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42" r:id="rId2"/>
    <p:sldId id="337" r:id="rId3"/>
    <p:sldId id="373" r:id="rId4"/>
    <p:sldId id="378" r:id="rId5"/>
    <p:sldId id="379" r:id="rId6"/>
    <p:sldId id="380" r:id="rId7"/>
    <p:sldId id="386" r:id="rId8"/>
    <p:sldId id="381" r:id="rId9"/>
    <p:sldId id="382" r:id="rId10"/>
    <p:sldId id="385" r:id="rId11"/>
    <p:sldId id="387" r:id="rId12"/>
    <p:sldId id="3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011" autoAdjust="0"/>
    <p:restoredTop sz="94280" autoAdjust="0"/>
  </p:normalViewPr>
  <p:slideViewPr>
    <p:cSldViewPr snapToGrid="0" snapToObjects="1" showGuides="1">
      <p:cViewPr varScale="1">
        <p:scale>
          <a:sx n="111" d="100"/>
          <a:sy n="111" d="100"/>
        </p:scale>
        <p:origin x="82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ISO TECHNICAL DEBT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340C722-218F-258B-3E60-DD4C584ACA13}"/>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C1F52E1-3708-4EE7-1388-E85622AC2FDD}"/>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62FCAF7-5FA5-572B-FEED-DCF0D9F12DAA}"/>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944F8F2-A46B-6511-76EC-85C3AE290ABE}"/>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9440794B-07B5-EA7B-C587-CDC096A394EB}"/>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B4F29AB-0DC6-AEBA-7948-927554B33005}"/>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5B27AB4D-252C-CD49-A798-EC28A1A1C3C9}"/>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A82BF2FB-AAA9-0B18-FB67-5E2F35BCA3D3}"/>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93C8252-81E3-AB1B-DE9C-C3071E451EE3}"/>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D4E380A-657E-3F73-7B39-CE8ECE454C42}"/>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FB7A2C03-9D13-EC91-80A8-A38BFE1ACCF3}"/>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854FF95-669E-0C77-CAAC-D367A40B8369}"/>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F28D1FF2-6F85-0EEE-3826-84ECBB8EE81D}"/>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237D9407-0228-8E95-5B61-272F821D28E5}"/>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26C3CA0-7444-35CF-9DDA-C27DA57C325C}"/>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B849B47-5837-F87E-E289-861A30ABD65E}"/>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23177D67-C4C2-6ADE-2205-9FA5312D4461}"/>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047C685-DA59-4905-AD31-D1C699CCB615}"/>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FF10E31-6EE4-D932-11A1-1C5CDECDBAEE}"/>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89ADDF1A-39B8-A693-A337-711B77B64651}"/>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31" name="Picture 30">
            <a:extLst>
              <a:ext uri="{FF2B5EF4-FFF2-40B4-BE49-F238E27FC236}">
                <a16:creationId xmlns:a16="http://schemas.microsoft.com/office/drawing/2014/main" id="{D9A49713-E9D4-BDE6-7A26-CFE546AE3EFB}"/>
              </a:ext>
            </a:extLst>
          </p:cNvPr>
          <p:cNvPicPr>
            <a:picLocks noChangeAspect="1"/>
          </p:cNvPicPr>
          <p:nvPr userDrawn="1"/>
        </p:nvPicPr>
        <p:blipFill>
          <a:blip r:embed="rId2"/>
          <a:stretch>
            <a:fillRect/>
          </a:stretch>
        </p:blipFill>
        <p:spPr>
          <a:xfrm>
            <a:off x="10503035" y="276303"/>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457FCA4E-A2BA-2DF2-5640-C5C75EB3279A}"/>
              </a:ext>
            </a:extLst>
          </p:cNvPr>
          <p:cNvPicPr>
            <a:picLocks noChangeAspect="1"/>
          </p:cNvPicPr>
          <p:nvPr userDrawn="1"/>
        </p:nvPicPr>
        <p:blipFill>
          <a:blip r:embed="rId3"/>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E9410BF1-48F1-10DA-BC1A-4736E11E774B}"/>
              </a:ext>
            </a:extLst>
          </p:cNvPr>
          <p:cNvPicPr>
            <a:picLocks noChangeAspect="1"/>
          </p:cNvPicPr>
          <p:nvPr userDrawn="1"/>
        </p:nvPicPr>
        <p:blipFill>
          <a:blip r:embed="rId3"/>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DDDF4A1C-6476-3CAA-1395-8623B3DDFAA7}"/>
              </a:ext>
            </a:extLst>
          </p:cNvPr>
          <p:cNvPicPr>
            <a:picLocks noChangeAspect="1"/>
          </p:cNvPicPr>
          <p:nvPr userDrawn="1"/>
        </p:nvPicPr>
        <p:blipFill>
          <a:blip r:embed="rId3"/>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2" name="Picture 1">
            <a:extLst>
              <a:ext uri="{FF2B5EF4-FFF2-40B4-BE49-F238E27FC236}">
                <a16:creationId xmlns:a16="http://schemas.microsoft.com/office/drawing/2014/main" id="{8AE19AF1-1972-E89B-410E-391C1957AE61}"/>
              </a:ext>
            </a:extLst>
          </p:cNvPr>
          <p:cNvPicPr>
            <a:picLocks noChangeAspect="1"/>
          </p:cNvPicPr>
          <p:nvPr userDrawn="1"/>
        </p:nvPicPr>
        <p:blipFill>
          <a:blip r:embed="rId2"/>
          <a:stretch>
            <a:fillRect/>
          </a:stretch>
        </p:blipFill>
        <p:spPr>
          <a:xfrm>
            <a:off x="10503035" y="276303"/>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2496CB8-8756-F93A-FDA6-E67423EC46D9}"/>
              </a:ext>
            </a:extLst>
          </p:cNvPr>
          <p:cNvPicPr>
            <a:picLocks noChangeAspect="1"/>
          </p:cNvPicPr>
          <p:nvPr userDrawn="1"/>
        </p:nvPicPr>
        <p:blipFill>
          <a:blip r:embed="rId2"/>
          <a:stretch>
            <a:fillRect/>
          </a:stretch>
        </p:blipFill>
        <p:spPr>
          <a:xfrm>
            <a:off x="10503035" y="275190"/>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GRAPH;GENERIC_GRAPH;COL1=OMG_TECHNICAL_DEBT,ROW1=MODULES,MODULES=ALL,OMG_TECHNICAL_DEBT=ALL,METRICS=ISO</a:t>
            </a:r>
          </a:p>
        </p:txBody>
      </p:sp>
      <p:graphicFrame>
        <p:nvGraphicFramePr>
          <p:cNvPr id="6" name="Chart 5" descr="GRAPH;GENERIC_GRAPH;COL1=OMG_TECHNICAL_DEBT,ROW1=MODULES,MODULES=ALL,OMG_TECHNICAL_DEBT=ALL,METRICS=ISO"/>
          <p:cNvGraphicFramePr/>
          <p:nvPr>
            <p:extLst>
              <p:ext uri="{D42A27DB-BD31-4B8C-83A1-F6EECF244321}">
                <p14:modId xmlns:p14="http://schemas.microsoft.com/office/powerpoint/2010/main" val="3323507612"/>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7E9E4-3047-4638-9BBD-767D8D1A1D78}"/>
              </a:ext>
            </a:extLst>
          </p:cNvPr>
          <p:cNvSpPr txBox="1"/>
          <p:nvPr/>
        </p:nvSpPr>
        <p:spPr>
          <a:xfrm>
            <a:off x="1069344" y="13802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100" dirty="0"/>
              <a:t>ISO option is the recommended technical debt to be used. Requires installation of OMG Technical Debt Measure (&gt;2.0.0 </a:t>
            </a:r>
            <a:r>
              <a:rPr lang="en-US" sz="1100" dirty="0" err="1"/>
              <a:t>funcrel</a:t>
            </a:r>
            <a:r>
              <a:rPr lang="en-US" sz="1100" dirty="0"/>
              <a:t>) and ISO-5055 Index extensions during analysis</a:t>
            </a:r>
          </a:p>
          <a:p>
            <a:r>
              <a:rPr lang="en-US" sz="1100" dirty="0"/>
              <a:t>CISQ option required installation of OMG Technical Debt Measure and CISQ Index extensions during analysis. Scope of rules is reduced</a:t>
            </a:r>
          </a:p>
          <a:p>
            <a:endParaRPr lang="en-US" sz="1100" dirty="0"/>
          </a:p>
        </p:txBody>
      </p:sp>
    </p:spTree>
    <p:extLst>
      <p:ext uri="{BB962C8B-B14F-4D97-AF65-F5344CB8AC3E}">
        <p14:creationId xmlns:p14="http://schemas.microsoft.com/office/powerpoint/2010/main" val="2256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378752"/>
            <a:ext cx="10703859" cy="367553"/>
          </a:xfrm>
          <a:prstGeom prst="rect">
            <a:avLst/>
          </a:prstGeom>
        </p:spPr>
        <p:txBody>
          <a:bodyPr vert="horz" wrap="square" lIns="91440" tIns="45720" rIns="91440" bIns="45720" rtlCol="0" anchor="t">
            <a:noAutofit/>
          </a:bodyPr>
          <a:lstStyle/>
          <a:p>
            <a:r>
              <a:rPr lang="en-US" sz="1050" dirty="0">
                <a:solidFill>
                  <a:schemeClr val="tx1">
                    <a:lumMod val="50000"/>
                    <a:lumOff val="50000"/>
                  </a:schemeClr>
                </a:solidFill>
              </a:rPr>
              <a:t>* To get results on violations or critical violations on a specific metrics, add the axis “METRICS=M” where M is a metric id from quality model (</a:t>
            </a:r>
            <a:r>
              <a:rPr lang="en-US" sz="1050" dirty="0" err="1">
                <a:solidFill>
                  <a:schemeClr val="tx1">
                    <a:lumMod val="50000"/>
                    <a:lumOff val="50000"/>
                  </a:schemeClr>
                </a:solidFill>
              </a:rPr>
              <a:t>eg</a:t>
            </a:r>
            <a:r>
              <a:rPr lang="en-US" sz="105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063593"/>
          </a:xfrm>
        </p:spPr>
        <p:txBody>
          <a:bodyPr>
            <a:normAutofit/>
          </a:bodyPr>
          <a:lstStyle/>
          <a:p>
            <a:pPr marL="0" indent="0">
              <a:buNone/>
            </a:pPr>
            <a:r>
              <a:rPr lang="en-US" sz="1600"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 *</a:t>
            </a:r>
          </a:p>
          <a:p>
            <a:r>
              <a:rPr lang="fr-FR" sz="1600" dirty="0">
                <a:solidFill>
                  <a:schemeClr val="accent1"/>
                </a:solidFill>
              </a:rPr>
              <a:t>CRITICAL_VIOLATIONS *</a:t>
            </a:r>
          </a:p>
          <a:p>
            <a:r>
              <a:rPr lang="fr-FR" sz="1600" dirty="0">
                <a:solidFill>
                  <a:srgbClr val="7F7F7F"/>
                </a:solidFill>
              </a:rPr>
              <a:t>OMG_TECHNICAL_DEBT***</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505152"/>
            <a:ext cx="1500390"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2822339"/>
            <a:ext cx="176927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2822339"/>
            <a:ext cx="191371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2822339"/>
            <a:ext cx="1608804"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2822339"/>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2822339"/>
            <a:ext cx="181303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10093898" y="2516215"/>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383059"/>
            <a:ext cx="998420"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383059"/>
            <a:ext cx="524699"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3762539"/>
            <a:ext cx="998420"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3762539"/>
            <a:ext cx="524699"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184550"/>
            <a:ext cx="998420"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184550"/>
            <a:ext cx="757808"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184550"/>
            <a:ext cx="103668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175910"/>
            <a:ext cx="48435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4555687"/>
            <a:ext cx="998420"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4555687"/>
            <a:ext cx="757808"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4555687"/>
            <a:ext cx="103668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4547047"/>
            <a:ext cx="48435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515346"/>
            <a:ext cx="229675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7565336" y="2516215"/>
            <a:ext cx="238233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5607752"/>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a:t>
            </a:r>
            <a:r>
              <a:rPr lang="en-GB" sz="1050" dirty="0"/>
              <a:t>The selection of metrics by standard quality tag name should only be used for an application where the extension “Quality Standards Support” is installed. If not, no metrics will be selected and </a:t>
            </a:r>
            <a:r>
              <a:rPr lang="en-US" sz="1050" dirty="0"/>
              <a:t>graph</a:t>
            </a:r>
            <a:r>
              <a:rPr lang="en-GB" sz="1050" dirty="0"/>
              <a:t> will be empty.</a:t>
            </a:r>
            <a:endParaRPr lang="en-US" sz="1050" dirty="0"/>
          </a:p>
        </p:txBody>
      </p:sp>
      <p:sp>
        <p:nvSpPr>
          <p:cNvPr id="37" name="Rectangle: Rounded Corners 36">
            <a:extLst>
              <a:ext uri="{FF2B5EF4-FFF2-40B4-BE49-F238E27FC236}">
                <a16:creationId xmlns:a16="http://schemas.microsoft.com/office/drawing/2014/main" id="{C396BBBA-7974-438E-80F8-9D5738774B7F}"/>
              </a:ext>
            </a:extLst>
          </p:cNvPr>
          <p:cNvSpPr/>
          <p:nvPr/>
        </p:nvSpPr>
        <p:spPr>
          <a:xfrm>
            <a:off x="3503932" y="4993313"/>
            <a:ext cx="998420"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8" name="Rectangle: Rounded Corners 37">
            <a:extLst>
              <a:ext uri="{FF2B5EF4-FFF2-40B4-BE49-F238E27FC236}">
                <a16:creationId xmlns:a16="http://schemas.microsoft.com/office/drawing/2014/main" id="{3BD185FD-4AF2-4DE6-A55E-F09901FD58AF}"/>
              </a:ext>
            </a:extLst>
          </p:cNvPr>
          <p:cNvSpPr/>
          <p:nvPr/>
        </p:nvSpPr>
        <p:spPr>
          <a:xfrm>
            <a:off x="4566814" y="4993313"/>
            <a:ext cx="757808"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39" name="Rectangle: Rounded Corners 38">
            <a:extLst>
              <a:ext uri="{FF2B5EF4-FFF2-40B4-BE49-F238E27FC236}">
                <a16:creationId xmlns:a16="http://schemas.microsoft.com/office/drawing/2014/main" id="{3009B6B9-9E64-4D18-886D-9B154F45B614}"/>
              </a:ext>
            </a:extLst>
          </p:cNvPr>
          <p:cNvSpPr/>
          <p:nvPr/>
        </p:nvSpPr>
        <p:spPr>
          <a:xfrm>
            <a:off x="5390965" y="4993313"/>
            <a:ext cx="103668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0" name="Rectangle: Rounded Corners 39">
            <a:extLst>
              <a:ext uri="{FF2B5EF4-FFF2-40B4-BE49-F238E27FC236}">
                <a16:creationId xmlns:a16="http://schemas.microsoft.com/office/drawing/2014/main" id="{5DA30AA2-4EBB-4EA3-BB6D-76B53008F6F3}"/>
              </a:ext>
            </a:extLst>
          </p:cNvPr>
          <p:cNvSpPr/>
          <p:nvPr/>
        </p:nvSpPr>
        <p:spPr>
          <a:xfrm>
            <a:off x="6492111" y="4984673"/>
            <a:ext cx="48435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1" name="TextBox 40">
            <a:extLst>
              <a:ext uri="{FF2B5EF4-FFF2-40B4-BE49-F238E27FC236}">
                <a16:creationId xmlns:a16="http://schemas.microsoft.com/office/drawing/2014/main" id="{A95BBD19-162B-4418-8A8B-34FCC1EB9E93}"/>
              </a:ext>
            </a:extLst>
          </p:cNvPr>
          <p:cNvSpPr txBox="1"/>
          <p:nvPr/>
        </p:nvSpPr>
        <p:spPr>
          <a:xfrm>
            <a:off x="715661" y="6091311"/>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Requires installation of OMG Technical Debt Measure (&gt;2.0.0 </a:t>
            </a:r>
            <a:r>
              <a:rPr lang="en-US" sz="1050" dirty="0" err="1"/>
              <a:t>funcrel</a:t>
            </a:r>
            <a:r>
              <a:rPr lang="en-US" sz="1050" dirty="0"/>
              <a:t>) (and ISO-5055 Index extensions and/or CISQ Index extensions)</a:t>
            </a:r>
          </a:p>
          <a:p>
            <a:r>
              <a:rPr lang="en-US" sz="1050" dirty="0"/>
              <a:t>To get results on Omg Technical Debt on a specific metric, add the axis "METRICS=M" where M is the index id (ISO, CISQ or AIP)</a:t>
            </a:r>
            <a:endParaRPr lang="en-GB" sz="1050" dirty="0"/>
          </a:p>
          <a:p>
            <a:endParaRPr lang="en-US" sz="1050"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1570</TotalTime>
  <Words>905</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vt:lpstr>
      <vt:lpstr>Stacked Bar</vt:lpstr>
      <vt:lpstr>Stacked Bar – sample with Standard Quality Rules</vt:lpstr>
      <vt:lpstr>Stacked Bar</vt:lpstr>
      <vt:lpstr>Radar chart</vt:lpstr>
      <vt:lpstr>Pie chart</vt:lpstr>
      <vt:lpstr>Pie chart</vt:lpstr>
      <vt:lpstr>Stacked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Prachi Jaideep Gopsitkar</cp:lastModifiedBy>
  <cp:revision>241</cp:revision>
  <dcterms:created xsi:type="dcterms:W3CDTF">2016-10-16T15:51:34Z</dcterms:created>
  <dcterms:modified xsi:type="dcterms:W3CDTF">2025-02-20T10:16:11Z</dcterms:modified>
</cp:coreProperties>
</file>