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 id="2147483721" r:id="rId7"/>
  </p:sldMasterIdLst>
  <p:notesMasterIdLst>
    <p:notesMasterId r:id="rId36"/>
  </p:notesMasterIdLst>
  <p:sldIdLst>
    <p:sldId id="262" r:id="rId8"/>
    <p:sldId id="263" r:id="rId9"/>
    <p:sldId id="264" r:id="rId10"/>
    <p:sldId id="265" r:id="rId11"/>
    <p:sldId id="266" r:id="rId12"/>
    <p:sldId id="267" r:id="rId13"/>
    <p:sldId id="268" r:id="rId14"/>
    <p:sldId id="270" r:id="rId15"/>
    <p:sldId id="271" r:id="rId16"/>
    <p:sldId id="321" r:id="rId17"/>
    <p:sldId id="324" r:id="rId18"/>
    <p:sldId id="338" r:id="rId19"/>
    <p:sldId id="334" r:id="rId20"/>
    <p:sldId id="295" r:id="rId21"/>
    <p:sldId id="276" r:id="rId22"/>
    <p:sldId id="339" r:id="rId23"/>
    <p:sldId id="279" r:id="rId24"/>
    <p:sldId id="331" r:id="rId25"/>
    <p:sldId id="297" r:id="rId26"/>
    <p:sldId id="336" r:id="rId27"/>
    <p:sldId id="294" r:id="rId28"/>
    <p:sldId id="280" r:id="rId29"/>
    <p:sldId id="332" r:id="rId30"/>
    <p:sldId id="303" r:id="rId31"/>
    <p:sldId id="335" r:id="rId32"/>
    <p:sldId id="337" r:id="rId33"/>
    <p:sldId id="333" r:id="rId34"/>
    <p:sldId id="318" r:id="rId3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DFD"/>
    <a:srgbClr val="5987CC"/>
    <a:srgbClr val="2F65B4"/>
    <a:srgbClr val="3B82E5"/>
    <a:srgbClr val="EEB000"/>
    <a:srgbClr val="E68708"/>
    <a:srgbClr val="5E5E5E"/>
    <a:srgbClr val="98D7E8"/>
    <a:srgbClr val="65D7FF"/>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111" d="100"/>
          <a:sy n="111" d="100"/>
        </p:scale>
        <p:origin x="170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heme" Target="theme/theme1.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8" Type="http://schemas.openxmlformats.org/officeDocument/2006/relationships/slide" Target="slides/slide1.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c:v>
                </c:pt>
              </c:strCache>
            </c:strRef>
          </c:tx>
          <c:spPr>
            <a:solidFill>
              <a:schemeClr val="tx1">
                <a:lumMod val="85000"/>
                <a:lumOff val="15000"/>
              </a:schemeClr>
            </a:solidFill>
            <a:ln w="12700">
              <a:noFill/>
            </a:ln>
          </c:spPr>
          <c:invertIfNegative val="0"/>
          <c:cat>
            <c:strRef>
              <c:f>Sheet1!$A$2:$A$5</c:f>
              <c:strCache>
                <c:ptCount val="4"/>
                <c:pt idx="0">
                  <c:v>Q1</c:v>
                </c:pt>
                <c:pt idx="1">
                  <c:v>Q2</c:v>
                </c:pt>
                <c:pt idx="2">
                  <c:v>Q3</c:v>
                </c:pt>
                <c:pt idx="3">
                  <c:v>Q4</c:v>
                </c:pt>
              </c:strCache>
            </c:strRef>
          </c:cat>
          <c:val>
            <c:numRef>
              <c:f>Sheet1!$B$2:$B$5</c:f>
              <c:numCache>
                <c:formatCode>#,##0\ "$"</c:formatCode>
                <c:ptCount val="4"/>
                <c:pt idx="0">
                  <c:v>-2100</c:v>
                </c:pt>
                <c:pt idx="1">
                  <c:v>-600</c:v>
                </c:pt>
                <c:pt idx="2">
                  <c:v>-1800</c:v>
                </c:pt>
                <c:pt idx="3">
                  <c:v>-1200</c:v>
                </c:pt>
              </c:numCache>
            </c:numRef>
          </c:val>
          <c:extLst>
            <c:ext xmlns:c16="http://schemas.microsoft.com/office/drawing/2014/chart" uri="{C3380CC4-5D6E-409C-BE32-E72D297353CC}">
              <c16:uniqueId val="{00000000-B079-400E-8814-167D55B7D281}"/>
            </c:ext>
          </c:extLst>
        </c:ser>
        <c:ser>
          <c:idx val="1"/>
          <c:order val="1"/>
          <c:tx>
            <c:strRef>
              <c:f>Sheet1!$C$1</c:f>
              <c:strCache>
                <c:ptCount val="1"/>
                <c:pt idx="0">
                  <c:v>Debt added</c:v>
                </c:pt>
              </c:strCache>
            </c:strRef>
          </c:tx>
          <c:spPr>
            <a:solidFill>
              <a:schemeClr val="accent5">
                <a:lumMod val="50000"/>
                <a:lumOff val="50000"/>
              </a:schemeClr>
            </a:solidFill>
            <a:ln w="12700">
              <a:noFill/>
            </a:ln>
          </c:spPr>
          <c:invertIfNegative val="0"/>
          <c:cat>
            <c:strRef>
              <c:f>Sheet1!$A$2:$A$5</c:f>
              <c:strCache>
                <c:ptCount val="4"/>
                <c:pt idx="0">
                  <c:v>Q1</c:v>
                </c:pt>
                <c:pt idx="1">
                  <c:v>Q2</c:v>
                </c:pt>
                <c:pt idx="2">
                  <c:v>Q3</c:v>
                </c:pt>
                <c:pt idx="3">
                  <c:v>Q4</c:v>
                </c:pt>
              </c:strCache>
            </c:strRef>
          </c:cat>
          <c:val>
            <c:numRef>
              <c:f>Sheet1!$C$2:$C$5</c:f>
              <c:numCache>
                <c:formatCode>#,##0\ "$"</c:formatCode>
                <c:ptCount val="4"/>
                <c:pt idx="0">
                  <c:v>2800</c:v>
                </c:pt>
                <c:pt idx="1">
                  <c:v>3200</c:v>
                </c:pt>
                <c:pt idx="2">
                  <c:v>2300</c:v>
                </c:pt>
                <c:pt idx="3">
                  <c:v>1300</c:v>
                </c:pt>
              </c:numCache>
            </c:numRef>
          </c:val>
          <c:extLst>
            <c:ext xmlns:c16="http://schemas.microsoft.com/office/drawing/2014/chart" uri="{C3380CC4-5D6E-409C-BE32-E72D297353CC}">
              <c16:uniqueId val="{00000001-B079-400E-8814-167D55B7D281}"/>
            </c:ext>
          </c:extLst>
        </c:ser>
        <c:dLbls>
          <c:showLegendKey val="0"/>
          <c:showVal val="0"/>
          <c:showCatName val="0"/>
          <c:showSerName val="0"/>
          <c:showPercent val="0"/>
          <c:showBubbleSize val="0"/>
        </c:dLbls>
        <c:gapWidth val="150"/>
        <c:overlap val="100"/>
        <c:axId val="487024024"/>
        <c:axId val="487022456"/>
      </c:barChart>
      <c:catAx>
        <c:axId val="487024024"/>
        <c:scaling>
          <c:orientation val="minMax"/>
        </c:scaling>
        <c:delete val="0"/>
        <c:axPos val="b"/>
        <c:numFmt formatCode="General" sourceLinked="1"/>
        <c:majorTickMark val="out"/>
        <c:minorTickMark val="none"/>
        <c:tickLblPos val="low"/>
        <c:spPr>
          <a:ln w="12700">
            <a:solidFill>
              <a:prstClr val="white">
                <a:lumMod val="50000"/>
              </a:prstClr>
            </a:solidFill>
          </a:ln>
        </c:spPr>
        <c:crossAx val="487022456"/>
        <c:crosses val="autoZero"/>
        <c:auto val="0"/>
        <c:lblAlgn val="ctr"/>
        <c:lblOffset val="100"/>
        <c:noMultiLvlLbl val="1"/>
      </c:catAx>
      <c:valAx>
        <c:axId val="487022456"/>
        <c:scaling>
          <c:orientation val="minMax"/>
        </c:scaling>
        <c:delete val="0"/>
        <c:axPos val="l"/>
        <c:majorGridlines/>
        <c:numFmt formatCode="#,##0\ &quot;$&quot;" sourceLinked="1"/>
        <c:majorTickMark val="cross"/>
        <c:minorTickMark val="none"/>
        <c:tickLblPos val="nextTo"/>
        <c:spPr>
          <a:ln>
            <a:solidFill>
              <a:prstClr val="white">
                <a:lumMod val="50000"/>
              </a:prstClr>
            </a:solidFill>
          </a:ln>
        </c:spPr>
        <c:crossAx val="487024024"/>
        <c:crosses val="autoZero"/>
        <c:crossBetween val="between"/>
      </c:valAx>
    </c:plotArea>
    <c:legend>
      <c:legendPos val="r"/>
      <c:layout>
        <c:manualLayout>
          <c:xMode val="edge"/>
          <c:yMode val="edge"/>
          <c:x val="0.78992605335455879"/>
          <c:y val="0.68998065871468828"/>
          <c:w val="0.18510122101578969"/>
          <c:h val="0.19724702305804406"/>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56561170983379505"/>
          <c:h val="0.56134497937051908"/>
        </c:manualLayout>
      </c:layout>
      <c:barChart>
        <c:barDir val="col"/>
        <c:grouping val="stacked"/>
        <c:varyColors val="0"/>
        <c:ser>
          <c:idx val="0"/>
          <c:order val="0"/>
          <c:tx>
            <c:strRef>
              <c:f>Sheet1!$B$1</c:f>
              <c:strCache>
                <c:ptCount val="1"/>
                <c:pt idx="0">
                  <c:v>Debt removed (Days)</c:v>
                </c:pt>
              </c:strCache>
            </c:strRef>
          </c:tx>
          <c:spPr>
            <a:solidFill>
              <a:schemeClr val="tx1">
                <a:lumMod val="85000"/>
                <a:lumOff val="15000"/>
              </a:schemeClr>
            </a:solidFill>
            <a:ln w="12700">
              <a:noFill/>
            </a:ln>
          </c:spPr>
          <c:invertIfNegative val="0"/>
          <c:cat>
            <c:strRef>
              <c:f>Sheet1!$A$2:$A$5</c:f>
              <c:strCache>
                <c:ptCount val="4"/>
                <c:pt idx="0">
                  <c:v>Q1</c:v>
                </c:pt>
                <c:pt idx="1">
                  <c:v>Q2</c:v>
                </c:pt>
                <c:pt idx="2">
                  <c:v>Q3</c:v>
                </c:pt>
                <c:pt idx="3">
                  <c:v>Q4</c:v>
                </c:pt>
              </c:strCache>
            </c:strRef>
          </c:cat>
          <c:val>
            <c:numRef>
              <c:f>Sheet1!$B$2:$B$5</c:f>
              <c:numCache>
                <c:formatCode>#,##0</c:formatCode>
                <c:ptCount val="4"/>
                <c:pt idx="0">
                  <c:v>-210</c:v>
                </c:pt>
                <c:pt idx="1">
                  <c:v>-60</c:v>
                </c:pt>
                <c:pt idx="2">
                  <c:v>-180</c:v>
                </c:pt>
                <c:pt idx="3">
                  <c:v>-120</c:v>
                </c:pt>
              </c:numCache>
            </c:numRef>
          </c:val>
          <c:extLst>
            <c:ext xmlns:c16="http://schemas.microsoft.com/office/drawing/2014/chart" uri="{C3380CC4-5D6E-409C-BE32-E72D297353CC}">
              <c16:uniqueId val="{00000000-B079-400E-8814-167D55B7D281}"/>
            </c:ext>
          </c:extLst>
        </c:ser>
        <c:ser>
          <c:idx val="1"/>
          <c:order val="1"/>
          <c:tx>
            <c:strRef>
              <c:f>Sheet1!$C$1</c:f>
              <c:strCache>
                <c:ptCount val="1"/>
                <c:pt idx="0">
                  <c:v>Debt added (Days)</c:v>
                </c:pt>
              </c:strCache>
            </c:strRef>
          </c:tx>
          <c:spPr>
            <a:solidFill>
              <a:schemeClr val="accent5">
                <a:lumMod val="50000"/>
                <a:lumOff val="50000"/>
              </a:schemeClr>
            </a:solidFill>
            <a:ln w="12700">
              <a:noFill/>
            </a:ln>
          </c:spPr>
          <c:invertIfNegative val="0"/>
          <c:cat>
            <c:strRef>
              <c:f>Sheet1!$A$2:$A$5</c:f>
              <c:strCache>
                <c:ptCount val="4"/>
                <c:pt idx="0">
                  <c:v>Q1</c:v>
                </c:pt>
                <c:pt idx="1">
                  <c:v>Q2</c:v>
                </c:pt>
                <c:pt idx="2">
                  <c:v>Q3</c:v>
                </c:pt>
                <c:pt idx="3">
                  <c:v>Q4</c:v>
                </c:pt>
              </c:strCache>
            </c:strRef>
          </c:cat>
          <c:val>
            <c:numRef>
              <c:f>Sheet1!$C$2:$C$5</c:f>
              <c:numCache>
                <c:formatCode>#,##0</c:formatCode>
                <c:ptCount val="4"/>
                <c:pt idx="0">
                  <c:v>280</c:v>
                </c:pt>
                <c:pt idx="1">
                  <c:v>320</c:v>
                </c:pt>
                <c:pt idx="2">
                  <c:v>230</c:v>
                </c:pt>
                <c:pt idx="3">
                  <c:v>130</c:v>
                </c:pt>
              </c:numCache>
            </c:numRef>
          </c:val>
          <c:extLst>
            <c:ext xmlns:c16="http://schemas.microsoft.com/office/drawing/2014/chart" uri="{C3380CC4-5D6E-409C-BE32-E72D297353CC}">
              <c16:uniqueId val="{00000001-B079-400E-8814-167D55B7D281}"/>
            </c:ext>
          </c:extLst>
        </c:ser>
        <c:dLbls>
          <c:showLegendKey val="0"/>
          <c:showVal val="0"/>
          <c:showCatName val="0"/>
          <c:showSerName val="0"/>
          <c:showPercent val="0"/>
          <c:showBubbleSize val="0"/>
        </c:dLbls>
        <c:gapWidth val="150"/>
        <c:overlap val="100"/>
        <c:axId val="487024024"/>
        <c:axId val="487022456"/>
      </c:barChart>
      <c:lineChart>
        <c:grouping val="standard"/>
        <c:varyColors val="0"/>
        <c:ser>
          <c:idx val="2"/>
          <c:order val="2"/>
          <c:tx>
            <c:strRef>
              <c:f>Sheet1!$D$1</c:f>
              <c:strCache>
                <c:ptCount val="1"/>
                <c:pt idx="0">
                  <c:v>Debt (Days)</c:v>
                </c:pt>
              </c:strCache>
            </c:strRef>
          </c:tx>
          <c:marker>
            <c:symbol val="none"/>
          </c:marker>
          <c:cat>
            <c:strRef>
              <c:f>Sheet1!$A$2:$A$5</c:f>
              <c:strCache>
                <c:ptCount val="4"/>
                <c:pt idx="0">
                  <c:v>Q1</c:v>
                </c:pt>
                <c:pt idx="1">
                  <c:v>Q2</c:v>
                </c:pt>
                <c:pt idx="2">
                  <c:v>Q3</c:v>
                </c:pt>
                <c:pt idx="3">
                  <c:v>Q4</c:v>
                </c:pt>
              </c:strCache>
            </c:strRef>
          </c:cat>
          <c:val>
            <c:numRef>
              <c:f>Sheet1!$D$2:$D$5</c:f>
              <c:numCache>
                <c:formatCode>#,##0</c:formatCode>
                <c:ptCount val="4"/>
                <c:pt idx="0">
                  <c:v>4700</c:v>
                </c:pt>
                <c:pt idx="1">
                  <c:v>4800</c:v>
                </c:pt>
                <c:pt idx="2">
                  <c:v>4900</c:v>
                </c:pt>
                <c:pt idx="3">
                  <c:v>4800</c:v>
                </c:pt>
              </c:numCache>
            </c:numRef>
          </c:val>
          <c:smooth val="0"/>
          <c:extLst>
            <c:ext xmlns:c16="http://schemas.microsoft.com/office/drawing/2014/chart" uri="{C3380CC4-5D6E-409C-BE32-E72D297353CC}">
              <c16:uniqueId val="{00000001-AF03-41D3-B46E-916B9417D1A6}"/>
            </c:ext>
          </c:extLst>
        </c:ser>
        <c:dLbls>
          <c:showLegendKey val="0"/>
          <c:showVal val="0"/>
          <c:showCatName val="0"/>
          <c:showSerName val="0"/>
          <c:showPercent val="0"/>
          <c:showBubbleSize val="0"/>
        </c:dLbls>
        <c:marker val="1"/>
        <c:smooth val="0"/>
        <c:axId val="617336192"/>
        <c:axId val="617336520"/>
      </c:lineChart>
      <c:catAx>
        <c:axId val="487024024"/>
        <c:scaling>
          <c:orientation val="minMax"/>
        </c:scaling>
        <c:delete val="0"/>
        <c:axPos val="b"/>
        <c:numFmt formatCode="General" sourceLinked="1"/>
        <c:majorTickMark val="out"/>
        <c:minorTickMark val="none"/>
        <c:tickLblPos val="low"/>
        <c:spPr>
          <a:ln w="12700">
            <a:solidFill>
              <a:prstClr val="white">
                <a:lumMod val="50000"/>
              </a:prstClr>
            </a:solidFill>
          </a:ln>
        </c:spPr>
        <c:crossAx val="487022456"/>
        <c:crosses val="autoZero"/>
        <c:auto val="0"/>
        <c:lblAlgn val="ctr"/>
        <c:lblOffset val="100"/>
        <c:noMultiLvlLbl val="1"/>
      </c:catAx>
      <c:valAx>
        <c:axId val="487022456"/>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487024024"/>
        <c:crosses val="autoZero"/>
        <c:crossBetween val="between"/>
      </c:valAx>
      <c:valAx>
        <c:axId val="617336520"/>
        <c:scaling>
          <c:orientation val="minMax"/>
        </c:scaling>
        <c:delete val="0"/>
        <c:axPos val="r"/>
        <c:numFmt formatCode="#,##0" sourceLinked="1"/>
        <c:majorTickMark val="out"/>
        <c:minorTickMark val="none"/>
        <c:tickLblPos val="nextTo"/>
        <c:crossAx val="617336192"/>
        <c:crosses val="max"/>
        <c:crossBetween val="between"/>
      </c:valAx>
      <c:catAx>
        <c:axId val="617336192"/>
        <c:scaling>
          <c:orientation val="minMax"/>
        </c:scaling>
        <c:delete val="1"/>
        <c:axPos val="b"/>
        <c:numFmt formatCode="General" sourceLinked="1"/>
        <c:majorTickMark val="out"/>
        <c:minorTickMark val="none"/>
        <c:tickLblPos val="nextTo"/>
        <c:crossAx val="617336520"/>
        <c:crosses val="autoZero"/>
        <c:auto val="1"/>
        <c:lblAlgn val="ctr"/>
        <c:lblOffset val="100"/>
        <c:noMultiLvlLbl val="0"/>
      </c:catAx>
    </c:plotArea>
    <c:legend>
      <c:legendPos val="r"/>
      <c:layout>
        <c:manualLayout>
          <c:xMode val="edge"/>
          <c:yMode val="edge"/>
          <c:x val="0.69281308868477065"/>
          <c:y val="0.68998065871468828"/>
          <c:w val="0.30718691131522935"/>
          <c:h val="0.18898014660132068"/>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612848888181621"/>
          <c:y val="5.3362798398744228E-2"/>
          <c:w val="0.66369318170176406"/>
          <c:h val="0.59729289338221658"/>
        </c:manualLayout>
      </c:layout>
      <c:barChart>
        <c:barDir val="col"/>
        <c:grouping val="clustered"/>
        <c:varyColors val="0"/>
        <c:ser>
          <c:idx val="0"/>
          <c:order val="0"/>
          <c:tx>
            <c:strRef>
              <c:f>Sheet1!$B$1</c:f>
              <c:strCache>
                <c:ptCount val="1"/>
                <c:pt idx="0">
                  <c:v>CV removed</c:v>
                </c:pt>
              </c:strCache>
            </c:strRef>
          </c:tx>
          <c:spPr>
            <a:solidFill>
              <a:schemeClr val="tx1">
                <a:lumMod val="85000"/>
                <a:lumOff val="15000"/>
              </a:schemeClr>
            </a:solidFill>
            <a:ln w="12700">
              <a:noFill/>
            </a:ln>
          </c:spPr>
          <c:invertIfNegative val="0"/>
          <c:cat>
            <c:strRef>
              <c:f>Sheet1!$A$2:$A$5</c:f>
              <c:strCache>
                <c:ptCount val="4"/>
                <c:pt idx="0">
                  <c:v>Q1</c:v>
                </c:pt>
                <c:pt idx="1">
                  <c:v>Q2</c:v>
                </c:pt>
                <c:pt idx="2">
                  <c:v>Q3</c:v>
                </c:pt>
                <c:pt idx="3">
                  <c:v>Q4</c:v>
                </c:pt>
              </c:strCache>
            </c:str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663A-40C6-8F05-C5C7EFFC7C14}"/>
            </c:ext>
          </c:extLst>
        </c:ser>
        <c:ser>
          <c:idx val="1"/>
          <c:order val="1"/>
          <c:tx>
            <c:strRef>
              <c:f>Sheet1!$C$1</c:f>
              <c:strCache>
                <c:ptCount val="1"/>
                <c:pt idx="0">
                  <c:v>CV added</c:v>
                </c:pt>
              </c:strCache>
            </c:strRef>
          </c:tx>
          <c:spPr>
            <a:solidFill>
              <a:schemeClr val="accent5">
                <a:lumMod val="50000"/>
                <a:lumOff val="50000"/>
              </a:schemeClr>
            </a:solidFill>
            <a:ln w="12700">
              <a:noFill/>
            </a:ln>
          </c:spPr>
          <c:invertIfNegative val="0"/>
          <c:cat>
            <c:strRef>
              <c:f>Sheet1!$A$2:$A$5</c:f>
              <c:strCache>
                <c:ptCount val="4"/>
                <c:pt idx="0">
                  <c:v>Q1</c:v>
                </c:pt>
                <c:pt idx="1">
                  <c:v>Q2</c:v>
                </c:pt>
                <c:pt idx="2">
                  <c:v>Q3</c:v>
                </c:pt>
                <c:pt idx="3">
                  <c:v>Q4</c:v>
                </c:pt>
              </c:strCache>
            </c:str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663A-40C6-8F05-C5C7EFFC7C14}"/>
            </c:ext>
          </c:extLst>
        </c:ser>
        <c:dLbls>
          <c:showLegendKey val="0"/>
          <c:showVal val="0"/>
          <c:showCatName val="0"/>
          <c:showSerName val="0"/>
          <c:showPercent val="0"/>
          <c:showBubbleSize val="0"/>
        </c:dLbls>
        <c:gapWidth val="150"/>
        <c:overlap val="100"/>
        <c:axId val="487022848"/>
        <c:axId val="492357792"/>
      </c:barChart>
      <c:catAx>
        <c:axId val="487022848"/>
        <c:scaling>
          <c:orientation val="minMax"/>
        </c:scaling>
        <c:delete val="0"/>
        <c:axPos val="b"/>
        <c:numFmt formatCode="General" sourceLinked="1"/>
        <c:majorTickMark val="out"/>
        <c:minorTickMark val="none"/>
        <c:tickLblPos val="low"/>
        <c:spPr>
          <a:ln w="12700">
            <a:solidFill>
              <a:prstClr val="white">
                <a:lumMod val="50000"/>
              </a:prstClr>
            </a:solidFill>
          </a:ln>
        </c:spPr>
        <c:crossAx val="492357792"/>
        <c:crosses val="autoZero"/>
        <c:auto val="0"/>
        <c:lblAlgn val="ctr"/>
        <c:lblOffset val="100"/>
        <c:noMultiLvlLbl val="1"/>
      </c:catAx>
      <c:valAx>
        <c:axId val="492357792"/>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487022848"/>
        <c:crosses val="autoZero"/>
        <c:crossBetween val="between"/>
      </c:valAx>
    </c:plotArea>
    <c:legend>
      <c:legendPos val="r"/>
      <c:layout>
        <c:manualLayout>
          <c:xMode val="edge"/>
          <c:yMode val="edge"/>
          <c:x val="1.4841098731729497E-2"/>
          <c:y val="0.7583790072707971"/>
          <c:w val="0.94393364697721571"/>
          <c:h val="0.12328558475581564"/>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ubbleChart>
        <c:varyColors val="0"/>
        <c:ser>
          <c:idx val="0"/>
          <c:order val="0"/>
          <c:tx>
            <c:strRef>
              <c:f>Sheet1!$B$1</c:f>
              <c:strCache>
                <c:ptCount val="1"/>
                <c:pt idx="0">
                  <c:v>CV/LOC</c:v>
                </c:pt>
              </c:strCache>
            </c:strRef>
          </c:tx>
          <c:spPr>
            <a:ln>
              <a:noFill/>
            </a:ln>
            <a:effectLst/>
            <a:scene3d>
              <a:camera prst="orthographicFront">
                <a:rot lat="0" lon="0" rev="0"/>
              </a:camera>
              <a:lightRig rig="threePt" dir="t">
                <a:rot lat="0" lon="0" rev="1200000"/>
              </a:lightRig>
            </a:scene3d>
          </c:spPr>
          <c:invertIfNegative val="0"/>
          <c:dLbls>
            <c:dLbl>
              <c:idx val="0"/>
              <c:tx>
                <c:rich>
                  <a:bodyPr/>
                  <a:lstStyle/>
                  <a:p>
                    <a:fld id="{5A7AD98C-3B53-41A3-ABF6-63356168007E}" type="CELLRANGE">
                      <a:rPr lang="en-US" b="0">
                        <a:solidFill>
                          <a:schemeClr val="tx1"/>
                        </a:solidFill>
                      </a:rPr>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677-41CB-8957-5A549F9DC177}"/>
                </c:ext>
              </c:extLst>
            </c:dLbl>
            <c:dLbl>
              <c:idx val="1"/>
              <c:tx>
                <c:rich>
                  <a:bodyPr/>
                  <a:lstStyle/>
                  <a:p>
                    <a:fld id="{E7E60121-880A-4763-B8D8-A1968C72006D}" type="CELLRANGE">
                      <a:rPr lang="en-US" b="0">
                        <a:solidFill>
                          <a:schemeClr val="tx1"/>
                        </a:solidFill>
                      </a:rPr>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D677-41CB-8957-5A549F9DC177}"/>
                </c:ext>
              </c:extLst>
            </c:dLbl>
            <c:dLbl>
              <c:idx val="2"/>
              <c:tx>
                <c:rich>
                  <a:bodyPr/>
                  <a:lstStyle/>
                  <a:p>
                    <a:fld id="{3A06D24B-0683-4B76-BD8D-7BA91F004382}" type="CELLRANGE">
                      <a:rPr lang="en-US" b="0">
                        <a:solidFill>
                          <a:schemeClr val="tx1"/>
                        </a:solidFill>
                      </a:rPr>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D677-41CB-8957-5A549F9DC177}"/>
                </c:ext>
              </c:extLst>
            </c:dLbl>
            <c:dLbl>
              <c:idx val="3"/>
              <c:tx>
                <c:rich>
                  <a:bodyPr/>
                  <a:lstStyle/>
                  <a:p>
                    <a:fld id="{FAE3B448-2881-4A65-8BE2-A23BEADA401E}" type="CELLRANGE">
                      <a:rPr lang="en-US" b="0">
                        <a:solidFill>
                          <a:schemeClr val="tx1"/>
                        </a:solidFill>
                      </a:rPr>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D677-41CB-8957-5A549F9DC177}"/>
                </c:ext>
              </c:extLst>
            </c:dLbl>
            <c:dLbl>
              <c:idx val="4"/>
              <c:tx>
                <c:rich>
                  <a:bodyPr/>
                  <a:lstStyle/>
                  <a:p>
                    <a:fld id="{4180FFCD-2353-48F5-9F08-728021E70840}" type="CELLRANGE">
                      <a:rPr lang="en-US" b="0">
                        <a:solidFill>
                          <a:schemeClr val="tx1"/>
                        </a:solidFill>
                      </a:rPr>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D677-41CB-8957-5A549F9DC177}"/>
                </c:ext>
              </c:extLst>
            </c:dLbl>
            <c:dLbl>
              <c:idx val="5"/>
              <c:tx>
                <c:rich>
                  <a:bodyPr/>
                  <a:lstStyle/>
                  <a:p>
                    <a:fld id="{B300D55C-1338-493F-9A81-35934F4B7150}" type="CELLRANGE">
                      <a:rPr lang="en-US" b="0">
                        <a:solidFill>
                          <a:schemeClr val="tx1"/>
                        </a:solidFill>
                      </a:rPr>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D677-41CB-8957-5A549F9DC177}"/>
                </c:ext>
              </c:extLst>
            </c:dLbl>
            <c:dLbl>
              <c:idx val="6"/>
              <c:tx>
                <c:rich>
                  <a:bodyPr/>
                  <a:lstStyle/>
                  <a:p>
                    <a:fld id="{30E7EA84-BB43-4D73-8A83-5C9277234347}" type="CELLRANGE">
                      <a:rPr lang="en-US" b="0">
                        <a:solidFill>
                          <a:schemeClr val="tx1"/>
                        </a:solidFill>
                      </a:rPr>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677-41CB-8957-5A549F9DC177}"/>
                </c:ext>
              </c:extLst>
            </c:dLbl>
            <c:dLbl>
              <c:idx val="7"/>
              <c:tx>
                <c:rich>
                  <a:bodyPr/>
                  <a:lstStyle/>
                  <a:p>
                    <a:fld id="{D6E445B3-1457-42E1-9099-8877A8F79E8A}" type="CELLRANGE">
                      <a:rPr lang="en-US" b="0">
                        <a:solidFill>
                          <a:schemeClr val="tx1"/>
                        </a:solidFill>
                      </a:rPr>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677-41CB-8957-5A549F9DC177}"/>
                </c:ext>
              </c:extLst>
            </c:dLbl>
            <c:dLbl>
              <c:idx val="8"/>
              <c:tx>
                <c:rich>
                  <a:bodyPr/>
                  <a:lstStyle/>
                  <a:p>
                    <a:fld id="{6F7F9534-D5F9-410E-8F3D-C3348E8710EF}" type="CELLRANGE">
                      <a:rPr lang="en-US" b="0">
                        <a:solidFill>
                          <a:schemeClr val="tx1"/>
                        </a:solidFill>
                      </a:rPr>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677-41CB-8957-5A549F9DC177}"/>
                </c:ext>
              </c:extLst>
            </c:dLbl>
            <c:dLbl>
              <c:idx val="9"/>
              <c:tx>
                <c:rich>
                  <a:bodyPr/>
                  <a:lstStyle/>
                  <a:p>
                    <a:fld id="{D13FCB3F-D413-4EEF-B6E0-0BD655C74ECB}" type="CELLRANGE">
                      <a:rPr lang="en-US" b="0">
                        <a:solidFill>
                          <a:schemeClr val="tx1"/>
                        </a:solidFill>
                      </a:rPr>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9-D677-41CB-8957-5A549F9DC177}"/>
                </c:ext>
              </c:extLst>
            </c:dLbl>
            <c:dLbl>
              <c:idx val="10"/>
              <c:tx>
                <c:rich>
                  <a:bodyPr/>
                  <a:lstStyle/>
                  <a:p>
                    <a:fld id="{C964F65A-1972-4D1C-BDFE-52EA70D7701D}" type="CELLRANGE">
                      <a:rPr lang="en-US" b="0">
                        <a:solidFill>
                          <a:schemeClr val="tx1"/>
                        </a:solidFill>
                      </a:rPr>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D677-41CB-8957-5A549F9DC177}"/>
                </c:ext>
              </c:extLst>
            </c:dLbl>
            <c:dLbl>
              <c:idx val="11"/>
              <c:tx>
                <c:rich>
                  <a:bodyPr/>
                  <a:lstStyle/>
                  <a:p>
                    <a:fld id="{614090C2-C54D-42F4-B038-F13E77D4D87E}" type="CELLRANGE">
                      <a:rPr lang="en-US" b="0">
                        <a:solidFill>
                          <a:schemeClr val="tx1"/>
                        </a:solidFill>
                      </a:rPr>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D677-41CB-8957-5A549F9DC177}"/>
                </c:ext>
              </c:extLst>
            </c:dLbl>
            <c:dLbl>
              <c:idx val="12"/>
              <c:tx>
                <c:rich>
                  <a:bodyPr/>
                  <a:lstStyle/>
                  <a:p>
                    <a:fld id="{D5F4D7DA-0B84-44BB-9E93-F5C34538469C}" type="CELLRANGE">
                      <a:rPr lang="en-US" b="0">
                        <a:solidFill>
                          <a:schemeClr val="tx1"/>
                        </a:solidFill>
                      </a:rPr>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D677-41CB-8957-5A549F9DC177}"/>
                </c:ext>
              </c:extLst>
            </c:dLbl>
            <c:numFmt formatCode="General" sourceLinked="0"/>
            <c:spPr>
              <a:noFill/>
              <a:ln>
                <a:solidFill>
                  <a:prstClr val="black">
                    <a:lumMod val="65000"/>
                    <a:lumOff val="35000"/>
                  </a:prstClr>
                </a:solidFill>
              </a:ln>
              <a:effectLst/>
            </c:spPr>
            <c:txPr>
              <a:bodyPr wrap="square" lIns="38100" tIns="19050" rIns="38100" bIns="19050" anchor="ctr">
                <a:spAutoFit/>
              </a:bodyPr>
              <a:lstStyle/>
              <a:p>
                <a:pPr>
                  <a:defRPr b="0">
                    <a:solidFill>
                      <a:schemeClr val="tx1"/>
                    </a:solidFill>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c15:spPr>
                <c15:showDataLabelsRange val="1"/>
                <c15:showLeaderLines val="0"/>
              </c:ext>
            </c:extLst>
          </c:dLbls>
          <c:xVal>
            <c:numRef>
              <c:f>Sheet1!$A$2:$A$14</c:f>
              <c:numCache>
                <c:formatCode>General</c:formatCode>
                <c:ptCount val="13"/>
                <c:pt idx="0">
                  <c:v>1.2</c:v>
                </c:pt>
                <c:pt idx="1">
                  <c:v>1.8</c:v>
                </c:pt>
                <c:pt idx="2">
                  <c:v>2.6</c:v>
                </c:pt>
                <c:pt idx="3">
                  <c:v>3</c:v>
                </c:pt>
                <c:pt idx="4">
                  <c:v>3.7</c:v>
                </c:pt>
                <c:pt idx="5">
                  <c:v>2.6</c:v>
                </c:pt>
                <c:pt idx="6">
                  <c:v>3</c:v>
                </c:pt>
                <c:pt idx="7">
                  <c:v>3.7</c:v>
                </c:pt>
                <c:pt idx="8">
                  <c:v>2.6</c:v>
                </c:pt>
                <c:pt idx="9">
                  <c:v>3</c:v>
                </c:pt>
                <c:pt idx="10">
                  <c:v>3.7</c:v>
                </c:pt>
                <c:pt idx="11">
                  <c:v>1.2</c:v>
                </c:pt>
                <c:pt idx="12">
                  <c:v>1.9</c:v>
                </c:pt>
              </c:numCache>
            </c:numRef>
          </c:xVal>
          <c:yVal>
            <c:numRef>
              <c:f>Sheet1!$B$2:$B$14</c:f>
              <c:numCache>
                <c:formatCode>General</c:formatCode>
                <c:ptCount val="13"/>
                <c:pt idx="0">
                  <c:v>20</c:v>
                </c:pt>
                <c:pt idx="1">
                  <c:v>20</c:v>
                </c:pt>
                <c:pt idx="2">
                  <c:v>30</c:v>
                </c:pt>
                <c:pt idx="3">
                  <c:v>40</c:v>
                </c:pt>
                <c:pt idx="4">
                  <c:v>50</c:v>
                </c:pt>
                <c:pt idx="5">
                  <c:v>60</c:v>
                </c:pt>
                <c:pt idx="6">
                  <c:v>70</c:v>
                </c:pt>
                <c:pt idx="7">
                  <c:v>80</c:v>
                </c:pt>
                <c:pt idx="8">
                  <c:v>90</c:v>
                </c:pt>
                <c:pt idx="9">
                  <c:v>100</c:v>
                </c:pt>
                <c:pt idx="10">
                  <c:v>110</c:v>
                </c:pt>
                <c:pt idx="11">
                  <c:v>120</c:v>
                </c:pt>
                <c:pt idx="12">
                  <c:v>130</c:v>
                </c:pt>
              </c:numCache>
            </c:numRef>
          </c:yVal>
          <c:bubbleSize>
            <c:numRef>
              <c:f>Sheet1!$C$2:$C$14</c:f>
              <c:numCache>
                <c:formatCode>General</c:formatCode>
                <c:ptCount val="13"/>
                <c:pt idx="0">
                  <c:v>8</c:v>
                </c:pt>
                <c:pt idx="1">
                  <c:v>8</c:v>
                </c:pt>
                <c:pt idx="2">
                  <c:v>8</c:v>
                </c:pt>
                <c:pt idx="3">
                  <c:v>10</c:v>
                </c:pt>
                <c:pt idx="4">
                  <c:v>10</c:v>
                </c:pt>
                <c:pt idx="5">
                  <c:v>10.6</c:v>
                </c:pt>
                <c:pt idx="6">
                  <c:v>11.2</c:v>
                </c:pt>
                <c:pt idx="7">
                  <c:v>11.8</c:v>
                </c:pt>
                <c:pt idx="8">
                  <c:v>12.4</c:v>
                </c:pt>
                <c:pt idx="9">
                  <c:v>13</c:v>
                </c:pt>
                <c:pt idx="10">
                  <c:v>13.6</c:v>
                </c:pt>
                <c:pt idx="11">
                  <c:v>14.2</c:v>
                </c:pt>
                <c:pt idx="12">
                  <c:v>14.8</c:v>
                </c:pt>
              </c:numCache>
            </c:numRef>
          </c:bubbleSize>
          <c:bubble3D val="0"/>
          <c:extLst>
            <c:ext xmlns:c15="http://schemas.microsoft.com/office/drawing/2012/chart" uri="{02D57815-91ED-43cb-92C2-25804820EDAC}">
              <c15:datalabelsRange>
                <c15:f>Sheet1!$D$2:$D$14</c15:f>
                <c15:dlblRangeCache>
                  <c:ptCount val="13"/>
                  <c:pt idx="0">
                    <c:v>A</c:v>
                  </c:pt>
                  <c:pt idx="1">
                    <c:v>B</c:v>
                  </c:pt>
                  <c:pt idx="2">
                    <c:v>C</c:v>
                  </c:pt>
                  <c:pt idx="3">
                    <c:v>D</c:v>
                  </c:pt>
                  <c:pt idx="4">
                    <c:v>E</c:v>
                  </c:pt>
                  <c:pt idx="5">
                    <c:v>F</c:v>
                  </c:pt>
                  <c:pt idx="6">
                    <c:v>G</c:v>
                  </c:pt>
                  <c:pt idx="7">
                    <c:v>H</c:v>
                  </c:pt>
                  <c:pt idx="8">
                    <c:v>I</c:v>
                  </c:pt>
                  <c:pt idx="9">
                    <c:v>J</c:v>
                  </c:pt>
                  <c:pt idx="10">
                    <c:v>K</c:v>
                  </c:pt>
                  <c:pt idx="11">
                    <c:v>L</c:v>
                  </c:pt>
                  <c:pt idx="12">
                    <c:v>M</c:v>
                  </c:pt>
                </c15:dlblRangeCache>
              </c15:datalabelsRange>
            </c:ext>
            <c:ext xmlns:c16="http://schemas.microsoft.com/office/drawing/2014/chart" uri="{C3380CC4-5D6E-409C-BE32-E72D297353CC}">
              <c16:uniqueId val="{0000000D-D677-41CB-8957-5A549F9DC177}"/>
            </c:ext>
          </c:extLst>
        </c:ser>
        <c:dLbls>
          <c:showLegendKey val="0"/>
          <c:showVal val="0"/>
          <c:showCatName val="0"/>
          <c:showSerName val="0"/>
          <c:showPercent val="0"/>
          <c:showBubbleSize val="0"/>
        </c:dLbls>
        <c:bubbleScale val="100"/>
        <c:showNegBubbles val="0"/>
        <c:sizeRepresents val="w"/>
        <c:axId val="492355048"/>
        <c:axId val="492355832"/>
        <c:extLst>
          <c:ext xmlns:c15="http://schemas.microsoft.com/office/drawing/2012/chart" uri="{02D57815-91ED-43cb-92C2-25804820EDAC}">
            <c15:filteredBubbleSeries>
              <c15:ser>
                <c:idx val="1"/>
                <c:order val="1"/>
                <c:tx>
                  <c:strRef>
                    <c:extLst>
                      <c:ext uri="{02D57815-91ED-43cb-92C2-25804820EDAC}">
                        <c15:formulaRef>
                          <c15:sqref>Sheet1!$D$1</c15:sqref>
                        </c15:formulaRef>
                      </c:ext>
                    </c:extLst>
                    <c:strCache>
                      <c:ptCount val="1"/>
                      <c:pt idx="0">
                        <c:v>Application</c:v>
                      </c:pt>
                    </c:strCache>
                  </c:strRef>
                </c:tx>
                <c:spPr>
                  <a:ln w="25400">
                    <a:noFill/>
                  </a:ln>
                </c:spPr>
                <c:invertIfNegative val="0"/>
                <c:xVal>
                  <c:numRef>
                    <c:extLst>
                      <c:ext uri="{02D57815-91ED-43cb-92C2-25804820EDAC}">
                        <c15:formulaRef>
                          <c15:sqref>Sheet1!$A$2:$A$14</c15:sqref>
                        </c15:formulaRef>
                      </c:ext>
                    </c:extLst>
                    <c:numCache>
                      <c:formatCode>General</c:formatCode>
                      <c:ptCount val="13"/>
                      <c:pt idx="0">
                        <c:v>1.2</c:v>
                      </c:pt>
                      <c:pt idx="1">
                        <c:v>1.8</c:v>
                      </c:pt>
                      <c:pt idx="2">
                        <c:v>2.6</c:v>
                      </c:pt>
                      <c:pt idx="3">
                        <c:v>3</c:v>
                      </c:pt>
                      <c:pt idx="4">
                        <c:v>3.7</c:v>
                      </c:pt>
                      <c:pt idx="5">
                        <c:v>2.6</c:v>
                      </c:pt>
                      <c:pt idx="6">
                        <c:v>3</c:v>
                      </c:pt>
                      <c:pt idx="7">
                        <c:v>3.7</c:v>
                      </c:pt>
                      <c:pt idx="8">
                        <c:v>2.6</c:v>
                      </c:pt>
                      <c:pt idx="9">
                        <c:v>3</c:v>
                      </c:pt>
                      <c:pt idx="10">
                        <c:v>3.7</c:v>
                      </c:pt>
                      <c:pt idx="11">
                        <c:v>1.2</c:v>
                      </c:pt>
                      <c:pt idx="12">
                        <c:v>1.9</c:v>
                      </c:pt>
                    </c:numCache>
                  </c:numRef>
                </c:xVal>
                <c:yVal>
                  <c:numRef>
                    <c:extLst>
                      <c:ext uri="{02D57815-91ED-43cb-92C2-25804820EDAC}">
                        <c15:formulaRef>
                          <c15:sqref>Sheet1!$D$2:$D$14</c15:sqref>
                        </c15:formulaRef>
                      </c:ext>
                    </c:extLst>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yVal>
                <c:bubbleSize>
                  <c:numLit>
                    <c:formatCode>General</c:formatCode>
                    <c:ptCount val="13"/>
                    <c:pt idx="0">
                      <c:v>1</c:v>
                    </c:pt>
                    <c:pt idx="1">
                      <c:v>1</c:v>
                    </c:pt>
                    <c:pt idx="2">
                      <c:v>1</c:v>
                    </c:pt>
                    <c:pt idx="3">
                      <c:v>1</c:v>
                    </c:pt>
                    <c:pt idx="4">
                      <c:v>1</c:v>
                    </c:pt>
                    <c:pt idx="5">
                      <c:v>1</c:v>
                    </c:pt>
                    <c:pt idx="6">
                      <c:v>1</c:v>
                    </c:pt>
                    <c:pt idx="7">
                      <c:v>1</c:v>
                    </c:pt>
                    <c:pt idx="8">
                      <c:v>1</c:v>
                    </c:pt>
                    <c:pt idx="9">
                      <c:v>1</c:v>
                    </c:pt>
                    <c:pt idx="10">
                      <c:v>1</c:v>
                    </c:pt>
                    <c:pt idx="11">
                      <c:v>1</c:v>
                    </c:pt>
                    <c:pt idx="12">
                      <c:v>1</c:v>
                    </c:pt>
                  </c:numLit>
                </c:bubbleSize>
                <c:bubble3D val="1"/>
                <c:extLst>
                  <c:ext xmlns:c16="http://schemas.microsoft.com/office/drawing/2014/chart" uri="{C3380CC4-5D6E-409C-BE32-E72D297353CC}">
                    <c16:uniqueId val="{0000000E-D677-41CB-8957-5A549F9DC177}"/>
                  </c:ext>
                </c:extLst>
              </c15:ser>
            </c15:filteredBubbleSeries>
          </c:ext>
        </c:extLst>
      </c:bubbleChart>
      <c:valAx>
        <c:axId val="492355048"/>
        <c:scaling>
          <c:orientation val="minMax"/>
          <c:max val="4"/>
          <c:min val="1"/>
        </c:scaling>
        <c:delete val="0"/>
        <c:axPos val="b"/>
        <c:majorGridlines>
          <c:spPr>
            <a:ln w="9525" cap="flat" cmpd="sng" algn="ctr">
              <a:solidFill>
                <a:schemeClr val="lt1">
                  <a:lumMod val="95000"/>
                  <a:alpha val="10000"/>
                </a:schemeClr>
              </a:solidFill>
              <a:round/>
            </a:ln>
            <a:effectLst/>
          </c:spPr>
        </c:majorGridlines>
        <c:title>
          <c:tx>
            <c:rich>
              <a:bodyPr/>
              <a:lstStyle/>
              <a:p>
                <a:pPr>
                  <a:defRPr sz="1200" b="0">
                    <a:solidFill>
                      <a:sysClr val="windowText" lastClr="000000"/>
                    </a:solidFill>
                  </a:defRPr>
                </a:pPr>
                <a:r>
                  <a:rPr lang="en-US" sz="1200" b="0" dirty="0">
                    <a:solidFill>
                      <a:sysClr val="windowText" lastClr="000000"/>
                    </a:solidFill>
                  </a:rPr>
                  <a:t>TQI</a:t>
                </a:r>
              </a:p>
            </c:rich>
          </c:tx>
          <c:overlay val="0"/>
        </c:title>
        <c:numFmt formatCode="0.00" sourceLinked="0"/>
        <c:majorTickMark val="out"/>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ysClr val="windowText" lastClr="000000"/>
                </a:solidFill>
                <a:latin typeface="+mn-lt"/>
                <a:ea typeface="+mn-ea"/>
                <a:cs typeface="+mn-cs"/>
              </a:defRPr>
            </a:pPr>
            <a:endParaRPr lang="en-US"/>
          </a:p>
        </c:txPr>
        <c:crossAx val="492355832"/>
        <c:crosses val="autoZero"/>
        <c:crossBetween val="midCat"/>
        <c:minorUnit val="0.25"/>
      </c:valAx>
      <c:valAx>
        <c:axId val="492355832"/>
        <c:scaling>
          <c:orientation val="minMax"/>
          <c:min val="0"/>
        </c:scaling>
        <c:delete val="0"/>
        <c:axPos val="l"/>
        <c:majorGridlines>
          <c:spPr>
            <a:ln w="9525" cap="flat" cmpd="sng" algn="ctr">
              <a:solidFill>
                <a:schemeClr val="lt1">
                  <a:lumMod val="95000"/>
                  <a:alpha val="10000"/>
                </a:schemeClr>
              </a:solidFill>
              <a:round/>
            </a:ln>
            <a:effectLst/>
          </c:spPr>
        </c:majorGridlines>
        <c:title>
          <c:tx>
            <c:rich>
              <a:bodyPr/>
              <a:lstStyle/>
              <a:p>
                <a:pPr>
                  <a:defRPr sz="1200" b="0">
                    <a:solidFill>
                      <a:sysClr val="windowText" lastClr="000000"/>
                    </a:solidFill>
                  </a:defRPr>
                </a:pPr>
                <a:r>
                  <a:rPr lang="en-US" sz="1200" b="0" dirty="0">
                    <a:solidFill>
                      <a:sysClr val="windowText" lastClr="000000"/>
                    </a:solidFill>
                  </a:rPr>
                  <a:t>CV/LoC</a:t>
                </a:r>
              </a:p>
            </c:rich>
          </c:tx>
          <c:overlay val="0"/>
        </c:title>
        <c:numFmt formatCode="General" sourceLinked="0"/>
        <c:majorTickMark val="out"/>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ysClr val="windowText" lastClr="000000"/>
                </a:solidFill>
                <a:latin typeface="+mn-lt"/>
                <a:ea typeface="+mn-ea"/>
                <a:cs typeface="+mn-cs"/>
              </a:defRPr>
            </a:pPr>
            <a:endParaRPr lang="en-US"/>
          </a:p>
        </c:txPr>
        <c:crossAx val="492355048"/>
        <c:crosses val="autoZero"/>
        <c:crossBetween val="midCat"/>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261355426706076"/>
          <c:y val="7.189568384014558E-2"/>
        </c:manualLayout>
      </c:layout>
      <c:overlay val="0"/>
    </c:title>
    <c:autoTitleDeleted val="0"/>
    <c:plotArea>
      <c:layout>
        <c:manualLayout>
          <c:layoutTarget val="inner"/>
          <c:xMode val="edge"/>
          <c:yMode val="edge"/>
          <c:x val="0.15304370393752798"/>
          <c:y val="0.23455799593740495"/>
          <c:w val="0.6433020470685219"/>
          <c:h val="0.59729289338221658"/>
        </c:manualLayout>
      </c:layout>
      <c:barChart>
        <c:barDir val="col"/>
        <c:grouping val="clustered"/>
        <c:varyColors val="0"/>
        <c:ser>
          <c:idx val="1"/>
          <c:order val="0"/>
          <c:tx>
            <c:strRef>
              <c:f>Sheet1!$B$1</c:f>
              <c:strCache>
                <c:ptCount val="1"/>
                <c:pt idx="0">
                  <c:v>My Metric</c:v>
                </c:pt>
              </c:strCache>
            </c:strRef>
          </c:tx>
          <c:spPr>
            <a:solidFill>
              <a:schemeClr val="accent5">
                <a:lumMod val="50000"/>
                <a:lumOff val="50000"/>
              </a:schemeClr>
            </a:solidFill>
            <a:ln w="12700">
              <a:noFill/>
            </a:ln>
          </c:spPr>
          <c:invertIfNegative val="0"/>
          <c:cat>
            <c:strRef>
              <c:f>Sheet1!$A$2:$A$5</c:f>
              <c:strCache>
                <c:ptCount val="4"/>
                <c:pt idx="0">
                  <c:v>Appli1</c:v>
                </c:pt>
                <c:pt idx="1">
                  <c:v>Appli2</c:v>
                </c:pt>
                <c:pt idx="2">
                  <c:v>Appli3</c:v>
                </c:pt>
                <c:pt idx="3">
                  <c:v>Appli4</c:v>
                </c:pt>
              </c:strCache>
            </c:strRef>
          </c:cat>
          <c:val>
            <c:numRef>
              <c:f>Sheet1!$B$2:$B$5</c:f>
              <c:numCache>
                <c:formatCode>#,##0.00</c:formatCode>
                <c:ptCount val="4"/>
                <c:pt idx="0">
                  <c:v>2.5</c:v>
                </c:pt>
                <c:pt idx="1">
                  <c:v>3.2</c:v>
                </c:pt>
                <c:pt idx="2">
                  <c:v>2.2999999999999998</c:v>
                </c:pt>
                <c:pt idx="3">
                  <c:v>1.3</c:v>
                </c:pt>
              </c:numCache>
            </c:numRef>
          </c:val>
          <c:extLst>
            <c:ext xmlns:c16="http://schemas.microsoft.com/office/drawing/2014/chart" uri="{C3380CC4-5D6E-409C-BE32-E72D297353CC}">
              <c16:uniqueId val="{00000000-E2FD-4910-941E-6F94DE440256}"/>
            </c:ext>
          </c:extLst>
        </c:ser>
        <c:dLbls>
          <c:showLegendKey val="0"/>
          <c:showVal val="0"/>
          <c:showCatName val="0"/>
          <c:showSerName val="0"/>
          <c:showPercent val="0"/>
          <c:showBubbleSize val="0"/>
        </c:dLbls>
        <c:gapWidth val="150"/>
        <c:overlap val="100"/>
        <c:axId val="495542144"/>
        <c:axId val="495542928"/>
      </c:barChart>
      <c:catAx>
        <c:axId val="495542144"/>
        <c:scaling>
          <c:orientation val="minMax"/>
        </c:scaling>
        <c:delete val="0"/>
        <c:axPos val="b"/>
        <c:numFmt formatCode="General" sourceLinked="1"/>
        <c:majorTickMark val="out"/>
        <c:minorTickMark val="none"/>
        <c:tickLblPos val="low"/>
        <c:spPr>
          <a:ln w="12700">
            <a:solidFill>
              <a:prstClr val="white">
                <a:lumMod val="50000"/>
              </a:prstClr>
            </a:solidFill>
          </a:ln>
        </c:spPr>
        <c:crossAx val="495542928"/>
        <c:crosses val="autoZero"/>
        <c:auto val="0"/>
        <c:lblAlgn val="ctr"/>
        <c:lblOffset val="100"/>
        <c:noMultiLvlLbl val="1"/>
      </c:catAx>
      <c:valAx>
        <c:axId val="495542928"/>
        <c:scaling>
          <c:orientation val="minMax"/>
        </c:scaling>
        <c:delete val="0"/>
        <c:axPos val="l"/>
        <c:majorGridlines/>
        <c:numFmt formatCode="#,##0.00" sourceLinked="1"/>
        <c:majorTickMark val="cross"/>
        <c:minorTickMark val="none"/>
        <c:tickLblPos val="nextTo"/>
        <c:spPr>
          <a:ln>
            <a:solidFill>
              <a:prstClr val="white">
                <a:lumMod val="50000"/>
              </a:prstClr>
            </a:solidFill>
          </a:ln>
        </c:spPr>
        <c:crossAx val="495542144"/>
        <c:crosses val="autoZero"/>
        <c:crossBetween val="between"/>
      </c:valAx>
    </c:plotArea>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07/03/2025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12.pn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7.xml"/><Relationship Id="rId5" Type="http://schemas.openxmlformats.org/officeDocument/2006/relationships/image" Target="../media/image17.svg"/><Relationship Id="rId4" Type="http://schemas.openxmlformats.org/officeDocument/2006/relationships/image" Target="../media/image16.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a:t>Click to edit Master title style</a:t>
            </a:r>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07/03/2025</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07/03/2025</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07/03/2025</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935539" y="1244602"/>
            <a:ext cx="3976687" cy="2436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935539" y="3833813"/>
            <a:ext cx="3976687" cy="2436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600202"/>
            <a:ext cx="8229600" cy="4525963"/>
          </a:xfrm>
        </p:spPr>
        <p:txBody>
          <a:bodyPr/>
          <a:lstStyle/>
          <a:p>
            <a:pPr lvl="0"/>
            <a:r>
              <a:rPr lang="en-US" noProof="0"/>
              <a:t>Click icon to add table</a:t>
            </a:r>
            <a:endParaRPr lang="en-US" noProof="0" dirty="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07/03/2025</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a:t>Click to edit Master subtitle style</a:t>
            </a:r>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a:solidFill>
                  <a:srgbClr val="FFFFFF"/>
                </a:solidFill>
              </a:rPr>
              <a:t>Copyright CAST 2011   </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07/03/2025</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p:cNvPicPr>
              <a:picLocks noChangeAspect="1"/>
            </p:cNvPicPr>
            <p:nvPr userDrawn="1"/>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801572" y="457200"/>
              <a:ext cx="2799182"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07/03/2025</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cSld name="Title Dar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CE44F9A-A95C-DF61-904B-07A318C83875}"/>
              </a:ext>
            </a:extLst>
          </p:cNvPr>
          <p:cNvSpPr/>
          <p:nvPr/>
        </p:nvSpPr>
        <p:spPr>
          <a:xfrm>
            <a:off x="1" y="1"/>
            <a:ext cx="9143999" cy="6857999"/>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2" name="Title 1">
            <a:extLst>
              <a:ext uri="{FF2B5EF4-FFF2-40B4-BE49-F238E27FC236}">
                <a16:creationId xmlns:a16="http://schemas.microsoft.com/office/drawing/2014/main" id="{E4FFDDC7-E675-01FF-A8A6-85308529992F}"/>
              </a:ext>
            </a:extLst>
          </p:cNvPr>
          <p:cNvSpPr>
            <a:spLocks noGrp="1"/>
          </p:cNvSpPr>
          <p:nvPr>
            <p:ph type="ctrTitle"/>
          </p:nvPr>
        </p:nvSpPr>
        <p:spPr>
          <a:xfrm>
            <a:off x="376516" y="3872751"/>
            <a:ext cx="8229600" cy="775439"/>
          </a:xfrm>
        </p:spPr>
        <p:txBody>
          <a:bodyPr anchor="b">
            <a:noAutofit/>
          </a:bodyPr>
          <a:lstStyle>
            <a:lvl1pPr algn="l">
              <a:defRPr sz="3600">
                <a:solidFill>
                  <a:schemeClr val="accent3"/>
                </a:solidFill>
              </a:defRPr>
            </a:lvl1pPr>
          </a:lstStyle>
          <a:p>
            <a:r>
              <a:rPr lang="en-US"/>
              <a:t>Click to edit Master title style</a:t>
            </a:r>
          </a:p>
        </p:txBody>
      </p:sp>
      <p:sp>
        <p:nvSpPr>
          <p:cNvPr id="3" name="Subtitle 2">
            <a:extLst>
              <a:ext uri="{FF2B5EF4-FFF2-40B4-BE49-F238E27FC236}">
                <a16:creationId xmlns:a16="http://schemas.microsoft.com/office/drawing/2014/main" id="{231454AC-483A-41CA-AE58-A069420745E4}"/>
              </a:ext>
            </a:extLst>
          </p:cNvPr>
          <p:cNvSpPr>
            <a:spLocks noGrp="1"/>
          </p:cNvSpPr>
          <p:nvPr>
            <p:ph type="subTitle" idx="1"/>
          </p:nvPr>
        </p:nvSpPr>
        <p:spPr>
          <a:xfrm>
            <a:off x="376516" y="4724388"/>
            <a:ext cx="8229600" cy="721662"/>
          </a:xfrm>
        </p:spPr>
        <p:txBody>
          <a:bodyPr>
            <a:noAutofit/>
          </a:bodyPr>
          <a:lstStyle>
            <a:lvl1pPr marL="0" indent="0" algn="l">
              <a:buNone/>
              <a:defRPr sz="2700">
                <a:solidFill>
                  <a:schemeClr val="bg2"/>
                </a:soli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6" name="Graphic 5">
            <a:extLst>
              <a:ext uri="{FF2B5EF4-FFF2-40B4-BE49-F238E27FC236}">
                <a16:creationId xmlns:a16="http://schemas.microsoft.com/office/drawing/2014/main" id="{E459322C-E5B5-8F70-4201-A15F5434CD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0641" y="730693"/>
            <a:ext cx="803231" cy="232938"/>
          </a:xfrm>
          <a:prstGeom prst="rect">
            <a:avLst/>
          </a:prstGeom>
        </p:spPr>
      </p:pic>
    </p:spTree>
    <p:extLst>
      <p:ext uri="{BB962C8B-B14F-4D97-AF65-F5344CB8AC3E}">
        <p14:creationId xmlns:p14="http://schemas.microsoft.com/office/powerpoint/2010/main" val="4044531701"/>
      </p:ext>
    </p:extLst>
  </p:cSld>
  <p:clrMapOvr>
    <a:masterClrMapping/>
  </p:clrMapOvr>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Standard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E153F-07E7-BA90-E01A-DF249D907F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0E82FB-A63F-021B-50F1-25582ACCA05E}"/>
              </a:ext>
            </a:extLst>
          </p:cNvPr>
          <p:cNvSpPr>
            <a:spLocks noGrp="1"/>
          </p:cNvSpPr>
          <p:nvPr>
            <p:ph idx="1"/>
          </p:nvPr>
        </p:nvSpPr>
        <p:spPr/>
        <p:txBody>
          <a:bodyPr/>
          <a:lstStyle>
            <a:lvl2pPr marL="215504" indent="-175022">
              <a:defRPr/>
            </a:lvl2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79A42950-704B-22AC-BBA3-8E22DA8F2887}"/>
              </a:ext>
            </a:extLst>
          </p:cNvPr>
          <p:cNvSpPr>
            <a:spLocks noGrp="1"/>
          </p:cNvSpPr>
          <p:nvPr>
            <p:ph type="dt" sz="half" idx="10"/>
          </p:nvPr>
        </p:nvSpPr>
        <p:spPr/>
        <p:txBody>
          <a:bodyPr/>
          <a:lstStyle/>
          <a:p>
            <a:fld id="{0854FD82-FA21-482B-A0EB-146017B879AB}" type="datetime1">
              <a:rPr lang="en-US" smtClean="0"/>
              <a:t>3/7/2025</a:t>
            </a:fld>
            <a:endParaRPr lang="en-US"/>
          </a:p>
        </p:txBody>
      </p:sp>
      <p:sp>
        <p:nvSpPr>
          <p:cNvPr id="5" name="Footer Placeholder 4">
            <a:extLst>
              <a:ext uri="{FF2B5EF4-FFF2-40B4-BE49-F238E27FC236}">
                <a16:creationId xmlns:a16="http://schemas.microsoft.com/office/drawing/2014/main" id="{0D6AB9B8-DEE6-E879-D221-ED4EE0E65E6E}"/>
              </a:ext>
            </a:extLst>
          </p:cNvPr>
          <p:cNvSpPr>
            <a:spLocks noGrp="1"/>
          </p:cNvSpPr>
          <p:nvPr>
            <p:ph type="ftr" sz="quarter" idx="11"/>
          </p:nvPr>
        </p:nvSpPr>
        <p:spPr/>
        <p:txBody>
          <a:bodyPr/>
          <a:lstStyle/>
          <a:p>
            <a:r>
              <a:rPr lang="en-US"/>
              <a:t>Footer</a:t>
            </a:r>
          </a:p>
        </p:txBody>
      </p:sp>
      <p:sp>
        <p:nvSpPr>
          <p:cNvPr id="6" name="Slide Number Placeholder 5">
            <a:extLst>
              <a:ext uri="{FF2B5EF4-FFF2-40B4-BE49-F238E27FC236}">
                <a16:creationId xmlns:a16="http://schemas.microsoft.com/office/drawing/2014/main" id="{E459AFEB-CC0E-2142-80ED-0F97D832E8CA}"/>
              </a:ext>
            </a:extLst>
          </p:cNvPr>
          <p:cNvSpPr>
            <a:spLocks noGrp="1"/>
          </p:cNvSpPr>
          <p:nvPr>
            <p:ph type="sldNum" sz="quarter" idx="12"/>
          </p:nvPr>
        </p:nvSpPr>
        <p:spPr>
          <a:xfrm>
            <a:off x="6851276" y="6096371"/>
            <a:ext cx="1909484" cy="365125"/>
          </a:xfrm>
        </p:spPr>
        <p:txBody>
          <a:body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pic>
        <p:nvPicPr>
          <p:cNvPr id="7" name="Graphic 6">
            <a:extLst>
              <a:ext uri="{FF2B5EF4-FFF2-40B4-BE49-F238E27FC236}">
                <a16:creationId xmlns:a16="http://schemas.microsoft.com/office/drawing/2014/main" id="{810AB58F-5C81-F586-4AC1-94D12E690CF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0569" y="6213462"/>
            <a:ext cx="513374" cy="148879"/>
          </a:xfrm>
          <a:prstGeom prst="rect">
            <a:avLst/>
          </a:prstGeom>
        </p:spPr>
      </p:pic>
    </p:spTree>
    <p:extLst>
      <p:ext uri="{BB962C8B-B14F-4D97-AF65-F5344CB8AC3E}">
        <p14:creationId xmlns:p14="http://schemas.microsoft.com/office/powerpoint/2010/main" val="2763733432"/>
      </p:ext>
    </p:extLst>
  </p:cSld>
  <p:clrMapOvr>
    <a:masterClrMapping/>
  </p:clrMapOvr>
  <p:hf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Standard Illuminate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C036D0A-D47E-A730-AFAD-0CBE924CE1F5}"/>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0" y="5717310"/>
            <a:ext cx="9144000" cy="1140691"/>
          </a:xfrm>
          <a:prstGeom prst="rect">
            <a:avLst/>
          </a:prstGeom>
        </p:spPr>
      </p:pic>
      <p:pic>
        <p:nvPicPr>
          <p:cNvPr id="13" name="Picture 12" descr="A white and purple background&#10;&#10;Description automatically generated">
            <a:extLst>
              <a:ext uri="{FF2B5EF4-FFF2-40B4-BE49-F238E27FC236}">
                <a16:creationId xmlns:a16="http://schemas.microsoft.com/office/drawing/2014/main" id="{35BF82A6-1D03-1164-4411-55879AB032AB}"/>
              </a:ext>
            </a:extLst>
          </p:cNvPr>
          <p:cNvPicPr>
            <a:picLocks noChangeAspect="1"/>
          </p:cNvPicPr>
          <p:nvPr/>
        </p:nvPicPr>
        <p:blipFill>
          <a:blip r:embed="rId3" cstate="print">
            <a:alphaModFix amt="25000"/>
            <a:extLst>
              <a:ext uri="{28A0092B-C50C-407E-A947-70E740481C1C}">
                <a14:useLocalDpi xmlns:a14="http://schemas.microsoft.com/office/drawing/2010/main"/>
              </a:ext>
            </a:extLst>
          </a:blip>
          <a:srcRect/>
          <a:stretch/>
        </p:blipFill>
        <p:spPr>
          <a:xfrm>
            <a:off x="0" y="0"/>
            <a:ext cx="9141437" cy="1604682"/>
          </a:xfrm>
          <a:prstGeom prst="rect">
            <a:avLst/>
          </a:prstGeom>
        </p:spPr>
      </p:pic>
      <p:sp>
        <p:nvSpPr>
          <p:cNvPr id="2" name="Title 1">
            <a:extLst>
              <a:ext uri="{FF2B5EF4-FFF2-40B4-BE49-F238E27FC236}">
                <a16:creationId xmlns:a16="http://schemas.microsoft.com/office/drawing/2014/main" id="{564E153F-07E7-BA90-E01A-DF249D907F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0E82FB-A63F-021B-50F1-25582ACCA05E}"/>
              </a:ext>
            </a:extLst>
          </p:cNvPr>
          <p:cNvSpPr>
            <a:spLocks noGrp="1"/>
          </p:cNvSpPr>
          <p:nvPr>
            <p:ph idx="1"/>
          </p:nvPr>
        </p:nvSpPr>
        <p:spPr/>
        <p:txBody>
          <a:bodyPr/>
          <a:lstStyle>
            <a:lvl2pPr marL="215504" indent="-175022">
              <a:defRPr/>
            </a:lvl2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79A42950-704B-22AC-BBA3-8E22DA8F2887}"/>
              </a:ext>
            </a:extLst>
          </p:cNvPr>
          <p:cNvSpPr>
            <a:spLocks noGrp="1"/>
          </p:cNvSpPr>
          <p:nvPr>
            <p:ph type="dt" sz="half" idx="10"/>
          </p:nvPr>
        </p:nvSpPr>
        <p:spPr/>
        <p:txBody>
          <a:bodyPr/>
          <a:lstStyle/>
          <a:p>
            <a:fld id="{B9937407-FC6A-49A7-9A6E-819574C5826F}" type="datetime1">
              <a:rPr lang="en-US" smtClean="0"/>
              <a:t>3/7/2025</a:t>
            </a:fld>
            <a:endParaRPr lang="en-US"/>
          </a:p>
        </p:txBody>
      </p:sp>
      <p:sp>
        <p:nvSpPr>
          <p:cNvPr id="5" name="Footer Placeholder 4">
            <a:extLst>
              <a:ext uri="{FF2B5EF4-FFF2-40B4-BE49-F238E27FC236}">
                <a16:creationId xmlns:a16="http://schemas.microsoft.com/office/drawing/2014/main" id="{0D6AB9B8-DEE6-E879-D221-ED4EE0E65E6E}"/>
              </a:ext>
            </a:extLst>
          </p:cNvPr>
          <p:cNvSpPr>
            <a:spLocks noGrp="1"/>
          </p:cNvSpPr>
          <p:nvPr>
            <p:ph type="ftr" sz="quarter" idx="11"/>
          </p:nvPr>
        </p:nvSpPr>
        <p:spPr/>
        <p:txBody>
          <a:bodyPr/>
          <a:lstStyle/>
          <a:p>
            <a:r>
              <a:rPr lang="en-US"/>
              <a:t>Footer</a:t>
            </a:r>
          </a:p>
        </p:txBody>
      </p:sp>
      <p:sp>
        <p:nvSpPr>
          <p:cNvPr id="6" name="Slide Number Placeholder 5">
            <a:extLst>
              <a:ext uri="{FF2B5EF4-FFF2-40B4-BE49-F238E27FC236}">
                <a16:creationId xmlns:a16="http://schemas.microsoft.com/office/drawing/2014/main" id="{E459AFEB-CC0E-2142-80ED-0F97D832E8CA}"/>
              </a:ext>
            </a:extLst>
          </p:cNvPr>
          <p:cNvSpPr>
            <a:spLocks noGrp="1"/>
          </p:cNvSpPr>
          <p:nvPr>
            <p:ph type="sldNum" sz="quarter" idx="12"/>
          </p:nvPr>
        </p:nvSpPr>
        <p:spPr>
          <a:xfrm>
            <a:off x="6858000" y="6096127"/>
            <a:ext cx="1902760" cy="365125"/>
          </a:xfrm>
        </p:spPr>
        <p:txBody>
          <a:body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pic>
        <p:nvPicPr>
          <p:cNvPr id="8" name="Graphic 7">
            <a:extLst>
              <a:ext uri="{FF2B5EF4-FFF2-40B4-BE49-F238E27FC236}">
                <a16:creationId xmlns:a16="http://schemas.microsoft.com/office/drawing/2014/main" id="{6CEBFC4F-340F-FB18-3655-3E82EC893F8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0569" y="6213462"/>
            <a:ext cx="513374" cy="148879"/>
          </a:xfrm>
          <a:prstGeom prst="rect">
            <a:avLst/>
          </a:prstGeom>
        </p:spPr>
      </p:pic>
    </p:spTree>
    <p:extLst>
      <p:ext uri="{BB962C8B-B14F-4D97-AF65-F5344CB8AC3E}">
        <p14:creationId xmlns:p14="http://schemas.microsoft.com/office/powerpoint/2010/main" val="1392201945"/>
      </p:ext>
    </p:extLst>
  </p:cSld>
  <p:clrMapOvr>
    <a:masterClrMapping/>
  </p:clrMapOvr>
  <p:hf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Standard Mat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09EA606-70DE-2D82-923A-2DC43B5BA3B9}"/>
              </a:ext>
            </a:extLst>
          </p:cNvPr>
          <p:cNvSpPr/>
          <p:nvPr/>
        </p:nvSpPr>
        <p:spPr>
          <a:xfrm>
            <a:off x="0" y="0"/>
            <a:ext cx="9144000" cy="6858000"/>
          </a:xfrm>
          <a:prstGeom prst="rect">
            <a:avLst/>
          </a:prstGeom>
          <a:solidFill>
            <a:srgbClr val="F7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564E153F-07E7-BA90-E01A-DF249D907F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0E82FB-A63F-021B-50F1-25582ACCA0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79A42950-704B-22AC-BBA3-8E22DA8F2887}"/>
              </a:ext>
            </a:extLst>
          </p:cNvPr>
          <p:cNvSpPr>
            <a:spLocks noGrp="1"/>
          </p:cNvSpPr>
          <p:nvPr>
            <p:ph type="dt" sz="half" idx="10"/>
          </p:nvPr>
        </p:nvSpPr>
        <p:spPr/>
        <p:txBody>
          <a:bodyPr/>
          <a:lstStyle/>
          <a:p>
            <a:fld id="{5BA34687-49FA-47D2-ACE8-EA09C206143D}" type="datetime1">
              <a:rPr lang="en-US" smtClean="0"/>
              <a:t>3/7/2025</a:t>
            </a:fld>
            <a:endParaRPr lang="en-US"/>
          </a:p>
        </p:txBody>
      </p:sp>
      <p:sp>
        <p:nvSpPr>
          <p:cNvPr id="5" name="Footer Placeholder 4">
            <a:extLst>
              <a:ext uri="{FF2B5EF4-FFF2-40B4-BE49-F238E27FC236}">
                <a16:creationId xmlns:a16="http://schemas.microsoft.com/office/drawing/2014/main" id="{0D6AB9B8-DEE6-E879-D221-ED4EE0E65E6E}"/>
              </a:ext>
            </a:extLst>
          </p:cNvPr>
          <p:cNvSpPr>
            <a:spLocks noGrp="1"/>
          </p:cNvSpPr>
          <p:nvPr>
            <p:ph type="ftr" sz="quarter" idx="11"/>
          </p:nvPr>
        </p:nvSpPr>
        <p:spPr/>
        <p:txBody>
          <a:bodyPr/>
          <a:lstStyle/>
          <a:p>
            <a:r>
              <a:rPr lang="en-US"/>
              <a:t>Footer</a:t>
            </a:r>
          </a:p>
        </p:txBody>
      </p:sp>
      <p:sp>
        <p:nvSpPr>
          <p:cNvPr id="6" name="Slide Number Placeholder 5">
            <a:extLst>
              <a:ext uri="{FF2B5EF4-FFF2-40B4-BE49-F238E27FC236}">
                <a16:creationId xmlns:a16="http://schemas.microsoft.com/office/drawing/2014/main" id="{E459AFEB-CC0E-2142-80ED-0F97D832E8CA}"/>
              </a:ext>
            </a:extLst>
          </p:cNvPr>
          <p:cNvSpPr>
            <a:spLocks noGrp="1"/>
          </p:cNvSpPr>
          <p:nvPr>
            <p:ph type="sldNum" sz="quarter" idx="12"/>
          </p:nvPr>
        </p:nvSpPr>
        <p:spPr/>
        <p:txBody>
          <a:body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pic>
        <p:nvPicPr>
          <p:cNvPr id="8" name="Graphic 7">
            <a:extLst>
              <a:ext uri="{FF2B5EF4-FFF2-40B4-BE49-F238E27FC236}">
                <a16:creationId xmlns:a16="http://schemas.microsoft.com/office/drawing/2014/main" id="{366DEEE0-6DCF-129B-2FE7-5063F80BDFD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0569" y="6213462"/>
            <a:ext cx="513374" cy="148879"/>
          </a:xfrm>
          <a:prstGeom prst="rect">
            <a:avLst/>
          </a:prstGeom>
        </p:spPr>
      </p:pic>
    </p:spTree>
    <p:extLst>
      <p:ext uri="{BB962C8B-B14F-4D97-AF65-F5344CB8AC3E}">
        <p14:creationId xmlns:p14="http://schemas.microsoft.com/office/powerpoint/2010/main" val="306353445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07/03/2025</a:t>
            </a:fld>
            <a:endParaRPr lang="fr-FR"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lank Whi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7A2C98-AD74-004A-63D4-7EC05B92E8B8}"/>
              </a:ext>
            </a:extLst>
          </p:cNvPr>
          <p:cNvSpPr>
            <a:spLocks noGrp="1"/>
          </p:cNvSpPr>
          <p:nvPr>
            <p:ph type="dt" sz="half" idx="10"/>
          </p:nvPr>
        </p:nvSpPr>
        <p:spPr/>
        <p:txBody>
          <a:bodyPr/>
          <a:lstStyle/>
          <a:p>
            <a:fld id="{F241454D-9187-412C-9F8A-779996F9ED45}" type="datetime1">
              <a:rPr lang="en-US" smtClean="0"/>
              <a:t>3/7/2025</a:t>
            </a:fld>
            <a:endParaRPr lang="en-US"/>
          </a:p>
        </p:txBody>
      </p:sp>
      <p:sp>
        <p:nvSpPr>
          <p:cNvPr id="3" name="Footer Placeholder 2">
            <a:extLst>
              <a:ext uri="{FF2B5EF4-FFF2-40B4-BE49-F238E27FC236}">
                <a16:creationId xmlns:a16="http://schemas.microsoft.com/office/drawing/2014/main" id="{54E288A7-121E-FF91-B69E-76A5262DC5F8}"/>
              </a:ext>
            </a:extLst>
          </p:cNvPr>
          <p:cNvSpPr>
            <a:spLocks noGrp="1"/>
          </p:cNvSpPr>
          <p:nvPr>
            <p:ph type="ftr" sz="quarter" idx="11"/>
          </p:nvPr>
        </p:nvSpPr>
        <p:spPr/>
        <p:txBody>
          <a:bodyPr/>
          <a:lstStyle/>
          <a:p>
            <a:r>
              <a:rPr lang="en-US"/>
              <a:t>Footer</a:t>
            </a:r>
          </a:p>
        </p:txBody>
      </p:sp>
      <p:sp>
        <p:nvSpPr>
          <p:cNvPr id="4" name="Slide Number Placeholder 3">
            <a:extLst>
              <a:ext uri="{FF2B5EF4-FFF2-40B4-BE49-F238E27FC236}">
                <a16:creationId xmlns:a16="http://schemas.microsoft.com/office/drawing/2014/main" id="{F8D939DF-9E28-094D-E598-2071F1981D81}"/>
              </a:ext>
            </a:extLst>
          </p:cNvPr>
          <p:cNvSpPr>
            <a:spLocks noGrp="1"/>
          </p:cNvSpPr>
          <p:nvPr>
            <p:ph type="sldNum" sz="quarter" idx="12"/>
          </p:nvPr>
        </p:nvSpPr>
        <p:spPr/>
        <p:txBody>
          <a:body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Tree>
    <p:extLst>
      <p:ext uri="{BB962C8B-B14F-4D97-AF65-F5344CB8AC3E}">
        <p14:creationId xmlns:p14="http://schemas.microsoft.com/office/powerpoint/2010/main" val="2213120446"/>
      </p:ext>
    </p:extLst>
  </p:cSld>
  <p:clrMapOvr>
    <a:masterClrMapping/>
  </p:clrMapOvr>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ght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E153F-07E7-BA90-E01A-DF249D907F62}"/>
              </a:ext>
            </a:extLst>
          </p:cNvPr>
          <p:cNvSpPr>
            <a:spLocks noGrp="1"/>
          </p:cNvSpPr>
          <p:nvPr>
            <p:ph type="title"/>
          </p:nvPr>
        </p:nvSpPr>
        <p:spPr>
          <a:xfrm>
            <a:off x="255494" y="430308"/>
            <a:ext cx="7409330" cy="972897"/>
          </a:xfrm>
        </p:spPr>
        <p:txBody>
          <a:bodyPr anchor="t">
            <a:noAutofit/>
          </a:bodyPr>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60E82FB-A63F-021B-50F1-25582ACCA05E}"/>
              </a:ext>
            </a:extLst>
          </p:cNvPr>
          <p:cNvSpPr>
            <a:spLocks noGrp="1"/>
          </p:cNvSpPr>
          <p:nvPr>
            <p:ph idx="1"/>
          </p:nvPr>
        </p:nvSpPr>
        <p:spPr>
          <a:xfrm>
            <a:off x="255494" y="1511329"/>
            <a:ext cx="8633012" cy="4736897"/>
          </a:xfrm>
        </p:spPr>
        <p:txBody>
          <a:bodyPr>
            <a:noAutofit/>
          </a:bodyPr>
          <a:lstStyle>
            <a:lvl1pPr>
              <a:defRPr sz="1500"/>
            </a:lvl1pPr>
            <a:lvl2pPr marL="215504" indent="-175022">
              <a:defRPr sz="1050"/>
            </a:lvl2pPr>
            <a:lvl3pPr>
              <a:defRPr sz="900"/>
            </a:lvl3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79A42950-704B-22AC-BBA3-8E22DA8F2887}"/>
              </a:ext>
            </a:extLst>
          </p:cNvPr>
          <p:cNvSpPr>
            <a:spLocks noGrp="1"/>
          </p:cNvSpPr>
          <p:nvPr>
            <p:ph type="dt" sz="half" idx="10"/>
          </p:nvPr>
        </p:nvSpPr>
        <p:spPr>
          <a:xfrm>
            <a:off x="255495" y="6356351"/>
            <a:ext cx="2037230" cy="365125"/>
          </a:xfrm>
        </p:spPr>
        <p:txBody>
          <a:bodyPr/>
          <a:lstStyle>
            <a:lvl1pPr>
              <a:defRPr sz="788"/>
            </a:lvl1pPr>
          </a:lstStyle>
          <a:p>
            <a:fld id="{0854FD82-FA21-482B-A0EB-146017B879AB}" type="datetime1">
              <a:rPr lang="en-US" smtClean="0"/>
              <a:pPr/>
              <a:t>3/7/2025</a:t>
            </a:fld>
            <a:endParaRPr lang="en-US"/>
          </a:p>
        </p:txBody>
      </p:sp>
      <p:sp>
        <p:nvSpPr>
          <p:cNvPr id="5" name="Footer Placeholder 4">
            <a:extLst>
              <a:ext uri="{FF2B5EF4-FFF2-40B4-BE49-F238E27FC236}">
                <a16:creationId xmlns:a16="http://schemas.microsoft.com/office/drawing/2014/main" id="{0D6AB9B8-DEE6-E879-D221-ED4EE0E65E6E}"/>
              </a:ext>
            </a:extLst>
          </p:cNvPr>
          <p:cNvSpPr>
            <a:spLocks noGrp="1"/>
          </p:cNvSpPr>
          <p:nvPr>
            <p:ph type="ftr" sz="quarter" idx="11"/>
          </p:nvPr>
        </p:nvSpPr>
        <p:spPr>
          <a:xfrm>
            <a:off x="3028950" y="6356351"/>
            <a:ext cx="3086100" cy="365125"/>
          </a:xfrm>
        </p:spPr>
        <p:txBody>
          <a:bodyPr/>
          <a:lstStyle>
            <a:lvl1pPr>
              <a:defRPr sz="788"/>
            </a:lvl1pPr>
          </a:lstStyle>
          <a:p>
            <a:r>
              <a:rPr lang="en-US"/>
              <a:t>Footer</a:t>
            </a:r>
          </a:p>
        </p:txBody>
      </p:sp>
      <p:sp>
        <p:nvSpPr>
          <p:cNvPr id="6" name="Slide Number Placeholder 5">
            <a:extLst>
              <a:ext uri="{FF2B5EF4-FFF2-40B4-BE49-F238E27FC236}">
                <a16:creationId xmlns:a16="http://schemas.microsoft.com/office/drawing/2014/main" id="{E459AFEB-CC0E-2142-80ED-0F97D832E8CA}"/>
              </a:ext>
            </a:extLst>
          </p:cNvPr>
          <p:cNvSpPr>
            <a:spLocks noGrp="1"/>
          </p:cNvSpPr>
          <p:nvPr>
            <p:ph type="sldNum" sz="quarter" idx="12"/>
          </p:nvPr>
        </p:nvSpPr>
        <p:spPr>
          <a:xfrm>
            <a:off x="6851276" y="6356351"/>
            <a:ext cx="2037230" cy="365125"/>
          </a:xfrm>
        </p:spPr>
        <p:txBody>
          <a:bodyPr/>
          <a:lstStyle>
            <a:lvl1pPr>
              <a:defRPr sz="788"/>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pic>
        <p:nvPicPr>
          <p:cNvPr id="7" name="Graphic 6">
            <a:extLst>
              <a:ext uri="{FF2B5EF4-FFF2-40B4-BE49-F238E27FC236}">
                <a16:creationId xmlns:a16="http://schemas.microsoft.com/office/drawing/2014/main" id="{810AB58F-5C81-F586-4AC1-94D12E690CF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9546" y="6464473"/>
            <a:ext cx="513374" cy="148879"/>
          </a:xfrm>
          <a:prstGeom prst="rect">
            <a:avLst/>
          </a:prstGeom>
        </p:spPr>
      </p:pic>
    </p:spTree>
    <p:extLst>
      <p:ext uri="{BB962C8B-B14F-4D97-AF65-F5344CB8AC3E}">
        <p14:creationId xmlns:p14="http://schemas.microsoft.com/office/powerpoint/2010/main" val="3131910853"/>
      </p:ext>
    </p:extLst>
  </p:cSld>
  <p:clrMapOvr>
    <a:masterClrMapping/>
  </p:clrMapOvr>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ght Matt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20FDAE-095C-777E-89BB-73936B80FFB1}"/>
              </a:ext>
            </a:extLst>
          </p:cNvPr>
          <p:cNvSpPr/>
          <p:nvPr/>
        </p:nvSpPr>
        <p:spPr>
          <a:xfrm>
            <a:off x="0" y="0"/>
            <a:ext cx="9144000" cy="6858000"/>
          </a:xfrm>
          <a:prstGeom prst="rect">
            <a:avLst/>
          </a:prstGeom>
          <a:solidFill>
            <a:srgbClr val="F7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564E153F-07E7-BA90-E01A-DF249D907F62}"/>
              </a:ext>
            </a:extLst>
          </p:cNvPr>
          <p:cNvSpPr>
            <a:spLocks noGrp="1"/>
          </p:cNvSpPr>
          <p:nvPr>
            <p:ph type="title"/>
          </p:nvPr>
        </p:nvSpPr>
        <p:spPr>
          <a:xfrm>
            <a:off x="255494" y="430308"/>
            <a:ext cx="7416053" cy="972897"/>
          </a:xfrm>
        </p:spPr>
        <p:txBody>
          <a:bodyPr anchor="t">
            <a:noAutofit/>
          </a:bodyPr>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60E82FB-A63F-021B-50F1-25582ACCA05E}"/>
              </a:ext>
            </a:extLst>
          </p:cNvPr>
          <p:cNvSpPr>
            <a:spLocks noGrp="1"/>
          </p:cNvSpPr>
          <p:nvPr>
            <p:ph idx="1"/>
          </p:nvPr>
        </p:nvSpPr>
        <p:spPr>
          <a:xfrm>
            <a:off x="255494" y="1511329"/>
            <a:ext cx="8633012" cy="4736897"/>
          </a:xfrm>
        </p:spPr>
        <p:txBody>
          <a:bodyPr>
            <a:noAutofit/>
          </a:bodyPr>
          <a:lstStyle>
            <a:lvl1pPr>
              <a:defRPr sz="1500"/>
            </a:lvl1pPr>
            <a:lvl2pPr marL="215504" indent="-175022">
              <a:defRPr sz="1050"/>
            </a:lvl2pPr>
            <a:lvl3pPr>
              <a:defRPr sz="900"/>
            </a:lvl3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79A42950-704B-22AC-BBA3-8E22DA8F2887}"/>
              </a:ext>
            </a:extLst>
          </p:cNvPr>
          <p:cNvSpPr>
            <a:spLocks noGrp="1"/>
          </p:cNvSpPr>
          <p:nvPr>
            <p:ph type="dt" sz="half" idx="10"/>
          </p:nvPr>
        </p:nvSpPr>
        <p:spPr>
          <a:xfrm>
            <a:off x="255496" y="6356351"/>
            <a:ext cx="2040587" cy="365125"/>
          </a:xfrm>
        </p:spPr>
        <p:txBody>
          <a:bodyPr/>
          <a:lstStyle>
            <a:lvl1pPr>
              <a:defRPr sz="788"/>
            </a:lvl1pPr>
          </a:lstStyle>
          <a:p>
            <a:fld id="{0854FD82-FA21-482B-A0EB-146017B879AB}" type="datetime1">
              <a:rPr lang="en-US" smtClean="0"/>
              <a:pPr/>
              <a:t>3/7/2025</a:t>
            </a:fld>
            <a:endParaRPr lang="en-US"/>
          </a:p>
        </p:txBody>
      </p:sp>
      <p:sp>
        <p:nvSpPr>
          <p:cNvPr id="5" name="Footer Placeholder 4">
            <a:extLst>
              <a:ext uri="{FF2B5EF4-FFF2-40B4-BE49-F238E27FC236}">
                <a16:creationId xmlns:a16="http://schemas.microsoft.com/office/drawing/2014/main" id="{0D6AB9B8-DEE6-E879-D221-ED4EE0E65E6E}"/>
              </a:ext>
            </a:extLst>
          </p:cNvPr>
          <p:cNvSpPr>
            <a:spLocks noGrp="1"/>
          </p:cNvSpPr>
          <p:nvPr>
            <p:ph type="ftr" sz="quarter" idx="11"/>
          </p:nvPr>
        </p:nvSpPr>
        <p:spPr>
          <a:xfrm>
            <a:off x="3030629" y="6356351"/>
            <a:ext cx="3086100" cy="365125"/>
          </a:xfrm>
        </p:spPr>
        <p:txBody>
          <a:bodyPr/>
          <a:lstStyle>
            <a:lvl1pPr>
              <a:defRPr sz="788"/>
            </a:lvl1pPr>
          </a:lstStyle>
          <a:p>
            <a:r>
              <a:rPr lang="en-US"/>
              <a:t>Footer</a:t>
            </a:r>
          </a:p>
        </p:txBody>
      </p:sp>
      <p:sp>
        <p:nvSpPr>
          <p:cNvPr id="6" name="Slide Number Placeholder 5">
            <a:extLst>
              <a:ext uri="{FF2B5EF4-FFF2-40B4-BE49-F238E27FC236}">
                <a16:creationId xmlns:a16="http://schemas.microsoft.com/office/drawing/2014/main" id="{E459AFEB-CC0E-2142-80ED-0F97D832E8CA}"/>
              </a:ext>
            </a:extLst>
          </p:cNvPr>
          <p:cNvSpPr>
            <a:spLocks noGrp="1"/>
          </p:cNvSpPr>
          <p:nvPr>
            <p:ph type="sldNum" sz="quarter" idx="12"/>
          </p:nvPr>
        </p:nvSpPr>
        <p:spPr>
          <a:xfrm>
            <a:off x="6851276" y="6356351"/>
            <a:ext cx="2037230" cy="365125"/>
          </a:xfrm>
        </p:spPr>
        <p:txBody>
          <a:bodyPr/>
          <a:lstStyle>
            <a:lvl1pPr>
              <a:defRPr sz="788"/>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pic>
        <p:nvPicPr>
          <p:cNvPr id="7" name="Graphic 6">
            <a:extLst>
              <a:ext uri="{FF2B5EF4-FFF2-40B4-BE49-F238E27FC236}">
                <a16:creationId xmlns:a16="http://schemas.microsoft.com/office/drawing/2014/main" id="{810AB58F-5C81-F586-4AC1-94D12E690CF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9546" y="6464473"/>
            <a:ext cx="513374" cy="148879"/>
          </a:xfrm>
          <a:prstGeom prst="rect">
            <a:avLst/>
          </a:prstGeom>
        </p:spPr>
      </p:pic>
    </p:spTree>
    <p:extLst>
      <p:ext uri="{BB962C8B-B14F-4D97-AF65-F5344CB8AC3E}">
        <p14:creationId xmlns:p14="http://schemas.microsoft.com/office/powerpoint/2010/main" val="1556785486"/>
      </p:ext>
    </p:extLst>
  </p:cSld>
  <p:clrMapOvr>
    <a:masterClrMapping/>
  </p:clrMapOvr>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2062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07/03/2025</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07/03/2025</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07/03/2025</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9"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07/03/2025</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DD86EF-7A0D-572B-B914-4466E21019D7}"/>
              </a:ext>
            </a:extLst>
          </p:cNvPr>
          <p:cNvSpPr>
            <a:spLocks noGrp="1"/>
          </p:cNvSpPr>
          <p:nvPr>
            <p:ph type="title"/>
          </p:nvPr>
        </p:nvSpPr>
        <p:spPr>
          <a:xfrm>
            <a:off x="383241" y="394448"/>
            <a:ext cx="8370795" cy="97344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6F8AB681-0AFC-878F-CEDB-ADC35523A380}"/>
              </a:ext>
            </a:extLst>
          </p:cNvPr>
          <p:cNvSpPr>
            <a:spLocks noGrp="1"/>
          </p:cNvSpPr>
          <p:nvPr>
            <p:ph type="body" idx="1"/>
          </p:nvPr>
        </p:nvSpPr>
        <p:spPr>
          <a:xfrm>
            <a:off x="383241" y="1511330"/>
            <a:ext cx="8370795" cy="4512953"/>
          </a:xfrm>
          <a:prstGeom prst="rect">
            <a:avLst/>
          </a:prstGeom>
        </p:spPr>
        <p:txBody>
          <a:bodyPr vert="horz" lIns="91440" tIns="45720" rIns="91440" bIns="45720" rtlCol="0">
            <a:noAutofit/>
          </a:bodyPr>
          <a:lstStyle/>
          <a:p>
            <a:pPr lvl="0"/>
            <a:r>
              <a:rPr lang="en-US"/>
              <a:t>Main text or section title</a:t>
            </a:r>
          </a:p>
          <a:p>
            <a:pPr lvl="1"/>
            <a:r>
              <a:rPr lang="en-US"/>
              <a:t>First bullet</a:t>
            </a:r>
          </a:p>
          <a:p>
            <a:pPr lvl="2"/>
            <a:r>
              <a:rPr lang="en-US"/>
              <a:t>Second bullet</a:t>
            </a:r>
          </a:p>
        </p:txBody>
      </p:sp>
      <p:sp>
        <p:nvSpPr>
          <p:cNvPr id="4" name="Date Placeholder 3">
            <a:extLst>
              <a:ext uri="{FF2B5EF4-FFF2-40B4-BE49-F238E27FC236}">
                <a16:creationId xmlns:a16="http://schemas.microsoft.com/office/drawing/2014/main" id="{B92FCB96-E4E5-E7C6-5551-1FD3B9F7328F}"/>
              </a:ext>
            </a:extLst>
          </p:cNvPr>
          <p:cNvSpPr>
            <a:spLocks noGrp="1"/>
          </p:cNvSpPr>
          <p:nvPr>
            <p:ph type="dt" sz="half" idx="2"/>
          </p:nvPr>
        </p:nvSpPr>
        <p:spPr>
          <a:xfrm>
            <a:off x="383241" y="6096371"/>
            <a:ext cx="1929653" cy="365125"/>
          </a:xfrm>
          <a:prstGeom prst="rect">
            <a:avLst/>
          </a:prstGeom>
        </p:spPr>
        <p:txBody>
          <a:bodyPr vert="horz" lIns="91440" tIns="45720" rIns="91440" bIns="45720" rtlCol="0" anchor="ctr"/>
          <a:lstStyle>
            <a:lvl1pPr algn="r">
              <a:defRPr sz="825">
                <a:solidFill>
                  <a:schemeClr val="accent5">
                    <a:lumMod val="90000"/>
                  </a:schemeClr>
                </a:solidFill>
                <a:latin typeface="Arial Nova Light" panose="020B0304020202020204" pitchFamily="34" charset="0"/>
              </a:defRPr>
            </a:lvl1pPr>
          </a:lstStyle>
          <a:p>
            <a:fld id="{D8E3BBD6-5DF7-411E-B793-6A3558CCCDCA}" type="datetimeFigureOut">
              <a:rPr lang="fr-FR" smtClean="0"/>
              <a:pPr/>
              <a:t>07/03/2025</a:t>
            </a:fld>
            <a:endParaRPr lang="fr-FR" dirty="0"/>
          </a:p>
        </p:txBody>
      </p:sp>
      <p:sp>
        <p:nvSpPr>
          <p:cNvPr id="5" name="Footer Placeholder 4">
            <a:extLst>
              <a:ext uri="{FF2B5EF4-FFF2-40B4-BE49-F238E27FC236}">
                <a16:creationId xmlns:a16="http://schemas.microsoft.com/office/drawing/2014/main" id="{6C597914-ECE8-ABD1-36F8-904CB87C104F}"/>
              </a:ext>
            </a:extLst>
          </p:cNvPr>
          <p:cNvSpPr>
            <a:spLocks noGrp="1"/>
          </p:cNvSpPr>
          <p:nvPr>
            <p:ph type="ftr" sz="quarter" idx="3"/>
          </p:nvPr>
        </p:nvSpPr>
        <p:spPr>
          <a:xfrm>
            <a:off x="3028950" y="6096371"/>
            <a:ext cx="3086100" cy="365125"/>
          </a:xfrm>
          <a:prstGeom prst="rect">
            <a:avLst/>
          </a:prstGeom>
        </p:spPr>
        <p:txBody>
          <a:bodyPr vert="horz" lIns="91440" tIns="45720" rIns="91440" bIns="45720" rtlCol="0" anchor="ctr"/>
          <a:lstStyle>
            <a:lvl1pPr algn="ctr">
              <a:defRPr sz="825">
                <a:solidFill>
                  <a:schemeClr val="accent5">
                    <a:lumMod val="90000"/>
                  </a:schemeClr>
                </a:solidFill>
                <a:latin typeface="Arial Nova Light" panose="020B0304020202020204" pitchFamily="34" charset="0"/>
              </a:defRPr>
            </a:lvl1pPr>
          </a:lstStyle>
          <a:p>
            <a:endParaRPr lang="fr-FR" dirty="0"/>
          </a:p>
        </p:txBody>
      </p:sp>
      <p:sp>
        <p:nvSpPr>
          <p:cNvPr id="6" name="Slide Number Placeholder 5">
            <a:extLst>
              <a:ext uri="{FF2B5EF4-FFF2-40B4-BE49-F238E27FC236}">
                <a16:creationId xmlns:a16="http://schemas.microsoft.com/office/drawing/2014/main" id="{6B5414D8-0D4A-D7A1-154C-188A338D8265}"/>
              </a:ext>
            </a:extLst>
          </p:cNvPr>
          <p:cNvSpPr>
            <a:spLocks noGrp="1"/>
          </p:cNvSpPr>
          <p:nvPr>
            <p:ph type="sldNum" sz="quarter" idx="4"/>
          </p:nvPr>
        </p:nvSpPr>
        <p:spPr>
          <a:xfrm>
            <a:off x="6851276" y="6096371"/>
            <a:ext cx="1909484" cy="365125"/>
          </a:xfrm>
          <a:prstGeom prst="rect">
            <a:avLst/>
          </a:prstGeom>
        </p:spPr>
        <p:txBody>
          <a:bodyPr vert="horz" lIns="91440" tIns="45720" rIns="91440" bIns="45720" rtlCol="0" anchor="ctr"/>
          <a:lstStyle>
            <a:lvl1pPr algn="r">
              <a:defRPr sz="825">
                <a:solidFill>
                  <a:schemeClr val="accent5">
                    <a:lumMod val="90000"/>
                  </a:schemeClr>
                </a:solidFill>
                <a:latin typeface="Arial Nova Light" panose="020B0304020202020204" pitchFamily="34" charset="0"/>
              </a:defRPr>
            </a:lvl1pPr>
          </a:lstStyle>
          <a:p>
            <a:fld id="{14FE1A72-2470-471C-A8A7-6FD3B741B47A}" type="slidenum">
              <a:rPr lang="en-US" smtClean="0"/>
              <a:pPr/>
              <a:t>‹#›</a:t>
            </a:fld>
            <a:endParaRPr lang="en-US"/>
          </a:p>
        </p:txBody>
      </p:sp>
    </p:spTree>
    <p:extLst>
      <p:ext uri="{BB962C8B-B14F-4D97-AF65-F5344CB8AC3E}">
        <p14:creationId xmlns:p14="http://schemas.microsoft.com/office/powerpoint/2010/main" val="167817288"/>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Lst>
  <p:txStyles>
    <p:titleStyle>
      <a:lvl1pPr algn="l" defTabSz="685800" rtl="0" eaLnBrk="1" latinLnBrk="0" hangingPunct="1">
        <a:lnSpc>
          <a:spcPct val="90000"/>
        </a:lnSpc>
        <a:spcBef>
          <a:spcPct val="0"/>
        </a:spcBef>
        <a:buNone/>
        <a:defRPr sz="2700" kern="1200">
          <a:solidFill>
            <a:schemeClr val="tx2"/>
          </a:solidFill>
          <a:latin typeface="Arial Nova" panose="020B0504020202020204" pitchFamily="34" charset="0"/>
          <a:ea typeface="+mj-ea"/>
          <a:cs typeface="+mj-cs"/>
        </a:defRPr>
      </a:lvl1pPr>
    </p:titleStyle>
    <p:bodyStyle>
      <a:lvl1pPr marL="0" indent="0" algn="l" defTabSz="685800" rtl="0" eaLnBrk="1" latinLnBrk="0" hangingPunct="1">
        <a:lnSpc>
          <a:spcPct val="90000"/>
        </a:lnSpc>
        <a:spcBef>
          <a:spcPts val="450"/>
        </a:spcBef>
        <a:spcAft>
          <a:spcPts val="450"/>
        </a:spcAft>
        <a:buFont typeface="Arial" panose="020B0604020202020204" pitchFamily="34" charset="0"/>
        <a:buNone/>
        <a:defRPr sz="1800" kern="1200">
          <a:solidFill>
            <a:schemeClr val="tx1"/>
          </a:solidFill>
          <a:latin typeface="Arial Nova" panose="020B0504020202020204" pitchFamily="34" charset="0"/>
          <a:ea typeface="+mn-ea"/>
          <a:cs typeface="+mn-cs"/>
        </a:defRPr>
      </a:lvl1pPr>
      <a:lvl2pPr marL="215504" indent="-175022" algn="l" defTabSz="685800" rtl="0" eaLnBrk="1" latinLnBrk="0" hangingPunct="1">
        <a:lnSpc>
          <a:spcPct val="90000"/>
        </a:lnSpc>
        <a:spcBef>
          <a:spcPts val="375"/>
        </a:spcBef>
        <a:buSzPct val="90000"/>
        <a:buFont typeface="Arial" panose="020B0604020202020204" pitchFamily="34" charset="0"/>
        <a:buChar char="•"/>
        <a:defRPr sz="1200" kern="1200">
          <a:solidFill>
            <a:schemeClr val="tx1"/>
          </a:solidFill>
          <a:latin typeface="Arial Nova Light" panose="020B0304020202020204" pitchFamily="34" charset="0"/>
          <a:ea typeface="+mn-ea"/>
          <a:cs typeface="+mn-cs"/>
        </a:defRPr>
      </a:lvl2pPr>
      <a:lvl3pPr marL="383381" indent="-167879" algn="l" defTabSz="685800" rtl="0" eaLnBrk="1" latinLnBrk="0" hangingPunct="1">
        <a:lnSpc>
          <a:spcPct val="90000"/>
        </a:lnSpc>
        <a:spcBef>
          <a:spcPts val="375"/>
        </a:spcBef>
        <a:buFont typeface="Arial Nova" panose="020B0504020202020204" pitchFamily="34" charset="0"/>
        <a:buChar char="–"/>
        <a:defRPr sz="1050" kern="1200">
          <a:solidFill>
            <a:schemeClr val="tx1"/>
          </a:solidFill>
          <a:latin typeface="Arial Nova Light" panose="020B0304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Arial Nova" panose="020B0504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Arial Nova" panose="020B0504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3.xml.rels><?xml version="1.0" encoding="UTF-8" standalone="yes"?>
<Relationships xmlns="http://schemas.openxmlformats.org/package/2006/relationships"><Relationship Id="rId3" Type="http://schemas.openxmlformats.org/officeDocument/2006/relationships/hyperlink" Target="https://msdn.microsoft.com/en-us/library/kfsatb94.aspx" TargetMode="External"/><Relationship Id="rId2" Type="http://schemas.openxmlformats.org/officeDocument/2006/relationships/hyperlink" Target="https://msdn.microsoft.com/en-us/library/dwhawy9k.aspx" TargetMode="External"/><Relationship Id="rId1" Type="http://schemas.openxmlformats.org/officeDocument/2006/relationships/slideLayout" Target="../slideLayouts/slideLayout6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3.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3.xml"/></Relationships>
</file>

<file path=ppt/slides/_rels/slide1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3.xml"/></Relationships>
</file>

<file path=ppt/slides/_rels/slide1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3.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3.xml"/></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3.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3.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Portfolio PowerPoint Templates</a:t>
            </a:r>
          </a:p>
        </p:txBody>
      </p:sp>
      <p:sp>
        <p:nvSpPr>
          <p:cNvPr id="3" name="Subtitle 2"/>
          <p:cNvSpPr>
            <a:spLocks noGrp="1"/>
          </p:cNvSpPr>
          <p:nvPr>
            <p:ph type="subTitle" idx="1"/>
          </p:nvPr>
        </p:nvSpPr>
        <p:spPr/>
        <p:txBody>
          <a:bodyPr/>
          <a:lstStyle/>
          <a:p>
            <a:r>
              <a:rPr lang="en-US" dirty="0"/>
              <a:t>Components library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943" y="-3363"/>
            <a:ext cx="8370795" cy="973443"/>
          </a:xfrm>
        </p:spPr>
        <p:txBody>
          <a:bodyPr/>
          <a:lstStyle/>
          <a:p>
            <a:r>
              <a:rPr lang="en-US" dirty="0"/>
              <a:t>PowerPoint Templates – Text</a:t>
            </a:r>
          </a:p>
        </p:txBody>
      </p:sp>
      <p:sp>
        <p:nvSpPr>
          <p:cNvPr id="68" name="Rounded Rectangle 67"/>
          <p:cNvSpPr/>
          <p:nvPr/>
        </p:nvSpPr>
        <p:spPr>
          <a:xfrm>
            <a:off x="899592" y="2774942"/>
            <a:ext cx="727280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69" name="Rounded Rectangle 68"/>
          <p:cNvSpPr/>
          <p:nvPr/>
        </p:nvSpPr>
        <p:spPr>
          <a:xfrm>
            <a:off x="1829011" y="399907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70" name="Rounded Rectangle 69"/>
          <p:cNvSpPr/>
          <p:nvPr/>
        </p:nvSpPr>
        <p:spPr>
          <a:xfrm>
            <a:off x="899592" y="773108"/>
            <a:ext cx="727280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71" name="Rounded Rectangle 70"/>
          <p:cNvSpPr/>
          <p:nvPr/>
        </p:nvSpPr>
        <p:spPr>
          <a:xfrm>
            <a:off x="1789064" y="196932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72" name="TextBox 71"/>
          <p:cNvSpPr txBox="1"/>
          <p:nvPr/>
        </p:nvSpPr>
        <p:spPr>
          <a:xfrm>
            <a:off x="899592" y="2780928"/>
            <a:ext cx="4320480" cy="369332"/>
          </a:xfrm>
          <a:prstGeom prst="rect">
            <a:avLst/>
          </a:prstGeom>
          <a:noFill/>
        </p:spPr>
        <p:txBody>
          <a:bodyPr wrap="square" lIns="180000" rIns="180000" rtlCol="0">
            <a:spAutoFit/>
          </a:bodyPr>
          <a:lstStyle/>
          <a:p>
            <a:r>
              <a:rPr lang="en-US" b="1" dirty="0">
                <a:solidFill>
                  <a:schemeClr val="tx1">
                    <a:lumMod val="75000"/>
                    <a:lumOff val="25000"/>
                  </a:schemeClr>
                </a:solidFill>
              </a:rPr>
              <a:t>Tag</a:t>
            </a:r>
          </a:p>
        </p:txBody>
      </p:sp>
      <p:sp>
        <p:nvSpPr>
          <p:cNvPr id="73" name="TextBox 72"/>
          <p:cNvSpPr txBox="1"/>
          <p:nvPr/>
        </p:nvSpPr>
        <p:spPr>
          <a:xfrm>
            <a:off x="2555776" y="3203684"/>
            <a:ext cx="2770786" cy="369332"/>
          </a:xfrm>
          <a:prstGeom prst="rect">
            <a:avLst/>
          </a:prstGeom>
          <a:noFill/>
        </p:spPr>
        <p:txBody>
          <a:bodyPr wrap="square" rtlCol="0">
            <a:spAutoFit/>
          </a:bodyPr>
          <a:lstStyle/>
          <a:p>
            <a:r>
              <a:rPr lang="en-US" b="1" dirty="0">
                <a:solidFill>
                  <a:srgbClr val="5E5E5E"/>
                </a:solidFill>
              </a:rPr>
              <a:t>PF_TAG_NAME</a:t>
            </a:r>
          </a:p>
        </p:txBody>
      </p:sp>
      <p:sp>
        <p:nvSpPr>
          <p:cNvPr id="74" name="TextBox 73"/>
          <p:cNvSpPr txBox="1"/>
          <p:nvPr/>
        </p:nvSpPr>
        <p:spPr>
          <a:xfrm>
            <a:off x="1208983" y="3999078"/>
            <a:ext cx="410689" cy="369332"/>
          </a:xfrm>
          <a:prstGeom prst="rect">
            <a:avLst/>
          </a:prstGeom>
          <a:noFill/>
        </p:spPr>
        <p:txBody>
          <a:bodyPr wrap="none" rtlCol="0">
            <a:spAutoFit/>
          </a:bodyPr>
          <a:lstStyle/>
          <a:p>
            <a:pPr algn="r"/>
            <a:r>
              <a:rPr lang="en-US" dirty="0">
                <a:solidFill>
                  <a:schemeClr val="bg1">
                    <a:lumMod val="50000"/>
                  </a:schemeClr>
                </a:solidFill>
                <a:sym typeface="Wingdings" pitchFamily="2" charset="2"/>
              </a:rPr>
              <a:t></a:t>
            </a:r>
            <a:endParaRPr lang="en-US" dirty="0">
              <a:solidFill>
                <a:schemeClr val="bg1">
                  <a:lumMod val="50000"/>
                </a:schemeClr>
              </a:solidFill>
            </a:endParaRPr>
          </a:p>
        </p:txBody>
      </p:sp>
      <p:sp>
        <p:nvSpPr>
          <p:cNvPr id="75" name="TextBox 74"/>
          <p:cNvSpPr txBox="1"/>
          <p:nvPr/>
        </p:nvSpPr>
        <p:spPr>
          <a:xfrm>
            <a:off x="1043608" y="3213152"/>
            <a:ext cx="1556836" cy="369332"/>
          </a:xfrm>
          <a:prstGeom prst="rect">
            <a:avLst/>
          </a:prstGeom>
          <a:noFill/>
        </p:spPr>
        <p:txBody>
          <a:bodyPr wrap="none" rtlCol="0">
            <a:spAutoFit/>
          </a:bodyPr>
          <a:lstStyle/>
          <a:p>
            <a:pPr algn="r"/>
            <a:r>
              <a:rPr lang="en-US" dirty="0">
                <a:solidFill>
                  <a:schemeClr val="bg1">
                    <a:lumMod val="50000"/>
                  </a:schemeClr>
                </a:solidFill>
              </a:rPr>
              <a:t>Block Name :</a:t>
            </a:r>
          </a:p>
        </p:txBody>
      </p:sp>
      <p:sp>
        <p:nvSpPr>
          <p:cNvPr id="76" name="TextBox 75"/>
          <p:cNvSpPr txBox="1"/>
          <p:nvPr/>
        </p:nvSpPr>
        <p:spPr>
          <a:xfrm>
            <a:off x="2497416" y="3536940"/>
            <a:ext cx="5147050" cy="369332"/>
          </a:xfrm>
          <a:prstGeom prst="rect">
            <a:avLst/>
          </a:prstGeom>
          <a:noFill/>
        </p:spPr>
        <p:txBody>
          <a:bodyPr wrap="square" rtlCol="0">
            <a:spAutoFit/>
          </a:bodyPr>
          <a:lstStyle/>
          <a:p>
            <a:r>
              <a:rPr lang="en-US" i="1" dirty="0">
                <a:solidFill>
                  <a:schemeClr val="bg1">
                    <a:lumMod val="50000"/>
                  </a:schemeClr>
                </a:solidFill>
              </a:rPr>
              <a:t>If no tag selected « all »  value is displayed</a:t>
            </a:r>
          </a:p>
        </p:txBody>
      </p:sp>
      <p:sp>
        <p:nvSpPr>
          <p:cNvPr id="77" name="TextBox 76"/>
          <p:cNvSpPr txBox="1"/>
          <p:nvPr/>
        </p:nvSpPr>
        <p:spPr>
          <a:xfrm>
            <a:off x="1783433" y="3533122"/>
            <a:ext cx="800219" cy="369332"/>
          </a:xfrm>
          <a:prstGeom prst="rect">
            <a:avLst/>
          </a:prstGeom>
          <a:noFill/>
        </p:spPr>
        <p:txBody>
          <a:bodyPr wrap="none" rtlCol="0">
            <a:spAutoFit/>
          </a:bodyPr>
          <a:lstStyle/>
          <a:p>
            <a:pPr algn="r"/>
            <a:r>
              <a:rPr lang="en-US" dirty="0">
                <a:solidFill>
                  <a:schemeClr val="bg1">
                    <a:lumMod val="50000"/>
                  </a:schemeClr>
                </a:solidFill>
              </a:rPr>
              <a:t>Note :</a:t>
            </a:r>
          </a:p>
        </p:txBody>
      </p:sp>
      <p:sp>
        <p:nvSpPr>
          <p:cNvPr id="100" name="TextBox 99" descr="TEXT;PF_TAG_NAME" title="TEXT;PF_TAG_NAME"/>
          <p:cNvSpPr txBox="1"/>
          <p:nvPr/>
        </p:nvSpPr>
        <p:spPr>
          <a:xfrm>
            <a:off x="1852937" y="3986304"/>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err="1"/>
              <a:t>TagName</a:t>
            </a:r>
            <a:endParaRPr lang="en-US" sz="1800" dirty="0"/>
          </a:p>
        </p:txBody>
      </p:sp>
      <p:sp>
        <p:nvSpPr>
          <p:cNvPr id="105" name="TextBox 104"/>
          <p:cNvSpPr txBox="1"/>
          <p:nvPr/>
        </p:nvSpPr>
        <p:spPr>
          <a:xfrm>
            <a:off x="961216" y="807902"/>
            <a:ext cx="1184940" cy="369332"/>
          </a:xfrm>
          <a:prstGeom prst="rect">
            <a:avLst/>
          </a:prstGeom>
          <a:noFill/>
        </p:spPr>
        <p:txBody>
          <a:bodyPr wrap="none" rtlCol="0">
            <a:spAutoFit/>
          </a:bodyPr>
          <a:lstStyle/>
          <a:p>
            <a:r>
              <a:rPr lang="en-US" b="1" dirty="0">
                <a:solidFill>
                  <a:schemeClr val="tx1">
                    <a:lumMod val="75000"/>
                    <a:lumOff val="25000"/>
                  </a:schemeClr>
                </a:solidFill>
              </a:rPr>
              <a:t>Category</a:t>
            </a:r>
          </a:p>
        </p:txBody>
      </p:sp>
      <p:sp>
        <p:nvSpPr>
          <p:cNvPr id="106" name="TextBox 105" descr="TEXT;PF_CATEGORY_NAME" title="TEXT;PF_CATEGORY_NAME"/>
          <p:cNvSpPr txBox="1"/>
          <p:nvPr/>
        </p:nvSpPr>
        <p:spPr>
          <a:xfrm>
            <a:off x="1886720" y="1972166"/>
            <a:ext cx="1782299"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en-US" dirty="0" err="1"/>
              <a:t>CategoryName</a:t>
            </a:r>
            <a:endParaRPr lang="en-US" dirty="0"/>
          </a:p>
        </p:txBody>
      </p:sp>
      <p:sp>
        <p:nvSpPr>
          <p:cNvPr id="107" name="TextBox 106"/>
          <p:cNvSpPr txBox="1"/>
          <p:nvPr/>
        </p:nvSpPr>
        <p:spPr>
          <a:xfrm>
            <a:off x="1022867" y="1185143"/>
            <a:ext cx="1556836" cy="369332"/>
          </a:xfrm>
          <a:prstGeom prst="rect">
            <a:avLst/>
          </a:prstGeom>
          <a:noFill/>
        </p:spPr>
        <p:txBody>
          <a:bodyPr wrap="none" rtlCol="0">
            <a:spAutoFit/>
          </a:bodyPr>
          <a:lstStyle/>
          <a:p>
            <a:pPr algn="r"/>
            <a:r>
              <a:rPr lang="en-US" dirty="0">
                <a:solidFill>
                  <a:schemeClr val="bg1">
                    <a:lumMod val="50000"/>
                  </a:schemeClr>
                </a:solidFill>
              </a:rPr>
              <a:t>Block Name :</a:t>
            </a:r>
          </a:p>
        </p:txBody>
      </p:sp>
      <p:sp>
        <p:nvSpPr>
          <p:cNvPr id="108" name="TextBox 107"/>
          <p:cNvSpPr txBox="1"/>
          <p:nvPr/>
        </p:nvSpPr>
        <p:spPr>
          <a:xfrm>
            <a:off x="1779484" y="1505113"/>
            <a:ext cx="800219" cy="369332"/>
          </a:xfrm>
          <a:prstGeom prst="rect">
            <a:avLst/>
          </a:prstGeom>
          <a:noFill/>
        </p:spPr>
        <p:txBody>
          <a:bodyPr wrap="none" rtlCol="0">
            <a:spAutoFit/>
          </a:bodyPr>
          <a:lstStyle/>
          <a:p>
            <a:pPr algn="r"/>
            <a:r>
              <a:rPr lang="en-US" dirty="0">
                <a:solidFill>
                  <a:schemeClr val="bg1">
                    <a:lumMod val="50000"/>
                  </a:schemeClr>
                </a:solidFill>
              </a:rPr>
              <a:t>Note :</a:t>
            </a:r>
          </a:p>
        </p:txBody>
      </p:sp>
      <p:sp>
        <p:nvSpPr>
          <p:cNvPr id="109" name="TextBox 108"/>
          <p:cNvSpPr txBox="1"/>
          <p:nvPr/>
        </p:nvSpPr>
        <p:spPr>
          <a:xfrm>
            <a:off x="1238649" y="1969321"/>
            <a:ext cx="410689" cy="369332"/>
          </a:xfrm>
          <a:prstGeom prst="rect">
            <a:avLst/>
          </a:prstGeom>
          <a:noFill/>
        </p:spPr>
        <p:txBody>
          <a:bodyPr wrap="none" rtlCol="0">
            <a:spAutoFit/>
          </a:bodyPr>
          <a:lstStyle/>
          <a:p>
            <a:pPr algn="r"/>
            <a:r>
              <a:rPr lang="en-US" dirty="0">
                <a:solidFill>
                  <a:schemeClr val="bg1">
                    <a:lumMod val="50000"/>
                  </a:schemeClr>
                </a:solidFill>
                <a:sym typeface="Wingdings" pitchFamily="2" charset="2"/>
              </a:rPr>
              <a:t></a:t>
            </a:r>
            <a:endParaRPr lang="en-US" dirty="0">
              <a:solidFill>
                <a:schemeClr val="bg1">
                  <a:lumMod val="50000"/>
                </a:schemeClr>
              </a:solidFill>
            </a:endParaRPr>
          </a:p>
        </p:txBody>
      </p:sp>
      <p:sp>
        <p:nvSpPr>
          <p:cNvPr id="110" name="TextBox 109"/>
          <p:cNvSpPr txBox="1"/>
          <p:nvPr/>
        </p:nvSpPr>
        <p:spPr>
          <a:xfrm>
            <a:off x="2482410" y="1176719"/>
            <a:ext cx="2770786" cy="369332"/>
          </a:xfrm>
          <a:prstGeom prst="rect">
            <a:avLst/>
          </a:prstGeom>
          <a:noFill/>
        </p:spPr>
        <p:txBody>
          <a:bodyPr wrap="square" rtlCol="0">
            <a:spAutoFit/>
          </a:bodyPr>
          <a:lstStyle/>
          <a:p>
            <a:r>
              <a:rPr lang="en-US" b="1" dirty="0">
                <a:solidFill>
                  <a:srgbClr val="5E5E5E"/>
                </a:solidFill>
              </a:rPr>
              <a:t>PF_CATEGORY_NAME</a:t>
            </a:r>
          </a:p>
        </p:txBody>
      </p:sp>
      <p:sp>
        <p:nvSpPr>
          <p:cNvPr id="111" name="TextBox 110"/>
          <p:cNvSpPr txBox="1"/>
          <p:nvPr/>
        </p:nvSpPr>
        <p:spPr>
          <a:xfrm>
            <a:off x="2497814" y="1522402"/>
            <a:ext cx="5088641" cy="369332"/>
          </a:xfrm>
          <a:prstGeom prst="rect">
            <a:avLst/>
          </a:prstGeom>
          <a:noFill/>
        </p:spPr>
        <p:txBody>
          <a:bodyPr wrap="square" rtlCol="0">
            <a:spAutoFit/>
          </a:bodyPr>
          <a:lstStyle/>
          <a:p>
            <a:r>
              <a:rPr lang="en-US" i="1" dirty="0">
                <a:solidFill>
                  <a:schemeClr val="bg1">
                    <a:lumMod val="50000"/>
                  </a:schemeClr>
                </a:solidFill>
              </a:rPr>
              <a:t>If no category selected, « all » value is displayed</a:t>
            </a:r>
          </a:p>
        </p:txBody>
      </p:sp>
      <p:sp>
        <p:nvSpPr>
          <p:cNvPr id="57" name="Rounded Rectangle 56"/>
          <p:cNvSpPr/>
          <p:nvPr/>
        </p:nvSpPr>
        <p:spPr>
          <a:xfrm>
            <a:off x="956282" y="4677665"/>
            <a:ext cx="721611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58" name="Rounded Rectangle 57"/>
          <p:cNvSpPr/>
          <p:nvPr/>
        </p:nvSpPr>
        <p:spPr>
          <a:xfrm>
            <a:off x="1829011" y="590180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59" name="TextBox 58"/>
          <p:cNvSpPr txBox="1"/>
          <p:nvPr/>
        </p:nvSpPr>
        <p:spPr>
          <a:xfrm>
            <a:off x="899592" y="4653136"/>
            <a:ext cx="4320480" cy="369332"/>
          </a:xfrm>
          <a:prstGeom prst="rect">
            <a:avLst/>
          </a:prstGeom>
          <a:noFill/>
        </p:spPr>
        <p:txBody>
          <a:bodyPr wrap="square" lIns="180000" rIns="180000" rtlCol="0">
            <a:spAutoFit/>
          </a:bodyPr>
          <a:lstStyle/>
          <a:p>
            <a:r>
              <a:rPr lang="en-US" b="1" dirty="0">
                <a:solidFill>
                  <a:schemeClr val="tx1">
                    <a:lumMod val="75000"/>
                    <a:lumOff val="25000"/>
                  </a:schemeClr>
                </a:solidFill>
              </a:rPr>
              <a:t>Number of apps</a:t>
            </a:r>
          </a:p>
        </p:txBody>
      </p:sp>
      <p:sp>
        <p:nvSpPr>
          <p:cNvPr id="60" name="TextBox 59"/>
          <p:cNvSpPr txBox="1"/>
          <p:nvPr/>
        </p:nvSpPr>
        <p:spPr>
          <a:xfrm>
            <a:off x="2737318" y="5078749"/>
            <a:ext cx="3706890" cy="369332"/>
          </a:xfrm>
          <a:prstGeom prst="rect">
            <a:avLst/>
          </a:prstGeom>
          <a:noFill/>
        </p:spPr>
        <p:txBody>
          <a:bodyPr wrap="square" rtlCol="0">
            <a:spAutoFit/>
          </a:bodyPr>
          <a:lstStyle/>
          <a:p>
            <a:r>
              <a:rPr lang="en-US" b="1" dirty="0">
                <a:solidFill>
                  <a:srgbClr val="5E5E5E"/>
                </a:solidFill>
              </a:rPr>
              <a:t>TEXT;PF_#APPLICATIONS</a:t>
            </a:r>
          </a:p>
        </p:txBody>
      </p:sp>
      <p:sp>
        <p:nvSpPr>
          <p:cNvPr id="61" name="TextBox 60"/>
          <p:cNvSpPr txBox="1"/>
          <p:nvPr/>
        </p:nvSpPr>
        <p:spPr>
          <a:xfrm>
            <a:off x="1278596" y="5901801"/>
            <a:ext cx="410689" cy="369332"/>
          </a:xfrm>
          <a:prstGeom prst="rect">
            <a:avLst/>
          </a:prstGeom>
          <a:noFill/>
        </p:spPr>
        <p:txBody>
          <a:bodyPr wrap="none" rtlCol="0">
            <a:spAutoFit/>
          </a:bodyPr>
          <a:lstStyle/>
          <a:p>
            <a:pPr algn="r"/>
            <a:r>
              <a:rPr lang="en-US" dirty="0">
                <a:solidFill>
                  <a:schemeClr val="bg1">
                    <a:lumMod val="50000"/>
                  </a:schemeClr>
                </a:solidFill>
                <a:sym typeface="Wingdings" pitchFamily="2" charset="2"/>
              </a:rPr>
              <a:t></a:t>
            </a:r>
            <a:endParaRPr lang="en-US" dirty="0">
              <a:solidFill>
                <a:schemeClr val="bg1">
                  <a:lumMod val="50000"/>
                </a:schemeClr>
              </a:solidFill>
            </a:endParaRPr>
          </a:p>
        </p:txBody>
      </p:sp>
      <p:sp>
        <p:nvSpPr>
          <p:cNvPr id="62" name="TextBox 61"/>
          <p:cNvSpPr txBox="1"/>
          <p:nvPr/>
        </p:nvSpPr>
        <p:spPr>
          <a:xfrm>
            <a:off x="1181005" y="5115875"/>
            <a:ext cx="1556836" cy="369332"/>
          </a:xfrm>
          <a:prstGeom prst="rect">
            <a:avLst/>
          </a:prstGeom>
          <a:noFill/>
        </p:spPr>
        <p:txBody>
          <a:bodyPr wrap="none" rtlCol="0">
            <a:spAutoFit/>
          </a:bodyPr>
          <a:lstStyle/>
          <a:p>
            <a:pPr algn="r"/>
            <a:r>
              <a:rPr lang="en-US" dirty="0">
                <a:solidFill>
                  <a:schemeClr val="bg1">
                    <a:lumMod val="50000"/>
                  </a:schemeClr>
                </a:solidFill>
              </a:rPr>
              <a:t>Block Name :</a:t>
            </a:r>
          </a:p>
        </p:txBody>
      </p:sp>
      <p:sp>
        <p:nvSpPr>
          <p:cNvPr id="63" name="TextBox 62"/>
          <p:cNvSpPr txBox="1"/>
          <p:nvPr/>
        </p:nvSpPr>
        <p:spPr>
          <a:xfrm>
            <a:off x="2737318" y="5453311"/>
            <a:ext cx="2770786" cy="369332"/>
          </a:xfrm>
          <a:prstGeom prst="rect">
            <a:avLst/>
          </a:prstGeom>
          <a:noFill/>
        </p:spPr>
        <p:txBody>
          <a:bodyPr wrap="square" rtlCol="0">
            <a:spAutoFit/>
          </a:bodyPr>
          <a:lstStyle/>
          <a:p>
            <a:r>
              <a:rPr lang="en-US" i="1" dirty="0">
                <a:solidFill>
                  <a:schemeClr val="bg1">
                    <a:lumMod val="50000"/>
                  </a:schemeClr>
                </a:solidFill>
              </a:rPr>
              <a:t>none</a:t>
            </a:r>
          </a:p>
        </p:txBody>
      </p:sp>
      <p:sp>
        <p:nvSpPr>
          <p:cNvPr id="64" name="TextBox 63"/>
          <p:cNvSpPr txBox="1"/>
          <p:nvPr/>
        </p:nvSpPr>
        <p:spPr>
          <a:xfrm>
            <a:off x="1629845" y="5435845"/>
            <a:ext cx="1107996" cy="369332"/>
          </a:xfrm>
          <a:prstGeom prst="rect">
            <a:avLst/>
          </a:prstGeom>
          <a:noFill/>
        </p:spPr>
        <p:txBody>
          <a:bodyPr wrap="none" rtlCol="0">
            <a:spAutoFit/>
          </a:bodyPr>
          <a:lstStyle/>
          <a:p>
            <a:pPr algn="r"/>
            <a:r>
              <a:rPr lang="en-US" dirty="0">
                <a:solidFill>
                  <a:schemeClr val="bg1">
                    <a:lumMod val="50000"/>
                  </a:schemeClr>
                </a:solidFill>
              </a:rPr>
              <a:t>Options :</a:t>
            </a:r>
          </a:p>
        </p:txBody>
      </p:sp>
      <p:sp>
        <p:nvSpPr>
          <p:cNvPr id="65" name="TextBox 64" descr="TEXT;PF_#APPLICATIONS" title="TEXT;PF_#APPLICATIONS"/>
          <p:cNvSpPr txBox="1"/>
          <p:nvPr/>
        </p:nvSpPr>
        <p:spPr>
          <a:xfrm>
            <a:off x="1901019" y="5889027"/>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err="1"/>
              <a:t>numberOfApps</a:t>
            </a:r>
            <a:endParaRPr lang="en-US" sz="1800" dirty="0"/>
          </a:p>
        </p:txBody>
      </p:sp>
    </p:spTree>
    <p:extLst>
      <p:ext uri="{BB962C8B-B14F-4D97-AF65-F5344CB8AC3E}">
        <p14:creationId xmlns:p14="http://schemas.microsoft.com/office/powerpoint/2010/main" val="132551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422606" y="11642"/>
            <a:ext cx="8370795" cy="973443"/>
          </a:xfrm>
        </p:spPr>
        <p:txBody>
          <a:bodyPr/>
          <a:lstStyle/>
          <a:p>
            <a:r>
              <a:rPr lang="en-US" dirty="0"/>
              <a:t>PowerPoint Templates – Text</a:t>
            </a:r>
          </a:p>
        </p:txBody>
      </p:sp>
      <p:sp>
        <p:nvSpPr>
          <p:cNvPr id="6" name="Rounded Rectangle 5"/>
          <p:cNvSpPr/>
          <p:nvPr/>
        </p:nvSpPr>
        <p:spPr>
          <a:xfrm>
            <a:off x="1187624" y="848940"/>
            <a:ext cx="6624736" cy="178797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7" name="TextBox 6"/>
          <p:cNvSpPr txBox="1"/>
          <p:nvPr/>
        </p:nvSpPr>
        <p:spPr>
          <a:xfrm>
            <a:off x="1043608" y="908720"/>
            <a:ext cx="712879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Technical Debt ratio per AFP – </a:t>
            </a:r>
            <a:r>
              <a:rPr lang="en-US" sz="1800" dirty="0">
                <a:solidFill>
                  <a:srgbClr val="FF0000"/>
                </a:solidFill>
              </a:rPr>
              <a:t>deprecated (old Cast formula)</a:t>
            </a:r>
          </a:p>
        </p:txBody>
      </p:sp>
      <p:sp>
        <p:nvSpPr>
          <p:cNvPr id="8" name="TextBox 7"/>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PF_TECHDEBT_VS_AFP</a:t>
            </a:r>
          </a:p>
        </p:txBody>
      </p:sp>
      <p:sp>
        <p:nvSpPr>
          <p:cNvPr id="9" name="TextBox 8"/>
          <p:cNvSpPr txBox="1"/>
          <p:nvPr/>
        </p:nvSpPr>
        <p:spPr>
          <a:xfrm>
            <a:off x="2300183" y="20927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10" name="TextBox 9"/>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11" name="TextBox 10"/>
          <p:cNvSpPr txBox="1"/>
          <p:nvPr/>
        </p:nvSpPr>
        <p:spPr>
          <a:xfrm>
            <a:off x="2771800" y="1588730"/>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none</a:t>
            </a:r>
          </a:p>
        </p:txBody>
      </p:sp>
      <p:sp>
        <p:nvSpPr>
          <p:cNvPr id="12" name="TextBox 11"/>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3" name="Rounded Rectangle 12"/>
          <p:cNvSpPr/>
          <p:nvPr/>
        </p:nvSpPr>
        <p:spPr>
          <a:xfrm>
            <a:off x="2809636" y="209894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4" name="TextBox 13" descr="TEXT;PF_TECHDEBT_VS_AFP" title="TEXT;PF_TECHDEBT_VS_AFP"/>
          <p:cNvSpPr txBox="1"/>
          <p:nvPr/>
        </p:nvSpPr>
        <p:spPr>
          <a:xfrm>
            <a:off x="2816114" y="2092786"/>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36" name="Rounded Rectangle 35"/>
          <p:cNvSpPr/>
          <p:nvPr/>
        </p:nvSpPr>
        <p:spPr>
          <a:xfrm>
            <a:off x="1187624" y="2793157"/>
            <a:ext cx="6624736" cy="178797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7" name="TextBox 36"/>
          <p:cNvSpPr txBox="1"/>
          <p:nvPr/>
        </p:nvSpPr>
        <p:spPr>
          <a:xfrm>
            <a:off x="1043608" y="2843645"/>
            <a:ext cx="705678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Technical Debt ratio per LOC - </a:t>
            </a:r>
            <a:r>
              <a:rPr lang="en-US" sz="1800" dirty="0">
                <a:solidFill>
                  <a:srgbClr val="FF0000"/>
                </a:solidFill>
              </a:rPr>
              <a:t>deprecated (old Cast formula)</a:t>
            </a:r>
            <a:endParaRPr lang="en-US" sz="1800" dirty="0"/>
          </a:p>
        </p:txBody>
      </p:sp>
      <p:sp>
        <p:nvSpPr>
          <p:cNvPr id="38" name="TextBox 37"/>
          <p:cNvSpPr txBox="1"/>
          <p:nvPr/>
        </p:nvSpPr>
        <p:spPr>
          <a:xfrm>
            <a:off x="2771800" y="3240273"/>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PF_TECHDEBT_VS_LOC</a:t>
            </a:r>
          </a:p>
        </p:txBody>
      </p:sp>
      <p:sp>
        <p:nvSpPr>
          <p:cNvPr id="39" name="TextBox 38"/>
          <p:cNvSpPr txBox="1"/>
          <p:nvPr/>
        </p:nvSpPr>
        <p:spPr>
          <a:xfrm>
            <a:off x="2300183" y="4037003"/>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40" name="TextBox 39"/>
          <p:cNvSpPr txBox="1"/>
          <p:nvPr/>
        </p:nvSpPr>
        <p:spPr>
          <a:xfrm>
            <a:off x="1214964" y="3203685"/>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41" name="TextBox 40"/>
          <p:cNvSpPr txBox="1"/>
          <p:nvPr/>
        </p:nvSpPr>
        <p:spPr>
          <a:xfrm>
            <a:off x="2771800" y="3546595"/>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none</a:t>
            </a:r>
          </a:p>
        </p:txBody>
      </p:sp>
      <p:sp>
        <p:nvSpPr>
          <p:cNvPr id="42" name="TextBox 41"/>
          <p:cNvSpPr txBox="1"/>
          <p:nvPr/>
        </p:nvSpPr>
        <p:spPr>
          <a:xfrm>
            <a:off x="1663804" y="3563725"/>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43" name="Rounded Rectangle 42"/>
          <p:cNvSpPr/>
          <p:nvPr/>
        </p:nvSpPr>
        <p:spPr>
          <a:xfrm>
            <a:off x="2809636" y="4043164"/>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44" name="TextBox 43" descr="TEXT;PF_TECHDEBT_VS_LOC" title="TEXT;PF_TECHDEBT_VS_LOC"/>
          <p:cNvSpPr txBox="1"/>
          <p:nvPr/>
        </p:nvSpPr>
        <p:spPr>
          <a:xfrm>
            <a:off x="2816114" y="4037003"/>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45" name="Rounded Rectangle 44"/>
          <p:cNvSpPr/>
          <p:nvPr/>
        </p:nvSpPr>
        <p:spPr>
          <a:xfrm>
            <a:off x="1187624" y="4737373"/>
            <a:ext cx="6624736" cy="178797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46" name="TextBox 45"/>
          <p:cNvSpPr txBox="1"/>
          <p:nvPr/>
        </p:nvSpPr>
        <p:spPr>
          <a:xfrm>
            <a:off x="1115616" y="4787861"/>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Critical Violations</a:t>
            </a:r>
          </a:p>
        </p:txBody>
      </p:sp>
      <p:sp>
        <p:nvSpPr>
          <p:cNvPr id="47" name="TextBox 46"/>
          <p:cNvSpPr txBox="1"/>
          <p:nvPr/>
        </p:nvSpPr>
        <p:spPr>
          <a:xfrm>
            <a:off x="2771800" y="5184489"/>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TEXT;PF_CRITICAL_VIOLATIONS</a:t>
            </a:r>
          </a:p>
        </p:txBody>
      </p:sp>
      <p:sp>
        <p:nvSpPr>
          <p:cNvPr id="48" name="TextBox 47"/>
          <p:cNvSpPr txBox="1"/>
          <p:nvPr/>
        </p:nvSpPr>
        <p:spPr>
          <a:xfrm>
            <a:off x="2300183" y="5981219"/>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49" name="TextBox 48"/>
          <p:cNvSpPr txBox="1"/>
          <p:nvPr/>
        </p:nvSpPr>
        <p:spPr>
          <a:xfrm>
            <a:off x="1214964" y="5147901"/>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51" name="TextBox 50"/>
          <p:cNvSpPr txBox="1"/>
          <p:nvPr/>
        </p:nvSpPr>
        <p:spPr>
          <a:xfrm>
            <a:off x="1663804" y="5507941"/>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52" name="Rounded Rectangle 51"/>
          <p:cNvSpPr/>
          <p:nvPr/>
        </p:nvSpPr>
        <p:spPr>
          <a:xfrm>
            <a:off x="280963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53" name="TextBox 52" descr="TEXT;PF_CRITICAL_VIOLATIONS;BCID=60017" title="TEXT;PF_CRITICAL_VIOLATIONS"/>
          <p:cNvSpPr txBox="1"/>
          <p:nvPr/>
        </p:nvSpPr>
        <p:spPr>
          <a:xfrm>
            <a:off x="2816114" y="5981219"/>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31" name="TextBox 30"/>
          <p:cNvSpPr txBox="1"/>
          <p:nvPr/>
        </p:nvSpPr>
        <p:spPr>
          <a:xfrm>
            <a:off x="2771800" y="5569495"/>
            <a:ext cx="6192688"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400" b="1" dirty="0"/>
              <a:t>BCID=N</a:t>
            </a:r>
            <a:r>
              <a:rPr lang="en-US" sz="1400" dirty="0"/>
              <a:t> (where N is an health factor (by default 60017)</a:t>
            </a:r>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a:xfrm>
            <a:off x="386602" y="14196"/>
            <a:ext cx="8370795" cy="973443"/>
          </a:xfrm>
        </p:spPr>
        <p:txBody>
          <a:bodyPr/>
          <a:lstStyle/>
          <a:p>
            <a:r>
              <a:rPr lang="en-US" dirty="0"/>
              <a:t>PowerPoint Templates – Text</a:t>
            </a:r>
          </a:p>
        </p:txBody>
      </p:sp>
      <p:sp>
        <p:nvSpPr>
          <p:cNvPr id="6" name="Rounded Rectangle 5"/>
          <p:cNvSpPr/>
          <p:nvPr/>
        </p:nvSpPr>
        <p:spPr>
          <a:xfrm>
            <a:off x="1187624" y="692696"/>
            <a:ext cx="6624736" cy="2440435"/>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7" name="TextBox 6"/>
          <p:cNvSpPr txBox="1"/>
          <p:nvPr/>
        </p:nvSpPr>
        <p:spPr>
          <a:xfrm>
            <a:off x="1115616" y="752476"/>
            <a:ext cx="648072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OMG Technical Debt ratio per AFP</a:t>
            </a:r>
            <a:endParaRPr lang="en-US" sz="1800" dirty="0">
              <a:solidFill>
                <a:srgbClr val="FF0000"/>
              </a:solidFill>
            </a:endParaRPr>
          </a:p>
        </p:txBody>
      </p:sp>
      <p:sp>
        <p:nvSpPr>
          <p:cNvPr id="8" name="TextBox 7"/>
          <p:cNvSpPr txBox="1"/>
          <p:nvPr/>
        </p:nvSpPr>
        <p:spPr>
          <a:xfrm>
            <a:off x="2771800" y="157186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PF_OMG_TECHDEBT_VS_AFP</a:t>
            </a:r>
          </a:p>
        </p:txBody>
      </p:sp>
      <p:sp>
        <p:nvSpPr>
          <p:cNvPr id="9" name="TextBox 8"/>
          <p:cNvSpPr txBox="1"/>
          <p:nvPr/>
        </p:nvSpPr>
        <p:spPr>
          <a:xfrm>
            <a:off x="2300183" y="2368590"/>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10" name="TextBox 9"/>
          <p:cNvSpPr txBox="1"/>
          <p:nvPr/>
        </p:nvSpPr>
        <p:spPr>
          <a:xfrm>
            <a:off x="1214964" y="153527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11" name="TextBox 10"/>
          <p:cNvSpPr txBox="1"/>
          <p:nvPr/>
        </p:nvSpPr>
        <p:spPr>
          <a:xfrm>
            <a:off x="2736521" y="1926090"/>
            <a:ext cx="5003831"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dirty="0"/>
              <a:t>ID=ISO or AIP or CISQ (ISO by default if not present)</a:t>
            </a:r>
          </a:p>
        </p:txBody>
      </p:sp>
      <p:sp>
        <p:nvSpPr>
          <p:cNvPr id="12" name="TextBox 11"/>
          <p:cNvSpPr txBox="1"/>
          <p:nvPr/>
        </p:nvSpPr>
        <p:spPr>
          <a:xfrm>
            <a:off x="1663804" y="189531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3" name="Rounded Rectangle 12"/>
          <p:cNvSpPr/>
          <p:nvPr/>
        </p:nvSpPr>
        <p:spPr>
          <a:xfrm>
            <a:off x="2809636" y="2374751"/>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4" name="TextBox 13" descr="TEXT;PF_OMG_TECHDEBT_VS_AFP"/>
          <p:cNvSpPr txBox="1"/>
          <p:nvPr/>
        </p:nvSpPr>
        <p:spPr>
          <a:xfrm>
            <a:off x="2816114" y="2368590"/>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32" name="TextBox 31">
            <a:extLst>
              <a:ext uri="{FF2B5EF4-FFF2-40B4-BE49-F238E27FC236}">
                <a16:creationId xmlns:a16="http://schemas.microsoft.com/office/drawing/2014/main" id="{6F513568-9E52-4CC9-B774-3BC1271B3318}"/>
              </a:ext>
            </a:extLst>
          </p:cNvPr>
          <p:cNvSpPr txBox="1"/>
          <p:nvPr/>
        </p:nvSpPr>
        <p:spPr>
          <a:xfrm>
            <a:off x="1214964" y="1206693"/>
            <a:ext cx="630936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dirty="0"/>
              <a:t>Display the total of OMG technical debt per AFP in Days</a:t>
            </a:r>
          </a:p>
        </p:txBody>
      </p:sp>
      <p:sp>
        <p:nvSpPr>
          <p:cNvPr id="33" name="Rounded Rectangle 5">
            <a:extLst>
              <a:ext uri="{FF2B5EF4-FFF2-40B4-BE49-F238E27FC236}">
                <a16:creationId xmlns:a16="http://schemas.microsoft.com/office/drawing/2014/main" id="{AD38BFEB-9780-4939-A214-84C7DEB59D41}"/>
              </a:ext>
            </a:extLst>
          </p:cNvPr>
          <p:cNvSpPr/>
          <p:nvPr/>
        </p:nvSpPr>
        <p:spPr>
          <a:xfrm>
            <a:off x="1187624" y="3212976"/>
            <a:ext cx="6624736" cy="2440435"/>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4" name="TextBox 33">
            <a:extLst>
              <a:ext uri="{FF2B5EF4-FFF2-40B4-BE49-F238E27FC236}">
                <a16:creationId xmlns:a16="http://schemas.microsoft.com/office/drawing/2014/main" id="{2C49E522-B5AA-46E5-9464-DCC6225870EF}"/>
              </a:ext>
            </a:extLst>
          </p:cNvPr>
          <p:cNvSpPr txBox="1"/>
          <p:nvPr/>
        </p:nvSpPr>
        <p:spPr>
          <a:xfrm>
            <a:off x="1115616" y="3272756"/>
            <a:ext cx="648072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OMG Technical Debt ratio per KLOC</a:t>
            </a:r>
            <a:endParaRPr lang="en-US" sz="1800" dirty="0">
              <a:solidFill>
                <a:srgbClr val="FF0000"/>
              </a:solidFill>
            </a:endParaRPr>
          </a:p>
        </p:txBody>
      </p:sp>
      <p:sp>
        <p:nvSpPr>
          <p:cNvPr id="35" name="TextBox 34">
            <a:extLst>
              <a:ext uri="{FF2B5EF4-FFF2-40B4-BE49-F238E27FC236}">
                <a16:creationId xmlns:a16="http://schemas.microsoft.com/office/drawing/2014/main" id="{189C6CEE-13CB-4241-98F5-0E27286AC29D}"/>
              </a:ext>
            </a:extLst>
          </p:cNvPr>
          <p:cNvSpPr txBox="1"/>
          <p:nvPr/>
        </p:nvSpPr>
        <p:spPr>
          <a:xfrm>
            <a:off x="2771800" y="409214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PF_OMG_TECHDEBT_VS_KLOC</a:t>
            </a:r>
          </a:p>
        </p:txBody>
      </p:sp>
      <p:sp>
        <p:nvSpPr>
          <p:cNvPr id="50" name="TextBox 49">
            <a:extLst>
              <a:ext uri="{FF2B5EF4-FFF2-40B4-BE49-F238E27FC236}">
                <a16:creationId xmlns:a16="http://schemas.microsoft.com/office/drawing/2014/main" id="{70CE6EEC-DFFA-432E-9ECC-150F9BD1C65F}"/>
              </a:ext>
            </a:extLst>
          </p:cNvPr>
          <p:cNvSpPr txBox="1"/>
          <p:nvPr/>
        </p:nvSpPr>
        <p:spPr>
          <a:xfrm>
            <a:off x="2300183" y="4888870"/>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54" name="TextBox 53">
            <a:extLst>
              <a:ext uri="{FF2B5EF4-FFF2-40B4-BE49-F238E27FC236}">
                <a16:creationId xmlns:a16="http://schemas.microsoft.com/office/drawing/2014/main" id="{41AED794-A256-4DC8-AB7D-7684E58BDBC9}"/>
              </a:ext>
            </a:extLst>
          </p:cNvPr>
          <p:cNvSpPr txBox="1"/>
          <p:nvPr/>
        </p:nvSpPr>
        <p:spPr>
          <a:xfrm>
            <a:off x="1214964" y="405555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55" name="TextBox 54">
            <a:extLst>
              <a:ext uri="{FF2B5EF4-FFF2-40B4-BE49-F238E27FC236}">
                <a16:creationId xmlns:a16="http://schemas.microsoft.com/office/drawing/2014/main" id="{708F8735-8D93-4FC2-8A0A-601035C008DA}"/>
              </a:ext>
            </a:extLst>
          </p:cNvPr>
          <p:cNvSpPr txBox="1"/>
          <p:nvPr/>
        </p:nvSpPr>
        <p:spPr>
          <a:xfrm>
            <a:off x="2736521" y="4446370"/>
            <a:ext cx="5003831"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dirty="0"/>
              <a:t>ID=ISO or AIP or CISQ (ISO by default if not present)</a:t>
            </a:r>
          </a:p>
        </p:txBody>
      </p:sp>
      <p:sp>
        <p:nvSpPr>
          <p:cNvPr id="56" name="TextBox 55">
            <a:extLst>
              <a:ext uri="{FF2B5EF4-FFF2-40B4-BE49-F238E27FC236}">
                <a16:creationId xmlns:a16="http://schemas.microsoft.com/office/drawing/2014/main" id="{210DD899-7512-4651-BF28-2115A6A83DB0}"/>
              </a:ext>
            </a:extLst>
          </p:cNvPr>
          <p:cNvSpPr txBox="1"/>
          <p:nvPr/>
        </p:nvSpPr>
        <p:spPr>
          <a:xfrm>
            <a:off x="1663804" y="441559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57" name="Rounded Rectangle 12">
            <a:extLst>
              <a:ext uri="{FF2B5EF4-FFF2-40B4-BE49-F238E27FC236}">
                <a16:creationId xmlns:a16="http://schemas.microsoft.com/office/drawing/2014/main" id="{BE229690-04E5-4C00-B0F5-E607FCBA2D46}"/>
              </a:ext>
            </a:extLst>
          </p:cNvPr>
          <p:cNvSpPr/>
          <p:nvPr/>
        </p:nvSpPr>
        <p:spPr>
          <a:xfrm>
            <a:off x="2809636" y="4895031"/>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58" name="TextBox 57" descr="TEXT;PF_OMG_TECHDEBT_VS_KLOC">
            <a:extLst>
              <a:ext uri="{FF2B5EF4-FFF2-40B4-BE49-F238E27FC236}">
                <a16:creationId xmlns:a16="http://schemas.microsoft.com/office/drawing/2014/main" id="{DF747808-DA72-4A7E-82E4-0F7DE9E87AC6}"/>
              </a:ext>
            </a:extLst>
          </p:cNvPr>
          <p:cNvSpPr txBox="1"/>
          <p:nvPr/>
        </p:nvSpPr>
        <p:spPr>
          <a:xfrm>
            <a:off x="2816114" y="4888870"/>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59" name="TextBox 58">
            <a:extLst>
              <a:ext uri="{FF2B5EF4-FFF2-40B4-BE49-F238E27FC236}">
                <a16:creationId xmlns:a16="http://schemas.microsoft.com/office/drawing/2014/main" id="{DBCF2D9C-D251-40BF-B222-5C23044B2121}"/>
              </a:ext>
            </a:extLst>
          </p:cNvPr>
          <p:cNvSpPr txBox="1"/>
          <p:nvPr/>
        </p:nvSpPr>
        <p:spPr>
          <a:xfrm>
            <a:off x="1214964" y="3726973"/>
            <a:ext cx="630936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dirty="0"/>
              <a:t>Display the total of OMG technical debt per KLOC in Days</a:t>
            </a:r>
          </a:p>
        </p:txBody>
      </p:sp>
      <p:sp>
        <p:nvSpPr>
          <p:cNvPr id="60" name="TextBox 59">
            <a:extLst>
              <a:ext uri="{FF2B5EF4-FFF2-40B4-BE49-F238E27FC236}">
                <a16:creationId xmlns:a16="http://schemas.microsoft.com/office/drawing/2014/main" id="{4DC95090-0738-4C4D-A8D6-F0ECB1E76E4D}"/>
              </a:ext>
            </a:extLst>
          </p:cNvPr>
          <p:cNvSpPr txBox="1"/>
          <p:nvPr/>
        </p:nvSpPr>
        <p:spPr>
          <a:xfrm>
            <a:off x="139131" y="5733256"/>
            <a:ext cx="8661833" cy="798748"/>
          </a:xfrm>
          <a:prstGeom prst="rect">
            <a:avLst/>
          </a:prstGeom>
        </p:spPr>
        <p:txBody>
          <a:bodyPr vert="horz" wrap="square" lIns="91440" tIns="45720" rIns="91440" bIns="45720" rtlCol="0" anchor="t">
            <a:noAutofit/>
          </a:bodyPr>
          <a:lstStyle/>
          <a:p>
            <a:pPr marL="285750" indent="-285750">
              <a:buFont typeface="Arial" panose="020B0604020202020204" pitchFamily="34" charset="0"/>
              <a:buChar char="•"/>
            </a:pPr>
            <a:r>
              <a:rPr lang="en-US" sz="1100" dirty="0">
                <a:solidFill>
                  <a:srgbClr val="0070C0"/>
                </a:solidFill>
              </a:rPr>
              <a:t>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a:t>
            </a:r>
          </a:p>
          <a:p>
            <a:pPr marL="285750" indent="-285750">
              <a:buFont typeface="Arial" panose="020B0604020202020204" pitchFamily="34" charset="0"/>
              <a:buChar char="•"/>
            </a:pPr>
            <a:r>
              <a:rPr lang="en-US" sz="1100" dirty="0">
                <a:solidFill>
                  <a:srgbClr val="0070C0"/>
                </a:solidFill>
              </a:rPr>
              <a:t>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324327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13</a:t>
            </a:fld>
            <a:endParaRPr lang="en-US" dirty="0">
              <a:solidFill>
                <a:srgbClr val="000000">
                  <a:lumMod val="65000"/>
                  <a:lumOff val="35000"/>
                </a:srgbClr>
              </a:solidFill>
            </a:endParaRPr>
          </a:p>
        </p:txBody>
      </p:sp>
      <p:sp>
        <p:nvSpPr>
          <p:cNvPr id="5" name="Title 1"/>
          <p:cNvSpPr>
            <a:spLocks noGrp="1"/>
          </p:cNvSpPr>
          <p:nvPr>
            <p:ph type="title"/>
          </p:nvPr>
        </p:nvSpPr>
        <p:spPr>
          <a:xfrm>
            <a:off x="389965" y="-2382"/>
            <a:ext cx="8370795" cy="973443"/>
          </a:xfrm>
        </p:spPr>
        <p:txBody>
          <a:bodyPr/>
          <a:lstStyle/>
          <a:p>
            <a:r>
              <a:rPr lang="en-US" dirty="0"/>
              <a:t>PowerPoint Templates – Text</a:t>
            </a:r>
          </a:p>
        </p:txBody>
      </p:sp>
      <p:sp>
        <p:nvSpPr>
          <p:cNvPr id="6" name="Rounded Rectangle 5"/>
          <p:cNvSpPr/>
          <p:nvPr/>
        </p:nvSpPr>
        <p:spPr>
          <a:xfrm>
            <a:off x="1187624" y="848940"/>
            <a:ext cx="6624736" cy="517234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7" name="TextBox 6"/>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Custom Expression</a:t>
            </a:r>
          </a:p>
        </p:txBody>
      </p:sp>
      <p:sp>
        <p:nvSpPr>
          <p:cNvPr id="8" name="TextBox 7"/>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PF_CUSTOM_EXPRESSION</a:t>
            </a:r>
          </a:p>
        </p:txBody>
      </p:sp>
      <p:sp>
        <p:nvSpPr>
          <p:cNvPr id="9" name="TextBox 8"/>
          <p:cNvSpPr txBox="1"/>
          <p:nvPr/>
        </p:nvSpPr>
        <p:spPr>
          <a:xfrm>
            <a:off x="2300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10" name="TextBox 9"/>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11" name="TextBox 10"/>
          <p:cNvSpPr txBox="1"/>
          <p:nvPr/>
        </p:nvSpPr>
        <p:spPr>
          <a:xfrm>
            <a:off x="2771800" y="1588730"/>
            <a:ext cx="4824536"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 PARAMS=SZ a SZ b, (SZ pour sizing measure, QR pour quality rule, BF for background fact)</a:t>
            </a:r>
          </a:p>
          <a:p>
            <a:r>
              <a:rPr lang="en-US" sz="1100" dirty="0"/>
              <a:t>- EXPR=b/a, (operators can be +, -, *, / , (, ) )</a:t>
            </a:r>
          </a:p>
          <a:p>
            <a:r>
              <a:rPr lang="en-US" sz="1100" dirty="0"/>
              <a:t>- a=67011,</a:t>
            </a:r>
          </a:p>
          <a:p>
            <a:r>
              <a:rPr lang="en-US" sz="1100" dirty="0"/>
              <a:t>- b=67010,</a:t>
            </a:r>
          </a:p>
          <a:p>
            <a:r>
              <a:rPr lang="en-US" sz="1100" dirty="0"/>
              <a:t>- FORMAT=N0 (N2 by default, if nothing or erroneous format is set),</a:t>
            </a:r>
          </a:p>
          <a:p>
            <a:r>
              <a:rPr lang="en-US" sz="1100" dirty="0"/>
              <a:t>- AGGREGATOR=SUM|AVERAGE (for portfolio component, to aggregate results of all applications for the custom expression, AVERAGE by default or if erroneous format is set)</a:t>
            </a:r>
          </a:p>
        </p:txBody>
      </p:sp>
      <p:sp>
        <p:nvSpPr>
          <p:cNvPr id="12" name="TextBox 11"/>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3" name="Rounded Rectangle 12"/>
          <p:cNvSpPr/>
          <p:nvPr/>
        </p:nvSpPr>
        <p:spPr>
          <a:xfrm>
            <a:off x="2809636" y="3302205"/>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4" name="TextBox 13" descr="TEXT;PF_CUSTOM_EXPRESSION;PARAMS=SZ a SZ b,EXPR=a/b,a=67010,b=67011,FORMAT=N2,AGGREGATOR=SUM"/>
          <p:cNvSpPr txBox="1"/>
          <p:nvPr/>
        </p:nvSpPr>
        <p:spPr>
          <a:xfrm>
            <a:off x="2808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34" name="TextBox 33"/>
          <p:cNvSpPr txBox="1"/>
          <p:nvPr/>
        </p:nvSpPr>
        <p:spPr>
          <a:xfrm>
            <a:off x="1576290" y="3807332"/>
            <a:ext cx="5760640"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100" dirty="0"/>
              <a:t>You can have as number of parameters as you want (</a:t>
            </a:r>
            <a:r>
              <a:rPr lang="en-GB" sz="1100" dirty="0" err="1"/>
              <a:t>theorical</a:t>
            </a:r>
            <a:r>
              <a:rPr lang="en-GB" sz="1100" dirty="0"/>
              <a:t> limit is 16383…).</a:t>
            </a:r>
            <a:endParaRPr lang="en-US" sz="1100" dirty="0"/>
          </a:p>
          <a:p>
            <a:r>
              <a:rPr lang="en-GB" sz="1100" dirty="0"/>
              <a:t>The format of return value is explained here : </a:t>
            </a:r>
            <a:r>
              <a:rPr lang="en-GB" sz="1100" dirty="0">
                <a:hlinkClick r:id="rId2"/>
              </a:rPr>
              <a:t>https://msdn.microsoft.com/en-us/library/dwhawy9k.aspx</a:t>
            </a:r>
            <a:r>
              <a:rPr lang="en-GB" sz="1100" dirty="0"/>
              <a:t>, with examples for double here : </a:t>
            </a:r>
            <a:r>
              <a:rPr lang="en-GB" sz="1100" dirty="0">
                <a:hlinkClick r:id="rId3"/>
              </a:rPr>
              <a:t>https://msdn.microsoft.com/en-us/library/kfsatb94.aspx</a:t>
            </a:r>
            <a:r>
              <a:rPr lang="en-GB" sz="1100" dirty="0"/>
              <a:t> ), only N format is interesting here :</a:t>
            </a:r>
            <a:endParaRPr lang="en-US" sz="1100" dirty="0"/>
          </a:p>
          <a:p>
            <a:r>
              <a:rPr lang="en-GB" sz="1100" dirty="0"/>
              <a:t>N: -195,489,100.84</a:t>
            </a:r>
            <a:endParaRPr lang="en-US" sz="1100" dirty="0"/>
          </a:p>
          <a:p>
            <a:r>
              <a:rPr lang="en-GB" sz="1100" dirty="0"/>
              <a:t>N0: -195,489,101</a:t>
            </a:r>
            <a:endParaRPr lang="en-US" sz="1100" dirty="0"/>
          </a:p>
          <a:p>
            <a:r>
              <a:rPr lang="en-GB" sz="1100" dirty="0"/>
              <a:t>N1: -195,489,100.8</a:t>
            </a:r>
            <a:endParaRPr lang="en-US" sz="1100" dirty="0"/>
          </a:p>
          <a:p>
            <a:r>
              <a:rPr lang="en-GB" sz="1100" dirty="0"/>
              <a:t>N2: -195,489,100.84</a:t>
            </a:r>
            <a:endParaRPr lang="en-US" sz="1100" dirty="0"/>
          </a:p>
          <a:p>
            <a:r>
              <a:rPr lang="en-GB" sz="1100" dirty="0"/>
              <a:t>/!\ don’t put blank char in the definition of parameters (,a=67011,b=67010,c=…)</a:t>
            </a:r>
          </a:p>
        </p:txBody>
      </p:sp>
    </p:spTree>
    <p:extLst>
      <p:ext uri="{BB962C8B-B14F-4D97-AF65-F5344CB8AC3E}">
        <p14:creationId xmlns:p14="http://schemas.microsoft.com/office/powerpoint/2010/main" val="2392893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p:txBody>
          <a:bodyPr/>
          <a:lstStyle/>
          <a:p>
            <a:r>
              <a:rPr lang="en-US" dirty="0"/>
              <a:t>PowerPoint Templates</a:t>
            </a:r>
          </a:p>
        </p:txBody>
      </p:sp>
      <p:sp>
        <p:nvSpPr>
          <p:cNvPr id="11" name="Subtitle 10"/>
          <p:cNvSpPr>
            <a:spLocks noGrp="1"/>
          </p:cNvSpPr>
          <p:nvPr>
            <p:ph type="subTitle" idx="1"/>
          </p:nvPr>
        </p:nvSpPr>
        <p:spPr/>
        <p:txBody>
          <a:bodyPr/>
          <a:lstStyle/>
          <a:p>
            <a:r>
              <a:rPr lang="en-US" dirty="0"/>
              <a:t>Graphic Templates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602" y="0"/>
            <a:ext cx="8370795" cy="973443"/>
          </a:xfrm>
        </p:spPr>
        <p:txBody>
          <a:bodyPr>
            <a:normAutofit/>
          </a:bodyPr>
          <a:lstStyle/>
          <a:p>
            <a:r>
              <a:rPr lang="fr-FR" dirty="0"/>
              <a:t>PowerPoint Templates – Graphics</a:t>
            </a:r>
          </a:p>
        </p:txBody>
      </p:sp>
      <p:sp>
        <p:nvSpPr>
          <p:cNvPr id="78" name="Content Placeholder 77"/>
          <p:cNvSpPr>
            <a:spLocks noGrp="1"/>
          </p:cNvSpPr>
          <p:nvPr>
            <p:ph type="body" sz="quarter" idx="11"/>
          </p:nvPr>
        </p:nvSpPr>
        <p:spPr>
          <a:xfrm>
            <a:off x="325438" y="907126"/>
            <a:ext cx="8504237" cy="17491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a:xfrm>
            <a:off x="386602" y="7285"/>
            <a:ext cx="8370795" cy="973443"/>
          </a:xfrm>
        </p:spPr>
        <p:txBody>
          <a:bodyPr>
            <a:normAutofit/>
          </a:bodyPr>
          <a:lstStyle/>
          <a:p>
            <a:r>
              <a:rPr lang="en-US" dirty="0"/>
              <a:t>PowerPoint Templates – Graphics</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4" name="TextBox 33"/>
          <p:cNvSpPr txBox="1"/>
          <p:nvPr/>
        </p:nvSpPr>
        <p:spPr>
          <a:xfrm>
            <a:off x="251520" y="1052736"/>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Technical Debt Trending Progression - </a:t>
            </a:r>
            <a:r>
              <a:rPr lang="en-US" sz="1800" dirty="0">
                <a:solidFill>
                  <a:srgbClr val="FF0000"/>
                </a:solidFill>
              </a:rPr>
              <a:t>deprecated (old Cast formula)</a:t>
            </a:r>
            <a:endParaRPr lang="en-US" sz="1800" dirty="0"/>
          </a:p>
        </p:txBody>
      </p:sp>
      <p:sp>
        <p:nvSpPr>
          <p:cNvPr id="36" name="TextBox 35"/>
          <p:cNvSpPr txBox="1"/>
          <p:nvPr/>
        </p:nvSpPr>
        <p:spPr>
          <a:xfrm>
            <a:off x="1907704" y="148478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PF_TREND_TECH_DEBT</a:t>
            </a:r>
          </a:p>
        </p:txBody>
      </p:sp>
      <p:sp>
        <p:nvSpPr>
          <p:cNvPr id="37" name="TextBox 36"/>
          <p:cNvSpPr txBox="1"/>
          <p:nvPr/>
        </p:nvSpPr>
        <p:spPr>
          <a:xfrm>
            <a:off x="395536" y="147549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38" name="TextBox 37"/>
          <p:cNvSpPr txBox="1"/>
          <p:nvPr/>
        </p:nvSpPr>
        <p:spPr>
          <a:xfrm>
            <a:off x="1907704" y="1835532"/>
            <a:ext cx="122413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dirty="0"/>
              <a:t>none</a:t>
            </a:r>
          </a:p>
        </p:txBody>
      </p:sp>
      <p:sp>
        <p:nvSpPr>
          <p:cNvPr id="39" name="TextBox 38"/>
          <p:cNvSpPr txBox="1"/>
          <p:nvPr/>
        </p:nvSpPr>
        <p:spPr>
          <a:xfrm>
            <a:off x="827584" y="183553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2" name="TextBox 11"/>
          <p:cNvSpPr txBox="1"/>
          <p:nvPr/>
        </p:nvSpPr>
        <p:spPr>
          <a:xfrm>
            <a:off x="1938768" y="2195572"/>
            <a:ext cx="6455952" cy="646331"/>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dirty="0"/>
              <a:t>X axis is based on the last 6 previous quarter starting from today</a:t>
            </a:r>
          </a:p>
        </p:txBody>
      </p:sp>
      <p:sp>
        <p:nvSpPr>
          <p:cNvPr id="13" name="TextBox 12"/>
          <p:cNvSpPr txBox="1"/>
          <p:nvPr/>
        </p:nvSpPr>
        <p:spPr>
          <a:xfrm>
            <a:off x="1166425" y="2195572"/>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graphicFrame>
        <p:nvGraphicFramePr>
          <p:cNvPr id="14" name="Chart 13" descr="GRAPH;PF_TREND_TECH_DEBT"/>
          <p:cNvGraphicFramePr/>
          <p:nvPr/>
        </p:nvGraphicFramePr>
        <p:xfrm>
          <a:off x="343036" y="2708920"/>
          <a:ext cx="8500411" cy="38861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55668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Graphics</a:t>
            </a:r>
          </a:p>
        </p:txBody>
      </p:sp>
      <p:sp>
        <p:nvSpPr>
          <p:cNvPr id="33" name="Rounded Rectangle 32"/>
          <p:cNvSpPr/>
          <p:nvPr/>
        </p:nvSpPr>
        <p:spPr>
          <a:xfrm>
            <a:off x="323528" y="69269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4" name="TextBox 33"/>
          <p:cNvSpPr txBox="1"/>
          <p:nvPr/>
        </p:nvSpPr>
        <p:spPr>
          <a:xfrm>
            <a:off x="323528" y="711542"/>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OMG Technical Debt Trending Progression</a:t>
            </a:r>
          </a:p>
        </p:txBody>
      </p:sp>
      <p:sp>
        <p:nvSpPr>
          <p:cNvPr id="36" name="TextBox 35"/>
          <p:cNvSpPr txBox="1"/>
          <p:nvPr/>
        </p:nvSpPr>
        <p:spPr>
          <a:xfrm>
            <a:off x="1907704" y="145284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PF_TREND_OMG_TECH_DEBT</a:t>
            </a:r>
          </a:p>
        </p:txBody>
      </p:sp>
      <p:sp>
        <p:nvSpPr>
          <p:cNvPr id="37" name="TextBox 36"/>
          <p:cNvSpPr txBox="1"/>
          <p:nvPr/>
        </p:nvSpPr>
        <p:spPr>
          <a:xfrm>
            <a:off x="493200" y="143787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38" name="TextBox 37"/>
          <p:cNvSpPr txBox="1"/>
          <p:nvPr/>
        </p:nvSpPr>
        <p:spPr>
          <a:xfrm>
            <a:off x="1907704" y="1763524"/>
            <a:ext cx="674309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dirty="0"/>
              <a:t>ID=ISO or AIP or CISQ (ISO by default if not present)</a:t>
            </a:r>
          </a:p>
        </p:txBody>
      </p:sp>
      <p:sp>
        <p:nvSpPr>
          <p:cNvPr id="39" name="TextBox 38"/>
          <p:cNvSpPr txBox="1"/>
          <p:nvPr/>
        </p:nvSpPr>
        <p:spPr>
          <a:xfrm>
            <a:off x="827584" y="1763524"/>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2" name="TextBox 11"/>
          <p:cNvSpPr txBox="1"/>
          <p:nvPr/>
        </p:nvSpPr>
        <p:spPr>
          <a:xfrm>
            <a:off x="1938768" y="2123564"/>
            <a:ext cx="6455952" cy="338554"/>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sz="1600" dirty="0"/>
              <a:t>X axis is based on the last 6 previous quarter starting from today</a:t>
            </a:r>
          </a:p>
        </p:txBody>
      </p:sp>
      <p:sp>
        <p:nvSpPr>
          <p:cNvPr id="13" name="TextBox 12"/>
          <p:cNvSpPr txBox="1"/>
          <p:nvPr/>
        </p:nvSpPr>
        <p:spPr>
          <a:xfrm>
            <a:off x="1166425" y="2123564"/>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graphicFrame>
        <p:nvGraphicFramePr>
          <p:cNvPr id="14" name="Chart 13" descr="GRAPH;PF_TREND_OMG_TECH_DEBT"/>
          <p:cNvGraphicFramePr/>
          <p:nvPr>
            <p:extLst>
              <p:ext uri="{D42A27DB-BD31-4B8C-83A1-F6EECF244321}">
                <p14:modId xmlns:p14="http://schemas.microsoft.com/office/powerpoint/2010/main" val="1196578329"/>
              </p:ext>
            </p:extLst>
          </p:nvPr>
        </p:nvGraphicFramePr>
        <p:xfrm>
          <a:off x="343036" y="2348880"/>
          <a:ext cx="8500411" cy="3886186"/>
        </p:xfrm>
        <a:graphic>
          <a:graphicData uri="http://schemas.openxmlformats.org/drawingml/2006/chart">
            <c:chart xmlns:c="http://schemas.openxmlformats.org/drawingml/2006/chart" xmlns:r="http://schemas.openxmlformats.org/officeDocument/2006/relationships" r:id="rId2"/>
          </a:graphicData>
        </a:graphic>
      </p:graphicFrame>
      <p:sp>
        <p:nvSpPr>
          <p:cNvPr id="22" name="TextBox 21">
            <a:extLst>
              <a:ext uri="{FF2B5EF4-FFF2-40B4-BE49-F238E27FC236}">
                <a16:creationId xmlns:a16="http://schemas.microsoft.com/office/drawing/2014/main" id="{8C842FA8-8114-4698-B081-0E84D4D8968E}"/>
              </a:ext>
            </a:extLst>
          </p:cNvPr>
          <p:cNvSpPr txBox="1"/>
          <p:nvPr/>
        </p:nvSpPr>
        <p:spPr>
          <a:xfrm>
            <a:off x="419390" y="1074222"/>
            <a:ext cx="674309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dirty="0"/>
              <a:t>Display the trend of OMG Technical Debt in Days</a:t>
            </a:r>
          </a:p>
        </p:txBody>
      </p:sp>
      <p:sp>
        <p:nvSpPr>
          <p:cNvPr id="23" name="TextBox 22">
            <a:extLst>
              <a:ext uri="{FF2B5EF4-FFF2-40B4-BE49-F238E27FC236}">
                <a16:creationId xmlns:a16="http://schemas.microsoft.com/office/drawing/2014/main" id="{35637534-3DF3-4ED4-AB10-565DF3E1F313}"/>
              </a:ext>
            </a:extLst>
          </p:cNvPr>
          <p:cNvSpPr txBox="1"/>
          <p:nvPr/>
        </p:nvSpPr>
        <p:spPr>
          <a:xfrm>
            <a:off x="139131" y="5766666"/>
            <a:ext cx="8661833" cy="798748"/>
          </a:xfrm>
          <a:prstGeom prst="rect">
            <a:avLst/>
          </a:prstGeom>
        </p:spPr>
        <p:txBody>
          <a:bodyPr vert="horz" wrap="square" lIns="91440" tIns="45720" rIns="91440" bIns="45720" rtlCol="0" anchor="t">
            <a:noAutofit/>
          </a:bodyPr>
          <a:lstStyle/>
          <a:p>
            <a:pPr marL="285750" indent="-285750">
              <a:buFont typeface="Arial" panose="020B0604020202020204" pitchFamily="34" charset="0"/>
              <a:buChar char="•"/>
            </a:pPr>
            <a:r>
              <a:rPr lang="en-US" sz="1100" dirty="0">
                <a:solidFill>
                  <a:srgbClr val="0070C0"/>
                </a:solidFill>
              </a:rPr>
              <a:t>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a:t>
            </a:r>
          </a:p>
          <a:p>
            <a:pPr marL="285750" indent="-285750">
              <a:buFont typeface="Arial" panose="020B0604020202020204" pitchFamily="34" charset="0"/>
              <a:buChar char="•"/>
            </a:pPr>
            <a:r>
              <a:rPr lang="en-US" sz="1100" dirty="0">
                <a:solidFill>
                  <a:srgbClr val="0070C0"/>
                </a:solidFill>
              </a:rPr>
              <a:t>CISQ option required installation of OMG Technical Debt Measure and CISQ Index extensions during analysis. Scope of rules is reduced</a:t>
            </a:r>
          </a:p>
        </p:txBody>
      </p:sp>
      <p:sp>
        <p:nvSpPr>
          <p:cNvPr id="2" name="Title 1">
            <a:extLst>
              <a:ext uri="{FF2B5EF4-FFF2-40B4-BE49-F238E27FC236}">
                <a16:creationId xmlns:a16="http://schemas.microsoft.com/office/drawing/2014/main" id="{3E929372-7A07-D048-8E63-E130CCF435B1}"/>
              </a:ext>
            </a:extLst>
          </p:cNvPr>
          <p:cNvSpPr txBox="1">
            <a:spLocks/>
          </p:cNvSpPr>
          <p:nvPr/>
        </p:nvSpPr>
        <p:spPr>
          <a:xfrm>
            <a:off x="386602" y="10682"/>
            <a:ext cx="8370795" cy="97344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chemeClr val="tx2"/>
                </a:solidFill>
                <a:latin typeface="Arial Nova" panose="020B0504020202020204" pitchFamily="34" charset="0"/>
                <a:ea typeface="+mj-ea"/>
                <a:cs typeface="+mj-cs"/>
              </a:defRPr>
            </a:lvl1pPr>
          </a:lstStyle>
          <a:p>
            <a:r>
              <a:rPr lang="en-US"/>
              <a:t>PowerPoint Templates – Graphics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a:xfrm>
            <a:off x="386602" y="10682"/>
            <a:ext cx="8370795" cy="973443"/>
          </a:xfrm>
        </p:spPr>
        <p:txBody>
          <a:bodyPr>
            <a:normAutofit/>
          </a:bodyPr>
          <a:lstStyle/>
          <a:p>
            <a:r>
              <a:rPr lang="en-US" dirty="0"/>
              <a:t>PowerPoint Templates – Graphics</a:t>
            </a:r>
          </a:p>
        </p:txBody>
      </p:sp>
      <p:sp>
        <p:nvSpPr>
          <p:cNvPr id="33" name="Rounded Rectangle 32"/>
          <p:cNvSpPr/>
          <p:nvPr/>
        </p:nvSpPr>
        <p:spPr>
          <a:xfrm>
            <a:off x="276935" y="908720"/>
            <a:ext cx="8327272" cy="558526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4" name="TextBox 33"/>
          <p:cNvSpPr txBox="1"/>
          <p:nvPr/>
        </p:nvSpPr>
        <p:spPr>
          <a:xfrm>
            <a:off x="251520" y="1052736"/>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Critical Violations Delta Trending Progression</a:t>
            </a:r>
          </a:p>
        </p:txBody>
      </p:sp>
      <p:sp>
        <p:nvSpPr>
          <p:cNvPr id="36" name="TextBox 35"/>
          <p:cNvSpPr txBox="1"/>
          <p:nvPr/>
        </p:nvSpPr>
        <p:spPr>
          <a:xfrm>
            <a:off x="1907704" y="148478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PF_TREND_CRIT_VIOL</a:t>
            </a:r>
          </a:p>
        </p:txBody>
      </p:sp>
      <p:sp>
        <p:nvSpPr>
          <p:cNvPr id="37" name="TextBox 36"/>
          <p:cNvSpPr txBox="1"/>
          <p:nvPr/>
        </p:nvSpPr>
        <p:spPr>
          <a:xfrm>
            <a:off x="395536" y="147549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38" name="TextBox 37"/>
          <p:cNvSpPr txBox="1"/>
          <p:nvPr/>
        </p:nvSpPr>
        <p:spPr>
          <a:xfrm>
            <a:off x="1907704" y="1835532"/>
            <a:ext cx="6192688"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b="1" dirty="0"/>
              <a:t>BCID=N</a:t>
            </a:r>
            <a:r>
              <a:rPr lang="en-US" sz="1800" dirty="0"/>
              <a:t> (where N is an health factor (by default 60017)</a:t>
            </a:r>
          </a:p>
        </p:txBody>
      </p:sp>
      <p:sp>
        <p:nvSpPr>
          <p:cNvPr id="39" name="TextBox 38"/>
          <p:cNvSpPr txBox="1"/>
          <p:nvPr/>
        </p:nvSpPr>
        <p:spPr>
          <a:xfrm>
            <a:off x="827584" y="183553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3" name="TextBox 12"/>
          <p:cNvSpPr txBox="1"/>
          <p:nvPr/>
        </p:nvSpPr>
        <p:spPr>
          <a:xfrm>
            <a:off x="1179493" y="2195572"/>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sp>
        <p:nvSpPr>
          <p:cNvPr id="15" name="TextBox 14"/>
          <p:cNvSpPr txBox="1"/>
          <p:nvPr/>
        </p:nvSpPr>
        <p:spPr>
          <a:xfrm>
            <a:off x="1938768" y="2195572"/>
            <a:ext cx="6455952" cy="646331"/>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dirty="0"/>
              <a:t>X axis is based on the last 6 previous quarter starting from today</a:t>
            </a:r>
          </a:p>
        </p:txBody>
      </p:sp>
      <p:graphicFrame>
        <p:nvGraphicFramePr>
          <p:cNvPr id="16" name="Chart 15" descr="GRAPH;PF_TREND_CRIT_VIOL;BCID=60017"/>
          <p:cNvGraphicFramePr/>
          <p:nvPr>
            <p:extLst>
              <p:ext uri="{D42A27DB-BD31-4B8C-83A1-F6EECF244321}">
                <p14:modId xmlns:p14="http://schemas.microsoft.com/office/powerpoint/2010/main" val="1170693162"/>
              </p:ext>
            </p:extLst>
          </p:nvPr>
        </p:nvGraphicFramePr>
        <p:xfrm>
          <a:off x="251520" y="3097939"/>
          <a:ext cx="8286718" cy="36686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25629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a:xfrm>
            <a:off x="386602" y="-778"/>
            <a:ext cx="8370795" cy="973443"/>
          </a:xfrm>
        </p:spPr>
        <p:txBody>
          <a:bodyPr>
            <a:normAutofit/>
          </a:bodyPr>
          <a:lstStyle/>
          <a:p>
            <a:r>
              <a:rPr lang="fr-FR" dirty="0"/>
              <a:t>PowerPoint </a:t>
            </a:r>
            <a:r>
              <a:rPr lang="fr-FR" dirty="0" err="1"/>
              <a:t>Templates</a:t>
            </a:r>
            <a:r>
              <a:rPr lang="fr-FR" dirty="0"/>
              <a:t> – Graphics</a:t>
            </a:r>
          </a:p>
        </p:txBody>
      </p:sp>
      <p:sp>
        <p:nvSpPr>
          <p:cNvPr id="33" name="Rounded Rectangle 32"/>
          <p:cNvSpPr/>
          <p:nvPr/>
        </p:nvSpPr>
        <p:spPr>
          <a:xfrm>
            <a:off x="251520" y="908720"/>
            <a:ext cx="8399280" cy="547260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980728"/>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TQI Score by Critical Violations/LoC by AFP</a:t>
            </a:r>
          </a:p>
        </p:txBody>
      </p:sp>
      <p:sp>
        <p:nvSpPr>
          <p:cNvPr id="36" name="TextBox 35"/>
          <p:cNvSpPr txBox="1"/>
          <p:nvPr/>
        </p:nvSpPr>
        <p:spPr>
          <a:xfrm>
            <a:off x="1973914" y="1340768"/>
            <a:ext cx="267009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PF_QS_BY_CVLOC</a:t>
            </a:r>
          </a:p>
        </p:txBody>
      </p:sp>
      <p:sp>
        <p:nvSpPr>
          <p:cNvPr id="37" name="TextBox 36"/>
          <p:cNvSpPr txBox="1"/>
          <p:nvPr/>
        </p:nvSpPr>
        <p:spPr>
          <a:xfrm>
            <a:off x="494884" y="13407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9" name="TextBox 38"/>
          <p:cNvSpPr txBox="1"/>
          <p:nvPr/>
        </p:nvSpPr>
        <p:spPr>
          <a:xfrm>
            <a:off x="1252911" y="1907540"/>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Note :</a:t>
            </a:r>
          </a:p>
        </p:txBody>
      </p:sp>
      <p:graphicFrame>
        <p:nvGraphicFramePr>
          <p:cNvPr id="9" name="Content Placeholder 21" descr="GRAPH;PF_QS_BY_CVLOC"/>
          <p:cNvGraphicFramePr>
            <a:graphicFrameLocks/>
          </p:cNvGraphicFramePr>
          <p:nvPr>
            <p:extLst>
              <p:ext uri="{D42A27DB-BD31-4B8C-83A1-F6EECF244321}">
                <p14:modId xmlns:p14="http://schemas.microsoft.com/office/powerpoint/2010/main" val="4023650552"/>
              </p:ext>
            </p:extLst>
          </p:nvPr>
        </p:nvGraphicFramePr>
        <p:xfrm>
          <a:off x="827584" y="2348880"/>
          <a:ext cx="6696744" cy="4176464"/>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p:cNvSpPr txBox="1"/>
          <p:nvPr/>
        </p:nvSpPr>
        <p:spPr>
          <a:xfrm>
            <a:off x="1979712" y="1907540"/>
            <a:ext cx="6630534" cy="369332"/>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dirty="0"/>
              <a:t>Bubble = application, Size of bubble = AFP </a:t>
            </a:r>
          </a:p>
        </p:txBody>
      </p:sp>
      <p:sp>
        <p:nvSpPr>
          <p:cNvPr id="11" name="TextBox 10"/>
          <p:cNvSpPr txBox="1"/>
          <p:nvPr/>
        </p:nvSpPr>
        <p:spPr>
          <a:xfrm>
            <a:off x="5289181" y="908720"/>
            <a:ext cx="3528392" cy="1077218"/>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sz="1600" i="0" dirty="0">
                <a:solidFill>
                  <a:srgbClr val="FF0000"/>
                </a:solidFill>
              </a:rPr>
              <a:t>Only working with </a:t>
            </a:r>
            <a:r>
              <a:rPr lang="en-US" sz="1600" i="0" dirty="0" err="1">
                <a:solidFill>
                  <a:srgbClr val="FF0000"/>
                </a:solidFill>
              </a:rPr>
              <a:t>Powerpoint</a:t>
            </a:r>
            <a:r>
              <a:rPr lang="en-US" sz="1600" i="0" dirty="0">
                <a:solidFill>
                  <a:srgbClr val="FF0000"/>
                </a:solidFill>
              </a:rPr>
              <a:t> 2013, after report generated, need to edit data in </a:t>
            </a:r>
            <a:r>
              <a:rPr lang="en-US" sz="1600" i="0" dirty="0" err="1">
                <a:solidFill>
                  <a:srgbClr val="FF0000"/>
                </a:solidFill>
              </a:rPr>
              <a:t>exel</a:t>
            </a:r>
            <a:r>
              <a:rPr lang="en-US" sz="1600" i="0" dirty="0">
                <a:solidFill>
                  <a:srgbClr val="FF0000"/>
                </a:solidFill>
              </a:rPr>
              <a:t> to get label of applications updated into the graph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602" y="0"/>
            <a:ext cx="8370795" cy="973443"/>
          </a:xfrm>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When Word uses placeholder to target a customizable component, PowerPoint uses alternative text property of TextBox, Table or ChartArea</a:t>
            </a:r>
          </a:p>
          <a:p>
            <a:pPr algn="just"/>
            <a:endParaRPr lang="fr-FR" dirty="0"/>
          </a:p>
          <a:p>
            <a:pPr algn="just"/>
            <a:r>
              <a:rPr lang="fr-FR" dirty="0"/>
              <a:t>To see alternative text property of all component, you should activate « Size and Position »  button in Powerpoint properties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a:xfrm>
            <a:off x="326748" y="7285"/>
            <a:ext cx="8370795" cy="973443"/>
          </a:xfrm>
        </p:spPr>
        <p:txBody>
          <a:bodyPr>
            <a:normAutofit/>
          </a:bodyPr>
          <a:lstStyle/>
          <a:p>
            <a:r>
              <a:rPr lang="en-US" dirty="0"/>
              <a:t>PowerPoint Templates – Graphics</a:t>
            </a:r>
          </a:p>
        </p:txBody>
      </p:sp>
      <p:sp>
        <p:nvSpPr>
          <p:cNvPr id="33" name="Rounded Rectangle 32"/>
          <p:cNvSpPr/>
          <p:nvPr/>
        </p:nvSpPr>
        <p:spPr>
          <a:xfrm>
            <a:off x="276935" y="908720"/>
            <a:ext cx="8327272" cy="558526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4" name="TextBox 33"/>
          <p:cNvSpPr txBox="1"/>
          <p:nvPr/>
        </p:nvSpPr>
        <p:spPr>
          <a:xfrm>
            <a:off x="251520" y="1052736"/>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List of applications regarding a specific indicator</a:t>
            </a:r>
          </a:p>
        </p:txBody>
      </p:sp>
      <p:sp>
        <p:nvSpPr>
          <p:cNvPr id="36" name="TextBox 35"/>
          <p:cNvSpPr txBox="1"/>
          <p:nvPr/>
        </p:nvSpPr>
        <p:spPr>
          <a:xfrm>
            <a:off x="1907704" y="148478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PF_BAR_CHART</a:t>
            </a:r>
          </a:p>
        </p:txBody>
      </p:sp>
      <p:sp>
        <p:nvSpPr>
          <p:cNvPr id="37" name="TextBox 36"/>
          <p:cNvSpPr txBox="1"/>
          <p:nvPr/>
        </p:nvSpPr>
        <p:spPr>
          <a:xfrm>
            <a:off x="395536" y="147549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38" name="TextBox 37"/>
          <p:cNvSpPr txBox="1"/>
          <p:nvPr/>
        </p:nvSpPr>
        <p:spPr>
          <a:xfrm>
            <a:off x="1907704" y="1835532"/>
            <a:ext cx="6192688"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b="1" dirty="0"/>
              <a:t>METRIC=ID</a:t>
            </a:r>
            <a:r>
              <a:rPr lang="en-US" sz="1800" dirty="0"/>
              <a:t> (where ID can be a quality indicator or a background fact)</a:t>
            </a:r>
          </a:p>
        </p:txBody>
      </p:sp>
      <p:sp>
        <p:nvSpPr>
          <p:cNvPr id="39" name="TextBox 38"/>
          <p:cNvSpPr txBox="1"/>
          <p:nvPr/>
        </p:nvSpPr>
        <p:spPr>
          <a:xfrm>
            <a:off x="827584" y="183553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graphicFrame>
        <p:nvGraphicFramePr>
          <p:cNvPr id="10" name="Chart 9" descr="GRAPH;PF_BAR_CHART;METRIC=60014"/>
          <p:cNvGraphicFramePr/>
          <p:nvPr>
            <p:extLst>
              <p:ext uri="{D42A27DB-BD31-4B8C-83A1-F6EECF244321}">
                <p14:modId xmlns:p14="http://schemas.microsoft.com/office/powerpoint/2010/main" val="1818613036"/>
              </p:ext>
            </p:extLst>
          </p:nvPr>
        </p:nvGraphicFramePr>
        <p:xfrm>
          <a:off x="539552" y="2497280"/>
          <a:ext cx="7945188" cy="37952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39169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p:txBody>
          <a:bodyPr/>
          <a:lstStyle/>
          <a:p>
            <a:r>
              <a:rPr lang="en-US" dirty="0"/>
              <a:t>PowerPoint Templates</a:t>
            </a:r>
          </a:p>
        </p:txBody>
      </p:sp>
      <p:sp>
        <p:nvSpPr>
          <p:cNvPr id="11" name="Subtitle 10"/>
          <p:cNvSpPr>
            <a:spLocks noGrp="1"/>
          </p:cNvSpPr>
          <p:nvPr>
            <p:ph type="subTitle" idx="1"/>
          </p:nvPr>
        </p:nvSpPr>
        <p:spPr/>
        <p:txBody>
          <a:bodyPr/>
          <a:lstStyle/>
          <a:p>
            <a:r>
              <a:rPr lang="en-US" dirty="0"/>
              <a:t>Table Templates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602" y="0"/>
            <a:ext cx="8370795" cy="973443"/>
          </a:xfrm>
        </p:spPr>
        <p:txBody>
          <a:bodyPr>
            <a:normAutofit/>
          </a:bodyPr>
          <a:lstStyle/>
          <a:p>
            <a:r>
              <a:rPr lang="fr-FR" dirty="0"/>
              <a:t>PowerPoint Templates – Tables</a:t>
            </a:r>
          </a:p>
        </p:txBody>
      </p:sp>
      <p:sp>
        <p:nvSpPr>
          <p:cNvPr id="78" name="Content Placeholder 77"/>
          <p:cNvSpPr>
            <a:spLocks noGrp="1"/>
          </p:cNvSpPr>
          <p:nvPr>
            <p:ph type="body" sz="quarter" idx="11"/>
          </p:nvPr>
        </p:nvSpPr>
        <p:spPr>
          <a:xfrm>
            <a:off x="325438" y="907126"/>
            <a:ext cx="8504237" cy="22082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a:xfrm>
            <a:off x="390246" y="14458"/>
            <a:ext cx="8370795" cy="973443"/>
          </a:xfrm>
        </p:spPr>
        <p:txBody>
          <a:bodyPr>
            <a:normAutofit/>
          </a:bodyPr>
          <a:lstStyle/>
          <a:p>
            <a:r>
              <a:rPr lang="en-US" dirty="0"/>
              <a:t>PowerPoint Templates – Tables</a:t>
            </a:r>
          </a:p>
        </p:txBody>
      </p:sp>
      <p:sp>
        <p:nvSpPr>
          <p:cNvPr id="12" name="Rounded Rectangle 11"/>
          <p:cNvSpPr/>
          <p:nvPr/>
        </p:nvSpPr>
        <p:spPr>
          <a:xfrm>
            <a:off x="493182" y="1340768"/>
            <a:ext cx="8157600" cy="4752528"/>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Top Riskiest Application regarding Health Factor</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PF_TOP_RISKIEST_APPS</a:t>
            </a:r>
          </a:p>
        </p:txBody>
      </p:sp>
      <p:sp>
        <p:nvSpPr>
          <p:cNvPr id="15" name="TextBox 14"/>
          <p:cNvSpPr txBox="1"/>
          <p:nvPr/>
        </p:nvSpPr>
        <p:spPr>
          <a:xfrm>
            <a:off x="499141" y="1725316"/>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a:t>
            </a:r>
            <a:r>
              <a:rPr lang="en-US" dirty="0"/>
              <a:t> (by default COUNT=5)</a:t>
            </a:r>
          </a:p>
          <a:p>
            <a:r>
              <a:rPr lang="en-US" dirty="0"/>
              <a:t>where N indicates the number of top N</a:t>
            </a:r>
          </a:p>
        </p:txBody>
      </p:sp>
      <p:sp>
        <p:nvSpPr>
          <p:cNvPr id="17" name="TextBox 16"/>
          <p:cNvSpPr txBox="1"/>
          <p:nvPr/>
        </p:nvSpPr>
        <p:spPr>
          <a:xfrm>
            <a:off x="999278" y="2045286"/>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Options :</a:t>
            </a:r>
          </a:p>
        </p:txBody>
      </p:sp>
      <p:graphicFrame>
        <p:nvGraphicFramePr>
          <p:cNvPr id="10" name="Table 9" descr="TABLE;PF_TOP_RISKIEST_APPS;COUNT=5;ALT=60017"/>
          <p:cNvGraphicFramePr>
            <a:graphicFrameLocks noGrp="1"/>
          </p:cNvGraphicFramePr>
          <p:nvPr>
            <p:extLst>
              <p:ext uri="{D42A27DB-BD31-4B8C-83A1-F6EECF244321}">
                <p14:modId xmlns:p14="http://schemas.microsoft.com/office/powerpoint/2010/main" val="2406639397"/>
              </p:ext>
            </p:extLst>
          </p:nvPr>
        </p:nvGraphicFramePr>
        <p:xfrm>
          <a:off x="619731" y="3284984"/>
          <a:ext cx="7696684" cy="227323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44292">
                  <a:extLst>
                    <a:ext uri="{9D8B030D-6E8A-4147-A177-3AD203B41FA5}">
                      <a16:colId xmlns:a16="http://schemas.microsoft.com/office/drawing/2014/main" val="20000"/>
                    </a:ext>
                  </a:extLst>
                </a:gridCol>
                <a:gridCol w="1637844">
                  <a:extLst>
                    <a:ext uri="{9D8B030D-6E8A-4147-A177-3AD203B41FA5}">
                      <a16:colId xmlns:a16="http://schemas.microsoft.com/office/drawing/2014/main" val="20001"/>
                    </a:ext>
                  </a:extLst>
                </a:gridCol>
                <a:gridCol w="1433114">
                  <a:extLst>
                    <a:ext uri="{9D8B030D-6E8A-4147-A177-3AD203B41FA5}">
                      <a16:colId xmlns:a16="http://schemas.microsoft.com/office/drawing/2014/main" val="20002"/>
                    </a:ext>
                  </a:extLst>
                </a:gridCol>
                <a:gridCol w="2381434">
                  <a:extLst>
                    <a:ext uri="{9D8B030D-6E8A-4147-A177-3AD203B41FA5}">
                      <a16:colId xmlns:a16="http://schemas.microsoft.com/office/drawing/2014/main" val="20003"/>
                    </a:ext>
                  </a:extLst>
                </a:gridCol>
              </a:tblGrid>
              <a:tr h="378873">
                <a:tc>
                  <a:txBody>
                    <a:bodyPr/>
                    <a:lstStyle/>
                    <a:p>
                      <a:pPr marL="0" algn="l" defTabSz="914400" rtl="0" eaLnBrk="1" latinLnBrk="0" hangingPunct="1">
                        <a:lnSpc>
                          <a:spcPct val="115000"/>
                        </a:lnSpc>
                        <a:spcAft>
                          <a:spcPts val="0"/>
                        </a:spcAft>
                      </a:pPr>
                      <a:r>
                        <a:rPr lang="en-GB" sz="1200" kern="1200" dirty="0"/>
                        <a:t>Application Name</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200" b="1" kern="1200" dirty="0">
                          <a:solidFill>
                            <a:schemeClr val="lt1"/>
                          </a:solidFill>
                          <a:latin typeface="+mn-lt"/>
                          <a:ea typeface="+mn-ea"/>
                          <a:cs typeface="+mn-cs"/>
                        </a:rPr>
                        <a:t>Critical</a:t>
                      </a:r>
                      <a:r>
                        <a:rPr lang="en-GB" sz="1200" b="1" kern="1200" baseline="0" dirty="0">
                          <a:solidFill>
                            <a:schemeClr val="lt1"/>
                          </a:solidFill>
                          <a:latin typeface="+mn-lt"/>
                          <a:ea typeface="+mn-ea"/>
                          <a:cs typeface="+mn-cs"/>
                        </a:rPr>
                        <a:t> Violations</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200" kern="1200" dirty="0"/>
                        <a:t>TQI</a:t>
                      </a:r>
                      <a:endParaRPr lang="fr-FR" sz="12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200" kern="1200" dirty="0"/>
                        <a:t>Last </a:t>
                      </a:r>
                      <a:r>
                        <a:rPr lang="fr-FR" sz="1200" kern="1200" dirty="0" err="1"/>
                        <a:t>Analysis</a:t>
                      </a:r>
                      <a:r>
                        <a:rPr lang="fr-FR" sz="1200" kern="1200" dirty="0"/>
                        <a:t> Date</a:t>
                      </a:r>
                      <a:endParaRPr lang="fr-FR" sz="12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78873">
                <a:tc>
                  <a:txBody>
                    <a:bodyPr/>
                    <a:lstStyle/>
                    <a:p>
                      <a:pPr marL="0" algn="l" defTabSz="914400" rtl="0" eaLnBrk="1" latinLnBrk="0" hangingPunct="1">
                        <a:lnSpc>
                          <a:spcPct val="115000"/>
                        </a:lnSpc>
                        <a:spcAft>
                          <a:spcPts val="0"/>
                        </a:spcAft>
                      </a:pPr>
                      <a:r>
                        <a:rPr lang="en-GB" sz="1200" kern="1200" dirty="0"/>
                        <a:t>App 1</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200" dirty="0"/>
                        <a:t>1 </a:t>
                      </a:r>
                      <a:r>
                        <a:rPr lang="en-GB" sz="1200" dirty="0" err="1"/>
                        <a:t>jan</a:t>
                      </a:r>
                      <a:r>
                        <a:rPr lang="en-GB" sz="1200" baseline="0" dirty="0"/>
                        <a:t> 2010</a:t>
                      </a:r>
                      <a:endParaRPr lang="fr-FR" sz="16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8873">
                <a:tc>
                  <a:txBody>
                    <a:bodyPr/>
                    <a:lstStyle/>
                    <a:p>
                      <a:pPr marL="0" algn="l" defTabSz="914400" rtl="0" eaLnBrk="1" latinLnBrk="0" hangingPunct="1">
                        <a:lnSpc>
                          <a:spcPct val="115000"/>
                        </a:lnSpc>
                        <a:spcAft>
                          <a:spcPts val="0"/>
                        </a:spcAft>
                      </a:pPr>
                      <a:r>
                        <a:rPr lang="en-GB" sz="1200" kern="1200" dirty="0"/>
                        <a:t>App 2</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200" dirty="0"/>
                        <a:t>1 </a:t>
                      </a:r>
                      <a:r>
                        <a:rPr lang="en-GB" sz="1200" dirty="0" err="1"/>
                        <a:t>jan</a:t>
                      </a:r>
                      <a:r>
                        <a:rPr lang="en-GB" sz="1200" baseline="0" dirty="0"/>
                        <a:t> 2010</a:t>
                      </a:r>
                      <a:endParaRPr lang="fr-FR" sz="16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8873">
                <a:tc>
                  <a:txBody>
                    <a:bodyPr/>
                    <a:lstStyle/>
                    <a:p>
                      <a:pPr marL="0" algn="l" defTabSz="914400" rtl="0" eaLnBrk="1" latinLnBrk="0" hangingPunct="1">
                        <a:lnSpc>
                          <a:spcPct val="115000"/>
                        </a:lnSpc>
                        <a:spcAft>
                          <a:spcPts val="0"/>
                        </a:spcAft>
                      </a:pPr>
                      <a:r>
                        <a:rPr lang="en-GB" sz="1200" kern="1200" dirty="0"/>
                        <a:t>App 3</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200" dirty="0"/>
                        <a:t>1 </a:t>
                      </a:r>
                      <a:r>
                        <a:rPr lang="en-GB" sz="1200" dirty="0" err="1"/>
                        <a:t>jan</a:t>
                      </a:r>
                      <a:r>
                        <a:rPr lang="en-GB" sz="1200" baseline="0" dirty="0"/>
                        <a:t> 2010</a:t>
                      </a:r>
                      <a:endParaRPr lang="fr-FR" sz="12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8873">
                <a:tc>
                  <a:txBody>
                    <a:bodyPr/>
                    <a:lstStyle/>
                    <a:p>
                      <a:pPr marL="0" algn="l" defTabSz="914400" rtl="0" eaLnBrk="1" latinLnBrk="0" hangingPunct="1">
                        <a:lnSpc>
                          <a:spcPct val="115000"/>
                        </a:lnSpc>
                        <a:spcAft>
                          <a:spcPts val="0"/>
                        </a:spcAft>
                      </a:pPr>
                      <a:r>
                        <a:rPr lang="en-GB" sz="1200" kern="1200" dirty="0"/>
                        <a:t>App 4</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200" dirty="0"/>
                        <a:t>1 </a:t>
                      </a:r>
                      <a:r>
                        <a:rPr lang="en-GB" sz="1200" dirty="0" err="1"/>
                        <a:t>jan</a:t>
                      </a:r>
                      <a:r>
                        <a:rPr lang="en-GB" sz="1200" baseline="0" dirty="0"/>
                        <a:t> 2010</a:t>
                      </a:r>
                      <a:endParaRPr lang="fr-FR" sz="12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8873">
                <a:tc>
                  <a:txBody>
                    <a:bodyPr/>
                    <a:lstStyle/>
                    <a:p>
                      <a:pPr marL="0" algn="l" defTabSz="914400" rtl="0" eaLnBrk="1" latinLnBrk="0" hangingPunct="1">
                        <a:lnSpc>
                          <a:spcPct val="115000"/>
                        </a:lnSpc>
                        <a:spcAft>
                          <a:spcPts val="0"/>
                        </a:spcAft>
                      </a:pPr>
                      <a:r>
                        <a:rPr lang="en-GB" sz="1200" kern="1200" dirty="0"/>
                        <a:t>App 5</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200" dirty="0"/>
                        <a:t>1 </a:t>
                      </a:r>
                      <a:r>
                        <a:rPr lang="en-GB" sz="1200" dirty="0" err="1"/>
                        <a:t>jan</a:t>
                      </a:r>
                      <a:r>
                        <a:rPr lang="en-GB" sz="1200" baseline="0" dirty="0"/>
                        <a:t> 2010</a:t>
                      </a:r>
                      <a:endParaRPr lang="fr-FR" sz="12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1" name="TextBox 10"/>
          <p:cNvSpPr txBox="1"/>
          <p:nvPr/>
        </p:nvSpPr>
        <p:spPr>
          <a:xfrm>
            <a:off x="2195736" y="2699628"/>
            <a:ext cx="6192688"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b="1" dirty="0"/>
              <a:t>ALT=N</a:t>
            </a:r>
            <a:r>
              <a:rPr lang="en-US" sz="1800" dirty="0"/>
              <a:t> (where N is an health factor id - </a:t>
            </a:r>
            <a:r>
              <a:rPr lang="en-US" sz="1800" dirty="0" err="1"/>
              <a:t>eg</a:t>
            </a:r>
            <a:r>
              <a:rPr lang="en-US" sz="1800" dirty="0"/>
              <a:t>. 60017)</a:t>
            </a:r>
          </a:p>
        </p:txBody>
      </p:sp>
    </p:spTree>
    <p:extLst>
      <p:ext uri="{BB962C8B-B14F-4D97-AF65-F5344CB8AC3E}">
        <p14:creationId xmlns:p14="http://schemas.microsoft.com/office/powerpoint/2010/main" val="3059966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a:xfrm>
            <a:off x="356007" y="-11850"/>
            <a:ext cx="8370795" cy="973443"/>
          </a:xfrm>
        </p:spPr>
        <p:txBody>
          <a:bodyPr>
            <a:normAutofit/>
          </a:bodyPr>
          <a:lstStyle/>
          <a:p>
            <a:r>
              <a:rPr lang="en-US" dirty="0"/>
              <a:t>PowerPoint Templates – Tables</a:t>
            </a:r>
          </a:p>
        </p:txBody>
      </p:sp>
      <p:sp>
        <p:nvSpPr>
          <p:cNvPr id="12" name="Rounded Rectangle 11"/>
          <p:cNvSpPr/>
          <p:nvPr/>
        </p:nvSpPr>
        <p:spPr>
          <a:xfrm>
            <a:off x="459645" y="908720"/>
            <a:ext cx="8267157" cy="5688632"/>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SLA View</a:t>
            </a:r>
          </a:p>
        </p:txBody>
      </p:sp>
      <p:sp>
        <p:nvSpPr>
          <p:cNvPr id="14" name="TextBox 13"/>
          <p:cNvSpPr txBox="1"/>
          <p:nvPr/>
        </p:nvSpPr>
        <p:spPr>
          <a:xfrm>
            <a:off x="1979712" y="12687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PF_BC_RELEASE_PERFORMANCE</a:t>
            </a:r>
          </a:p>
        </p:txBody>
      </p:sp>
      <p:sp>
        <p:nvSpPr>
          <p:cNvPr id="15" name="TextBox 14"/>
          <p:cNvSpPr txBox="1"/>
          <p:nvPr/>
        </p:nvSpPr>
        <p:spPr>
          <a:xfrm>
            <a:off x="395536" y="1268760"/>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 Name :</a:t>
            </a:r>
          </a:p>
        </p:txBody>
      </p:sp>
      <p:sp>
        <p:nvSpPr>
          <p:cNvPr id="16" name="TextBox 15"/>
          <p:cNvSpPr txBox="1"/>
          <p:nvPr/>
        </p:nvSpPr>
        <p:spPr>
          <a:xfrm>
            <a:off x="1991587" y="1671191"/>
            <a:ext cx="6630534"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BF=T1 T2 T3 T4 T5 T6 T7 T8 where </a:t>
            </a:r>
            <a:r>
              <a:rPr lang="en-US" sz="1200" dirty="0" err="1"/>
              <a:t>Tx</a:t>
            </a:r>
            <a:r>
              <a:rPr lang="en-US" sz="1200" dirty="0"/>
              <a:t> is a target to fix regarding each line</a:t>
            </a:r>
          </a:p>
          <a:p>
            <a:r>
              <a:rPr lang="en-US" sz="1200" dirty="0"/>
              <a:t>SLA=X Y where X is corresponding to the 2% and Y is corresponding to the 5% in the formula below </a:t>
            </a:r>
          </a:p>
        </p:txBody>
      </p:sp>
      <p:sp>
        <p:nvSpPr>
          <p:cNvPr id="17" name="TextBox 16"/>
          <p:cNvSpPr txBox="1"/>
          <p:nvPr/>
        </p:nvSpPr>
        <p:spPr>
          <a:xfrm>
            <a:off x="895673" y="1588730"/>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Options :</a:t>
            </a:r>
          </a:p>
        </p:txBody>
      </p:sp>
      <p:graphicFrame>
        <p:nvGraphicFramePr>
          <p:cNvPr id="10" name="Table 9" descr="TABLE;PF_BC_RELEASE_PERFORMANCE;BF=2.90 2.90 2.90 2.90 2.90 2.90 2.90 2.90,SLA=2 5"/>
          <p:cNvGraphicFramePr>
            <a:graphicFrameLocks noGrp="1"/>
          </p:cNvGraphicFramePr>
          <p:nvPr>
            <p:extLst>
              <p:ext uri="{D42A27DB-BD31-4B8C-83A1-F6EECF244321}">
                <p14:modId xmlns:p14="http://schemas.microsoft.com/office/powerpoint/2010/main" val="3212611895"/>
              </p:ext>
            </p:extLst>
          </p:nvPr>
        </p:nvGraphicFramePr>
        <p:xfrm>
          <a:off x="827583" y="3896588"/>
          <a:ext cx="7488834" cy="2697346"/>
        </p:xfrm>
        <a:graphic>
          <a:graphicData uri="http://schemas.openxmlformats.org/drawingml/2006/table">
            <a:tbl>
              <a:tblPr firstCol="1" bandRow="1">
                <a:tableStyleId>{6E25E649-3F16-4E02-A733-19D2CDBF48F0}</a:tableStyleId>
              </a:tblPr>
              <a:tblGrid>
                <a:gridCol w="2880320">
                  <a:extLst>
                    <a:ext uri="{9D8B030D-6E8A-4147-A177-3AD203B41FA5}">
                      <a16:colId xmlns:a16="http://schemas.microsoft.com/office/drawing/2014/main" val="20000"/>
                    </a:ext>
                  </a:extLst>
                </a:gridCol>
                <a:gridCol w="1320733">
                  <a:extLst>
                    <a:ext uri="{9D8B030D-6E8A-4147-A177-3AD203B41FA5}">
                      <a16:colId xmlns:a16="http://schemas.microsoft.com/office/drawing/2014/main" val="20001"/>
                    </a:ext>
                  </a:extLst>
                </a:gridCol>
                <a:gridCol w="1095927">
                  <a:extLst>
                    <a:ext uri="{9D8B030D-6E8A-4147-A177-3AD203B41FA5}">
                      <a16:colId xmlns:a16="http://schemas.microsoft.com/office/drawing/2014/main" val="20002"/>
                    </a:ext>
                  </a:extLst>
                </a:gridCol>
                <a:gridCol w="913272">
                  <a:extLst>
                    <a:ext uri="{9D8B030D-6E8A-4147-A177-3AD203B41FA5}">
                      <a16:colId xmlns:a16="http://schemas.microsoft.com/office/drawing/2014/main" val="20003"/>
                    </a:ext>
                  </a:extLst>
                </a:gridCol>
                <a:gridCol w="1278582">
                  <a:extLst>
                    <a:ext uri="{9D8B030D-6E8A-4147-A177-3AD203B41FA5}">
                      <a16:colId xmlns:a16="http://schemas.microsoft.com/office/drawing/2014/main" val="20004"/>
                    </a:ext>
                  </a:extLst>
                </a:gridCol>
              </a:tblGrid>
              <a:tr h="483514">
                <a:tc>
                  <a:txBody>
                    <a:bodyPr/>
                    <a:lstStyle/>
                    <a:p>
                      <a:pPr>
                        <a:lnSpc>
                          <a:spcPct val="115000"/>
                        </a:lnSpc>
                        <a:spcAft>
                          <a:spcPts val="0"/>
                        </a:spcAft>
                      </a:pPr>
                      <a:r>
                        <a:rPr lang="en-US" sz="1100" dirty="0">
                          <a:effectLst/>
                        </a:rPr>
                        <a:t>Application Quality Measure</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kern="1200" dirty="0">
                          <a:solidFill>
                            <a:schemeClr val="dk1"/>
                          </a:solidFill>
                          <a:effectLst/>
                          <a:latin typeface="+mn-lt"/>
                          <a:ea typeface="+mn-ea"/>
                          <a:cs typeface="+mn-cs"/>
                        </a:rPr>
                        <a:t>Previous quarter</a:t>
                      </a:r>
                      <a:endParaRPr lang="en-IN" sz="1100" kern="1200" dirty="0">
                        <a:solidFill>
                          <a:schemeClr val="dk1"/>
                        </a:solidFill>
                        <a:effectLst/>
                        <a:latin typeface="+mn-lt"/>
                        <a:ea typeface="+mn-ea"/>
                        <a:cs typeface="+mn-cs"/>
                      </a:endParaRPr>
                    </a:p>
                  </a:txBody>
                  <a:tcPr marL="68580" marR="68580" marT="0" marB="0" anchor="ctr"/>
                </a:tc>
                <a:tc>
                  <a:txBody>
                    <a:bodyPr/>
                    <a:lstStyle/>
                    <a:p>
                      <a:pPr algn="ctr">
                        <a:lnSpc>
                          <a:spcPct val="115000"/>
                        </a:lnSpc>
                        <a:spcAft>
                          <a:spcPts val="0"/>
                        </a:spcAft>
                      </a:pPr>
                      <a:r>
                        <a:rPr lang="en-US" sz="1100" kern="1200" dirty="0">
                          <a:effectLst/>
                        </a:rPr>
                        <a:t>Target</a:t>
                      </a:r>
                      <a:r>
                        <a:rPr lang="en-US" sz="1100" kern="1200" baseline="0" dirty="0">
                          <a:effectLst/>
                        </a:rPr>
                        <a:t> s</a:t>
                      </a:r>
                      <a:r>
                        <a:rPr lang="en-US" sz="1100" kern="1200" dirty="0">
                          <a:effectLst/>
                        </a:rPr>
                        <a:t>core</a:t>
                      </a:r>
                      <a:endParaRPr lang="en-IN" sz="1100" kern="1200" dirty="0">
                        <a:solidFill>
                          <a:schemeClr val="dk1"/>
                        </a:solidFill>
                        <a:effectLst/>
                        <a:latin typeface="+mn-lt"/>
                        <a:ea typeface="+mn-ea"/>
                        <a:cs typeface="+mn-cs"/>
                      </a:endParaRPr>
                    </a:p>
                  </a:txBody>
                  <a:tcPr marL="68580" marR="68580" marT="0" marB="0" anchor="ctr"/>
                </a:tc>
                <a:tc>
                  <a:txBody>
                    <a:bodyPr/>
                    <a:lstStyle/>
                    <a:p>
                      <a:pPr algn="ctr">
                        <a:lnSpc>
                          <a:spcPct val="115000"/>
                        </a:lnSpc>
                        <a:spcAft>
                          <a:spcPts val="0"/>
                        </a:spcAft>
                      </a:pPr>
                      <a:r>
                        <a:rPr lang="en-US" sz="1100" dirty="0">
                          <a:effectLst/>
                        </a:rPr>
                        <a:t>Actual score</a:t>
                      </a:r>
                    </a:p>
                  </a:txBody>
                  <a:tcPr marL="68580" marR="68580" marT="0" marB="0" anchor="ctr"/>
                </a:tc>
                <a:tc>
                  <a:txBody>
                    <a:bodyPr/>
                    <a:lstStyle/>
                    <a:p>
                      <a:pPr algn="ctr">
                        <a:lnSpc>
                          <a:spcPct val="115000"/>
                        </a:lnSpc>
                        <a:spcAft>
                          <a:spcPts val="0"/>
                        </a:spcAft>
                      </a:pPr>
                      <a:r>
                        <a:rPr lang="en-US" sz="1100" dirty="0">
                          <a:effectLst/>
                        </a:rPr>
                        <a:t>SLA Assessment</a:t>
                      </a:r>
                    </a:p>
                  </a:txBody>
                  <a:tcPr marL="68580" marR="68580" marT="0" marB="0" anchor="ctr"/>
                </a:tc>
                <a:extLst>
                  <a:ext uri="{0D108BD9-81ED-4DB2-BD59-A6C34878D82A}">
                    <a16:rowId xmlns:a16="http://schemas.microsoft.com/office/drawing/2014/main" val="10000"/>
                  </a:ext>
                </a:extLst>
              </a:tr>
              <a:tr h="27672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100" dirty="0">
                          <a:effectLst/>
                        </a:rPr>
                        <a:t>Robustness</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fr-FR" sz="11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dirty="0">
                          <a:effectLst/>
                        </a:rPr>
                        <a:t>Good</a:t>
                      </a:r>
                      <a:endParaRPr lang="en-IN" sz="11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7672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100" dirty="0">
                          <a:effectLst/>
                        </a:rPr>
                        <a:t>Security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fr-FR" sz="11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2"/>
                  </a:ext>
                </a:extLst>
              </a:tr>
              <a:tr h="276729">
                <a:tc>
                  <a:txBody>
                    <a:bodyPr/>
                    <a:lstStyle/>
                    <a:p>
                      <a:pPr>
                        <a:lnSpc>
                          <a:spcPct val="115000"/>
                        </a:lnSpc>
                        <a:spcAft>
                          <a:spcPts val="0"/>
                        </a:spcAft>
                      </a:pPr>
                      <a:r>
                        <a:rPr lang="en-US" sz="1100" dirty="0">
                          <a:effectLst/>
                        </a:rPr>
                        <a:t>Efficiency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en-IN" sz="1100" dirty="0">
                        <a:solidFill>
                          <a:srgbClr val="365F91"/>
                        </a:solidFill>
                        <a:effectLst/>
                        <a:latin typeface="+mn-lt"/>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3"/>
                  </a:ext>
                </a:extLst>
              </a:tr>
              <a:tr h="276729">
                <a:tc>
                  <a:txBody>
                    <a:bodyPr/>
                    <a:lstStyle/>
                    <a:p>
                      <a:pPr>
                        <a:lnSpc>
                          <a:spcPct val="115000"/>
                        </a:lnSpc>
                        <a:spcAft>
                          <a:spcPts val="0"/>
                        </a:spcAft>
                      </a:pPr>
                      <a:r>
                        <a:rPr lang="en-US" sz="1100" dirty="0">
                          <a:effectLst/>
                        </a:rPr>
                        <a:t>Changeability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4"/>
                  </a:ext>
                </a:extLst>
              </a:tr>
              <a:tr h="276729">
                <a:tc>
                  <a:txBody>
                    <a:bodyPr/>
                    <a:lstStyle/>
                    <a:p>
                      <a:pPr>
                        <a:lnSpc>
                          <a:spcPct val="115000"/>
                        </a:lnSpc>
                        <a:spcAft>
                          <a:spcPts val="0"/>
                        </a:spcAft>
                      </a:pPr>
                      <a:r>
                        <a:rPr lang="en-US" sz="1100" dirty="0">
                          <a:effectLst/>
                        </a:rPr>
                        <a:t>Transferability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5"/>
                  </a:ext>
                </a:extLst>
              </a:tr>
              <a:tr h="276729">
                <a:tc>
                  <a:txBody>
                    <a:bodyPr/>
                    <a:lstStyle/>
                    <a:p>
                      <a:pPr>
                        <a:lnSpc>
                          <a:spcPct val="115000"/>
                        </a:lnSpc>
                        <a:spcAft>
                          <a:spcPts val="0"/>
                        </a:spcAft>
                      </a:pPr>
                      <a:r>
                        <a:rPr lang="en-US" sz="1100" dirty="0">
                          <a:effectLst/>
                        </a:rPr>
                        <a:t>Programming Practice</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6"/>
                  </a:ext>
                </a:extLst>
              </a:tr>
              <a:tr h="276729">
                <a:tc>
                  <a:txBody>
                    <a:bodyPr/>
                    <a:lstStyle/>
                    <a:p>
                      <a:pPr>
                        <a:lnSpc>
                          <a:spcPct val="115000"/>
                        </a:lnSpc>
                        <a:spcAft>
                          <a:spcPts val="0"/>
                        </a:spcAft>
                      </a:pPr>
                      <a:r>
                        <a:rPr lang="en-US" sz="1100" dirty="0">
                          <a:effectLst/>
                        </a:rPr>
                        <a:t>Documentation</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7"/>
                  </a:ext>
                </a:extLst>
              </a:tr>
              <a:tr h="276729">
                <a:tc>
                  <a:txBody>
                    <a:bodyPr/>
                    <a:lstStyle/>
                    <a:p>
                      <a:pPr>
                        <a:lnSpc>
                          <a:spcPct val="115000"/>
                        </a:lnSpc>
                        <a:spcAft>
                          <a:spcPts val="0"/>
                        </a:spcAft>
                      </a:pPr>
                      <a:r>
                        <a:rPr lang="en-US" sz="1100" dirty="0">
                          <a:effectLst/>
                        </a:rPr>
                        <a:t>Architecture/Design</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8"/>
                  </a:ext>
                </a:extLst>
              </a:tr>
            </a:tbl>
          </a:graphicData>
        </a:graphic>
      </p:graphicFrame>
      <p:sp>
        <p:nvSpPr>
          <p:cNvPr id="19" name="TextBox 18"/>
          <p:cNvSpPr txBox="1"/>
          <p:nvPr/>
        </p:nvSpPr>
        <p:spPr>
          <a:xfrm>
            <a:off x="1239152" y="2195572"/>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sp>
        <p:nvSpPr>
          <p:cNvPr id="18" name="Rectangle 17"/>
          <p:cNvSpPr/>
          <p:nvPr/>
        </p:nvSpPr>
        <p:spPr>
          <a:xfrm>
            <a:off x="1943741" y="2264164"/>
            <a:ext cx="6702476" cy="1785104"/>
          </a:xfrm>
          <a:prstGeom prst="rect">
            <a:avLst/>
          </a:prstGeom>
          <a:noFill/>
        </p:spPr>
        <p:txBody>
          <a:bodyPr wrap="none" rtlCol="0">
            <a:spAutoFit/>
          </a:bodyPr>
          <a:lstStyle/>
          <a:p>
            <a:r>
              <a:rPr lang="en-US" sz="1100" b="1" dirty="0">
                <a:solidFill>
                  <a:schemeClr val="bg1">
                    <a:lumMod val="50000"/>
                  </a:schemeClr>
                </a:solidFill>
              </a:rPr>
              <a:t>-SLA Assessment thresholds</a:t>
            </a:r>
          </a:p>
          <a:p>
            <a:pPr lvl="1"/>
            <a:r>
              <a:rPr lang="en-US" sz="1100" dirty="0">
                <a:solidFill>
                  <a:schemeClr val="bg1">
                    <a:lumMod val="50000"/>
                  </a:schemeClr>
                </a:solidFill>
              </a:rPr>
              <a:t>Good if % difference between Target and Actual is less than 2%</a:t>
            </a:r>
          </a:p>
          <a:p>
            <a:pPr lvl="1"/>
            <a:r>
              <a:rPr lang="en-US" sz="1100" dirty="0">
                <a:solidFill>
                  <a:schemeClr val="bg1">
                    <a:lumMod val="50000"/>
                  </a:schemeClr>
                </a:solidFill>
              </a:rPr>
              <a:t>Acceptable if &amp; difference between Target and Actual is between 2% and 5%</a:t>
            </a:r>
          </a:p>
          <a:p>
            <a:pPr lvl="1"/>
            <a:r>
              <a:rPr lang="en-US" sz="1100" dirty="0">
                <a:solidFill>
                  <a:schemeClr val="bg1">
                    <a:lumMod val="50000"/>
                  </a:schemeClr>
                </a:solidFill>
              </a:rPr>
              <a:t>Poor if % difference between Target and Actual is greater than 5%</a:t>
            </a:r>
          </a:p>
          <a:p>
            <a:r>
              <a:rPr lang="en-US" sz="1100" b="1" dirty="0">
                <a:solidFill>
                  <a:schemeClr val="bg1">
                    <a:lumMod val="50000"/>
                  </a:schemeClr>
                </a:solidFill>
              </a:rPr>
              <a:t>-Actual score</a:t>
            </a:r>
            <a:r>
              <a:rPr lang="en-US" sz="1100" dirty="0">
                <a:solidFill>
                  <a:schemeClr val="bg1">
                    <a:lumMod val="50000"/>
                  </a:schemeClr>
                </a:solidFill>
              </a:rPr>
              <a:t>: for each app, score from latest snapshot (even if snapshot date is before current quarter), </a:t>
            </a:r>
            <a:br>
              <a:rPr lang="en-US" sz="1100" dirty="0">
                <a:solidFill>
                  <a:schemeClr val="bg1">
                    <a:lumMod val="50000"/>
                  </a:schemeClr>
                </a:solidFill>
              </a:rPr>
            </a:br>
            <a:r>
              <a:rPr lang="en-US" sz="1100" dirty="0">
                <a:solidFill>
                  <a:schemeClr val="bg1">
                    <a:lumMod val="50000"/>
                  </a:schemeClr>
                </a:solidFill>
              </a:rPr>
              <a:t>then average for all apps</a:t>
            </a:r>
          </a:p>
          <a:p>
            <a:r>
              <a:rPr lang="en-US" sz="1100" b="1" dirty="0">
                <a:solidFill>
                  <a:schemeClr val="bg1">
                    <a:lumMod val="50000"/>
                  </a:schemeClr>
                </a:solidFill>
              </a:rPr>
              <a:t>-Target score</a:t>
            </a:r>
            <a:r>
              <a:rPr lang="en-US" sz="1100" dirty="0">
                <a:solidFill>
                  <a:schemeClr val="bg1">
                    <a:lumMod val="50000"/>
                  </a:schemeClr>
                </a:solidFill>
              </a:rPr>
              <a:t>: score to reach, to be configured as an option of the component. </a:t>
            </a:r>
          </a:p>
          <a:p>
            <a:r>
              <a:rPr lang="en-US" sz="1100" b="1" dirty="0">
                <a:solidFill>
                  <a:schemeClr val="bg1">
                    <a:lumMod val="50000"/>
                  </a:schemeClr>
                </a:solidFill>
              </a:rPr>
              <a:t>-Previous quarter</a:t>
            </a:r>
            <a:r>
              <a:rPr lang="en-US" sz="1100" dirty="0">
                <a:solidFill>
                  <a:schemeClr val="bg1">
                    <a:lumMod val="50000"/>
                  </a:schemeClr>
                </a:solidFill>
              </a:rPr>
              <a:t>: for each app, score from latest snapshot in previous quarter (even if snapshot date is </a:t>
            </a:r>
            <a:br>
              <a:rPr lang="en-US" sz="1100" dirty="0">
                <a:solidFill>
                  <a:schemeClr val="bg1">
                    <a:lumMod val="50000"/>
                  </a:schemeClr>
                </a:solidFill>
              </a:rPr>
            </a:br>
            <a:r>
              <a:rPr lang="en-US" sz="1100" dirty="0">
                <a:solidFill>
                  <a:schemeClr val="bg1">
                    <a:lumMod val="50000"/>
                  </a:schemeClr>
                </a:solidFill>
              </a:rPr>
              <a:t>before previous quarter). then average for all apps</a:t>
            </a:r>
          </a:p>
          <a:p>
            <a:endParaRPr lang="en-US" sz="1100" dirty="0">
              <a:solidFill>
                <a:schemeClr val="bg1">
                  <a:lumMod val="50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25</a:t>
            </a:fld>
            <a:endParaRPr lang="en-US" dirty="0">
              <a:solidFill>
                <a:srgbClr val="000000">
                  <a:lumMod val="65000"/>
                  <a:lumOff val="35000"/>
                </a:srgbClr>
              </a:solidFill>
            </a:endParaRPr>
          </a:p>
        </p:txBody>
      </p:sp>
      <p:sp>
        <p:nvSpPr>
          <p:cNvPr id="3" name="Title 2"/>
          <p:cNvSpPr>
            <a:spLocks noGrp="1"/>
          </p:cNvSpPr>
          <p:nvPr>
            <p:ph type="title"/>
          </p:nvPr>
        </p:nvSpPr>
        <p:spPr>
          <a:xfrm>
            <a:off x="395536" y="0"/>
            <a:ext cx="8370795" cy="973443"/>
          </a:xfrm>
        </p:spPr>
        <p:txBody>
          <a:bodyPr/>
          <a:lstStyle/>
          <a:p>
            <a:r>
              <a:rPr lang="en-US" dirty="0"/>
              <a:t>PowerPoint Templates – Tables</a:t>
            </a:r>
          </a:p>
        </p:txBody>
      </p:sp>
      <p:sp>
        <p:nvSpPr>
          <p:cNvPr id="6" name="TextBox 5"/>
          <p:cNvSpPr txBox="1"/>
          <p:nvPr/>
        </p:nvSpPr>
        <p:spPr>
          <a:xfrm>
            <a:off x="395536" y="143426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b="0" dirty="0"/>
              <a:t>Illustration to explain how scores are calculated</a:t>
            </a:r>
          </a:p>
        </p:txBody>
      </p:sp>
      <p:sp>
        <p:nvSpPr>
          <p:cNvPr id="7" name="TextBox 6"/>
          <p:cNvSpPr txBox="1"/>
          <p:nvPr/>
        </p:nvSpPr>
        <p:spPr>
          <a:xfrm>
            <a:off x="2051720" y="724634"/>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PF_BC_RELEASE_PERFORMANCE &amp; PF_TABLE_RELEASE_PERFORMANCE</a:t>
            </a:r>
          </a:p>
        </p:txBody>
      </p:sp>
      <p:sp>
        <p:nvSpPr>
          <p:cNvPr id="8" name="TextBox 7"/>
          <p:cNvSpPr txBox="1"/>
          <p:nvPr/>
        </p:nvSpPr>
        <p:spPr>
          <a:xfrm>
            <a:off x="467544" y="724634"/>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 Name :</a:t>
            </a:r>
          </a:p>
        </p:txBody>
      </p:sp>
      <p:pic>
        <p:nvPicPr>
          <p:cNvPr id="10" name="Picture 9"/>
          <p:cNvPicPr>
            <a:picLocks noChangeAspect="1"/>
          </p:cNvPicPr>
          <p:nvPr/>
        </p:nvPicPr>
        <p:blipFill>
          <a:blip r:embed="rId2"/>
          <a:stretch>
            <a:fillRect/>
          </a:stretch>
        </p:blipFill>
        <p:spPr>
          <a:xfrm>
            <a:off x="21223" y="1711934"/>
            <a:ext cx="9144000" cy="4226011"/>
          </a:xfrm>
          <a:prstGeom prst="rect">
            <a:avLst/>
          </a:prstGeom>
        </p:spPr>
      </p:pic>
    </p:spTree>
    <p:extLst>
      <p:ext uri="{BB962C8B-B14F-4D97-AF65-F5344CB8AC3E}">
        <p14:creationId xmlns:p14="http://schemas.microsoft.com/office/powerpoint/2010/main" val="13440750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a:xfrm>
            <a:off x="388289" y="13297"/>
            <a:ext cx="8370795" cy="973443"/>
          </a:xfrm>
        </p:spPr>
        <p:txBody>
          <a:bodyPr>
            <a:normAutofit/>
          </a:bodyPr>
          <a:lstStyle/>
          <a:p>
            <a:r>
              <a:rPr lang="en-US" dirty="0"/>
              <a:t>PowerPoint Templates – Tables</a:t>
            </a:r>
          </a:p>
        </p:txBody>
      </p:sp>
      <p:sp>
        <p:nvSpPr>
          <p:cNvPr id="12" name="Rounded Rectangle 11"/>
          <p:cNvSpPr/>
          <p:nvPr/>
        </p:nvSpPr>
        <p:spPr>
          <a:xfrm>
            <a:off x="459645" y="908720"/>
            <a:ext cx="8267157" cy="5688632"/>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Generic SLA View</a:t>
            </a:r>
          </a:p>
        </p:txBody>
      </p:sp>
      <p:sp>
        <p:nvSpPr>
          <p:cNvPr id="14" name="TextBox 13"/>
          <p:cNvSpPr txBox="1"/>
          <p:nvPr/>
        </p:nvSpPr>
        <p:spPr>
          <a:xfrm>
            <a:off x="1979712" y="12687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PF_TABLE_RELEASE_PERFORMANCE</a:t>
            </a:r>
          </a:p>
        </p:txBody>
      </p:sp>
      <p:sp>
        <p:nvSpPr>
          <p:cNvPr id="15" name="TextBox 14"/>
          <p:cNvSpPr txBox="1"/>
          <p:nvPr/>
        </p:nvSpPr>
        <p:spPr>
          <a:xfrm>
            <a:off x="395536" y="1268760"/>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 Name :</a:t>
            </a:r>
          </a:p>
        </p:txBody>
      </p:sp>
      <p:sp>
        <p:nvSpPr>
          <p:cNvPr id="16" name="TextBox 15"/>
          <p:cNvSpPr txBox="1"/>
          <p:nvPr/>
        </p:nvSpPr>
        <p:spPr>
          <a:xfrm>
            <a:off x="1991587" y="1671191"/>
            <a:ext cx="6630534" cy="101566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ID=ID1|ID2|ID3… where </a:t>
            </a:r>
            <a:r>
              <a:rPr lang="en-US" sz="1200" dirty="0" err="1"/>
              <a:t>Idx</a:t>
            </a:r>
            <a:r>
              <a:rPr lang="en-US" sz="1200" dirty="0"/>
              <a:t> is the metric id of the quality indicator (BC, TC or QR) to assess</a:t>
            </a:r>
          </a:p>
          <a:p>
            <a:r>
              <a:rPr lang="en-US" sz="1200" dirty="0"/>
              <a:t>TARGETS=T1|T2|T3… where Tx is a target to fix regarding each line, if only one target, it will be used for all metrics</a:t>
            </a:r>
          </a:p>
          <a:p>
            <a:r>
              <a:rPr lang="en-US" sz="1200" dirty="0"/>
              <a:t>SLA=X|Y where X is corresponding to the a% and Y is corresponding to the b% in the formula below </a:t>
            </a:r>
          </a:p>
        </p:txBody>
      </p:sp>
      <p:sp>
        <p:nvSpPr>
          <p:cNvPr id="17" name="TextBox 16"/>
          <p:cNvSpPr txBox="1"/>
          <p:nvPr/>
        </p:nvSpPr>
        <p:spPr>
          <a:xfrm>
            <a:off x="895673" y="1588730"/>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Options :</a:t>
            </a:r>
          </a:p>
        </p:txBody>
      </p:sp>
      <p:graphicFrame>
        <p:nvGraphicFramePr>
          <p:cNvPr id="10" name="Table 9" descr="TABLE;PF_TABLE_RELEASE_PERFORMANCE;ID=60017|66068|4554|7780,TARGETS=3.00,SLA=2|5"/>
          <p:cNvGraphicFramePr>
            <a:graphicFrameLocks noGrp="1"/>
          </p:cNvGraphicFramePr>
          <p:nvPr>
            <p:extLst>
              <p:ext uri="{D42A27DB-BD31-4B8C-83A1-F6EECF244321}">
                <p14:modId xmlns:p14="http://schemas.microsoft.com/office/powerpoint/2010/main" val="4280737692"/>
              </p:ext>
            </p:extLst>
          </p:nvPr>
        </p:nvGraphicFramePr>
        <p:xfrm>
          <a:off x="755576" y="4550803"/>
          <a:ext cx="7783158" cy="1783224"/>
        </p:xfrm>
        <a:graphic>
          <a:graphicData uri="http://schemas.openxmlformats.org/drawingml/2006/table">
            <a:tbl>
              <a:tblPr firstCol="1" bandRow="1">
                <a:tableStyleId>{6E25E649-3F16-4E02-A733-19D2CDBF48F0}</a:tableStyleId>
              </a:tblPr>
              <a:tblGrid>
                <a:gridCol w="2993522">
                  <a:extLst>
                    <a:ext uri="{9D8B030D-6E8A-4147-A177-3AD203B41FA5}">
                      <a16:colId xmlns:a16="http://schemas.microsoft.com/office/drawing/2014/main" val="20000"/>
                    </a:ext>
                  </a:extLst>
                </a:gridCol>
                <a:gridCol w="1372640">
                  <a:extLst>
                    <a:ext uri="{9D8B030D-6E8A-4147-A177-3AD203B41FA5}">
                      <a16:colId xmlns:a16="http://schemas.microsoft.com/office/drawing/2014/main" val="20001"/>
                    </a:ext>
                  </a:extLst>
                </a:gridCol>
                <a:gridCol w="1138998">
                  <a:extLst>
                    <a:ext uri="{9D8B030D-6E8A-4147-A177-3AD203B41FA5}">
                      <a16:colId xmlns:a16="http://schemas.microsoft.com/office/drawing/2014/main" val="20002"/>
                    </a:ext>
                  </a:extLst>
                </a:gridCol>
                <a:gridCol w="949165">
                  <a:extLst>
                    <a:ext uri="{9D8B030D-6E8A-4147-A177-3AD203B41FA5}">
                      <a16:colId xmlns:a16="http://schemas.microsoft.com/office/drawing/2014/main" val="20003"/>
                    </a:ext>
                  </a:extLst>
                </a:gridCol>
                <a:gridCol w="1328833">
                  <a:extLst>
                    <a:ext uri="{9D8B030D-6E8A-4147-A177-3AD203B41FA5}">
                      <a16:colId xmlns:a16="http://schemas.microsoft.com/office/drawing/2014/main" val="20004"/>
                    </a:ext>
                  </a:extLst>
                </a:gridCol>
              </a:tblGrid>
              <a:tr h="483514">
                <a:tc>
                  <a:txBody>
                    <a:bodyPr/>
                    <a:lstStyle/>
                    <a:p>
                      <a:pPr>
                        <a:lnSpc>
                          <a:spcPct val="115000"/>
                        </a:lnSpc>
                        <a:spcAft>
                          <a:spcPts val="0"/>
                        </a:spcAft>
                      </a:pPr>
                      <a:r>
                        <a:rPr lang="en-US" sz="1100" dirty="0">
                          <a:effectLst/>
                        </a:rPr>
                        <a:t>Application Quality Measure</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kern="1200" dirty="0">
                          <a:solidFill>
                            <a:schemeClr val="dk1"/>
                          </a:solidFill>
                          <a:effectLst/>
                          <a:latin typeface="+mn-lt"/>
                          <a:ea typeface="+mn-ea"/>
                          <a:cs typeface="+mn-cs"/>
                        </a:rPr>
                        <a:t>Previous quarter</a:t>
                      </a:r>
                      <a:endParaRPr lang="en-IN" sz="1100" kern="1200" dirty="0">
                        <a:solidFill>
                          <a:schemeClr val="dk1"/>
                        </a:solidFill>
                        <a:effectLst/>
                        <a:latin typeface="+mn-lt"/>
                        <a:ea typeface="+mn-ea"/>
                        <a:cs typeface="+mn-cs"/>
                      </a:endParaRPr>
                    </a:p>
                  </a:txBody>
                  <a:tcPr marL="68580" marR="68580" marT="0" marB="0" anchor="ctr"/>
                </a:tc>
                <a:tc>
                  <a:txBody>
                    <a:bodyPr/>
                    <a:lstStyle/>
                    <a:p>
                      <a:pPr algn="ctr">
                        <a:lnSpc>
                          <a:spcPct val="115000"/>
                        </a:lnSpc>
                        <a:spcAft>
                          <a:spcPts val="0"/>
                        </a:spcAft>
                      </a:pPr>
                      <a:r>
                        <a:rPr lang="en-US" sz="1100" kern="1200" dirty="0">
                          <a:effectLst/>
                        </a:rPr>
                        <a:t>Target</a:t>
                      </a:r>
                      <a:r>
                        <a:rPr lang="en-US" sz="1100" kern="1200" baseline="0" dirty="0">
                          <a:effectLst/>
                        </a:rPr>
                        <a:t> s</a:t>
                      </a:r>
                      <a:r>
                        <a:rPr lang="en-US" sz="1100" kern="1200" dirty="0">
                          <a:effectLst/>
                        </a:rPr>
                        <a:t>core</a:t>
                      </a:r>
                      <a:endParaRPr lang="en-IN" sz="1100" kern="1200" dirty="0">
                        <a:solidFill>
                          <a:schemeClr val="dk1"/>
                        </a:solidFill>
                        <a:effectLst/>
                        <a:latin typeface="+mn-lt"/>
                        <a:ea typeface="+mn-ea"/>
                        <a:cs typeface="+mn-cs"/>
                      </a:endParaRPr>
                    </a:p>
                  </a:txBody>
                  <a:tcPr marL="68580" marR="68580" marT="0" marB="0" anchor="ctr"/>
                </a:tc>
                <a:tc>
                  <a:txBody>
                    <a:bodyPr/>
                    <a:lstStyle/>
                    <a:p>
                      <a:pPr algn="ctr">
                        <a:lnSpc>
                          <a:spcPct val="115000"/>
                        </a:lnSpc>
                        <a:spcAft>
                          <a:spcPts val="0"/>
                        </a:spcAft>
                      </a:pPr>
                      <a:r>
                        <a:rPr lang="en-US" sz="1100" dirty="0">
                          <a:effectLst/>
                        </a:rPr>
                        <a:t>Actual score</a:t>
                      </a:r>
                    </a:p>
                  </a:txBody>
                  <a:tcPr marL="68580" marR="68580" marT="0" marB="0" anchor="ctr"/>
                </a:tc>
                <a:tc>
                  <a:txBody>
                    <a:bodyPr/>
                    <a:lstStyle/>
                    <a:p>
                      <a:pPr algn="ctr">
                        <a:lnSpc>
                          <a:spcPct val="115000"/>
                        </a:lnSpc>
                        <a:spcAft>
                          <a:spcPts val="0"/>
                        </a:spcAft>
                      </a:pPr>
                      <a:r>
                        <a:rPr lang="en-US" sz="1100" dirty="0">
                          <a:effectLst/>
                        </a:rPr>
                        <a:t>SLA Assessment</a:t>
                      </a:r>
                    </a:p>
                  </a:txBody>
                  <a:tcPr marL="68580" marR="68580" marT="0" marB="0" anchor="ctr"/>
                </a:tc>
                <a:extLst>
                  <a:ext uri="{0D108BD9-81ED-4DB2-BD59-A6C34878D82A}">
                    <a16:rowId xmlns:a16="http://schemas.microsoft.com/office/drawing/2014/main" val="10000"/>
                  </a:ext>
                </a:extLst>
              </a:tr>
              <a:tr h="276729">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100" dirty="0">
                          <a:effectLst/>
                        </a:rPr>
                        <a:t>Total Quality Index</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fr-FR" sz="11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dirty="0">
                          <a:effectLst/>
                        </a:rPr>
                        <a:t>Good</a:t>
                      </a:r>
                      <a:endParaRPr lang="en-IN" sz="11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76729">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100" dirty="0">
                          <a:effectLst/>
                        </a:rPr>
                        <a:t>Efficiency - Expensive Calls in Loops</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fr-FR" sz="11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2"/>
                  </a:ext>
                </a:extLst>
              </a:tr>
              <a:tr h="276729">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100" dirty="0">
                          <a:effectLst/>
                        </a:rPr>
                        <a:t>Avoid large Classes - too many Methods (JEE) (4554)</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en-IN" sz="1100" dirty="0">
                        <a:solidFill>
                          <a:srgbClr val="365F91"/>
                        </a:solidFill>
                        <a:effectLst/>
                        <a:latin typeface="+mn-lt"/>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3"/>
                  </a:ext>
                </a:extLst>
              </a:tr>
              <a:tr h="276729">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100" dirty="0">
                          <a:effectLst/>
                        </a:rPr>
                        <a:t>Avoid Classes with a very low comment/code ratio (7780)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en-IN" sz="1100" dirty="0">
                        <a:solidFill>
                          <a:srgbClr val="365F91"/>
                        </a:solidFill>
                        <a:effectLst/>
                        <a:latin typeface="+mn-lt"/>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2379241525"/>
                  </a:ext>
                </a:extLst>
              </a:tr>
            </a:tbl>
          </a:graphicData>
        </a:graphic>
      </p:graphicFrame>
      <p:sp>
        <p:nvSpPr>
          <p:cNvPr id="19" name="TextBox 18"/>
          <p:cNvSpPr txBox="1"/>
          <p:nvPr/>
        </p:nvSpPr>
        <p:spPr>
          <a:xfrm>
            <a:off x="1239152" y="2708920"/>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sp>
        <p:nvSpPr>
          <p:cNvPr id="18" name="Rectangle 17"/>
          <p:cNvSpPr/>
          <p:nvPr/>
        </p:nvSpPr>
        <p:spPr>
          <a:xfrm>
            <a:off x="1943741" y="2777512"/>
            <a:ext cx="6702476" cy="1785104"/>
          </a:xfrm>
          <a:prstGeom prst="rect">
            <a:avLst/>
          </a:prstGeom>
          <a:noFill/>
        </p:spPr>
        <p:txBody>
          <a:bodyPr wrap="none" rtlCol="0">
            <a:spAutoFit/>
          </a:bodyPr>
          <a:lstStyle/>
          <a:p>
            <a:r>
              <a:rPr lang="en-US" sz="1100" b="1" dirty="0">
                <a:solidFill>
                  <a:schemeClr val="bg1">
                    <a:lumMod val="50000"/>
                  </a:schemeClr>
                </a:solidFill>
              </a:rPr>
              <a:t>-SLA Assessment thresholds</a:t>
            </a:r>
          </a:p>
          <a:p>
            <a:pPr lvl="1"/>
            <a:r>
              <a:rPr lang="en-US" sz="1100" dirty="0">
                <a:solidFill>
                  <a:schemeClr val="bg1">
                    <a:lumMod val="50000"/>
                  </a:schemeClr>
                </a:solidFill>
              </a:rPr>
              <a:t>Good if % difference between Target and Actual is less than a%</a:t>
            </a:r>
          </a:p>
          <a:p>
            <a:pPr lvl="1"/>
            <a:r>
              <a:rPr lang="en-US" sz="1100" dirty="0">
                <a:solidFill>
                  <a:schemeClr val="bg1">
                    <a:lumMod val="50000"/>
                  </a:schemeClr>
                </a:solidFill>
              </a:rPr>
              <a:t>Acceptable if &amp; difference between Target and Actual is between a% and b%</a:t>
            </a:r>
          </a:p>
          <a:p>
            <a:pPr lvl="1"/>
            <a:r>
              <a:rPr lang="en-US" sz="1100" dirty="0">
                <a:solidFill>
                  <a:schemeClr val="bg1">
                    <a:lumMod val="50000"/>
                  </a:schemeClr>
                </a:solidFill>
              </a:rPr>
              <a:t>Poor if % difference between Target and Actual is greater </a:t>
            </a:r>
            <a:r>
              <a:rPr lang="en-US" sz="1100">
                <a:solidFill>
                  <a:schemeClr val="bg1">
                    <a:lumMod val="50000"/>
                  </a:schemeClr>
                </a:solidFill>
              </a:rPr>
              <a:t>than b%</a:t>
            </a:r>
            <a:endParaRPr lang="en-US" sz="1100" dirty="0">
              <a:solidFill>
                <a:schemeClr val="bg1">
                  <a:lumMod val="50000"/>
                </a:schemeClr>
              </a:solidFill>
            </a:endParaRPr>
          </a:p>
          <a:p>
            <a:r>
              <a:rPr lang="en-US" sz="1100" b="1" dirty="0">
                <a:solidFill>
                  <a:schemeClr val="bg1">
                    <a:lumMod val="50000"/>
                  </a:schemeClr>
                </a:solidFill>
              </a:rPr>
              <a:t>-Actual score</a:t>
            </a:r>
            <a:r>
              <a:rPr lang="en-US" sz="1100" dirty="0">
                <a:solidFill>
                  <a:schemeClr val="bg1">
                    <a:lumMod val="50000"/>
                  </a:schemeClr>
                </a:solidFill>
              </a:rPr>
              <a:t>: for each app, score from latest snapshot (even if snapshot date is before current quarter), </a:t>
            </a:r>
            <a:br>
              <a:rPr lang="en-US" sz="1100" dirty="0">
                <a:solidFill>
                  <a:schemeClr val="bg1">
                    <a:lumMod val="50000"/>
                  </a:schemeClr>
                </a:solidFill>
              </a:rPr>
            </a:br>
            <a:r>
              <a:rPr lang="en-US" sz="1100" dirty="0">
                <a:solidFill>
                  <a:schemeClr val="bg1">
                    <a:lumMod val="50000"/>
                  </a:schemeClr>
                </a:solidFill>
              </a:rPr>
              <a:t>then average for all apps</a:t>
            </a:r>
          </a:p>
          <a:p>
            <a:r>
              <a:rPr lang="en-US" sz="1100" b="1" dirty="0">
                <a:solidFill>
                  <a:schemeClr val="bg1">
                    <a:lumMod val="50000"/>
                  </a:schemeClr>
                </a:solidFill>
              </a:rPr>
              <a:t>-Target score</a:t>
            </a:r>
            <a:r>
              <a:rPr lang="en-US" sz="1100" dirty="0">
                <a:solidFill>
                  <a:schemeClr val="bg1">
                    <a:lumMod val="50000"/>
                  </a:schemeClr>
                </a:solidFill>
              </a:rPr>
              <a:t>: score to reach, to be configured as an option of the component. </a:t>
            </a:r>
          </a:p>
          <a:p>
            <a:r>
              <a:rPr lang="en-US" sz="1100" b="1" dirty="0">
                <a:solidFill>
                  <a:schemeClr val="bg1">
                    <a:lumMod val="50000"/>
                  </a:schemeClr>
                </a:solidFill>
              </a:rPr>
              <a:t>-Previous quarter</a:t>
            </a:r>
            <a:r>
              <a:rPr lang="en-US" sz="1100" dirty="0">
                <a:solidFill>
                  <a:schemeClr val="bg1">
                    <a:lumMod val="50000"/>
                  </a:schemeClr>
                </a:solidFill>
              </a:rPr>
              <a:t>: for each app, score from latest snapshot in previous quarter (even if snapshot date is </a:t>
            </a:r>
            <a:br>
              <a:rPr lang="en-US" sz="1100" dirty="0">
                <a:solidFill>
                  <a:schemeClr val="bg1">
                    <a:lumMod val="50000"/>
                  </a:schemeClr>
                </a:solidFill>
              </a:rPr>
            </a:br>
            <a:r>
              <a:rPr lang="en-US" sz="1100" dirty="0">
                <a:solidFill>
                  <a:schemeClr val="bg1">
                    <a:lumMod val="50000"/>
                  </a:schemeClr>
                </a:solidFill>
              </a:rPr>
              <a:t>before previous quarter). then average for all apps</a:t>
            </a:r>
          </a:p>
          <a:p>
            <a:endParaRPr lang="en-US" sz="1100" dirty="0">
              <a:solidFill>
                <a:schemeClr val="bg1">
                  <a:lumMod val="50000"/>
                </a:schemeClr>
              </a:solidFill>
            </a:endParaRPr>
          </a:p>
        </p:txBody>
      </p:sp>
    </p:spTree>
    <p:extLst>
      <p:ext uri="{BB962C8B-B14F-4D97-AF65-F5344CB8AC3E}">
        <p14:creationId xmlns:p14="http://schemas.microsoft.com/office/powerpoint/2010/main" val="49455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a:xfrm>
            <a:off x="417503" y="4964"/>
            <a:ext cx="8370795" cy="973443"/>
          </a:xfrm>
        </p:spPr>
        <p:txBody>
          <a:bodyPr>
            <a:normAutofit/>
          </a:bodyPr>
          <a:lstStyle/>
          <a:p>
            <a:r>
              <a:rPr lang="en-US" dirty="0"/>
              <a:t>PowerPoint Templates – Tables</a:t>
            </a:r>
          </a:p>
        </p:txBody>
      </p:sp>
      <p:sp>
        <p:nvSpPr>
          <p:cNvPr id="12" name="Rounded Rectangle 11"/>
          <p:cNvSpPr/>
          <p:nvPr/>
        </p:nvSpPr>
        <p:spPr>
          <a:xfrm>
            <a:off x="459645" y="1196752"/>
            <a:ext cx="8267157" cy="4896544"/>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graphicFrame>
        <p:nvGraphicFramePr>
          <p:cNvPr id="18" name="Table 17" descr="TABLE;PF_IGNORED_APPLICATIONS" title="TABLE;PF_IGNORED_APPLICATIONS"/>
          <p:cNvGraphicFramePr>
            <a:graphicFrameLocks noGrp="1"/>
          </p:cNvGraphicFramePr>
          <p:nvPr>
            <p:extLst>
              <p:ext uri="{D42A27DB-BD31-4B8C-83A1-F6EECF244321}">
                <p14:modId xmlns:p14="http://schemas.microsoft.com/office/powerpoint/2010/main" val="2887152897"/>
              </p:ext>
            </p:extLst>
          </p:nvPr>
        </p:nvGraphicFramePr>
        <p:xfrm>
          <a:off x="619730" y="3591600"/>
          <a:ext cx="3304197" cy="227323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04197">
                  <a:extLst>
                    <a:ext uri="{9D8B030D-6E8A-4147-A177-3AD203B41FA5}">
                      <a16:colId xmlns:a16="http://schemas.microsoft.com/office/drawing/2014/main" val="20000"/>
                    </a:ext>
                  </a:extLst>
                </a:gridCol>
              </a:tblGrid>
              <a:tr h="378873">
                <a:tc>
                  <a:txBody>
                    <a:bodyPr/>
                    <a:lstStyle/>
                    <a:p>
                      <a:pPr marL="0" algn="l" defTabSz="914400" rtl="0" eaLnBrk="1" latinLnBrk="0" hangingPunct="1">
                        <a:lnSpc>
                          <a:spcPct val="115000"/>
                        </a:lnSpc>
                        <a:spcAft>
                          <a:spcPts val="0"/>
                        </a:spcAft>
                      </a:pPr>
                      <a:r>
                        <a:rPr lang="en-GB" sz="1200" kern="1200" dirty="0"/>
                        <a:t>Ignored Apps</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78873">
                <a:tc>
                  <a:txBody>
                    <a:bodyPr/>
                    <a:lstStyle/>
                    <a:p>
                      <a:pPr marL="0" algn="l" defTabSz="914400" rtl="0" eaLnBrk="1" latinLnBrk="0" hangingPunct="1">
                        <a:lnSpc>
                          <a:spcPct val="115000"/>
                        </a:lnSpc>
                        <a:spcAft>
                          <a:spcPts val="0"/>
                        </a:spcAft>
                      </a:pPr>
                      <a:r>
                        <a:rPr lang="en-GB" sz="1200" kern="1200" dirty="0"/>
                        <a:t>App 1</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8873">
                <a:tc>
                  <a:txBody>
                    <a:bodyPr/>
                    <a:lstStyle/>
                    <a:p>
                      <a:pPr marL="0" algn="l" defTabSz="914400" rtl="0" eaLnBrk="1" latinLnBrk="0" hangingPunct="1">
                        <a:lnSpc>
                          <a:spcPct val="115000"/>
                        </a:lnSpc>
                        <a:spcAft>
                          <a:spcPts val="0"/>
                        </a:spcAft>
                      </a:pPr>
                      <a:r>
                        <a:rPr lang="en-GB" sz="1200" kern="1200" dirty="0"/>
                        <a:t>App 2</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8873">
                <a:tc>
                  <a:txBody>
                    <a:bodyPr/>
                    <a:lstStyle/>
                    <a:p>
                      <a:pPr marL="0" algn="l" defTabSz="914400" rtl="0" eaLnBrk="1" latinLnBrk="0" hangingPunct="1">
                        <a:lnSpc>
                          <a:spcPct val="115000"/>
                        </a:lnSpc>
                        <a:spcAft>
                          <a:spcPts val="0"/>
                        </a:spcAft>
                      </a:pPr>
                      <a:r>
                        <a:rPr lang="en-GB" sz="1200" kern="1200" dirty="0"/>
                        <a:t>App 3</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8873">
                <a:tc>
                  <a:txBody>
                    <a:bodyPr/>
                    <a:lstStyle/>
                    <a:p>
                      <a:pPr marL="0" algn="l" defTabSz="914400" rtl="0" eaLnBrk="1" latinLnBrk="0" hangingPunct="1">
                        <a:lnSpc>
                          <a:spcPct val="115000"/>
                        </a:lnSpc>
                        <a:spcAft>
                          <a:spcPts val="0"/>
                        </a:spcAft>
                      </a:pPr>
                      <a:r>
                        <a:rPr lang="en-GB" sz="1200" kern="1200" dirty="0"/>
                        <a:t>App 4</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8873">
                <a:tc>
                  <a:txBody>
                    <a:bodyPr/>
                    <a:lstStyle/>
                    <a:p>
                      <a:pPr marL="0" algn="l" defTabSz="914400" rtl="0" eaLnBrk="1" latinLnBrk="0" hangingPunct="1">
                        <a:lnSpc>
                          <a:spcPct val="115000"/>
                        </a:lnSpc>
                        <a:spcAft>
                          <a:spcPts val="0"/>
                        </a:spcAft>
                      </a:pPr>
                      <a:r>
                        <a:rPr lang="en-GB" sz="1200" kern="1200" dirty="0"/>
                        <a:t>App 5</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20" name="Table 19" descr="TABLE;PF_IGNORED_SNAPSHOTS" title="TABLE;PF_IGNORED_SNAPSHOTS"/>
          <p:cNvGraphicFramePr>
            <a:graphicFrameLocks noGrp="1"/>
          </p:cNvGraphicFramePr>
          <p:nvPr>
            <p:extLst>
              <p:ext uri="{D42A27DB-BD31-4B8C-83A1-F6EECF244321}">
                <p14:modId xmlns:p14="http://schemas.microsoft.com/office/powerpoint/2010/main" val="4196223369"/>
              </p:ext>
            </p:extLst>
          </p:nvPr>
        </p:nvGraphicFramePr>
        <p:xfrm>
          <a:off x="4932040" y="3591600"/>
          <a:ext cx="3312368" cy="227323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extLst>
                    <a:ext uri="{9D8B030D-6E8A-4147-A177-3AD203B41FA5}">
                      <a16:colId xmlns:a16="http://schemas.microsoft.com/office/drawing/2014/main" val="20000"/>
                    </a:ext>
                  </a:extLst>
                </a:gridCol>
              </a:tblGrid>
              <a:tr h="378873">
                <a:tc>
                  <a:txBody>
                    <a:bodyPr/>
                    <a:lstStyle/>
                    <a:p>
                      <a:pPr marL="0" algn="l" defTabSz="914400" rtl="0" eaLnBrk="1" latinLnBrk="0" hangingPunct="1">
                        <a:lnSpc>
                          <a:spcPct val="115000"/>
                        </a:lnSpc>
                        <a:spcAft>
                          <a:spcPts val="0"/>
                        </a:spcAft>
                      </a:pPr>
                      <a:r>
                        <a:rPr lang="en-GB" sz="1200" kern="1200" dirty="0"/>
                        <a:t>Ignored Snapshots</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78873">
                <a:tc>
                  <a:txBody>
                    <a:bodyPr/>
                    <a:lstStyle/>
                    <a:p>
                      <a:pPr marL="0" algn="l" defTabSz="914400" rtl="0" eaLnBrk="1" latinLnBrk="0" hangingPunct="1">
                        <a:lnSpc>
                          <a:spcPct val="115000"/>
                        </a:lnSpc>
                        <a:spcAft>
                          <a:spcPts val="0"/>
                        </a:spcAft>
                      </a:pPr>
                      <a:r>
                        <a:rPr lang="en-GB" sz="1200" kern="1200"/>
                        <a:t>Snap 1 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8873">
                <a:tc>
                  <a:txBody>
                    <a:bodyPr/>
                    <a:lstStyle/>
                    <a:p>
                      <a:pPr marL="0" algn="l" defTabSz="914400" rtl="0" eaLnBrk="1" latinLnBrk="0" hangingPunct="1">
                        <a:lnSpc>
                          <a:spcPct val="115000"/>
                        </a:lnSpc>
                        <a:spcAft>
                          <a:spcPts val="0"/>
                        </a:spcAft>
                      </a:pPr>
                      <a:r>
                        <a:rPr lang="en-GB" sz="1200" kern="1200"/>
                        <a:t>Snap 2 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8873">
                <a:tc>
                  <a:txBody>
                    <a:bodyPr/>
                    <a:lstStyle/>
                    <a:p>
                      <a:pPr marL="0" algn="l" defTabSz="914400" rtl="0" eaLnBrk="1" latinLnBrk="0" hangingPunct="1">
                        <a:lnSpc>
                          <a:spcPct val="115000"/>
                        </a:lnSpc>
                        <a:spcAft>
                          <a:spcPts val="0"/>
                        </a:spcAft>
                      </a:pPr>
                      <a:r>
                        <a:rPr lang="en-GB" sz="1200" kern="1200" dirty="0"/>
                        <a:t>Snap 3 </a:t>
                      </a:r>
                      <a:r>
                        <a:rPr lang="en-GB" sz="1200" kern="1200" dirty="0" err="1"/>
                        <a:t>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8873">
                <a:tc>
                  <a:txBody>
                    <a:bodyPr/>
                    <a:lstStyle/>
                    <a:p>
                      <a:pPr marL="0" algn="l" defTabSz="914400" rtl="0" eaLnBrk="1" latinLnBrk="0" hangingPunct="1">
                        <a:lnSpc>
                          <a:spcPct val="115000"/>
                        </a:lnSpc>
                        <a:spcAft>
                          <a:spcPts val="0"/>
                        </a:spcAft>
                      </a:pPr>
                      <a:r>
                        <a:rPr lang="en-GB" sz="1200" kern="1200" dirty="0"/>
                        <a:t>Snap 4 </a:t>
                      </a:r>
                      <a:r>
                        <a:rPr lang="en-GB" sz="1200" kern="1200" dirty="0" err="1"/>
                        <a:t>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8873">
                <a:tc>
                  <a:txBody>
                    <a:bodyPr/>
                    <a:lstStyle/>
                    <a:p>
                      <a:pPr marL="0" algn="l" defTabSz="914400" rtl="0" eaLnBrk="1" latinLnBrk="0" hangingPunct="1">
                        <a:lnSpc>
                          <a:spcPct val="115000"/>
                        </a:lnSpc>
                        <a:spcAft>
                          <a:spcPts val="0"/>
                        </a:spcAft>
                      </a:pPr>
                      <a:r>
                        <a:rPr lang="en-GB" sz="1200" kern="1200" dirty="0"/>
                        <a:t>Snap 5 </a:t>
                      </a:r>
                      <a:r>
                        <a:rPr lang="en-GB" sz="1200" kern="1200" dirty="0" err="1"/>
                        <a:t>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1" name="TextBox 20"/>
          <p:cNvSpPr txBox="1"/>
          <p:nvPr/>
        </p:nvSpPr>
        <p:spPr>
          <a:xfrm>
            <a:off x="395536" y="126876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Identification of ignored Applications or snapshots</a:t>
            </a:r>
          </a:p>
        </p:txBody>
      </p:sp>
      <p:sp>
        <p:nvSpPr>
          <p:cNvPr id="22" name="TextBox 21"/>
          <p:cNvSpPr txBox="1"/>
          <p:nvPr/>
        </p:nvSpPr>
        <p:spPr>
          <a:xfrm>
            <a:off x="2129047" y="180475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PF_IGNORED_APPLICATIONS</a:t>
            </a:r>
          </a:p>
        </p:txBody>
      </p:sp>
      <p:sp>
        <p:nvSpPr>
          <p:cNvPr id="23" name="TextBox 22"/>
          <p:cNvSpPr txBox="1"/>
          <p:nvPr/>
        </p:nvSpPr>
        <p:spPr>
          <a:xfrm>
            <a:off x="430382" y="1772816"/>
            <a:ext cx="183736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Blocks Name :</a:t>
            </a:r>
          </a:p>
        </p:txBody>
      </p:sp>
      <p:sp>
        <p:nvSpPr>
          <p:cNvPr id="25" name="TextBox 24"/>
          <p:cNvSpPr txBox="1"/>
          <p:nvPr/>
        </p:nvSpPr>
        <p:spPr>
          <a:xfrm>
            <a:off x="2117930" y="22048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PF_IGNORED_SNAPSHOTS</a:t>
            </a:r>
          </a:p>
        </p:txBody>
      </p:sp>
      <p:sp>
        <p:nvSpPr>
          <p:cNvPr id="26" name="TextBox 25"/>
          <p:cNvSpPr txBox="1"/>
          <p:nvPr/>
        </p:nvSpPr>
        <p:spPr>
          <a:xfrm>
            <a:off x="1043608" y="2524834"/>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Options :</a:t>
            </a:r>
          </a:p>
        </p:txBody>
      </p:sp>
      <p:sp>
        <p:nvSpPr>
          <p:cNvPr id="27" name="TextBox 26"/>
          <p:cNvSpPr txBox="1"/>
          <p:nvPr/>
        </p:nvSpPr>
        <p:spPr>
          <a:xfrm>
            <a:off x="2180585" y="2524834"/>
            <a:ext cx="122413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dirty="0"/>
              <a:t>none</a:t>
            </a:r>
          </a:p>
        </p:txBody>
      </p:sp>
      <p:sp>
        <p:nvSpPr>
          <p:cNvPr id="2" name="Rectangle 1"/>
          <p:cNvSpPr/>
          <p:nvPr/>
        </p:nvSpPr>
        <p:spPr>
          <a:xfrm>
            <a:off x="539552" y="2967335"/>
            <a:ext cx="7632848" cy="646331"/>
          </a:xfrm>
          <a:prstGeom prst="rect">
            <a:avLst/>
          </a:prstGeom>
        </p:spPr>
        <p:txBody>
          <a:bodyPr wrap="square">
            <a:spAutoFit/>
          </a:bodyPr>
          <a:lstStyle/>
          <a:p>
            <a:r>
              <a:rPr lang="en-US" sz="1200" i="1" dirty="0"/>
              <a:t>The following block provides potential applications or snapshots of application that didn’t work during the with other blocks generation. Investigation into the central schema for the application or snapshot listed must be done.</a:t>
            </a:r>
          </a:p>
        </p:txBody>
      </p:sp>
    </p:spTree>
    <p:extLst>
      <p:ext uri="{BB962C8B-B14F-4D97-AF65-F5344CB8AC3E}">
        <p14:creationId xmlns:p14="http://schemas.microsoft.com/office/powerpoint/2010/main" val="3021903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28</a:t>
            </a:fld>
            <a:endParaRPr lang="en-US" dirty="0">
              <a:solidFill>
                <a:srgbClr val="000000">
                  <a:lumMod val="65000"/>
                  <a:lumOff val="35000"/>
                </a:srgbClr>
              </a:solidFill>
            </a:endParaRPr>
          </a:p>
        </p:txBody>
      </p:sp>
      <p:sp>
        <p:nvSpPr>
          <p:cNvPr id="3" name="Title 2"/>
          <p:cNvSpPr>
            <a:spLocks noGrp="1"/>
          </p:cNvSpPr>
          <p:nvPr>
            <p:ph type="title"/>
          </p:nvPr>
        </p:nvSpPr>
        <p:spPr>
          <a:xfrm>
            <a:off x="389965" y="0"/>
            <a:ext cx="8370795" cy="973443"/>
          </a:xfrm>
        </p:spPr>
        <p:txBody>
          <a:bodyPr/>
          <a:lstStyle/>
          <a:p>
            <a:r>
              <a:rPr lang="en-US" dirty="0"/>
              <a:t>PowerPoint Templates – Tables</a:t>
            </a:r>
          </a:p>
        </p:txBody>
      </p:sp>
      <p:graphicFrame>
        <p:nvGraphicFramePr>
          <p:cNvPr id="5" name="Table 4" descr="&#10;"/>
          <p:cNvGraphicFramePr>
            <a:graphicFrameLocks noGrp="1"/>
          </p:cNvGraphicFramePr>
          <p:nvPr>
            <p:extLst>
              <p:ext uri="{D42A27DB-BD31-4B8C-83A1-F6EECF244321}">
                <p14:modId xmlns:p14="http://schemas.microsoft.com/office/powerpoint/2010/main" val="2388773750"/>
              </p:ext>
            </p:extLst>
          </p:nvPr>
        </p:nvGraphicFramePr>
        <p:xfrm>
          <a:off x="1331640" y="836712"/>
          <a:ext cx="6096000" cy="550076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51448">
                <a:tc>
                  <a:txBody>
                    <a:bodyPr/>
                    <a:lstStyle/>
                    <a:p>
                      <a:r>
                        <a:rPr lang="en-US" sz="1400" noProof="0" dirty="0"/>
                        <a:t>Name</a:t>
                      </a: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en-US" sz="1400" noProof="0" dirty="0"/>
                        <a:t>Id</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77232">
                <a:tc>
                  <a:txBody>
                    <a:bodyPr/>
                    <a:lstStyle/>
                    <a:p>
                      <a:pPr marL="0" algn="l" defTabSz="914400" rtl="0" eaLnBrk="1" latinLnBrk="0" hangingPunct="1"/>
                      <a:r>
                        <a:rPr lang="en-US" sz="1100" kern="1200" noProof="0" dirty="0"/>
                        <a:t>Total Quality Index</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60017</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89337">
                <a:tc>
                  <a:txBody>
                    <a:bodyPr/>
                    <a:lstStyle/>
                    <a:p>
                      <a:pPr marL="0" algn="l" defTabSz="914400" rtl="0" eaLnBrk="1" latinLnBrk="0" hangingPunct="1"/>
                      <a:r>
                        <a:rPr lang="en-US" sz="1100" kern="1200" noProof="0" dirty="0"/>
                        <a:t>Security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60016</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89337">
                <a:tc>
                  <a:txBody>
                    <a:bodyPr/>
                    <a:lstStyle/>
                    <a:p>
                      <a:pPr marL="0" algn="l" defTabSz="914400" rtl="0" eaLnBrk="1" latinLnBrk="0" hangingPunct="1"/>
                      <a:r>
                        <a:rPr lang="en-US" sz="1100" kern="1200" noProof="0" dirty="0"/>
                        <a:t>Robustness</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60013</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89337">
                <a:tc>
                  <a:txBody>
                    <a:bodyPr/>
                    <a:lstStyle/>
                    <a:p>
                      <a:pPr marL="0" algn="l" defTabSz="914400" rtl="0" eaLnBrk="1" latinLnBrk="0" hangingPunct="1"/>
                      <a:r>
                        <a:rPr lang="en-US" sz="1100" kern="1200" noProof="0" dirty="0"/>
                        <a:t>Performance</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60014</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89337">
                <a:tc>
                  <a:txBody>
                    <a:bodyPr/>
                    <a:lstStyle/>
                    <a:p>
                      <a:pPr marL="0" algn="l" defTabSz="914400" rtl="0" eaLnBrk="1" latinLnBrk="0" hangingPunct="1"/>
                      <a:r>
                        <a:rPr lang="en-US" sz="1100" kern="1200" noProof="0" dirty="0"/>
                        <a:t>Changeability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60012</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89337">
                <a:tc>
                  <a:txBody>
                    <a:bodyPr/>
                    <a:lstStyle/>
                    <a:p>
                      <a:pPr marL="0" algn="l" defTabSz="914400" rtl="0" eaLnBrk="1" latinLnBrk="0" hangingPunct="1"/>
                      <a:r>
                        <a:rPr lang="en-US" sz="1100" kern="1200" noProof="0" dirty="0"/>
                        <a:t>Transferability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89337">
                <a:tc>
                  <a:txBody>
                    <a:bodyPr/>
                    <a:lstStyle/>
                    <a:p>
                      <a:pPr marL="0" algn="l" defTabSz="914400" rtl="0" eaLnBrk="1" latinLnBrk="0" hangingPunct="1"/>
                      <a:r>
                        <a:rPr lang="en-US" sz="1100" kern="1200" noProof="0" dirty="0" err="1"/>
                        <a:t>ProgrammingPractices</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66031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89337">
                <a:tc>
                  <a:txBody>
                    <a:bodyPr/>
                    <a:lstStyle/>
                    <a:p>
                      <a:pPr marL="0" algn="l" defTabSz="914400" rtl="0" eaLnBrk="1" latinLnBrk="0" hangingPunct="1"/>
                      <a:r>
                        <a:rPr lang="en-US" sz="1100" kern="1200" noProof="0" dirty="0" err="1"/>
                        <a:t>ArchitecturalDesign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66032</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89337">
                <a:tc>
                  <a:txBody>
                    <a:bodyPr/>
                    <a:lstStyle/>
                    <a:p>
                      <a:pPr marL="0" algn="l" defTabSz="914400" rtl="0" eaLnBrk="1" latinLnBrk="0" hangingPunct="1"/>
                      <a:r>
                        <a:rPr lang="en-US" sz="1100" kern="1200" noProof="0" dirty="0"/>
                        <a:t>Documentation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66033</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89337">
                <a:tc>
                  <a:txBody>
                    <a:bodyPr/>
                    <a:lstStyle/>
                    <a:p>
                      <a:pPr marL="0" algn="l" defTabSz="914400" rtl="0" eaLnBrk="1" latinLnBrk="0" hangingPunct="1"/>
                      <a:r>
                        <a:rPr lang="en-US" sz="1100" kern="1200" noProof="0" dirty="0" err="1"/>
                        <a:t>SEIMaintainability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60015</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89337">
                <a:tc>
                  <a:txBody>
                    <a:bodyPr/>
                    <a:lstStyle/>
                    <a:p>
                      <a:pPr marL="0" algn="l" defTabSz="914400" rtl="0" eaLnBrk="1" latinLnBrk="0" hangingPunct="1"/>
                      <a:r>
                        <a:rPr lang="en-US" sz="1100" kern="1200" noProof="0" dirty="0" err="1"/>
                        <a:t>CostComplexityDistribution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67001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89337">
                <a:tc>
                  <a:txBody>
                    <a:bodyPr/>
                    <a:lstStyle/>
                    <a:p>
                      <a:pPr marL="0" algn="l" defTabSz="914400" rtl="0" eaLnBrk="1" latinLnBrk="0" hangingPunct="1"/>
                      <a:r>
                        <a:rPr lang="en-US" sz="1100" kern="1200" noProof="0" dirty="0" err="1"/>
                        <a:t>CyclomaticComplexityDistribution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65501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89337">
                <a:tc>
                  <a:txBody>
                    <a:bodyPr/>
                    <a:lstStyle/>
                    <a:p>
                      <a:pPr marL="0" algn="l" defTabSz="914400" rtl="0" eaLnBrk="1" latinLnBrk="0" hangingPunct="1"/>
                      <a:r>
                        <a:rPr lang="en-US" sz="1100" kern="1200" noProof="0" dirty="0" err="1"/>
                        <a:t>OOComplexityDistribution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65701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289337">
                <a:tc>
                  <a:txBody>
                    <a:bodyPr/>
                    <a:lstStyle/>
                    <a:p>
                      <a:pPr marL="0" algn="l" defTabSz="914400" rtl="0" eaLnBrk="1" latinLnBrk="0" hangingPunct="1"/>
                      <a:r>
                        <a:rPr lang="en-US" sz="1100" kern="1200" noProof="0" dirty="0" err="1"/>
                        <a:t>SQLComplexityDistribution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65801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89337">
                <a:tc>
                  <a:txBody>
                    <a:bodyPr/>
                    <a:lstStyle/>
                    <a:p>
                      <a:pPr marL="0" algn="l" defTabSz="914400" rtl="0" eaLnBrk="1" latinLnBrk="0" hangingPunct="1"/>
                      <a:r>
                        <a:rPr lang="en-US" sz="1100" kern="1200" noProof="0" dirty="0" err="1"/>
                        <a:t>CouplingDistribution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65350</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89337">
                <a:tc>
                  <a:txBody>
                    <a:bodyPr/>
                    <a:lstStyle/>
                    <a:p>
                      <a:pPr marL="0" algn="l" defTabSz="914400" rtl="0" eaLnBrk="1" latinLnBrk="0" hangingPunct="1"/>
                      <a:r>
                        <a:rPr lang="en-US" sz="1100" kern="1200" noProof="0" dirty="0" err="1"/>
                        <a:t>ClassFanOutDistribution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66020</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89337">
                <a:tc>
                  <a:txBody>
                    <a:bodyPr/>
                    <a:lstStyle/>
                    <a:p>
                      <a:pPr marL="0" algn="l" defTabSz="914400" rtl="0" eaLnBrk="1" latinLnBrk="0" hangingPunct="1"/>
                      <a:r>
                        <a:rPr lang="en-US" sz="1100" kern="1200" noProof="0" dirty="0" err="1"/>
                        <a:t>ClassFanInDistribution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66021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289337">
                <a:tc>
                  <a:txBody>
                    <a:bodyPr/>
                    <a:lstStyle/>
                    <a:p>
                      <a:pPr marL="0" algn="l" defTabSz="914400" rtl="0" eaLnBrk="1" latinLnBrk="0" hangingPunct="1"/>
                      <a:r>
                        <a:rPr lang="en-US" sz="1100" kern="1200" noProof="0" dirty="0" err="1"/>
                        <a:t>SizeDistribution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65105</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3424738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602" y="0"/>
            <a:ext cx="8370795" cy="973443"/>
          </a:xfrm>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602" y="0"/>
            <a:ext cx="8370795" cy="973443"/>
          </a:xfrm>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602" y="0"/>
            <a:ext cx="8370795" cy="973443"/>
          </a:xfrm>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602" y="0"/>
            <a:ext cx="8370795" cy="973443"/>
          </a:xfrm>
        </p:spPr>
        <p:txBody>
          <a:bodyPr/>
          <a:lstStyle/>
          <a:p>
            <a:r>
              <a:rPr lang="fr-FR" dirty="0"/>
              <a:t>Powerpoint Templates</a:t>
            </a:r>
          </a:p>
        </p:txBody>
      </p:sp>
      <p:sp>
        <p:nvSpPr>
          <p:cNvPr id="3" name="Content Placeholder 2"/>
          <p:cNvSpPr>
            <a:spLocks noGrp="1"/>
          </p:cNvSpPr>
          <p:nvPr>
            <p:ph type="body" sz="quarter" idx="11"/>
          </p:nvPr>
        </p:nvSpPr>
        <p:spPr/>
        <p:txBody>
          <a:bodyPr/>
          <a:lstStyle/>
          <a:p>
            <a:r>
              <a:rPr lang="fr-FR" dirty="0"/>
              <a:t>Now you can select a Shape and edit the alternative text property value</a:t>
            </a:r>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063" y="0"/>
            <a:ext cx="8370795" cy="973443"/>
          </a:xfrm>
        </p:spPr>
        <p:txBody>
          <a:bodyPr/>
          <a:lstStyle/>
          <a:p>
            <a:r>
              <a:rPr lang="en-US" dirty="0" err="1"/>
              <a:t>Powerpoint</a:t>
            </a:r>
            <a:r>
              <a:rPr lang="en-US" dirty="0"/>
              <a:t> Templates</a:t>
            </a:r>
          </a:p>
        </p:txBody>
      </p:sp>
      <p:sp>
        <p:nvSpPr>
          <p:cNvPr id="3" name="Content Placeholder 2"/>
          <p:cNvSpPr>
            <a:spLocks noGrp="1"/>
          </p:cNvSpPr>
          <p:nvPr>
            <p:ph type="body" sz="quarter" idx="11"/>
          </p:nvPr>
        </p:nvSpPr>
        <p:spPr>
          <a:xfrm>
            <a:off x="325438" y="907126"/>
            <a:ext cx="8504237" cy="769441"/>
          </a:xfrm>
        </p:spPr>
        <p:txBody>
          <a:bodyPr/>
          <a:lstStyle/>
          <a:p>
            <a:pPr algn="just"/>
            <a:r>
              <a:rPr lang="en-US"/>
              <a:t>Then, type and name of component and then options can be configured in the area below. </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p:txBody>
          <a:bodyPr/>
          <a:lstStyle/>
          <a:p>
            <a:r>
              <a:rPr lang="en-US" dirty="0"/>
              <a:t>PowerPoint Templates</a:t>
            </a:r>
          </a:p>
        </p:txBody>
      </p:sp>
      <p:sp>
        <p:nvSpPr>
          <p:cNvPr id="11" name="Subtitle 10"/>
          <p:cNvSpPr>
            <a:spLocks noGrp="1"/>
          </p:cNvSpPr>
          <p:nvPr>
            <p:ph type="subTitle" idx="1"/>
          </p:nvPr>
        </p:nvSpPr>
        <p:spPr/>
        <p:txBody>
          <a:bodyPr/>
          <a:lstStyle/>
          <a:p>
            <a:r>
              <a:rPr lang="en-US" dirty="0"/>
              <a:t>Text Templates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602" y="0"/>
            <a:ext cx="8370795" cy="973443"/>
          </a:xfrm>
        </p:spPr>
        <p:txBody>
          <a:bodyPr/>
          <a:lstStyle/>
          <a:p>
            <a:r>
              <a:rPr lang="fr-FR" dirty="0"/>
              <a:t>PowerPoint Templates – </a:t>
            </a:r>
            <a:r>
              <a:rPr lang="fr-FR" dirty="0" err="1"/>
              <a:t>Text</a:t>
            </a:r>
            <a:endParaRPr lang="fr-FR" dirty="0"/>
          </a:p>
        </p:txBody>
      </p:sp>
      <p:sp>
        <p:nvSpPr>
          <p:cNvPr id="78" name="Content Placeholder 77"/>
          <p:cNvSpPr>
            <a:spLocks noGrp="1"/>
          </p:cNvSpPr>
          <p:nvPr>
            <p:ph type="body" sz="quarter" idx="11"/>
          </p:nvPr>
        </p:nvSpPr>
        <p:spPr>
          <a:xfrm>
            <a:off x="325438" y="907126"/>
            <a:ext cx="8504237" cy="1626086"/>
          </a:xfrm>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Tree>
  </p:cSld>
  <p:clrMapOvr>
    <a:masterClrMapping/>
  </p:clrMapOvr>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eme1">
  <a:themeElements>
    <a:clrScheme name="CAST Colors">
      <a:dk1>
        <a:srgbClr val="0C0613"/>
      </a:dk1>
      <a:lt1>
        <a:srgbClr val="FFFFFF"/>
      </a:lt1>
      <a:dk2>
        <a:srgbClr val="463589"/>
      </a:dk2>
      <a:lt2>
        <a:srgbClr val="F7F8FF"/>
      </a:lt2>
      <a:accent1>
        <a:srgbClr val="624ABB"/>
      </a:accent1>
      <a:accent2>
        <a:srgbClr val="866EC2"/>
      </a:accent2>
      <a:accent3>
        <a:srgbClr val="B2B9FF"/>
      </a:accent3>
      <a:accent4>
        <a:srgbClr val="BBECF1"/>
      </a:accent4>
      <a:accent5>
        <a:srgbClr val="C7C9E0"/>
      </a:accent5>
      <a:accent6>
        <a:srgbClr val="CE6FCE"/>
      </a:accent6>
      <a:hlink>
        <a:srgbClr val="463589"/>
      </a:hlink>
      <a:folHlink>
        <a:srgbClr val="866EC2"/>
      </a:folHlink>
    </a:clrScheme>
    <a:fontScheme name="CAST Fonts">
      <a:majorFont>
        <a:latin typeface="Arial Nova"/>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B2B9FF"/>
        </a:solidFill>
        <a:ln>
          <a:noFill/>
        </a:ln>
      </a:spPr>
      <a:bodyPr rtlCol="0" anchor="ctr"/>
      <a:lstStyle>
        <a:defPPr algn="ctr">
          <a:defRPr dirty="0" smtClean="0">
            <a:solidFill>
              <a:schemeClr val="tx1"/>
            </a:solidFill>
          </a:defRPr>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noAutofit/>
      </a:bodyPr>
      <a:lstStyle>
        <a:defPPr algn="l">
          <a:defRPr sz="1600" dirty="0" smtClean="0"/>
        </a:defPPr>
      </a:lstStyle>
    </a:txDef>
  </a:objectDefaults>
  <a:extraClrSchemeLst/>
  <a:extLst>
    <a:ext uri="{05A4C25C-085E-4340-85A3-A5531E510DB2}">
      <thm15:themeFamily xmlns:thm15="http://schemas.microsoft.com/office/thememl/2012/main" name="Theme1" id="{D133963E-B3D4-4069-A600-6C28BB6051E0}" vid="{1F4E5126-3E98-429D-A19D-1CD6428769A0}"/>
    </a:ext>
  </a:extLst>
</a:theme>
</file>

<file path=ppt/theme/theme8.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18330</TotalTime>
  <Words>1858</Words>
  <Application>Microsoft Office PowerPoint</Application>
  <PresentationFormat>On-screen Show (4:3)</PresentationFormat>
  <Paragraphs>374</Paragraphs>
  <Slides>28</Slides>
  <Notes>0</Notes>
  <HiddenSlides>0</HiddenSlides>
  <MMClips>0</MMClips>
  <ScaleCrop>false</ScaleCrop>
  <HeadingPairs>
    <vt:vector size="6" baseType="variant">
      <vt:variant>
        <vt:lpstr>Fonts Used</vt:lpstr>
      </vt:variant>
      <vt:variant>
        <vt:i4>13</vt:i4>
      </vt:variant>
      <vt:variant>
        <vt:lpstr>Theme</vt:lpstr>
      </vt:variant>
      <vt:variant>
        <vt:i4>7</vt:i4>
      </vt:variant>
      <vt:variant>
        <vt:lpstr>Slide Titles</vt:lpstr>
      </vt:variant>
      <vt:variant>
        <vt:i4>28</vt:i4>
      </vt:variant>
    </vt:vector>
  </HeadingPairs>
  <TitlesOfParts>
    <vt:vector size="48" baseType="lpstr">
      <vt:lpstr>Arial</vt:lpstr>
      <vt:lpstr>Arial Nova</vt:lpstr>
      <vt:lpstr>Arial Nova Light</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Theme1</vt:lpstr>
      <vt:lpstr>Portfolio 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vt:lpstr>
      <vt:lpstr>PowerPoint Templates – Text</vt:lpstr>
      <vt:lpstr>PowerPoint Templates – Text</vt:lpstr>
      <vt:lpstr>PowerPoint Templates – Text</vt:lpstr>
      <vt:lpstr>PowerPoint Templates – Text</vt:lpstr>
      <vt:lpstr>PowerPoint Templates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Prachi Jaideep Gopsitkar</cp:lastModifiedBy>
  <cp:revision>876</cp:revision>
  <dcterms:created xsi:type="dcterms:W3CDTF">2013-01-22T15:43:13Z</dcterms:created>
  <dcterms:modified xsi:type="dcterms:W3CDTF">2025-03-07T07:00:54Z</dcterms:modified>
</cp:coreProperties>
</file>