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06" r:id="rId13"/>
    <p:sldId id="552" r:id="rId14"/>
    <p:sldId id="532" r:id="rId15"/>
    <p:sldId id="276" r:id="rId16"/>
    <p:sldId id="275" r:id="rId17"/>
    <p:sldId id="274" r:id="rId18"/>
    <p:sldId id="277" r:id="rId19"/>
    <p:sldId id="279" r:id="rId20"/>
    <p:sldId id="548" r:id="rId21"/>
    <p:sldId id="297" r:id="rId22"/>
    <p:sldId id="549" r:id="rId23"/>
    <p:sldId id="278" r:id="rId24"/>
    <p:sldId id="300" r:id="rId25"/>
    <p:sldId id="316" r:id="rId26"/>
    <p:sldId id="334" r:id="rId27"/>
    <p:sldId id="335" r:id="rId28"/>
    <p:sldId id="544" r:id="rId29"/>
    <p:sldId id="533" r:id="rId30"/>
    <p:sldId id="280" r:id="rId31"/>
    <p:sldId id="281" r:id="rId32"/>
    <p:sldId id="320" r:id="rId33"/>
    <p:sldId id="304" r:id="rId34"/>
    <p:sldId id="305" r:id="rId35"/>
    <p:sldId id="282" r:id="rId36"/>
    <p:sldId id="283" r:id="rId37"/>
    <p:sldId id="302" r:id="rId38"/>
    <p:sldId id="284" r:id="rId39"/>
    <p:sldId id="303" r:id="rId40"/>
    <p:sldId id="285" r:id="rId41"/>
    <p:sldId id="286" r:id="rId42"/>
    <p:sldId id="287" r:id="rId43"/>
    <p:sldId id="288" r:id="rId44"/>
    <p:sldId id="301" r:id="rId45"/>
    <p:sldId id="330" r:id="rId46"/>
    <p:sldId id="289" r:id="rId47"/>
    <p:sldId id="290" r:id="rId48"/>
    <p:sldId id="291" r:id="rId49"/>
    <p:sldId id="292" r:id="rId50"/>
    <p:sldId id="293" r:id="rId51"/>
    <p:sldId id="296" r:id="rId52"/>
    <p:sldId id="298" r:id="rId53"/>
    <p:sldId id="299" r:id="rId54"/>
    <p:sldId id="307" r:id="rId55"/>
    <p:sldId id="309" r:id="rId56"/>
    <p:sldId id="310" r:id="rId57"/>
    <p:sldId id="312" r:id="rId58"/>
    <p:sldId id="313" r:id="rId59"/>
    <p:sldId id="314" r:id="rId60"/>
    <p:sldId id="315" r:id="rId61"/>
    <p:sldId id="550" r:id="rId62"/>
    <p:sldId id="551"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06"/>
            <p14:sldId id="552"/>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91" d="100"/>
          <a:sy n="91" d="100"/>
        </p:scale>
        <p:origin x="108" y="43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3/29/2024</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‹N°›</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‹N°›</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60</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61</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‹N°›</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‹N°›</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‹N°›</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‹N°›</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29.xml"/><Relationship Id="rId5" Type="http://schemas.openxmlformats.org/officeDocument/2006/relationships/slide" Target="slide9.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1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29.xml"/><Relationship Id="rId5" Type="http://schemas.openxmlformats.org/officeDocument/2006/relationships/slide" Target="slide14.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4.xml"/><Relationship Id="rId5" Type="http://schemas.openxmlformats.org/officeDocument/2006/relationships/slide" Target="slide9.xml"/><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29.xml"/><Relationship Id="rId5" Type="http://schemas.openxmlformats.org/officeDocument/2006/relationships/slide" Target="slide14.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Highlight 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LABEL</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HL.SNAPSHOT_LABEL"/>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olidFill>
                    <a:schemeClr val="accent2"/>
                  </a:solidFill>
                </a:rPr>
                <a:t>versionNumber</a:t>
              </a:r>
            </a:p>
          </p:txBody>
        </p:sp>
        <p:sp>
          <p:nvSpPr>
            <p:cNvPr id="88" name="TextBox 87"/>
            <p:cNvSpPr txBox="1"/>
            <p:nvPr/>
          </p:nvSpPr>
          <p:spPr>
            <a:xfrm>
              <a:off x="3507045" y="3143698"/>
              <a:ext cx="3353328" cy="253916"/>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HL.SNAPSHOT_LABEL</a:t>
              </a:r>
              <a:endParaRPr lang="fr-FR" sz="105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olidFill>
                    <a:schemeClr val="accent2"/>
                  </a:solidFill>
                </a:rPr>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Snapshot Label</a:t>
              </a:r>
            </a:p>
          </p:txBody>
        </p:sp>
        <p:sp>
          <p:nvSpPr>
            <p:cNvPr id="95" name="TextBox 94"/>
            <p:cNvSpPr txBox="1"/>
            <p:nvPr/>
          </p:nvSpPr>
          <p:spPr>
            <a:xfrm>
              <a:off x="3441515" y="4999027"/>
              <a:ext cx="3713368" cy="253916"/>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HL.PREVIOUS_SNAPSHOT_LABEL</a:t>
              </a:r>
              <a:endParaRPr lang="fr-FR" sz="105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HL.PREVIOUS_SNAPSHOT_LABEL"/>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olidFill>
                    <a:schemeClr val="accent2"/>
                  </a:solidFill>
                </a:rPr>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2917786" cy="338554"/>
            </a:xfrm>
            <a:prstGeom prst="rect">
              <a:avLst/>
            </a:prstGeom>
            <a:noFill/>
          </p:spPr>
          <p:txBody>
            <a:bodyPr wrap="none" rtlCol="0">
              <a:spAutoFit/>
            </a:bodyPr>
            <a:lstStyle/>
            <a:p>
              <a:r>
                <a:rPr lang="fr-FR" sz="1600" b="1" dirty="0">
                  <a:solidFill>
                    <a:schemeClr val="tx1">
                      <a:lumMod val="75000"/>
                      <a:lumOff val="25000"/>
                    </a:schemeClr>
                  </a:solidFill>
                </a:rPr>
                <a:t>Report </a:t>
              </a:r>
              <a:r>
                <a:rPr lang="fr-FR" sz="1600" b="1" dirty="0" err="1">
                  <a:solidFill>
                    <a:schemeClr val="tx1">
                      <a:lumMod val="75000"/>
                      <a:lumOff val="25000"/>
                    </a:schemeClr>
                  </a:solidFill>
                </a:rPr>
                <a:t>Generator</a:t>
              </a:r>
              <a:r>
                <a:rPr lang="fr-FR" sz="1600" b="1" dirty="0">
                  <a:solidFill>
                    <a:schemeClr val="tx1">
                      <a:lumMod val="75000"/>
                      <a:lumOff val="25000"/>
                    </a:schemeClr>
                  </a:solidFill>
                </a:rPr>
                <a:t> Version</a:t>
              </a:r>
            </a:p>
          </p:txBody>
        </p:sp>
        <p:sp>
          <p:nvSpPr>
            <p:cNvPr id="106" name="TextBox 105" descr="TEXT;REPGEN_VERSION"/>
            <p:cNvSpPr txBox="1"/>
            <p:nvPr/>
          </p:nvSpPr>
          <p:spPr>
            <a:xfrm>
              <a:off x="2808433" y="2066312"/>
              <a:ext cx="2311030"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solidFill>
                    <a:schemeClr val="accent2"/>
                  </a:solidFill>
                </a:rPr>
                <a:t>Rep.Gen.Version</a:t>
              </a:r>
              <a:endParaRPr lang="fr-FR" sz="1600" dirty="0">
                <a:solidFill>
                  <a:schemeClr val="accent2"/>
                </a:solidFill>
              </a:endParaRPr>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REPGEN_VERSION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403871" cy="1590162"/>
            <a:chOff x="6233681" y="4601922"/>
            <a:chExt cx="5403871"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7924184" y="529781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HL.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solidFill>
                    <a:schemeClr val="accent2"/>
                  </a:solidFill>
                </a:rPr>
                <a:t>snapshotDate</a:t>
              </a:r>
              <a:endParaRPr lang="fr-FR" sz="1600" dirty="0">
                <a:solidFill>
                  <a:schemeClr val="accent2"/>
                </a:solidFill>
              </a:endParaRPr>
            </a:p>
          </p:txBody>
        </p:sp>
        <p:sp>
          <p:nvSpPr>
            <p:cNvPr id="128" name="TextBox 127"/>
            <p:cNvSpPr txBox="1"/>
            <p:nvPr/>
          </p:nvSpPr>
          <p:spPr>
            <a:xfrm>
              <a:off x="7924184" y="5008752"/>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HL.PREVIOUS_SNAPSHOT_DATE</a:t>
              </a:r>
              <a:endParaRPr lang="fr-FR" sz="105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HL.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solidFill>
                    <a:schemeClr val="accent2"/>
                  </a:solidFill>
                </a:rPr>
                <a:t>snapshotDate</a:t>
              </a:r>
              <a:endParaRPr lang="fr-FR" sz="1600" dirty="0">
                <a:solidFill>
                  <a:schemeClr val="accent2"/>
                </a:solidFill>
              </a:endParaRPr>
            </a:p>
          </p:txBody>
        </p:sp>
        <p:sp>
          <p:nvSpPr>
            <p:cNvPr id="129" name="TextBox 128"/>
            <p:cNvSpPr txBox="1"/>
            <p:nvPr/>
          </p:nvSpPr>
          <p:spPr>
            <a:xfrm>
              <a:off x="8016940" y="3125820"/>
              <a:ext cx="3713368" cy="253916"/>
            </a:xfrm>
            <a:prstGeom prst="rect">
              <a:avLst/>
            </a:prstGeom>
            <a:noFill/>
          </p:spPr>
          <p:txBody>
            <a:bodyPr wrap="square" rtlCol="0">
              <a:spAutoFit/>
            </a:bodyPr>
            <a:lstStyle>
              <a:defPPr>
                <a:defRPr lang="fr-FR"/>
              </a:defPPr>
              <a:lvl1pPr>
                <a:defRPr sz="2000" b="1">
                  <a:solidFill>
                    <a:srgbClr val="5E5E5E"/>
                  </a:solidFill>
                </a:defRPr>
              </a:lvl1pPr>
            </a:lstStyle>
            <a:p>
              <a:r>
                <a:rPr lang="en-GB" sz="1050" dirty="0"/>
                <a:t>HL.SNAPSHOT_DATE</a:t>
              </a:r>
              <a:endParaRPr lang="fr-FR" sz="105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6354794" cy="1800200"/>
            <a:chOff x="1559496" y="1556792"/>
            <a:chExt cx="6354794" cy="1800200"/>
          </a:xfrm>
        </p:grpSpPr>
        <p:sp>
          <p:nvSpPr>
            <p:cNvPr id="54" name="Rounded Rectangle 53"/>
            <p:cNvSpPr/>
            <p:nvPr/>
          </p:nvSpPr>
          <p:spPr>
            <a:xfrm>
              <a:off x="1703512" y="1562954"/>
              <a:ext cx="6210778"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HL.APPLICATION_NAME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descr="TEXT;HL.APPLICATION_NAME"/>
            <p:cNvSpPr/>
            <p:nvPr/>
          </p:nvSpPr>
          <p:spPr>
            <a:xfrm>
              <a:off x="3096234" y="2747020"/>
              <a:ext cx="374600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b="1" dirty="0" err="1">
                  <a:solidFill>
                    <a:schemeClr val="accent2"/>
                  </a:solidFill>
                </a:rPr>
                <a:t>aaa</a:t>
              </a:r>
              <a:endParaRPr lang="fr-FR" b="1" dirty="0">
                <a:solidFill>
                  <a:schemeClr val="accent2"/>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0" name="Rounded Rectangle 69"/>
          <p:cNvSpPr/>
          <p:nvPr/>
        </p:nvSpPr>
        <p:spPr>
          <a:xfrm>
            <a:off x="1821305" y="1059772"/>
            <a:ext cx="7978878" cy="5096583"/>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solidFill>
                <a:schemeClr val="tx1"/>
              </a:solidFill>
            </a:endParaRPr>
          </a:p>
        </p:txBody>
      </p:sp>
      <p:sp>
        <p:nvSpPr>
          <p:cNvPr id="71" name="Rounded Rectangle 70" descr="TEXT;HL.SOFTWARE_HEALTH"/>
          <p:cNvSpPr/>
          <p:nvPr/>
        </p:nvSpPr>
        <p:spPr>
          <a:xfrm>
            <a:off x="2948013" y="322560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Health</a:t>
            </a:r>
            <a:endParaRPr lang="fr-FR" sz="1400" dirty="0">
              <a:solidFill>
                <a:schemeClr val="accent2"/>
              </a:solidFill>
            </a:endParaRPr>
          </a:p>
        </p:txBody>
      </p:sp>
      <p:sp>
        <p:nvSpPr>
          <p:cNvPr id="105" name="TextBox 104"/>
          <p:cNvSpPr txBox="1"/>
          <p:nvPr/>
        </p:nvSpPr>
        <p:spPr>
          <a:xfrm>
            <a:off x="1882928" y="1094567"/>
            <a:ext cx="1900905" cy="338554"/>
          </a:xfrm>
          <a:prstGeom prst="rect">
            <a:avLst/>
          </a:prstGeom>
          <a:noFill/>
        </p:spPr>
        <p:txBody>
          <a:bodyPr wrap="none" rtlCol="0">
            <a:spAutoFit/>
          </a:bodyPr>
          <a:lstStyle/>
          <a:p>
            <a:r>
              <a:rPr lang="fr-FR" sz="1600" b="1" dirty="0"/>
              <a:t>Software </a:t>
            </a:r>
            <a:r>
              <a:rPr lang="fr-FR" sz="1600" b="1" dirty="0" err="1"/>
              <a:t>Health</a:t>
            </a:r>
            <a:endParaRPr lang="fr-FR" sz="1600" b="1" dirty="0"/>
          </a:p>
        </p:txBody>
      </p:sp>
      <p:sp>
        <p:nvSpPr>
          <p:cNvPr id="107" name="TextBox 106"/>
          <p:cNvSpPr txBox="1"/>
          <p:nvPr/>
        </p:nvSpPr>
        <p:spPr>
          <a:xfrm>
            <a:off x="1975035" y="1471808"/>
            <a:ext cx="1526380" cy="338554"/>
          </a:xfrm>
          <a:prstGeom prst="rect">
            <a:avLst/>
          </a:prstGeom>
          <a:noFill/>
        </p:spPr>
        <p:txBody>
          <a:bodyPr wrap="none" rtlCol="0">
            <a:spAutoFit/>
          </a:bodyPr>
          <a:lstStyle/>
          <a:p>
            <a:pPr algn="r"/>
            <a:r>
              <a:rPr lang="fr-FR" sz="1600" dirty="0"/>
              <a:t>Block Name :</a:t>
            </a:r>
          </a:p>
        </p:txBody>
      </p:sp>
      <p:sp>
        <p:nvSpPr>
          <p:cNvPr id="108" name="TextBox 107"/>
          <p:cNvSpPr txBox="1"/>
          <p:nvPr/>
        </p:nvSpPr>
        <p:spPr>
          <a:xfrm>
            <a:off x="2391816" y="1791778"/>
            <a:ext cx="1109599" cy="338554"/>
          </a:xfrm>
          <a:prstGeom prst="rect">
            <a:avLst/>
          </a:prstGeom>
          <a:noFill/>
        </p:spPr>
        <p:txBody>
          <a:bodyPr wrap="none" rtlCol="0">
            <a:spAutoFit/>
          </a:bodyPr>
          <a:lstStyle/>
          <a:p>
            <a:pPr algn="r"/>
            <a:r>
              <a:rPr lang="fr-FR" sz="1600" dirty="0"/>
              <a:t>Options :</a:t>
            </a:r>
          </a:p>
        </p:txBody>
      </p:sp>
      <p:sp>
        <p:nvSpPr>
          <p:cNvPr id="109" name="TextBox 108"/>
          <p:cNvSpPr txBox="1"/>
          <p:nvPr/>
        </p:nvSpPr>
        <p:spPr>
          <a:xfrm>
            <a:off x="2417713" y="3253297"/>
            <a:ext cx="385042" cy="338554"/>
          </a:xfrm>
          <a:prstGeom prst="rect">
            <a:avLst/>
          </a:prstGeom>
          <a:noFill/>
        </p:spPr>
        <p:txBody>
          <a:bodyPr wrap="none" rtlCol="0">
            <a:spAutoFit/>
          </a:bodyPr>
          <a:lstStyle/>
          <a:p>
            <a:pPr algn="r"/>
            <a:r>
              <a:rPr lang="fr-FR" sz="1600" dirty="0">
                <a:sym typeface="Wingdings" pitchFamily="2" charset="2"/>
              </a:rPr>
              <a:t></a:t>
            </a:r>
            <a:endParaRPr lang="fr-FR" sz="1600" dirty="0"/>
          </a:p>
        </p:txBody>
      </p:sp>
      <p:sp>
        <p:nvSpPr>
          <p:cNvPr id="111" name="TextBox 110"/>
          <p:cNvSpPr txBox="1"/>
          <p:nvPr/>
        </p:nvSpPr>
        <p:spPr>
          <a:xfrm>
            <a:off x="3501414" y="1781771"/>
            <a:ext cx="6298769" cy="584775"/>
          </a:xfrm>
          <a:prstGeom prst="rect">
            <a:avLst/>
          </a:prstGeom>
          <a:noFill/>
        </p:spPr>
        <p:txBody>
          <a:bodyPr wrap="square" rtlCol="0">
            <a:spAutoFit/>
          </a:bodyPr>
          <a:lstStyle/>
          <a:p>
            <a:r>
              <a:rPr lang="fr-FR" sz="1600" i="1" dirty="0"/>
              <a:t>KPI: </a:t>
            </a:r>
            <a:r>
              <a:rPr lang="fr-FR" sz="1600" i="1" dirty="0" err="1"/>
              <a:t>Health</a:t>
            </a:r>
            <a:r>
              <a:rPr lang="fr-FR" sz="1600" i="1" dirty="0"/>
              <a:t> (default) / </a:t>
            </a:r>
            <a:r>
              <a:rPr lang="fr-FR" sz="1600" i="1" dirty="0" err="1"/>
              <a:t>Resiliency</a:t>
            </a:r>
            <a:r>
              <a:rPr lang="fr-FR" sz="1600" i="1" dirty="0"/>
              <a:t> / Agility / </a:t>
            </a:r>
            <a:r>
              <a:rPr lang="fr-FR" sz="1600" i="1" dirty="0" err="1"/>
              <a:t>Elegance</a:t>
            </a:r>
            <a:endParaRPr lang="fr-FR" sz="1600" i="1" dirty="0"/>
          </a:p>
          <a:p>
            <a:r>
              <a:rPr lang="fr-FR" sz="1600" i="1" dirty="0"/>
              <a:t>SNAPSHOT: </a:t>
            </a:r>
            <a:r>
              <a:rPr lang="fr-FR" sz="1600" i="1" dirty="0" err="1"/>
              <a:t>Current</a:t>
            </a:r>
            <a:r>
              <a:rPr lang="fr-FR" sz="1600" i="1" dirty="0"/>
              <a:t> (default) / </a:t>
            </a:r>
            <a:r>
              <a:rPr lang="fr-FR" sz="1600" i="1" dirty="0" err="1"/>
              <a:t>Previous</a:t>
            </a:r>
            <a:endParaRPr lang="fr-FR" sz="1600" i="1" dirty="0"/>
          </a:p>
        </p:txBody>
      </p:sp>
      <p:sp>
        <p:nvSpPr>
          <p:cNvPr id="110" name="TextBox 109"/>
          <p:cNvSpPr txBox="1"/>
          <p:nvPr/>
        </p:nvSpPr>
        <p:spPr>
          <a:xfrm>
            <a:off x="3512858" y="1498552"/>
            <a:ext cx="2770786" cy="307777"/>
          </a:xfrm>
          <a:prstGeom prst="rect">
            <a:avLst/>
          </a:prstGeom>
          <a:noFill/>
        </p:spPr>
        <p:txBody>
          <a:bodyPr wrap="square" rtlCol="0">
            <a:spAutoFit/>
          </a:bodyPr>
          <a:lstStyle/>
          <a:p>
            <a:r>
              <a:rPr lang="fr-FR" sz="1400" b="1" dirty="0"/>
              <a:t>HL.SOFTWARE_HEALTH</a:t>
            </a:r>
          </a:p>
        </p:txBody>
      </p:sp>
      <p:sp>
        <p:nvSpPr>
          <p:cNvPr id="3" name="Rounded Rectangle 70" descr="TEXT;HL.SOFTWARE_HEALTH;&#10;KPI=Resiliency">
            <a:extLst>
              <a:ext uri="{FF2B5EF4-FFF2-40B4-BE49-F238E27FC236}">
                <a16:creationId xmlns:a16="http://schemas.microsoft.com/office/drawing/2014/main" id="{314072AA-2C8A-3943-3AAC-A98726EA74AA}"/>
              </a:ext>
            </a:extLst>
          </p:cNvPr>
          <p:cNvSpPr/>
          <p:nvPr/>
        </p:nvSpPr>
        <p:spPr>
          <a:xfrm>
            <a:off x="2948013" y="369647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Resiliency</a:t>
            </a:r>
            <a:endParaRPr lang="fr-FR" sz="1400" dirty="0">
              <a:solidFill>
                <a:schemeClr val="accent2"/>
              </a:solidFill>
            </a:endParaRPr>
          </a:p>
        </p:txBody>
      </p:sp>
      <p:sp>
        <p:nvSpPr>
          <p:cNvPr id="5" name="Rounded Rectangle 70" descr="TEXT;HL.SOFTWARE_HEALTH;&#10;KPI=Agility">
            <a:extLst>
              <a:ext uri="{FF2B5EF4-FFF2-40B4-BE49-F238E27FC236}">
                <a16:creationId xmlns:a16="http://schemas.microsoft.com/office/drawing/2014/main" id="{2514CF3B-8DD1-FA38-C6C0-0140DA4922B6}"/>
              </a:ext>
            </a:extLst>
          </p:cNvPr>
          <p:cNvSpPr/>
          <p:nvPr/>
        </p:nvSpPr>
        <p:spPr>
          <a:xfrm>
            <a:off x="2948013" y="416432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Agility</a:t>
            </a:r>
          </a:p>
        </p:txBody>
      </p:sp>
      <p:sp>
        <p:nvSpPr>
          <p:cNvPr id="6" name="Rounded Rectangle 70" descr="TEXT;HL.SOFTWARE_HEALTH&#10;;KPI=Elegance">
            <a:extLst>
              <a:ext uri="{FF2B5EF4-FFF2-40B4-BE49-F238E27FC236}">
                <a16:creationId xmlns:a16="http://schemas.microsoft.com/office/drawing/2014/main" id="{44D75FBF-55A8-0EFA-3C8B-A37CA2DF9C4E}"/>
              </a:ext>
            </a:extLst>
          </p:cNvPr>
          <p:cNvSpPr/>
          <p:nvPr/>
        </p:nvSpPr>
        <p:spPr>
          <a:xfrm>
            <a:off x="2948013" y="46321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Elegance</a:t>
            </a:r>
            <a:endParaRPr lang="fr-FR" sz="1400" dirty="0">
              <a:solidFill>
                <a:schemeClr val="accent2"/>
              </a:solidFill>
            </a:endParaRPr>
          </a:p>
        </p:txBody>
      </p:sp>
      <p:sp>
        <p:nvSpPr>
          <p:cNvPr id="7" name="Rounded Rectangle 70" descr="TEXT;HL.SOFTWARE_HEALTH&#10;;KPI=Resiliency&#10;,SNAPSHOT=previous">
            <a:extLst>
              <a:ext uri="{FF2B5EF4-FFF2-40B4-BE49-F238E27FC236}">
                <a16:creationId xmlns:a16="http://schemas.microsoft.com/office/drawing/2014/main" id="{B93BE0E6-9BBD-B84D-E762-4905B73660C7}"/>
              </a:ext>
            </a:extLst>
          </p:cNvPr>
          <p:cNvSpPr/>
          <p:nvPr/>
        </p:nvSpPr>
        <p:spPr>
          <a:xfrm>
            <a:off x="6206190" y="369647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Resiliency</a:t>
            </a:r>
            <a:endParaRPr lang="fr-FR" sz="1400" dirty="0">
              <a:solidFill>
                <a:schemeClr val="accent2"/>
              </a:solidFill>
            </a:endParaRPr>
          </a:p>
        </p:txBody>
      </p:sp>
      <p:sp>
        <p:nvSpPr>
          <p:cNvPr id="13" name="Rounded Rectangle 70" descr="TEXT;HL.SOFTWARE_HEALTH&#10;;KPI=Agility&#10;,SNAPSHOT=previous">
            <a:extLst>
              <a:ext uri="{FF2B5EF4-FFF2-40B4-BE49-F238E27FC236}">
                <a16:creationId xmlns:a16="http://schemas.microsoft.com/office/drawing/2014/main" id="{6A131062-6FF4-23E5-44E1-E3E92647A88B}"/>
              </a:ext>
            </a:extLst>
          </p:cNvPr>
          <p:cNvSpPr/>
          <p:nvPr/>
        </p:nvSpPr>
        <p:spPr>
          <a:xfrm>
            <a:off x="6206190" y="416432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Agility</a:t>
            </a:r>
          </a:p>
        </p:txBody>
      </p:sp>
      <p:sp>
        <p:nvSpPr>
          <p:cNvPr id="14" name="Rounded Rectangle 70" descr="TEXT;HL.SOFTWARE_HEALTH&#10;;KPI=Elegance&#10;,SNAPSHOT=previous">
            <a:extLst>
              <a:ext uri="{FF2B5EF4-FFF2-40B4-BE49-F238E27FC236}">
                <a16:creationId xmlns:a16="http://schemas.microsoft.com/office/drawing/2014/main" id="{6C078586-755B-90D2-8003-C195AB742576}"/>
              </a:ext>
            </a:extLst>
          </p:cNvPr>
          <p:cNvSpPr/>
          <p:nvPr/>
        </p:nvSpPr>
        <p:spPr>
          <a:xfrm>
            <a:off x="6206190" y="46321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Elegance</a:t>
            </a:r>
            <a:endParaRPr lang="fr-FR" sz="1400" dirty="0">
              <a:solidFill>
                <a:schemeClr val="accent2"/>
              </a:solidFill>
            </a:endParaRPr>
          </a:p>
        </p:txBody>
      </p:sp>
      <p:sp>
        <p:nvSpPr>
          <p:cNvPr id="15" name="Rounded Rectangle 70" descr="TEXT;HL.SOFTWARE_HEALTH&#10;;SNAPSHOT=previous">
            <a:extLst>
              <a:ext uri="{FF2B5EF4-FFF2-40B4-BE49-F238E27FC236}">
                <a16:creationId xmlns:a16="http://schemas.microsoft.com/office/drawing/2014/main" id="{AD1A047F-7E66-E5C9-F1D6-69470187E525}"/>
              </a:ext>
            </a:extLst>
          </p:cNvPr>
          <p:cNvSpPr/>
          <p:nvPr/>
        </p:nvSpPr>
        <p:spPr>
          <a:xfrm>
            <a:off x="6206190" y="322560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dirty="0">
                <a:solidFill>
                  <a:schemeClr val="accent2"/>
                </a:solidFill>
              </a:rPr>
              <a:t>Software </a:t>
            </a:r>
            <a:r>
              <a:rPr lang="fr-FR" sz="1400" dirty="0" err="1">
                <a:solidFill>
                  <a:schemeClr val="accent2"/>
                </a:solidFill>
              </a:rPr>
              <a:t>Health</a:t>
            </a:r>
            <a:endParaRPr lang="fr-FR" sz="1400" dirty="0">
              <a:solidFill>
                <a:schemeClr val="accent2"/>
              </a:solidFill>
            </a:endParaRPr>
          </a:p>
        </p:txBody>
      </p:sp>
      <p:sp>
        <p:nvSpPr>
          <p:cNvPr id="16" name="Rounded Rectangle 70">
            <a:extLst>
              <a:ext uri="{FF2B5EF4-FFF2-40B4-BE49-F238E27FC236}">
                <a16:creationId xmlns:a16="http://schemas.microsoft.com/office/drawing/2014/main" id="{DBEA7A9E-3755-8A35-041E-D7EB12D747F8}"/>
              </a:ext>
            </a:extLst>
          </p:cNvPr>
          <p:cNvSpPr/>
          <p:nvPr/>
        </p:nvSpPr>
        <p:spPr>
          <a:xfrm>
            <a:off x="2946615" y="264976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b="1" dirty="0">
                <a:solidFill>
                  <a:schemeClr val="tx1"/>
                </a:solidFill>
              </a:rPr>
              <a:t>CURRENT</a:t>
            </a:r>
          </a:p>
        </p:txBody>
      </p:sp>
      <p:sp>
        <p:nvSpPr>
          <p:cNvPr id="17" name="Rounded Rectangle 70">
            <a:extLst>
              <a:ext uri="{FF2B5EF4-FFF2-40B4-BE49-F238E27FC236}">
                <a16:creationId xmlns:a16="http://schemas.microsoft.com/office/drawing/2014/main" id="{9957CE23-6C02-0E95-B471-59EE715435E5}"/>
              </a:ext>
            </a:extLst>
          </p:cNvPr>
          <p:cNvSpPr/>
          <p:nvPr/>
        </p:nvSpPr>
        <p:spPr>
          <a:xfrm>
            <a:off x="6206190" y="264724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r>
              <a:rPr lang="fr-FR" sz="1400" b="1" dirty="0">
                <a:solidFill>
                  <a:schemeClr val="tx1"/>
                </a:solidFill>
              </a:rPr>
              <a:t>PREVIOUS</a:t>
            </a:r>
          </a:p>
        </p:txBody>
      </p:sp>
    </p:spTree>
    <p:extLst>
      <p:ext uri="{BB962C8B-B14F-4D97-AF65-F5344CB8AC3E}">
        <p14:creationId xmlns:p14="http://schemas.microsoft.com/office/powerpoint/2010/main" val="3130608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176844631"/>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900" b="1" dirty="0"/>
                <a:t>NOVIOLATIONS</a:t>
              </a:r>
              <a:r>
                <a:rPr lang="en-US" sz="900" dirty="0"/>
                <a:t>=</a:t>
              </a:r>
              <a:r>
                <a:rPr lang="en-US" sz="900" dirty="0" err="1"/>
                <a:t>true|false</a:t>
              </a:r>
              <a:r>
                <a:rPr lang="en-US" sz="900" dirty="0"/>
                <a:t> to not display rules and TC that do not have violations. By default if option is not present or different from false, it will be true (we display everything)</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a:t>To use this component, the following extensions should be installed : Quality standards mapping extension &gt;= 20240212.0.0-funcrel;CISQ index extension &gt;= 20240201.0.0-funcrel;ISO-5055 index extension &gt;= 20240202;Security Standards extension &gt;= 20240209.0.0-funcrel.</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8901</Words>
  <Application>Microsoft Office PowerPoint</Application>
  <PresentationFormat>Grand écran</PresentationFormat>
  <Paragraphs>2245</Paragraphs>
  <Slides>80</Slides>
  <Notes>4</Notes>
  <HiddenSlides>0</HiddenSlides>
  <MMClips>0</MMClips>
  <ScaleCrop>false</ScaleCrop>
  <HeadingPairs>
    <vt:vector size="6" baseType="variant">
      <vt:variant>
        <vt:lpstr>Polices utilisées</vt:lpstr>
      </vt:variant>
      <vt:variant>
        <vt:i4>13</vt:i4>
      </vt:variant>
      <vt:variant>
        <vt:lpstr>Thème</vt:lpstr>
      </vt:variant>
      <vt:variant>
        <vt:i4>1</vt:i4>
      </vt:variant>
      <vt:variant>
        <vt:lpstr>Titres des diapositives</vt:lpstr>
      </vt:variant>
      <vt:variant>
        <vt:i4>80</vt:i4>
      </vt:variant>
    </vt:vector>
  </HeadingPairs>
  <TitlesOfParts>
    <vt:vector size="94"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Présentation PowerPoint</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David Markey</cp:lastModifiedBy>
  <cp:revision>791</cp:revision>
  <dcterms:created xsi:type="dcterms:W3CDTF">2016-10-16T15:51:34Z</dcterms:created>
  <dcterms:modified xsi:type="dcterms:W3CDTF">2024-03-29T18:44:13Z</dcterms:modified>
</cp:coreProperties>
</file>