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342" r:id="rId2"/>
    <p:sldId id="337" r:id="rId3"/>
    <p:sldId id="373" r:id="rId4"/>
    <p:sldId id="346" r:id="rId5"/>
    <p:sldId id="375" r:id="rId6"/>
    <p:sldId id="347" r:id="rId7"/>
    <p:sldId id="376" r:id="rId8"/>
    <p:sldId id="359" r:id="rId9"/>
    <p:sldId id="360" r:id="rId10"/>
    <p:sldId id="372" r:id="rId11"/>
    <p:sldId id="385" r:id="rId12"/>
    <p:sldId id="387" r:id="rId13"/>
    <p:sldId id="388" r:id="rId14"/>
    <p:sldId id="3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4132"/>
    <a:srgbClr val="7859C9"/>
    <a:srgbClr val="323C4B"/>
    <a:srgbClr val="C8C8C8"/>
    <a:srgbClr val="1EBEB4"/>
    <a:srgbClr val="0091FF"/>
    <a:srgbClr val="FFA000"/>
    <a:srgbClr val="C3A5AF"/>
    <a:srgbClr val="1941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11" autoAdjust="0"/>
    <p:restoredTop sz="94280" autoAdjust="0"/>
  </p:normalViewPr>
  <p:slideViewPr>
    <p:cSldViewPr snapToGrid="0" snapToObjects="1" showGuides="1">
      <p:cViewPr varScale="1">
        <p:scale>
          <a:sx n="162" d="100"/>
          <a:sy n="162" d="100"/>
        </p:scale>
        <p:origin x="570" y="144"/>
      </p:cViewPr>
      <p:guideLst>
        <p:guide pos="1752"/>
        <p:guide orient="horz" pos="9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9/19/2019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3</a:t>
            </a:fld>
            <a:endParaRPr lang="en-US"/>
          </a:p>
        </p:txBody>
      </p:sp>
    </p:spTree>
    <p:extLst>
      <p:ext uri="{BB962C8B-B14F-4D97-AF65-F5344CB8AC3E}">
        <p14:creationId xmlns:p14="http://schemas.microsoft.com/office/powerpoint/2010/main" val="1228058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4</a:t>
            </a:fld>
            <a:endParaRPr lang="en-US"/>
          </a:p>
        </p:txBody>
      </p:sp>
    </p:spTree>
    <p:extLst>
      <p:ext uri="{BB962C8B-B14F-4D97-AF65-F5344CB8AC3E}">
        <p14:creationId xmlns:p14="http://schemas.microsoft.com/office/powerpoint/2010/main" val="1494498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5</a:t>
            </a:fld>
            <a:endParaRPr lang="en-US"/>
          </a:p>
        </p:txBody>
      </p:sp>
    </p:spTree>
    <p:extLst>
      <p:ext uri="{BB962C8B-B14F-4D97-AF65-F5344CB8AC3E}">
        <p14:creationId xmlns:p14="http://schemas.microsoft.com/office/powerpoint/2010/main" val="60039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90C078-9131-4E49-8A0D-400FEE8377B5}"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899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Generic Content Slide_Red">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801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7802964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Generic Content Slide_Yellow">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573477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Generic Content Slide_Gree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3633443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Generic Content Slide_Dk 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918511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Generic Content Slide_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5768776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Generic Content Slide_Purple">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p:nvPr>
        </p:nvSpPr>
        <p:spPr>
          <a:xfrm>
            <a:off x="642730" y="1333500"/>
            <a:ext cx="10939670" cy="4351338"/>
          </a:xfrm>
          <a:prstGeom prst="rect">
            <a:avLst/>
          </a:prstGeom>
        </p:spPr>
        <p:txBody>
          <a:bodyPr/>
          <a:lstStyle>
            <a:lvl1pPr>
              <a:defRPr/>
            </a:lvl1pPr>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1159060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Generic Content Slide_Blue_Icon">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603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p:nvPr>
        </p:nvSpPr>
        <p:spPr>
          <a:xfrm>
            <a:off x="642730" y="1333500"/>
            <a:ext cx="10939670" cy="4351338"/>
          </a:xfrm>
          <a:prstGeom prst="rect">
            <a:avLst/>
          </a:prstGeom>
        </p:spPr>
        <p:txBody>
          <a:bodyPr/>
          <a:lstStyle>
            <a:lvl1pPr marL="285750" indent="-285750">
              <a:buFont typeface="Arial" panose="020B0604020202020204" pitchFamily="34" charset="0"/>
              <a:buChar char="•"/>
              <a:defRPr/>
            </a:lvl1pPr>
            <a:lvl2pPr marL="685800" indent="-228600">
              <a:buFont typeface="Arial" panose="020B0604020202020204" pitchFamily="34" charset="0"/>
              <a:buChar char="−"/>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60372540"/>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Generic Content Slide_Red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2651981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Generic Content Slide_Yellow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8756422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Generic Content Slide_Green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6529615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730" y="261878"/>
            <a:ext cx="10939670" cy="40011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B590C078-9131-4E49-8A0D-400FEE8377B5}"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
        <p:nvSpPr>
          <p:cNvPr id="8" name="Text Placeholder 7"/>
          <p:cNvSpPr>
            <a:spLocks noGrp="1"/>
          </p:cNvSpPr>
          <p:nvPr>
            <p:ph type="body" sz="quarter" idx="13"/>
          </p:nvPr>
        </p:nvSpPr>
        <p:spPr>
          <a:xfrm>
            <a:off x="642730" y="1333500"/>
            <a:ext cx="1093967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2815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Generic Content Slide_Dk Grey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6133639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0360488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9451646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obustness">
    <p:spTree>
      <p:nvGrpSpPr>
        <p:cNvPr id="1" name=""/>
        <p:cNvGrpSpPr/>
        <p:nvPr/>
      </p:nvGrpSpPr>
      <p:grpSpPr>
        <a:xfrm>
          <a:off x="0" y="0"/>
          <a:ext cx="0" cy="0"/>
          <a:chOff x="0" y="0"/>
          <a:chExt cx="0" cy="0"/>
        </a:xfrm>
      </p:grpSpPr>
      <p:sp>
        <p:nvSpPr>
          <p:cNvPr id="35" name="Rectangle 34"/>
          <p:cNvSpPr/>
          <p:nvPr userDrawn="1"/>
        </p:nvSpPr>
        <p:spPr>
          <a:xfrm flipV="1">
            <a:off x="-3048" y="0"/>
            <a:ext cx="12192000" cy="873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337843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Health">
    <p:spTree>
      <p:nvGrpSpPr>
        <p:cNvPr id="1" name=""/>
        <p:cNvGrpSpPr/>
        <p:nvPr/>
      </p:nvGrpSpPr>
      <p:grpSpPr>
        <a:xfrm>
          <a:off x="0" y="0"/>
          <a:ext cx="0" cy="0"/>
          <a:chOff x="0" y="0"/>
          <a:chExt cx="0" cy="0"/>
        </a:xfrm>
      </p:grpSpPr>
      <p:sp>
        <p:nvSpPr>
          <p:cNvPr id="35" name="Rectangle 34"/>
          <p:cNvSpPr/>
          <p:nvPr userDrawn="1"/>
        </p:nvSpPr>
        <p:spPr>
          <a:xfrm flipV="1">
            <a:off x="0" y="0"/>
            <a:ext cx="12192000" cy="873414"/>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11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fficienc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8" name="Rectangle 2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700990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64" userDrawn="1">
          <p15:clr>
            <a:srgbClr val="FBAE40"/>
          </p15:clr>
        </p15:guide>
        <p15:guide id="12" orient="horz" pos="3888">
          <p15:clr>
            <a:srgbClr val="FBAE40"/>
          </p15:clr>
        </p15:guide>
        <p15:guide id="13" pos="64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ur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8"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930452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ngeability">
    <p:spTree>
      <p:nvGrpSpPr>
        <p:cNvPr id="1" name=""/>
        <p:cNvGrpSpPr/>
        <p:nvPr/>
      </p:nvGrpSpPr>
      <p:grpSpPr>
        <a:xfrm>
          <a:off x="0" y="0"/>
          <a:ext cx="0" cy="0"/>
          <a:chOff x="0" y="0"/>
          <a:chExt cx="0" cy="0"/>
        </a:xfrm>
      </p:grpSpPr>
      <p:sp>
        <p:nvSpPr>
          <p:cNvPr id="27" name="Rectangle 26"/>
          <p:cNvSpPr/>
          <p:nvPr userDrawn="1"/>
        </p:nvSpPr>
        <p:spPr>
          <a:xfrm flipV="1">
            <a:off x="0" y="0"/>
            <a:ext cx="12192000" cy="873414"/>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0" name="Rectangle 29"/>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6"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225856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ransferabil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088721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chnical Debt">
    <p:spTree>
      <p:nvGrpSpPr>
        <p:cNvPr id="1" name=""/>
        <p:cNvGrpSpPr/>
        <p:nvPr/>
      </p:nvGrpSpPr>
      <p:grpSpPr>
        <a:xfrm>
          <a:off x="0" y="0"/>
          <a:ext cx="0" cy="0"/>
          <a:chOff x="0" y="0"/>
          <a:chExt cx="0" cy="0"/>
        </a:xfrm>
      </p:grpSpPr>
      <p:sp>
        <p:nvSpPr>
          <p:cNvPr id="25" name="Rectangle 24"/>
          <p:cNvSpPr/>
          <p:nvPr userDrawn="1"/>
        </p:nvSpPr>
        <p:spPr>
          <a:xfrm flipV="1">
            <a:off x="0" y="0"/>
            <a:ext cx="12192000" cy="873414"/>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7" name="Rectangle 26"/>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062691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2730" y="1033463"/>
            <a:ext cx="1093967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642730" y="4562475"/>
            <a:ext cx="10939670" cy="1500187"/>
          </a:xfrm>
          <a:prstGeom prst="rect">
            <a:avLst/>
          </a:prstGeo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0C078-9131-4E49-8A0D-400FEE8377B5}"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333765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Tree>
    <p:extLst>
      <p:ext uri="{BB962C8B-B14F-4D97-AF65-F5344CB8AC3E}">
        <p14:creationId xmlns:p14="http://schemas.microsoft.com/office/powerpoint/2010/main" val="8137117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
        <p:nvSpPr>
          <p:cNvPr id="2" name="Rectangle 1"/>
          <p:cNvSpPr/>
          <p:nvPr userDrawn="1"/>
        </p:nvSpPr>
        <p:spPr>
          <a:xfrm>
            <a:off x="0" y="0"/>
            <a:ext cx="12192000" cy="6858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62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3" name="Picture 2" descr="CAST_grey_100_bl.jpg"/>
          <p:cNvPicPr>
            <a:picLocks noChangeAspect="1"/>
          </p:cNvPicPr>
          <p:nvPr userDrawn="1"/>
        </p:nvPicPr>
        <p:blipFill>
          <a:blip r:embed="rId2" cstate="print"/>
          <a:srcRect b="42816"/>
          <a:stretch>
            <a:fillRect/>
          </a:stretch>
        </p:blipFill>
        <p:spPr>
          <a:xfrm>
            <a:off x="9579864" y="457200"/>
            <a:ext cx="2002536" cy="222877"/>
          </a:xfrm>
          <a:prstGeom prst="rect">
            <a:avLst/>
          </a:prstGeom>
        </p:spPr>
      </p:pic>
      <p:sp>
        <p:nvSpPr>
          <p:cNvPr id="5" name="Rectangle 4"/>
          <p:cNvSpPr/>
          <p:nvPr userDrawn="1"/>
        </p:nvSpPr>
        <p:spPr>
          <a:xfrm>
            <a:off x="1579034" y="1803713"/>
            <a:ext cx="914400" cy="914400"/>
          </a:xfrm>
          <a:prstGeom prst="rect">
            <a:avLst/>
          </a:prstGeom>
          <a:solidFill>
            <a:srgbClr val="FF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65</a:t>
            </a:r>
          </a:p>
          <a:p>
            <a:pPr algn="ctr"/>
            <a:r>
              <a:rPr lang="en-US" sz="1200" dirty="0"/>
              <a:t>50</a:t>
            </a:r>
          </a:p>
        </p:txBody>
      </p:sp>
      <p:sp>
        <p:nvSpPr>
          <p:cNvPr id="6" name="Rectangle 5"/>
          <p:cNvSpPr/>
          <p:nvPr userDrawn="1"/>
        </p:nvSpPr>
        <p:spPr>
          <a:xfrm>
            <a:off x="2912534" y="1803713"/>
            <a:ext cx="914400" cy="91440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145</a:t>
            </a:r>
          </a:p>
          <a:p>
            <a:pPr algn="ctr"/>
            <a:r>
              <a:rPr lang="en-US" sz="1200" dirty="0"/>
              <a:t>255</a:t>
            </a:r>
          </a:p>
        </p:txBody>
      </p:sp>
      <p:sp>
        <p:nvSpPr>
          <p:cNvPr id="7" name="Rectangle 6"/>
          <p:cNvSpPr/>
          <p:nvPr userDrawn="1"/>
        </p:nvSpPr>
        <p:spPr>
          <a:xfrm>
            <a:off x="4246034" y="1803713"/>
            <a:ext cx="914400" cy="914400"/>
          </a:xfrm>
          <a:prstGeom prst="rect">
            <a:avLst/>
          </a:prstGeom>
          <a:solidFill>
            <a:srgbClr val="FEA1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160</a:t>
            </a:r>
          </a:p>
          <a:p>
            <a:pPr algn="ctr"/>
            <a:r>
              <a:rPr lang="en-US" sz="1200" dirty="0"/>
              <a:t>0</a:t>
            </a:r>
          </a:p>
        </p:txBody>
      </p:sp>
      <p:sp>
        <p:nvSpPr>
          <p:cNvPr id="8" name="Rectangle 7"/>
          <p:cNvSpPr/>
          <p:nvPr userDrawn="1"/>
        </p:nvSpPr>
        <p:spPr>
          <a:xfrm>
            <a:off x="5579534" y="1803713"/>
            <a:ext cx="914400" cy="914400"/>
          </a:xfrm>
          <a:prstGeom prst="rect">
            <a:avLst/>
          </a:prstGeom>
          <a:solidFill>
            <a:srgbClr val="1EB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30</a:t>
            </a:r>
          </a:p>
          <a:p>
            <a:pPr algn="ctr"/>
            <a:r>
              <a:rPr lang="en-US" sz="1200" dirty="0"/>
              <a:t>190</a:t>
            </a:r>
          </a:p>
          <a:p>
            <a:pPr algn="ctr"/>
            <a:r>
              <a:rPr lang="en-US" sz="1200" dirty="0"/>
              <a:t>180</a:t>
            </a:r>
          </a:p>
        </p:txBody>
      </p:sp>
      <p:sp>
        <p:nvSpPr>
          <p:cNvPr id="9" name="Rectangle 8"/>
          <p:cNvSpPr/>
          <p:nvPr userDrawn="1"/>
        </p:nvSpPr>
        <p:spPr>
          <a:xfrm>
            <a:off x="6913034" y="1803713"/>
            <a:ext cx="914400" cy="914400"/>
          </a:xfrm>
          <a:prstGeom prst="rect">
            <a:avLst/>
          </a:prstGeom>
          <a:solidFill>
            <a:srgbClr val="B8E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err="1">
                <a:solidFill>
                  <a:schemeClr val="tx1"/>
                </a:solidFill>
              </a:rPr>
              <a:t>rgb</a:t>
            </a:r>
            <a:r>
              <a:rPr lang="en-US" sz="1200" b="0" dirty="0">
                <a:solidFill>
                  <a:schemeClr val="tx1"/>
                </a:solidFill>
              </a:rPr>
              <a:t>:</a:t>
            </a:r>
          </a:p>
          <a:p>
            <a:pPr algn="ctr"/>
            <a:r>
              <a:rPr lang="en-US" sz="1200" b="0" dirty="0">
                <a:solidFill>
                  <a:schemeClr val="tx1"/>
                </a:solidFill>
              </a:rPr>
              <a:t>185</a:t>
            </a:r>
          </a:p>
          <a:p>
            <a:pPr algn="ctr"/>
            <a:r>
              <a:rPr lang="en-US" sz="1200" b="0" dirty="0">
                <a:solidFill>
                  <a:schemeClr val="tx1"/>
                </a:solidFill>
              </a:rPr>
              <a:t>255</a:t>
            </a:r>
          </a:p>
          <a:p>
            <a:pPr algn="ctr"/>
            <a:r>
              <a:rPr lang="en-US" sz="1200" b="0" dirty="0">
                <a:solidFill>
                  <a:schemeClr val="tx1"/>
                </a:solidFill>
              </a:rPr>
              <a:t>0</a:t>
            </a:r>
          </a:p>
        </p:txBody>
      </p:sp>
      <p:sp>
        <p:nvSpPr>
          <p:cNvPr id="10" name="Rectangle 9"/>
          <p:cNvSpPr/>
          <p:nvPr userDrawn="1"/>
        </p:nvSpPr>
        <p:spPr>
          <a:xfrm>
            <a:off x="8246534" y="1803713"/>
            <a:ext cx="914400" cy="914400"/>
          </a:xfrm>
          <a:prstGeom prst="rect">
            <a:avLst/>
          </a:prstGeom>
          <a:solidFill>
            <a:srgbClr val="785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120</a:t>
            </a:r>
          </a:p>
          <a:p>
            <a:pPr algn="ctr"/>
            <a:r>
              <a:rPr lang="en-US" sz="1200" dirty="0"/>
              <a:t>90</a:t>
            </a:r>
          </a:p>
          <a:p>
            <a:pPr algn="ctr"/>
            <a:r>
              <a:rPr lang="en-US" sz="1200" dirty="0"/>
              <a:t>200</a:t>
            </a:r>
          </a:p>
        </p:txBody>
      </p:sp>
      <p:sp>
        <p:nvSpPr>
          <p:cNvPr id="12" name="Rectangle 11"/>
          <p:cNvSpPr/>
          <p:nvPr userDrawn="1"/>
        </p:nvSpPr>
        <p:spPr>
          <a:xfrm>
            <a:off x="4246034" y="2984813"/>
            <a:ext cx="914400" cy="914400"/>
          </a:xfrm>
          <a:prstGeom prst="rect">
            <a:avLst/>
          </a:prstGeom>
          <a:solidFill>
            <a:srgbClr val="FF71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253</a:t>
            </a:r>
          </a:p>
          <a:p>
            <a:pPr algn="ctr"/>
            <a:r>
              <a:rPr lang="en-US" sz="1200" dirty="0"/>
              <a:t>113</a:t>
            </a:r>
          </a:p>
          <a:p>
            <a:pPr algn="ctr"/>
            <a:r>
              <a:rPr lang="en-US" sz="1200" dirty="0"/>
              <a:t>18</a:t>
            </a:r>
          </a:p>
        </p:txBody>
      </p:sp>
      <p:sp>
        <p:nvSpPr>
          <p:cNvPr id="13" name="Rectangle 12"/>
          <p:cNvSpPr/>
          <p:nvPr userDrawn="1"/>
        </p:nvSpPr>
        <p:spPr>
          <a:xfrm>
            <a:off x="1579034" y="2984813"/>
            <a:ext cx="914400" cy="914400"/>
          </a:xfrm>
          <a:prstGeom prst="rect">
            <a:avLst/>
          </a:prstGeom>
          <a:solidFill>
            <a:srgbClr val="C4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196</a:t>
            </a:r>
          </a:p>
          <a:p>
            <a:pPr algn="ctr"/>
            <a:r>
              <a:rPr lang="en-US" sz="1200" dirty="0"/>
              <a:t>50</a:t>
            </a:r>
          </a:p>
          <a:p>
            <a:pPr algn="ctr"/>
            <a:r>
              <a:rPr lang="en-US" sz="1200" dirty="0"/>
              <a:t>39</a:t>
            </a:r>
          </a:p>
        </p:txBody>
      </p:sp>
      <p:sp>
        <p:nvSpPr>
          <p:cNvPr id="14" name="Rectangle 13"/>
          <p:cNvSpPr/>
          <p:nvPr userDrawn="1"/>
        </p:nvSpPr>
        <p:spPr>
          <a:xfrm>
            <a:off x="2912534" y="2984813"/>
            <a:ext cx="914400" cy="914400"/>
          </a:xfrm>
          <a:prstGeom prst="rect">
            <a:avLst/>
          </a:prstGeom>
          <a:solidFill>
            <a:srgbClr val="006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103</a:t>
            </a:r>
          </a:p>
          <a:p>
            <a:pPr algn="ctr"/>
            <a:r>
              <a:rPr lang="en-US" sz="1200" dirty="0"/>
              <a:t>89</a:t>
            </a:r>
          </a:p>
        </p:txBody>
      </p:sp>
      <p:sp>
        <p:nvSpPr>
          <p:cNvPr id="15" name="Rectangle 14"/>
          <p:cNvSpPr/>
          <p:nvPr userDrawn="1"/>
        </p:nvSpPr>
        <p:spPr>
          <a:xfrm>
            <a:off x="5579534" y="2984813"/>
            <a:ext cx="914400" cy="914400"/>
          </a:xfrm>
          <a:prstGeom prst="rect">
            <a:avLst/>
          </a:prstGeom>
          <a:solidFill>
            <a:srgbClr val="169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154</a:t>
            </a:r>
          </a:p>
          <a:p>
            <a:pPr algn="ctr"/>
            <a:r>
              <a:rPr lang="en-US" sz="1200" dirty="0"/>
              <a:t>145</a:t>
            </a:r>
          </a:p>
        </p:txBody>
      </p:sp>
      <p:sp>
        <p:nvSpPr>
          <p:cNvPr id="16" name="Rectangle 15"/>
          <p:cNvSpPr/>
          <p:nvPr userDrawn="1"/>
        </p:nvSpPr>
        <p:spPr>
          <a:xfrm>
            <a:off x="6913034" y="2984813"/>
            <a:ext cx="914400" cy="914400"/>
          </a:xfrm>
          <a:prstGeom prst="rect">
            <a:avLst/>
          </a:prstGeom>
          <a:solidFill>
            <a:srgbClr val="89A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137</a:t>
            </a:r>
          </a:p>
          <a:p>
            <a:pPr algn="ctr"/>
            <a:r>
              <a:rPr lang="en-US" sz="1200" dirty="0"/>
              <a:t>168</a:t>
            </a:r>
          </a:p>
          <a:p>
            <a:pPr algn="ctr"/>
            <a:r>
              <a:rPr lang="en-US" sz="1200" dirty="0"/>
              <a:t>21</a:t>
            </a:r>
          </a:p>
        </p:txBody>
      </p:sp>
      <p:sp>
        <p:nvSpPr>
          <p:cNvPr id="17" name="Rectangle 16"/>
          <p:cNvSpPr/>
          <p:nvPr userDrawn="1"/>
        </p:nvSpPr>
        <p:spPr>
          <a:xfrm>
            <a:off x="8246534" y="2984813"/>
            <a:ext cx="914400" cy="914400"/>
          </a:xfrm>
          <a:prstGeom prst="rect">
            <a:avLst/>
          </a:prstGeom>
          <a:solidFill>
            <a:srgbClr val="5A4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90</a:t>
            </a:r>
          </a:p>
          <a:p>
            <a:pPr algn="ctr"/>
            <a:r>
              <a:rPr lang="en-US" sz="1200" dirty="0"/>
              <a:t>67</a:t>
            </a:r>
          </a:p>
          <a:p>
            <a:pPr algn="ctr"/>
            <a:r>
              <a:rPr lang="en-US" sz="1200" dirty="0"/>
              <a:t>157</a:t>
            </a:r>
          </a:p>
        </p:txBody>
      </p:sp>
      <p:sp>
        <p:nvSpPr>
          <p:cNvPr id="2" name="TextBox 1"/>
          <p:cNvSpPr txBox="1"/>
          <p:nvPr userDrawn="1"/>
        </p:nvSpPr>
        <p:spPr>
          <a:xfrm>
            <a:off x="1579034" y="1270313"/>
            <a:ext cx="914400" cy="338554"/>
          </a:xfrm>
          <a:prstGeom prst="rect">
            <a:avLst/>
          </a:prstGeom>
          <a:noFill/>
        </p:spPr>
        <p:txBody>
          <a:bodyPr wrap="square" rtlCol="0">
            <a:spAutoFit/>
          </a:bodyPr>
          <a:lstStyle/>
          <a:p>
            <a:pPr algn="ctr"/>
            <a:r>
              <a:rPr lang="en-US" sz="1600" dirty="0"/>
              <a:t>Reds</a:t>
            </a:r>
          </a:p>
        </p:txBody>
      </p:sp>
      <p:sp>
        <p:nvSpPr>
          <p:cNvPr id="18" name="TextBox 17"/>
          <p:cNvSpPr txBox="1"/>
          <p:nvPr userDrawn="1"/>
        </p:nvSpPr>
        <p:spPr>
          <a:xfrm>
            <a:off x="2893484" y="1270313"/>
            <a:ext cx="914400" cy="338554"/>
          </a:xfrm>
          <a:prstGeom prst="rect">
            <a:avLst/>
          </a:prstGeom>
          <a:noFill/>
        </p:spPr>
        <p:txBody>
          <a:bodyPr wrap="square" rtlCol="0">
            <a:spAutoFit/>
          </a:bodyPr>
          <a:lstStyle/>
          <a:p>
            <a:pPr algn="ctr"/>
            <a:r>
              <a:rPr lang="en-US" sz="1600" dirty="0"/>
              <a:t>Blues</a:t>
            </a:r>
          </a:p>
        </p:txBody>
      </p:sp>
      <p:sp>
        <p:nvSpPr>
          <p:cNvPr id="19" name="TextBox 18"/>
          <p:cNvSpPr txBox="1"/>
          <p:nvPr userDrawn="1"/>
        </p:nvSpPr>
        <p:spPr>
          <a:xfrm>
            <a:off x="4234393" y="1270313"/>
            <a:ext cx="914400" cy="338554"/>
          </a:xfrm>
          <a:prstGeom prst="rect">
            <a:avLst/>
          </a:prstGeom>
          <a:noFill/>
        </p:spPr>
        <p:txBody>
          <a:bodyPr wrap="square" rtlCol="0">
            <a:spAutoFit/>
          </a:bodyPr>
          <a:lstStyle/>
          <a:p>
            <a:pPr algn="ctr"/>
            <a:r>
              <a:rPr lang="en-US" sz="1600" dirty="0"/>
              <a:t>Yellows</a:t>
            </a:r>
          </a:p>
        </p:txBody>
      </p:sp>
      <p:sp>
        <p:nvSpPr>
          <p:cNvPr id="20" name="TextBox 19"/>
          <p:cNvSpPr txBox="1"/>
          <p:nvPr userDrawn="1"/>
        </p:nvSpPr>
        <p:spPr>
          <a:xfrm>
            <a:off x="5563661" y="1270313"/>
            <a:ext cx="914400" cy="338554"/>
          </a:xfrm>
          <a:prstGeom prst="rect">
            <a:avLst/>
          </a:prstGeom>
          <a:noFill/>
        </p:spPr>
        <p:txBody>
          <a:bodyPr wrap="square" rtlCol="0">
            <a:spAutoFit/>
          </a:bodyPr>
          <a:lstStyle/>
          <a:p>
            <a:pPr algn="ctr"/>
            <a:r>
              <a:rPr lang="en-US" sz="1600" dirty="0"/>
              <a:t>Teals</a:t>
            </a:r>
          </a:p>
        </p:txBody>
      </p:sp>
      <p:sp>
        <p:nvSpPr>
          <p:cNvPr id="21" name="TextBox 20"/>
          <p:cNvSpPr txBox="1"/>
          <p:nvPr userDrawn="1"/>
        </p:nvSpPr>
        <p:spPr>
          <a:xfrm>
            <a:off x="6913034" y="1270313"/>
            <a:ext cx="914400" cy="338554"/>
          </a:xfrm>
          <a:prstGeom prst="rect">
            <a:avLst/>
          </a:prstGeom>
          <a:noFill/>
        </p:spPr>
        <p:txBody>
          <a:bodyPr wrap="square" rtlCol="0">
            <a:spAutoFit/>
          </a:bodyPr>
          <a:lstStyle/>
          <a:p>
            <a:pPr algn="ctr"/>
            <a:r>
              <a:rPr lang="en-US" sz="1600" dirty="0"/>
              <a:t>Greens</a:t>
            </a:r>
          </a:p>
        </p:txBody>
      </p:sp>
      <p:sp>
        <p:nvSpPr>
          <p:cNvPr id="22" name="TextBox 21"/>
          <p:cNvSpPr txBox="1"/>
          <p:nvPr userDrawn="1"/>
        </p:nvSpPr>
        <p:spPr>
          <a:xfrm>
            <a:off x="8246534" y="1270313"/>
            <a:ext cx="914400" cy="338554"/>
          </a:xfrm>
          <a:prstGeom prst="rect">
            <a:avLst/>
          </a:prstGeom>
          <a:noFill/>
        </p:spPr>
        <p:txBody>
          <a:bodyPr wrap="square" rtlCol="0">
            <a:spAutoFit/>
          </a:bodyPr>
          <a:lstStyle/>
          <a:p>
            <a:pPr algn="ctr"/>
            <a:r>
              <a:rPr lang="en-US" sz="1600" dirty="0"/>
              <a:t>Purples</a:t>
            </a:r>
          </a:p>
        </p:txBody>
      </p:sp>
      <p:sp>
        <p:nvSpPr>
          <p:cNvPr id="23" name="TextBox 22"/>
          <p:cNvSpPr txBox="1"/>
          <p:nvPr userDrawn="1"/>
        </p:nvSpPr>
        <p:spPr>
          <a:xfrm>
            <a:off x="9551459" y="1288505"/>
            <a:ext cx="914400" cy="338554"/>
          </a:xfrm>
          <a:prstGeom prst="rect">
            <a:avLst/>
          </a:prstGeom>
          <a:noFill/>
        </p:spPr>
        <p:txBody>
          <a:bodyPr wrap="square" rtlCol="0">
            <a:spAutoFit/>
          </a:bodyPr>
          <a:lstStyle/>
          <a:p>
            <a:pPr algn="ctr"/>
            <a:r>
              <a:rPr lang="en-US" sz="1600" dirty="0"/>
              <a:t>Grays</a:t>
            </a:r>
          </a:p>
        </p:txBody>
      </p:sp>
      <p:sp>
        <p:nvSpPr>
          <p:cNvPr id="24" name="Rectangle 23"/>
          <p:cNvSpPr/>
          <p:nvPr userDrawn="1"/>
        </p:nvSpPr>
        <p:spPr>
          <a:xfrm>
            <a:off x="9551459" y="2975288"/>
            <a:ext cx="914400" cy="914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rgb</a:t>
            </a:r>
            <a:r>
              <a:rPr lang="en-US" sz="1200" dirty="0">
                <a:solidFill>
                  <a:schemeClr val="tx1"/>
                </a:solidFill>
              </a:rPr>
              <a:t>:</a:t>
            </a:r>
          </a:p>
          <a:p>
            <a:pPr algn="ctr"/>
            <a:r>
              <a:rPr lang="en-US" sz="1200" dirty="0">
                <a:solidFill>
                  <a:schemeClr val="tx1"/>
                </a:solidFill>
              </a:rPr>
              <a:t>200</a:t>
            </a:r>
          </a:p>
          <a:p>
            <a:pPr algn="ctr"/>
            <a:r>
              <a:rPr lang="en-US" sz="1200" dirty="0">
                <a:solidFill>
                  <a:schemeClr val="tx1"/>
                </a:solidFill>
              </a:rPr>
              <a:t>200</a:t>
            </a:r>
          </a:p>
          <a:p>
            <a:pPr algn="ctr"/>
            <a:r>
              <a:rPr lang="en-US" sz="1200" dirty="0">
                <a:solidFill>
                  <a:schemeClr val="tx1"/>
                </a:solidFill>
              </a:rPr>
              <a:t>200</a:t>
            </a:r>
          </a:p>
        </p:txBody>
      </p:sp>
      <p:sp>
        <p:nvSpPr>
          <p:cNvPr id="25" name="Rectangle 24"/>
          <p:cNvSpPr/>
          <p:nvPr userDrawn="1"/>
        </p:nvSpPr>
        <p:spPr>
          <a:xfrm>
            <a:off x="8256059" y="4127813"/>
            <a:ext cx="914400" cy="914400"/>
          </a:xfrm>
          <a:prstGeom prst="rect">
            <a:avLst/>
          </a:prstGeom>
          <a:solidFill>
            <a:srgbClr val="32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50</a:t>
            </a:r>
          </a:p>
          <a:p>
            <a:pPr algn="ctr"/>
            <a:r>
              <a:rPr lang="en-US" sz="1200" dirty="0"/>
              <a:t>35</a:t>
            </a:r>
          </a:p>
          <a:p>
            <a:pPr algn="ctr"/>
            <a:r>
              <a:rPr lang="en-US" sz="1200" dirty="0"/>
              <a:t>75</a:t>
            </a:r>
          </a:p>
        </p:txBody>
      </p:sp>
      <p:sp>
        <p:nvSpPr>
          <p:cNvPr id="26" name="Rectangle 25"/>
          <p:cNvSpPr/>
          <p:nvPr userDrawn="1"/>
        </p:nvSpPr>
        <p:spPr>
          <a:xfrm>
            <a:off x="9551459" y="4131301"/>
            <a:ext cx="914400" cy="91440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rgb</a:t>
            </a:r>
            <a:r>
              <a:rPr lang="en-US" sz="1200" dirty="0">
                <a:solidFill>
                  <a:schemeClr val="bg1"/>
                </a:solidFill>
              </a:rPr>
              <a:t>:</a:t>
            </a:r>
          </a:p>
          <a:p>
            <a:pPr algn="ctr"/>
            <a:r>
              <a:rPr lang="en-US" sz="1200" dirty="0">
                <a:solidFill>
                  <a:schemeClr val="bg1"/>
                </a:solidFill>
              </a:rPr>
              <a:t>50</a:t>
            </a:r>
          </a:p>
          <a:p>
            <a:pPr algn="ctr"/>
            <a:r>
              <a:rPr lang="en-US" sz="1200" dirty="0">
                <a:solidFill>
                  <a:schemeClr val="bg1"/>
                </a:solidFill>
              </a:rPr>
              <a:t>60</a:t>
            </a:r>
          </a:p>
          <a:p>
            <a:pPr algn="ctr"/>
            <a:r>
              <a:rPr lang="en-US" sz="1200" dirty="0">
                <a:solidFill>
                  <a:schemeClr val="bg1"/>
                </a:solidFill>
              </a:rPr>
              <a:t>75</a:t>
            </a:r>
          </a:p>
        </p:txBody>
      </p:sp>
      <p:sp>
        <p:nvSpPr>
          <p:cNvPr id="27" name="Rectangle 26"/>
          <p:cNvSpPr/>
          <p:nvPr userDrawn="1"/>
        </p:nvSpPr>
        <p:spPr>
          <a:xfrm>
            <a:off x="2912534" y="4127813"/>
            <a:ext cx="914400" cy="914400"/>
          </a:xfrm>
          <a:prstGeom prst="rect">
            <a:avLst/>
          </a:prstGeom>
          <a:solidFill>
            <a:srgbClr val="194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65</a:t>
            </a:r>
          </a:p>
          <a:p>
            <a:pPr algn="ctr"/>
            <a:r>
              <a:rPr lang="en-US" sz="1200" dirty="0"/>
              <a:t>85</a:t>
            </a:r>
          </a:p>
        </p:txBody>
      </p:sp>
      <p:sp>
        <p:nvSpPr>
          <p:cNvPr id="28" name="Rectangle 27"/>
          <p:cNvSpPr/>
          <p:nvPr userDrawn="1"/>
        </p:nvSpPr>
        <p:spPr>
          <a:xfrm>
            <a:off x="1579034" y="4127813"/>
            <a:ext cx="914400" cy="914400"/>
          </a:xfrm>
          <a:prstGeom prst="rect">
            <a:avLst/>
          </a:prstGeom>
          <a:solidFill>
            <a:srgbClr val="C3A5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195</a:t>
            </a:r>
          </a:p>
          <a:p>
            <a:pPr algn="ctr"/>
            <a:r>
              <a:rPr lang="en-US" sz="1200" dirty="0"/>
              <a:t>165</a:t>
            </a:r>
          </a:p>
          <a:p>
            <a:pPr algn="ctr"/>
            <a:r>
              <a:rPr lang="en-US" sz="1200" dirty="0"/>
              <a:t>175</a:t>
            </a:r>
          </a:p>
        </p:txBody>
      </p:sp>
    </p:spTree>
    <p:extLst>
      <p:ext uri="{BB962C8B-B14F-4D97-AF65-F5344CB8AC3E}">
        <p14:creationId xmlns:p14="http://schemas.microsoft.com/office/powerpoint/2010/main" val="2660305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Re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FD413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8"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9"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785352255"/>
      </p:ext>
    </p:extLst>
  </p:cSld>
  <p:clrMapOvr>
    <a:masterClrMapping/>
  </p:clrMapOvr>
  <p:extLst>
    <p:ext uri="{DCECCB84-F9BA-43D5-87BE-67443E8EF086}">
      <p15:sldGuideLst xmlns:p15="http://schemas.microsoft.com/office/powerpoint/2012/main">
        <p15:guide id="1" pos="3840">
          <p15:clr>
            <a:srgbClr val="FBAE40"/>
          </p15:clr>
        </p15:guide>
        <p15:guide id="2" pos="384" userDrawn="1">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userDrawn="1">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Gra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2"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3"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4"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2179455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Blu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008FF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2"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3"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31260415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descr="CAST_grey_100_bl.jpg"/>
          <p:cNvPicPr>
            <a:picLocks noChangeAspect="1"/>
          </p:cNvPicPr>
          <p:nvPr userDrawn="1"/>
        </p:nvPicPr>
        <p:blipFill>
          <a:blip r:embed="rId2" cstate="print"/>
          <a:srcRect b="42816"/>
          <a:stretch>
            <a:fillRect/>
          </a:stretch>
        </p:blipFill>
        <p:spPr>
          <a:xfrm>
            <a:off x="9381148" y="333532"/>
            <a:ext cx="2222308" cy="247337"/>
          </a:xfrm>
          <a:prstGeom prst="rect">
            <a:avLst/>
          </a:prstGeom>
        </p:spPr>
      </p:pic>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sp>
        <p:nvSpPr>
          <p:cNvPr id="5"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473901712"/>
      </p:ext>
    </p:extLst>
  </p:cSld>
  <p:clrMapOvr>
    <a:masterClrMapping/>
  </p:clrMapOvr>
  <p:extLst>
    <p:ext uri="{DCECCB84-F9BA-43D5-87BE-67443E8EF086}">
      <p15:sldGuideLst xmlns:p15="http://schemas.microsoft.com/office/powerpoint/2012/main">
        <p15:guide id="1" pos="3840" userDrawn="1">
          <p15:clr>
            <a:srgbClr val="FBAE40"/>
          </p15:clr>
        </p15:guide>
        <p15:guide id="2" pos="384" userDrawn="1">
          <p15:clr>
            <a:srgbClr val="FBAE40"/>
          </p15:clr>
        </p15:guide>
        <p15:guide id="3" pos="7296" userDrawn="1">
          <p15:clr>
            <a:srgbClr val="FBAE40"/>
          </p15:clr>
        </p15:guide>
        <p15:guide id="4" pos="2520" userDrawn="1">
          <p15:clr>
            <a:srgbClr val="FBAE40"/>
          </p15:clr>
        </p15:guide>
        <p15:guide id="5" pos="2784" userDrawn="1">
          <p15:clr>
            <a:srgbClr val="FBAE40"/>
          </p15:clr>
        </p15:guide>
        <p15:guide id="6" pos="4896" userDrawn="1">
          <p15:clr>
            <a:srgbClr val="FBAE40"/>
          </p15:clr>
        </p15:guide>
        <p15:guide id="7" pos="5160" userDrawn="1">
          <p15:clr>
            <a:srgbClr val="FBAE40"/>
          </p15:clr>
        </p15:guide>
        <p15:guide id="8" orient="horz" pos="2160" userDrawn="1">
          <p15:clr>
            <a:srgbClr val="FBAE40"/>
          </p15:clr>
        </p15:guide>
        <p15:guide id="9" orient="horz" pos="720" userDrawn="1">
          <p15:clr>
            <a:srgbClr val="FBAE40"/>
          </p15:clr>
        </p15:guide>
        <p15:guide id="10" orient="horz" pos="840" userDrawn="1">
          <p15:clr>
            <a:srgbClr val="FBAE40"/>
          </p15:clr>
        </p15:guide>
        <p15:guide id="11" orient="horz" pos="288" userDrawn="1">
          <p15:clr>
            <a:srgbClr val="FBAE40"/>
          </p15:clr>
        </p15:guide>
        <p15:guide id="12" orient="horz" pos="3888" userDrawn="1">
          <p15:clr>
            <a:srgbClr val="FBAE40"/>
          </p15:clr>
        </p15:guide>
        <p15:guide id="13" pos="9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Generic Content Slide_Blue">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3887469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0C078-9131-4E49-8A0D-400FEE8377B5}" type="datetimeFigureOut">
              <a:rPr lang="en-US" smtClean="0"/>
              <a:t>9/19/2019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1637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5" r:id="rId4"/>
    <p:sldLayoutId id="2147483674" r:id="rId5"/>
    <p:sldLayoutId id="2147483692" r:id="rId6"/>
    <p:sldLayoutId id="2147483691" r:id="rId7"/>
    <p:sldLayoutId id="2147483655" r:id="rId8"/>
    <p:sldLayoutId id="2147483688" r:id="rId9"/>
    <p:sldLayoutId id="2147483683" r:id="rId10"/>
    <p:sldLayoutId id="2147483684" r:id="rId11"/>
    <p:sldLayoutId id="2147483685" r:id="rId12"/>
    <p:sldLayoutId id="2147483686" r:id="rId13"/>
    <p:sldLayoutId id="2147483693" r:id="rId14"/>
    <p:sldLayoutId id="2147483687" r:id="rId15"/>
    <p:sldLayoutId id="2147483694" r:id="rId16"/>
    <p:sldLayoutId id="2147483695" r:id="rId17"/>
    <p:sldLayoutId id="2147483696" r:id="rId18"/>
    <p:sldLayoutId id="2147483697" r:id="rId19"/>
    <p:sldLayoutId id="2147483698" r:id="rId20"/>
    <p:sldLayoutId id="2147483699" r:id="rId21"/>
    <p:sldLayoutId id="2147483701" r:id="rId22"/>
    <p:sldLayoutId id="2147483702" r:id="rId23"/>
    <p:sldLayoutId id="2147483676" r:id="rId24"/>
    <p:sldLayoutId id="2147483678" r:id="rId25"/>
    <p:sldLayoutId id="2147483679" r:id="rId26"/>
    <p:sldLayoutId id="2147483680" r:id="rId27"/>
    <p:sldLayoutId id="2147483681" r:id="rId28"/>
    <p:sldLayoutId id="2147483682" r:id="rId29"/>
    <p:sldLayoutId id="2147483660" r:id="rId30"/>
    <p:sldLayoutId id="2147483689" r:id="rId31"/>
  </p:sldLayoutIdLst>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CAST</a:t>
            </a:r>
          </a:p>
        </p:txBody>
      </p:sp>
      <p:sp>
        <p:nvSpPr>
          <p:cNvPr id="3" name="Text Placeholder 2"/>
          <p:cNvSpPr>
            <a:spLocks noGrp="1"/>
          </p:cNvSpPr>
          <p:nvPr>
            <p:ph type="body" sz="quarter" idx="16"/>
          </p:nvPr>
        </p:nvSpPr>
        <p:spPr/>
        <p:txBody>
          <a:bodyPr/>
          <a:lstStyle/>
          <a:p>
            <a:r>
              <a:rPr lang="en-US" dirty="0"/>
              <a:t>The Leader in Software Analytics &amp; Risk Prevention</a:t>
            </a:r>
          </a:p>
        </p:txBody>
      </p:sp>
      <p:sp>
        <p:nvSpPr>
          <p:cNvPr id="4" name="Text Placeholder 3"/>
          <p:cNvSpPr>
            <a:spLocks noGrp="1"/>
          </p:cNvSpPr>
          <p:nvPr>
            <p:ph type="body" sz="quarter" idx="17"/>
          </p:nvPr>
        </p:nvSpPr>
        <p:spPr/>
        <p:txBody>
          <a:bodyPr/>
          <a:lstStyle/>
          <a:p>
            <a:r>
              <a:rPr lang="en-US" dirty="0"/>
              <a:t>Generic Table Definition</a:t>
            </a:r>
          </a:p>
        </p:txBody>
      </p:sp>
    </p:spTree>
    <p:extLst>
      <p:ext uri="{BB962C8B-B14F-4D97-AF65-F5344CB8AC3E}">
        <p14:creationId xmlns:p14="http://schemas.microsoft.com/office/powerpoint/2010/main" val="271255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7</a:t>
            </a:r>
          </a:p>
        </p:txBody>
      </p:sp>
      <p:sp>
        <p:nvSpPr>
          <p:cNvPr id="3" name="Text Placeholder 2"/>
          <p:cNvSpPr>
            <a:spLocks noGrp="1"/>
          </p:cNvSpPr>
          <p:nvPr>
            <p:ph type="body" sz="quarter" idx="13"/>
          </p:nvPr>
        </p:nvSpPr>
        <p:spPr/>
        <p:txBody>
          <a:bodyPr/>
          <a:lstStyle/>
          <a:p>
            <a:r>
              <a:rPr lang="en-GB" dirty="0"/>
              <a:t>Table to monitor sizing information regarding previous snapshot</a:t>
            </a:r>
            <a:endParaRPr lang="en-US" dirty="0"/>
          </a:p>
          <a:p>
            <a:r>
              <a:rPr lang="en-US" sz="1400" dirty="0"/>
              <a:t>TABLE;GENERIC_TABLE;COL1=SNAPSHOTS,ROW1=METRICS,METRICS=TECHNICAL_SIZING,SNAPSHOTS=CURRENT|PREVIOUS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SNAPSHOTS,ROW1=METRICS,METRICS=TECHNICAL_SIZING,SNAPSHOTS=CURRENT|PREVIOUS"/>
          <p:cNvGraphicFramePr>
            <a:graphicFrameLocks noGrp="1"/>
          </p:cNvGraphicFramePr>
          <p:nvPr>
            <p:extLst>
              <p:ext uri="{D42A27DB-BD31-4B8C-83A1-F6EECF244321}">
                <p14:modId xmlns:p14="http://schemas.microsoft.com/office/powerpoint/2010/main" val="367399125"/>
              </p:ext>
            </p:extLst>
          </p:nvPr>
        </p:nvGraphicFramePr>
        <p:xfrm>
          <a:off x="2682179" y="2647274"/>
          <a:ext cx="5852160" cy="1371600"/>
        </p:xfrm>
        <a:graphic>
          <a:graphicData uri="http://schemas.openxmlformats.org/drawingml/2006/table">
            <a:tbl>
              <a:tblPr firstRow="1" bandRow="1">
                <a:tableStyleId>{68D230F3-CF80-4859-8CE7-A43EE81993B5}</a:tableStyleId>
              </a:tblPr>
              <a:tblGrid>
                <a:gridCol w="2011680">
                  <a:extLst>
                    <a:ext uri="{9D8B030D-6E8A-4147-A177-3AD203B41FA5}">
                      <a16:colId xmlns:a16="http://schemas.microsoft.com/office/drawing/2014/main" val="2686098126"/>
                    </a:ext>
                  </a:extLst>
                </a:gridCol>
                <a:gridCol w="1920240">
                  <a:extLst>
                    <a:ext uri="{9D8B030D-6E8A-4147-A177-3AD203B41FA5}">
                      <a16:colId xmlns:a16="http://schemas.microsoft.com/office/drawing/2014/main" val="4068201546"/>
                    </a:ext>
                  </a:extLst>
                </a:gridCol>
                <a:gridCol w="1920240">
                  <a:extLst>
                    <a:ext uri="{9D8B030D-6E8A-4147-A177-3AD203B41FA5}">
                      <a16:colId xmlns:a16="http://schemas.microsoft.com/office/drawing/2014/main" val="20002"/>
                    </a:ext>
                  </a:extLst>
                </a:gridCol>
              </a:tblGrid>
              <a:tr h="191479">
                <a:tc>
                  <a:txBody>
                    <a:bodyPr/>
                    <a:lstStyle/>
                    <a:p>
                      <a:r>
                        <a:rPr lang="en-US" sz="900" dirty="0"/>
                        <a:t>Metrics</a:t>
                      </a:r>
                    </a:p>
                  </a:txBody>
                  <a:tcPr anchor="ctr"/>
                </a:tc>
                <a:tc>
                  <a:txBody>
                    <a:bodyPr/>
                    <a:lstStyle/>
                    <a:p>
                      <a:pPr algn="ctr"/>
                      <a:r>
                        <a:rPr lang="en-US" sz="900" dirty="0"/>
                        <a:t>Current snapshot</a:t>
                      </a:r>
                    </a:p>
                  </a:txBody>
                  <a:tcPr anchor="ctr"/>
                </a:tc>
                <a:tc>
                  <a:txBody>
                    <a:bodyPr/>
                    <a:lstStyle/>
                    <a:p>
                      <a:pPr algn="ctr"/>
                      <a:r>
                        <a:rPr lang="en-US" sz="900" dirty="0"/>
                        <a:t>Previous snapshot</a:t>
                      </a:r>
                    </a:p>
                  </a:txBody>
                  <a:tcPr anchor="ctr"/>
                </a:tc>
                <a:extLst>
                  <a:ext uri="{0D108BD9-81ED-4DB2-BD59-A6C34878D82A}">
                    <a16:rowId xmlns:a16="http://schemas.microsoft.com/office/drawing/2014/main" val="1266671279"/>
                  </a:ext>
                </a:extLst>
              </a:tr>
              <a:tr h="191479">
                <a:tc>
                  <a:txBody>
                    <a:bodyPr/>
                    <a:lstStyle/>
                    <a:p>
                      <a:r>
                        <a:rPr lang="en-US" sz="900" dirty="0"/>
                        <a:t>Sizing metrics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Sizing metrics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Sizing metrics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Sizing metrics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1915515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8</a:t>
            </a:r>
            <a:endParaRPr lang="en-US" dirty="0"/>
          </a:p>
        </p:txBody>
      </p:sp>
      <p:sp>
        <p:nvSpPr>
          <p:cNvPr id="3" name="Text Placeholder 2"/>
          <p:cNvSpPr>
            <a:spLocks noGrp="1"/>
          </p:cNvSpPr>
          <p:nvPr>
            <p:ph type="body" sz="quarter" idx="13"/>
          </p:nvPr>
        </p:nvSpPr>
        <p:spPr/>
        <p:txBody>
          <a:bodyPr/>
          <a:lstStyle/>
          <a:p>
            <a:r>
              <a:rPr lang="en-GB" dirty="0"/>
              <a:t>Table to monitor specific sizing metrics with evolution regarding previous snapshot </a:t>
            </a:r>
            <a:endParaRPr lang="en-US" dirty="0"/>
          </a:p>
          <a:p>
            <a:r>
              <a:rPr lang="en-US" sz="1400" dirty="0"/>
              <a:t>TABLE;GENERIC_TABLE;COL1=SNAPSHOTS,ROW1=METRICS,METRICS=10151|10107|10152|10154|10161,SNAPSHOTS=ALL</a:t>
            </a:r>
          </a:p>
          <a:p>
            <a:endParaRPr lang="en-US" sz="1400" dirty="0"/>
          </a:p>
          <a:p>
            <a:endParaRPr lang="en-US" sz="1400" dirty="0"/>
          </a:p>
          <a:p>
            <a:pPr marL="0" indent="0">
              <a:buNone/>
            </a:pP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8" name="Table 7" descr="TABLE;GENERIC_TABLE;COL1=SNAPSHOTS,ROW1=METRICS,METRICS=10151|10107|10152|10154|10161,SNAPSHOTS=ALL"/>
          <p:cNvGraphicFramePr>
            <a:graphicFrameLocks noGrp="1"/>
          </p:cNvGraphicFramePr>
          <p:nvPr/>
        </p:nvGraphicFramePr>
        <p:xfrm>
          <a:off x="1906325" y="2799675"/>
          <a:ext cx="8412480" cy="2225040"/>
        </p:xfrm>
        <a:graphic>
          <a:graphicData uri="http://schemas.openxmlformats.org/drawingml/2006/table">
            <a:tbl>
              <a:tblPr firstRow="1" bandRow="1">
                <a:tableStyleId>{93296810-A885-4BE3-A3E7-6D5BEEA58F35}</a:tableStyleId>
              </a:tblPr>
              <a:tblGrid>
                <a:gridCol w="2011680">
                  <a:extLst>
                    <a:ext uri="{9D8B030D-6E8A-4147-A177-3AD203B41FA5}">
                      <a16:colId xmlns:a16="http://schemas.microsoft.com/office/drawing/2014/main" val="2686098126"/>
                    </a:ext>
                  </a:extLst>
                </a:gridCol>
                <a:gridCol w="1920240">
                  <a:extLst>
                    <a:ext uri="{9D8B030D-6E8A-4147-A177-3AD203B41FA5}">
                      <a16:colId xmlns:a16="http://schemas.microsoft.com/office/drawing/2014/main" val="4068201546"/>
                    </a:ext>
                  </a:extLst>
                </a:gridCol>
                <a:gridCol w="1920240">
                  <a:extLst>
                    <a:ext uri="{9D8B030D-6E8A-4147-A177-3AD203B41FA5}">
                      <a16:colId xmlns:a16="http://schemas.microsoft.com/office/drawing/2014/main" val="20002"/>
                    </a:ext>
                  </a:extLst>
                </a:gridCol>
                <a:gridCol w="1280160">
                  <a:extLst>
                    <a:ext uri="{9D8B030D-6E8A-4147-A177-3AD203B41FA5}">
                      <a16:colId xmlns:a16="http://schemas.microsoft.com/office/drawing/2014/main" val="20003"/>
                    </a:ext>
                  </a:extLst>
                </a:gridCol>
                <a:gridCol w="1280160">
                  <a:extLst>
                    <a:ext uri="{9D8B030D-6E8A-4147-A177-3AD203B41FA5}">
                      <a16:colId xmlns:a16="http://schemas.microsoft.com/office/drawing/2014/main" val="20004"/>
                    </a:ext>
                  </a:extLst>
                </a:gridCol>
              </a:tblGrid>
              <a:tr h="370840">
                <a:tc>
                  <a:txBody>
                    <a:bodyPr/>
                    <a:lstStyle/>
                    <a:p>
                      <a:r>
                        <a:rPr lang="en-US" sz="1200" dirty="0"/>
                        <a:t>Metrics</a:t>
                      </a:r>
                    </a:p>
                  </a:txBody>
                  <a:tcPr anchor="ctr"/>
                </a:tc>
                <a:tc>
                  <a:txBody>
                    <a:bodyPr/>
                    <a:lstStyle/>
                    <a:p>
                      <a:pPr algn="ctr"/>
                      <a:r>
                        <a:rPr lang="en-US" sz="1200" dirty="0"/>
                        <a:t>Current snapshot</a:t>
                      </a:r>
                    </a:p>
                  </a:txBody>
                  <a:tcPr anchor="ctr"/>
                </a:tc>
                <a:tc>
                  <a:txBody>
                    <a:bodyPr/>
                    <a:lstStyle/>
                    <a:p>
                      <a:pPr algn="ctr"/>
                      <a:r>
                        <a:rPr lang="en-US" sz="1200" dirty="0"/>
                        <a:t>Previous snapshot</a:t>
                      </a:r>
                    </a:p>
                  </a:txBody>
                  <a:tcPr anchor="ctr"/>
                </a:tc>
                <a:tc>
                  <a:txBody>
                    <a:bodyPr/>
                    <a:lstStyle/>
                    <a:p>
                      <a:pPr algn="ctr"/>
                      <a:r>
                        <a:rPr lang="en-US" sz="1200" dirty="0"/>
                        <a:t>Evolution</a:t>
                      </a:r>
                    </a:p>
                  </a:txBody>
                  <a:tcPr anchor="ctr"/>
                </a:tc>
                <a:tc>
                  <a:txBody>
                    <a:bodyPr/>
                    <a:lstStyle/>
                    <a:p>
                      <a:pPr algn="ctr"/>
                      <a:r>
                        <a:rPr lang="en-US" sz="1200" dirty="0"/>
                        <a:t>% Evolution</a:t>
                      </a:r>
                    </a:p>
                  </a:txBody>
                  <a:tcPr anchor="ctr"/>
                </a:tc>
                <a:extLst>
                  <a:ext uri="{0D108BD9-81ED-4DB2-BD59-A6C34878D82A}">
                    <a16:rowId xmlns:a16="http://schemas.microsoft.com/office/drawing/2014/main" val="1266671279"/>
                  </a:ext>
                </a:extLst>
              </a:tr>
              <a:tr h="370840">
                <a:tc>
                  <a:txBody>
                    <a:bodyPr/>
                    <a:lstStyle/>
                    <a:p>
                      <a:r>
                        <a:rPr lang="en-US" sz="1200" dirty="0"/>
                        <a:t>Number of Code Lines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651313564"/>
                  </a:ext>
                </a:extLst>
              </a:tr>
              <a:tr h="370840">
                <a:tc>
                  <a:txBody>
                    <a:bodyPr/>
                    <a:lstStyle/>
                    <a:p>
                      <a:r>
                        <a:rPr lang="en-US" sz="1200" dirty="0"/>
                        <a:t>Number of Comment Lines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258950862"/>
                  </a:ext>
                </a:extLst>
              </a:tr>
              <a:tr h="370840">
                <a:tc>
                  <a:txBody>
                    <a:bodyPr/>
                    <a:lstStyle/>
                    <a:p>
                      <a:r>
                        <a:rPr lang="en-US" sz="1200" dirty="0"/>
                        <a:t>Number of Artifacts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396502939"/>
                  </a:ext>
                </a:extLst>
              </a:tr>
              <a:tr h="370840">
                <a:tc>
                  <a:txBody>
                    <a:bodyPr/>
                    <a:lstStyle/>
                    <a:p>
                      <a:r>
                        <a:rPr lang="en-US" sz="1200" dirty="0"/>
                        <a:t>Number of Files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798638133"/>
                  </a:ext>
                </a:extLst>
              </a:tr>
              <a:tr h="370840">
                <a:tc>
                  <a:txBody>
                    <a:bodyPr/>
                    <a:lstStyle/>
                    <a:p>
                      <a:r>
                        <a:rPr lang="en-US" sz="1200" dirty="0"/>
                        <a:t>Number of Methods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365351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9</a:t>
            </a:r>
          </a:p>
        </p:txBody>
      </p:sp>
      <p:sp>
        <p:nvSpPr>
          <p:cNvPr id="3" name="Text Placeholder 2"/>
          <p:cNvSpPr>
            <a:spLocks noGrp="1"/>
          </p:cNvSpPr>
          <p:nvPr>
            <p:ph type="body" sz="quarter" idx="13"/>
          </p:nvPr>
        </p:nvSpPr>
        <p:spPr/>
        <p:txBody>
          <a:bodyPr/>
          <a:lstStyle/>
          <a:p>
            <a:r>
              <a:rPr lang="en-GB" dirty="0"/>
              <a:t>Table to monitor quality standard violations evolution</a:t>
            </a:r>
            <a:endParaRPr lang="en-US" dirty="0"/>
          </a:p>
          <a:p>
            <a:r>
              <a:rPr lang="en-US" sz="1400" dirty="0"/>
              <a:t>TABLE;GENERIC_TABLE;COL1=VIOLATIONS,ROW1=METRICS,METRICS=CWE,VIOLATIONS=ALL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VIOLATIONS,ROW1=METRICS,METRICS=CWE,VIOLATIONS=ALL"/>
          <p:cNvGraphicFramePr>
            <a:graphicFrameLocks noGrp="1"/>
          </p:cNvGraphicFramePr>
          <p:nvPr>
            <p:extLst>
              <p:ext uri="{D42A27DB-BD31-4B8C-83A1-F6EECF244321}">
                <p14:modId xmlns:p14="http://schemas.microsoft.com/office/powerpoint/2010/main" val="223356689"/>
              </p:ext>
            </p:extLst>
          </p:nvPr>
        </p:nvGraphicFramePr>
        <p:xfrm>
          <a:off x="738231" y="2647274"/>
          <a:ext cx="9387280" cy="1371600"/>
        </p:xfrm>
        <a:graphic>
          <a:graphicData uri="http://schemas.openxmlformats.org/drawingml/2006/table">
            <a:tbl>
              <a:tblPr firstRow="1" bandRow="1">
                <a:tableStyleId>{68D230F3-CF80-4859-8CE7-A43EE81993B5}</a:tableStyleId>
              </a:tblPr>
              <a:tblGrid>
                <a:gridCol w="3758268">
                  <a:extLst>
                    <a:ext uri="{9D8B030D-6E8A-4147-A177-3AD203B41FA5}">
                      <a16:colId xmlns:a16="http://schemas.microsoft.com/office/drawing/2014/main" val="2686098126"/>
                    </a:ext>
                  </a:extLst>
                </a:gridCol>
                <a:gridCol w="1895912">
                  <a:extLst>
                    <a:ext uri="{9D8B030D-6E8A-4147-A177-3AD203B41FA5}">
                      <a16:colId xmlns:a16="http://schemas.microsoft.com/office/drawing/2014/main" val="562011525"/>
                    </a:ext>
                  </a:extLst>
                </a:gridCol>
                <a:gridCol w="1904301">
                  <a:extLst>
                    <a:ext uri="{9D8B030D-6E8A-4147-A177-3AD203B41FA5}">
                      <a16:colId xmlns:a16="http://schemas.microsoft.com/office/drawing/2014/main" val="4068201546"/>
                    </a:ext>
                  </a:extLst>
                </a:gridCol>
                <a:gridCol w="1828799">
                  <a:extLst>
                    <a:ext uri="{9D8B030D-6E8A-4147-A177-3AD203B41FA5}">
                      <a16:colId xmlns:a16="http://schemas.microsoft.com/office/drawing/2014/main" val="20002"/>
                    </a:ext>
                  </a:extLst>
                </a:gridCol>
              </a:tblGrid>
              <a:tr h="191479">
                <a:tc>
                  <a:txBody>
                    <a:bodyPr/>
                    <a:lstStyle/>
                    <a:p>
                      <a:r>
                        <a:rPr lang="en-US" sz="900" dirty="0"/>
                        <a:t>Metrics</a:t>
                      </a:r>
                    </a:p>
                  </a:txBody>
                  <a:tcPr anchor="ctr"/>
                </a:tc>
                <a:tc>
                  <a:txBody>
                    <a:bodyPr/>
                    <a:lstStyle/>
                    <a:p>
                      <a:pPr algn="ctr"/>
                      <a:r>
                        <a:rPr lang="en-US" sz="900" dirty="0"/>
                        <a:t>Added Violations</a:t>
                      </a:r>
                    </a:p>
                  </a:txBody>
                  <a:tcPr anchor="ctr"/>
                </a:tc>
                <a:tc>
                  <a:txBody>
                    <a:bodyPr/>
                    <a:lstStyle/>
                    <a:p>
                      <a:pPr algn="ctr"/>
                      <a:r>
                        <a:rPr lang="en-US" sz="900" dirty="0"/>
                        <a:t>Removed Violations</a:t>
                      </a:r>
                    </a:p>
                  </a:txBody>
                  <a:tcPr anchor="ctr"/>
                </a:tc>
                <a:tc>
                  <a:txBody>
                    <a:bodyPr/>
                    <a:lstStyle/>
                    <a:p>
                      <a:pPr algn="ctr"/>
                      <a:r>
                        <a:rPr lang="en-US" sz="900" dirty="0"/>
                        <a:t>Total Violations</a:t>
                      </a:r>
                    </a:p>
                  </a:txBody>
                  <a:tcPr anchor="ctr"/>
                </a:tc>
                <a:extLst>
                  <a:ext uri="{0D108BD9-81ED-4DB2-BD59-A6C34878D82A}">
                    <a16:rowId xmlns:a16="http://schemas.microsoft.com/office/drawing/2014/main" val="1266671279"/>
                  </a:ext>
                </a:extLst>
              </a:tr>
              <a:tr h="191479">
                <a:tc>
                  <a:txBody>
                    <a:bodyPr/>
                    <a:lstStyle/>
                    <a:p>
                      <a:r>
                        <a:rPr lang="en-US" sz="900" dirty="0"/>
                        <a:t>Metric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Metric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metric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metric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
        <p:nvSpPr>
          <p:cNvPr id="7" name="TextBox 6">
            <a:extLst>
              <a:ext uri="{FF2B5EF4-FFF2-40B4-BE49-F238E27FC236}">
                <a16:creationId xmlns:a16="http://schemas.microsoft.com/office/drawing/2014/main" id="{9CF13E4E-18E2-42F1-847D-F0CB31034E36}"/>
              </a:ext>
            </a:extLst>
          </p:cNvPr>
          <p:cNvSpPr txBox="1"/>
          <p:nvPr/>
        </p:nvSpPr>
        <p:spPr>
          <a:xfrm>
            <a:off x="609600" y="2093629"/>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GB" dirty="0"/>
              <a:t>The selection of metrics by standard quality tag name should only be used for an application where the </a:t>
            </a:r>
            <a:r>
              <a:rPr lang="en-GB"/>
              <a:t>extension “Quality Standards Support” </a:t>
            </a:r>
            <a:r>
              <a:rPr lang="en-GB" dirty="0"/>
              <a:t>is installed. If not, no metrics will be selected and </a:t>
            </a:r>
            <a:r>
              <a:rPr lang="en-US" dirty="0"/>
              <a:t>table</a:t>
            </a:r>
            <a:r>
              <a:rPr lang="en-GB" dirty="0"/>
              <a:t> will be empty.</a:t>
            </a:r>
            <a:endParaRPr lang="en-US" dirty="0"/>
          </a:p>
        </p:txBody>
      </p:sp>
    </p:spTree>
    <p:extLst>
      <p:ext uri="{BB962C8B-B14F-4D97-AF65-F5344CB8AC3E}">
        <p14:creationId xmlns:p14="http://schemas.microsoft.com/office/powerpoint/2010/main" val="1655506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10</a:t>
            </a:r>
          </a:p>
        </p:txBody>
      </p:sp>
      <p:sp>
        <p:nvSpPr>
          <p:cNvPr id="3" name="Text Placeholder 2"/>
          <p:cNvSpPr>
            <a:spLocks noGrp="1"/>
          </p:cNvSpPr>
          <p:nvPr>
            <p:ph type="body" sz="quarter" idx="13"/>
          </p:nvPr>
        </p:nvSpPr>
        <p:spPr/>
        <p:txBody>
          <a:bodyPr/>
          <a:lstStyle/>
          <a:p>
            <a:r>
              <a:rPr lang="en-GB" dirty="0"/>
              <a:t>Table to monitor custom expressions</a:t>
            </a:r>
            <a:endParaRPr lang="en-US" dirty="0"/>
          </a:p>
          <a:p>
            <a:r>
              <a:rPr lang="en-US" sz="1400" dirty="0"/>
              <a:t>TABLE;GENERIC_TABLE;COL1=CUSTOM_EXPRESSIONS,ROW1=MODULES,SNAPSHOTS=CURRENT,CUSTOM_EXPRESSIONS=(</a:t>
            </a:r>
            <a:r>
              <a:rPr lang="en-US" sz="1400" dirty="0" err="1"/>
              <a:t>a+b</a:t>
            </a:r>
            <a:r>
              <a:rPr lang="en-US" sz="1400" dirty="0"/>
              <a:t>)/2|c/</a:t>
            </a:r>
            <a:r>
              <a:rPr lang="en-US" sz="1400" dirty="0" err="1"/>
              <a:t>d,PARAMS</a:t>
            </a:r>
            <a:r>
              <a:rPr lang="en-US" sz="1400" dirty="0"/>
              <a:t>=QR a QR b SZ c SZ </a:t>
            </a:r>
            <a:r>
              <a:rPr lang="en-US" sz="1400" dirty="0" err="1"/>
              <a:t>d,a</a:t>
            </a:r>
            <a:r>
              <a:rPr lang="en-US" sz="1400" dirty="0"/>
              <a:t>=60013,b=60014,c=67211,d=10151,MODULES=ALL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CUSTOM_EXPRESSIONS,ROW1=MODULES,SNAPSHOTS=CURRENT,CUSTOM_EXPRESSIONS=(a+b)/2|c/d,PARAMS=QR a QR b SZ c SZ d,a=60013,b=60014,c=67211,d=10151,MODULES=ALL"/>
          <p:cNvGraphicFramePr>
            <a:graphicFrameLocks noGrp="1"/>
          </p:cNvGraphicFramePr>
          <p:nvPr>
            <p:extLst>
              <p:ext uri="{D42A27DB-BD31-4B8C-83A1-F6EECF244321}">
                <p14:modId xmlns:p14="http://schemas.microsoft.com/office/powerpoint/2010/main" val="2885676923"/>
              </p:ext>
            </p:extLst>
          </p:nvPr>
        </p:nvGraphicFramePr>
        <p:xfrm>
          <a:off x="1369461" y="2823369"/>
          <a:ext cx="9036999" cy="1371600"/>
        </p:xfrm>
        <a:graphic>
          <a:graphicData uri="http://schemas.openxmlformats.org/drawingml/2006/table">
            <a:tbl>
              <a:tblPr firstRow="1" bandRow="1">
                <a:tableStyleId>{1E171933-4619-4E11-9A3F-F7608DF75F80}</a:tableStyleId>
              </a:tblPr>
              <a:tblGrid>
                <a:gridCol w="4877955">
                  <a:extLst>
                    <a:ext uri="{9D8B030D-6E8A-4147-A177-3AD203B41FA5}">
                      <a16:colId xmlns:a16="http://schemas.microsoft.com/office/drawing/2014/main" val="2686098126"/>
                    </a:ext>
                  </a:extLst>
                </a:gridCol>
                <a:gridCol w="2135567">
                  <a:extLst>
                    <a:ext uri="{9D8B030D-6E8A-4147-A177-3AD203B41FA5}">
                      <a16:colId xmlns:a16="http://schemas.microsoft.com/office/drawing/2014/main" val="4068201546"/>
                    </a:ext>
                  </a:extLst>
                </a:gridCol>
                <a:gridCol w="2023477">
                  <a:extLst>
                    <a:ext uri="{9D8B030D-6E8A-4147-A177-3AD203B41FA5}">
                      <a16:colId xmlns:a16="http://schemas.microsoft.com/office/drawing/2014/main" val="20002"/>
                    </a:ext>
                  </a:extLst>
                </a:gridCol>
              </a:tblGrid>
              <a:tr h="191479">
                <a:tc>
                  <a:txBody>
                    <a:bodyPr/>
                    <a:lstStyle/>
                    <a:p>
                      <a:r>
                        <a:rPr lang="en-US" sz="900" dirty="0"/>
                        <a:t>Modules</a:t>
                      </a:r>
                    </a:p>
                  </a:txBody>
                  <a:tcPr anchor="ctr"/>
                </a:tc>
                <a:tc>
                  <a:txBody>
                    <a:bodyPr/>
                    <a:lstStyle/>
                    <a:p>
                      <a:pPr algn="ctr"/>
                      <a:r>
                        <a:rPr lang="en-US" sz="900" dirty="0"/>
                        <a:t>(</a:t>
                      </a:r>
                      <a:r>
                        <a:rPr lang="en-US" sz="900" dirty="0" err="1"/>
                        <a:t>a+b</a:t>
                      </a:r>
                      <a:r>
                        <a:rPr lang="en-US" sz="900" dirty="0"/>
                        <a:t>)/2</a:t>
                      </a:r>
                    </a:p>
                  </a:txBody>
                  <a:tcPr anchor="ctr"/>
                </a:tc>
                <a:tc>
                  <a:txBody>
                    <a:bodyPr/>
                    <a:lstStyle/>
                    <a:p>
                      <a:pPr algn="ctr"/>
                      <a:r>
                        <a:rPr lang="en-US" sz="900" dirty="0"/>
                        <a:t>c/d</a:t>
                      </a:r>
                    </a:p>
                  </a:txBody>
                  <a:tcPr anchor="ctr"/>
                </a:tc>
                <a:extLst>
                  <a:ext uri="{0D108BD9-81ED-4DB2-BD59-A6C34878D82A}">
                    <a16:rowId xmlns:a16="http://schemas.microsoft.com/office/drawing/2014/main" val="1266671279"/>
                  </a:ext>
                </a:extLst>
              </a:tr>
              <a:tr h="191479">
                <a:tc>
                  <a:txBody>
                    <a:bodyPr/>
                    <a:lstStyle/>
                    <a:p>
                      <a:r>
                        <a:rPr lang="en-US" sz="900" dirty="0"/>
                        <a:t>Module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Module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Module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Module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704567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Text Placeholder 2"/>
          <p:cNvSpPr>
            <a:spLocks noGrp="1"/>
          </p:cNvSpPr>
          <p:nvPr>
            <p:ph type="body" sz="quarter" idx="13"/>
          </p:nvPr>
        </p:nvSpPr>
        <p:spPr/>
        <p:txBody>
          <a:bodyPr/>
          <a:lstStyle/>
          <a:p>
            <a:r>
              <a:rPr lang="en-GB" b="1" u="sng" dirty="0"/>
              <a:t>No space can be left</a:t>
            </a:r>
            <a:r>
              <a:rPr lang="en-GB" dirty="0"/>
              <a:t> on the configuration (except if your module or technology contains it).</a:t>
            </a:r>
            <a:endParaRPr lang="en-US" dirty="0"/>
          </a:p>
          <a:p>
            <a:r>
              <a:rPr lang="en-GB" b="1" dirty="0"/>
              <a:t>MODULES</a:t>
            </a:r>
            <a:r>
              <a:rPr lang="en-GB" dirty="0"/>
              <a:t>: if no information filled, then default value is "ALL"</a:t>
            </a:r>
            <a:endParaRPr lang="en-US" dirty="0"/>
          </a:p>
          <a:p>
            <a:r>
              <a:rPr lang="en-GB" b="1" dirty="0"/>
              <a:t>TECHNOLOGIES</a:t>
            </a:r>
            <a:r>
              <a:rPr lang="en-GB" dirty="0"/>
              <a:t>: if no information filled, then default value is "ALL"</a:t>
            </a:r>
            <a:endParaRPr lang="en-US" dirty="0"/>
          </a:p>
          <a:p>
            <a:r>
              <a:rPr lang="en-GB" b="1" dirty="0"/>
              <a:t>SNAPSHOTS</a:t>
            </a:r>
            <a:r>
              <a:rPr lang="en-GB" dirty="0"/>
              <a:t>: When a snapshot is displayed in a table, we display "Snapshot Name -Snapshot version".  if no information filled, then default value is "ALL"</a:t>
            </a:r>
            <a:endParaRPr lang="en-US" dirty="0"/>
          </a:p>
          <a:p>
            <a:r>
              <a:rPr lang="en-GB" b="1" dirty="0"/>
              <a:t>VIOLATIONS</a:t>
            </a:r>
            <a:r>
              <a:rPr lang="en-GB" dirty="0"/>
              <a:t>: if no information filled, then default value is "ALL"</a:t>
            </a:r>
            <a:endParaRPr lang="en-US" dirty="0"/>
          </a:p>
          <a:p>
            <a:r>
              <a:rPr lang="en-GB" b="1" dirty="0"/>
              <a:t>CRITICAL_VIOLATIONS</a:t>
            </a:r>
            <a:r>
              <a:rPr lang="en-GB" dirty="0"/>
              <a:t>: if no information filled, then default value is "ALL"</a:t>
            </a:r>
            <a:endParaRPr lang="en-US" dirty="0"/>
          </a:p>
          <a:p>
            <a:r>
              <a:rPr lang="en-US" b="1" dirty="0"/>
              <a:t>METRICS</a:t>
            </a:r>
            <a:r>
              <a:rPr lang="en-US" dirty="0"/>
              <a:t>: if no information filled, then default value is "HEALTH_FACTOR"</a:t>
            </a:r>
          </a:p>
          <a:p>
            <a:endParaRPr lang="en-US" dirty="0"/>
          </a:p>
        </p:txBody>
      </p:sp>
    </p:spTree>
    <p:extLst>
      <p:ext uri="{BB962C8B-B14F-4D97-AF65-F5344CB8AC3E}">
        <p14:creationId xmlns:p14="http://schemas.microsoft.com/office/powerpoint/2010/main" val="106964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Data to populate</a:t>
            </a:r>
          </a:p>
        </p:txBody>
      </p:sp>
      <p:sp>
        <p:nvSpPr>
          <p:cNvPr id="8" name="Text Placeholder 7"/>
          <p:cNvSpPr>
            <a:spLocks noGrp="1"/>
          </p:cNvSpPr>
          <p:nvPr>
            <p:ph type="body" sz="quarter" idx="13"/>
          </p:nvPr>
        </p:nvSpPr>
        <p:spPr>
          <a:xfrm>
            <a:off x="328706" y="1333499"/>
            <a:ext cx="11253694" cy="4790524"/>
          </a:xfrm>
        </p:spPr>
        <p:txBody>
          <a:bodyPr>
            <a:normAutofit/>
          </a:bodyPr>
          <a:lstStyle/>
          <a:p>
            <a:pPr marL="0" indent="0">
              <a:buNone/>
            </a:pPr>
            <a:r>
              <a:rPr lang="en-US" dirty="0"/>
              <a:t>AXIS					VALUES</a:t>
            </a:r>
          </a:p>
          <a:p>
            <a:r>
              <a:rPr lang="fr-FR" dirty="0">
                <a:solidFill>
                  <a:schemeClr val="accent5">
                    <a:lumMod val="75000"/>
                  </a:schemeClr>
                </a:solidFill>
              </a:rPr>
              <a:t>SNAPSHOTS</a:t>
            </a:r>
          </a:p>
          <a:p>
            <a:r>
              <a:rPr lang="fr-FR" dirty="0">
                <a:solidFill>
                  <a:schemeClr val="accent2"/>
                </a:solidFill>
              </a:rPr>
              <a:t>METRICS</a:t>
            </a:r>
          </a:p>
          <a:p>
            <a:endParaRPr lang="fr-FR" dirty="0">
              <a:solidFill>
                <a:schemeClr val="accent3"/>
              </a:solidFill>
            </a:endParaRPr>
          </a:p>
          <a:p>
            <a:endParaRPr lang="fr-FR" dirty="0">
              <a:solidFill>
                <a:schemeClr val="accent3"/>
              </a:solidFill>
            </a:endParaRPr>
          </a:p>
          <a:p>
            <a:endParaRPr lang="fr-FR" dirty="0">
              <a:solidFill>
                <a:schemeClr val="accent3"/>
              </a:solidFill>
            </a:endParaRPr>
          </a:p>
          <a:p>
            <a:r>
              <a:rPr lang="fr-FR" dirty="0">
                <a:solidFill>
                  <a:schemeClr val="accent3"/>
                </a:solidFill>
              </a:rPr>
              <a:t>MODULES</a:t>
            </a:r>
          </a:p>
          <a:p>
            <a:r>
              <a:rPr lang="fr-FR" dirty="0">
                <a:solidFill>
                  <a:schemeClr val="accent6"/>
                </a:solidFill>
              </a:rPr>
              <a:t>TECHNOLOGIES</a:t>
            </a:r>
          </a:p>
          <a:p>
            <a:r>
              <a:rPr lang="fr-FR" dirty="0">
                <a:solidFill>
                  <a:srgbClr val="00B0F0"/>
                </a:solidFill>
              </a:rPr>
              <a:t>VIOLATIONS</a:t>
            </a:r>
          </a:p>
          <a:p>
            <a:r>
              <a:rPr lang="fr-FR" dirty="0">
                <a:solidFill>
                  <a:schemeClr val="accent1"/>
                </a:solidFill>
              </a:rPr>
              <a:t>CRITICAL_VIOLATIONS</a:t>
            </a:r>
          </a:p>
          <a:p>
            <a:r>
              <a:rPr lang="fr-FR" dirty="0">
                <a:solidFill>
                  <a:srgbClr val="00B050"/>
                </a:solidFill>
              </a:rPr>
              <a:t>CUSTOM_EXPRESSIONS</a:t>
            </a:r>
          </a:p>
          <a:p>
            <a:endParaRPr lang="fr-FR" dirty="0">
              <a:solidFill>
                <a:schemeClr val="accent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sp>
        <p:nvSpPr>
          <p:cNvPr id="4" name="Rectangle: Rounded Corners 3"/>
          <p:cNvSpPr/>
          <p:nvPr/>
        </p:nvSpPr>
        <p:spPr>
          <a:xfrm>
            <a:off x="3477775" y="1767155"/>
            <a:ext cx="998420"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CURRENT</a:t>
            </a:r>
            <a:endParaRPr lang="en-US" dirty="0"/>
          </a:p>
        </p:txBody>
      </p:sp>
      <p:sp>
        <p:nvSpPr>
          <p:cNvPr id="14" name="Rectangle: Rounded Corners 13"/>
          <p:cNvSpPr/>
          <p:nvPr/>
        </p:nvSpPr>
        <p:spPr>
          <a:xfrm>
            <a:off x="4540657" y="1767155"/>
            <a:ext cx="1102877"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PREVIOUS</a:t>
            </a:r>
            <a:endParaRPr lang="en-US" dirty="0"/>
          </a:p>
        </p:txBody>
      </p:sp>
      <p:sp>
        <p:nvSpPr>
          <p:cNvPr id="15" name="Rectangle: Rounded Corners 14"/>
          <p:cNvSpPr/>
          <p:nvPr/>
        </p:nvSpPr>
        <p:spPr>
          <a:xfrm>
            <a:off x="5707996" y="1767155"/>
            <a:ext cx="719193"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EVOL</a:t>
            </a:r>
            <a:endParaRPr lang="en-US" dirty="0"/>
          </a:p>
        </p:txBody>
      </p:sp>
      <p:sp>
        <p:nvSpPr>
          <p:cNvPr id="16" name="Rectangle: Rounded Corners 15"/>
          <p:cNvSpPr/>
          <p:nvPr/>
        </p:nvSpPr>
        <p:spPr>
          <a:xfrm>
            <a:off x="6491651" y="1767155"/>
            <a:ext cx="1510302"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EVOL_PERCENT</a:t>
            </a:r>
            <a:endParaRPr lang="en-US" dirty="0"/>
          </a:p>
        </p:txBody>
      </p:sp>
      <p:sp>
        <p:nvSpPr>
          <p:cNvPr id="17" name="Rectangle: Rounded Corners 16"/>
          <p:cNvSpPr/>
          <p:nvPr/>
        </p:nvSpPr>
        <p:spPr>
          <a:xfrm>
            <a:off x="8066415" y="1767155"/>
            <a:ext cx="539991"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18" name="Rectangle: Rounded Corners 17"/>
          <p:cNvSpPr/>
          <p:nvPr/>
        </p:nvSpPr>
        <p:spPr>
          <a:xfrm>
            <a:off x="3493539" y="2203333"/>
            <a:ext cx="560589"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&lt;ID&gt;</a:t>
            </a:r>
            <a:endParaRPr lang="en-US" dirty="0"/>
          </a:p>
        </p:txBody>
      </p:sp>
      <p:sp>
        <p:nvSpPr>
          <p:cNvPr id="19" name="Rectangle: Rounded Corners 18"/>
          <p:cNvSpPr/>
          <p:nvPr/>
        </p:nvSpPr>
        <p:spPr>
          <a:xfrm>
            <a:off x="4121612" y="2203333"/>
            <a:ext cx="154070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HEALTH_FACTOR</a:t>
            </a:r>
            <a:endParaRPr lang="en-US" dirty="0"/>
          </a:p>
        </p:txBody>
      </p:sp>
      <p:sp>
        <p:nvSpPr>
          <p:cNvPr id="20" name="Rectangle: Rounded Corners 19"/>
          <p:cNvSpPr/>
          <p:nvPr/>
        </p:nvSpPr>
        <p:spPr>
          <a:xfrm>
            <a:off x="5729804" y="2203333"/>
            <a:ext cx="179085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BUSINESS_CRITERIA</a:t>
            </a:r>
            <a:endParaRPr lang="en-US" dirty="0"/>
          </a:p>
        </p:txBody>
      </p:sp>
      <p:sp>
        <p:nvSpPr>
          <p:cNvPr id="21" name="Rectangle: Rounded Corners 20"/>
          <p:cNvSpPr/>
          <p:nvPr/>
        </p:nvSpPr>
        <p:spPr>
          <a:xfrm>
            <a:off x="7588146" y="2203333"/>
            <a:ext cx="1887485"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TECHNICAL_CRITERIA</a:t>
            </a:r>
            <a:endParaRPr lang="en-US" dirty="0"/>
          </a:p>
        </p:txBody>
      </p:sp>
      <p:sp>
        <p:nvSpPr>
          <p:cNvPr id="22" name="Rectangle: Rounded Corners 21"/>
          <p:cNvSpPr/>
          <p:nvPr/>
        </p:nvSpPr>
        <p:spPr>
          <a:xfrm>
            <a:off x="3505085" y="2639376"/>
            <a:ext cx="1500390"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QUALITY_RULES</a:t>
            </a:r>
            <a:endParaRPr lang="en-US" dirty="0"/>
          </a:p>
        </p:txBody>
      </p:sp>
      <p:sp>
        <p:nvSpPr>
          <p:cNvPr id="28" name="Rectangle: Rounded Corners 27"/>
          <p:cNvSpPr/>
          <p:nvPr/>
        </p:nvSpPr>
        <p:spPr>
          <a:xfrm>
            <a:off x="3505706" y="3074009"/>
            <a:ext cx="176927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TECHNICAL_SIZING</a:t>
            </a:r>
            <a:endParaRPr lang="en-US" dirty="0"/>
          </a:p>
        </p:txBody>
      </p:sp>
      <p:sp>
        <p:nvSpPr>
          <p:cNvPr id="29" name="Rectangle: Rounded Corners 28"/>
          <p:cNvSpPr/>
          <p:nvPr/>
        </p:nvSpPr>
        <p:spPr>
          <a:xfrm>
            <a:off x="5336329" y="3074009"/>
            <a:ext cx="1913713"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FUNCTIONAL_WEIGHT</a:t>
            </a:r>
            <a:endParaRPr lang="en-US" dirty="0"/>
          </a:p>
        </p:txBody>
      </p:sp>
      <p:sp>
        <p:nvSpPr>
          <p:cNvPr id="30" name="Rectangle: Rounded Corners 29"/>
          <p:cNvSpPr/>
          <p:nvPr/>
        </p:nvSpPr>
        <p:spPr>
          <a:xfrm>
            <a:off x="7311387" y="3074009"/>
            <a:ext cx="1608804"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TECHNICAL_DEBT</a:t>
            </a:r>
            <a:endParaRPr lang="en-US" dirty="0"/>
          </a:p>
        </p:txBody>
      </p:sp>
      <p:sp>
        <p:nvSpPr>
          <p:cNvPr id="31" name="Rectangle: Rounded Corners 30"/>
          <p:cNvSpPr/>
          <p:nvPr/>
        </p:nvSpPr>
        <p:spPr>
          <a:xfrm>
            <a:off x="8981536" y="3074009"/>
            <a:ext cx="106496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VIOLATION</a:t>
            </a:r>
            <a:endParaRPr lang="en-US" dirty="0"/>
          </a:p>
        </p:txBody>
      </p:sp>
      <p:sp>
        <p:nvSpPr>
          <p:cNvPr id="32" name="Rectangle: Rounded Corners 31"/>
          <p:cNvSpPr/>
          <p:nvPr/>
        </p:nvSpPr>
        <p:spPr>
          <a:xfrm>
            <a:off x="10107848" y="3074009"/>
            <a:ext cx="1813035"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CRITICAL_VIOLATION</a:t>
            </a:r>
            <a:endParaRPr lang="en-US" dirty="0"/>
          </a:p>
        </p:txBody>
      </p:sp>
      <p:sp>
        <p:nvSpPr>
          <p:cNvPr id="33" name="Rectangle: Rounded Corners 32"/>
          <p:cNvSpPr/>
          <p:nvPr/>
        </p:nvSpPr>
        <p:spPr>
          <a:xfrm>
            <a:off x="3505706" y="3486840"/>
            <a:ext cx="106496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RUN_TIME</a:t>
            </a:r>
            <a:endParaRPr lang="en-US" dirty="0"/>
          </a:p>
        </p:txBody>
      </p:sp>
      <p:sp>
        <p:nvSpPr>
          <p:cNvPr id="34" name="Rectangle: Rounded Corners 33"/>
          <p:cNvSpPr/>
          <p:nvPr/>
        </p:nvSpPr>
        <p:spPr>
          <a:xfrm>
            <a:off x="3502534" y="3978678"/>
            <a:ext cx="998420" cy="3220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&lt;NAME&gt;</a:t>
            </a:r>
            <a:endParaRPr lang="en-US" dirty="0"/>
          </a:p>
        </p:txBody>
      </p:sp>
      <p:sp>
        <p:nvSpPr>
          <p:cNvPr id="35" name="Rectangle: Rounded Corners 34"/>
          <p:cNvSpPr/>
          <p:nvPr/>
        </p:nvSpPr>
        <p:spPr>
          <a:xfrm>
            <a:off x="4565416" y="3978678"/>
            <a:ext cx="524699" cy="3220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36" name="Rectangle: Rounded Corners 35"/>
          <p:cNvSpPr/>
          <p:nvPr/>
        </p:nvSpPr>
        <p:spPr>
          <a:xfrm>
            <a:off x="3507792" y="4383325"/>
            <a:ext cx="998420" cy="32208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&lt;NAME&gt;</a:t>
            </a:r>
            <a:endParaRPr lang="en-US" dirty="0"/>
          </a:p>
        </p:txBody>
      </p:sp>
      <p:sp>
        <p:nvSpPr>
          <p:cNvPr id="37" name="Rectangle: Rounded Corners 36"/>
          <p:cNvSpPr/>
          <p:nvPr/>
        </p:nvSpPr>
        <p:spPr>
          <a:xfrm>
            <a:off x="4570674" y="4383325"/>
            <a:ext cx="524699" cy="32208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38" name="Rectangle: Rounded Corners 37"/>
          <p:cNvSpPr/>
          <p:nvPr/>
        </p:nvSpPr>
        <p:spPr>
          <a:xfrm>
            <a:off x="3509445" y="4780169"/>
            <a:ext cx="998420"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TOTAL</a:t>
            </a:r>
            <a:endParaRPr lang="en-US" dirty="0"/>
          </a:p>
        </p:txBody>
      </p:sp>
      <p:sp>
        <p:nvSpPr>
          <p:cNvPr id="39" name="Rectangle: Rounded Corners 38"/>
          <p:cNvSpPr/>
          <p:nvPr/>
        </p:nvSpPr>
        <p:spPr>
          <a:xfrm>
            <a:off x="4572327" y="4780169"/>
            <a:ext cx="757808"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ADDED</a:t>
            </a:r>
            <a:endParaRPr lang="en-US" dirty="0"/>
          </a:p>
        </p:txBody>
      </p:sp>
      <p:sp>
        <p:nvSpPr>
          <p:cNvPr id="40" name="Rectangle: Rounded Corners 39"/>
          <p:cNvSpPr/>
          <p:nvPr/>
        </p:nvSpPr>
        <p:spPr>
          <a:xfrm>
            <a:off x="5396478" y="4780169"/>
            <a:ext cx="1036683"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REMOVED</a:t>
            </a:r>
            <a:endParaRPr lang="en-US" dirty="0"/>
          </a:p>
        </p:txBody>
      </p:sp>
      <p:sp>
        <p:nvSpPr>
          <p:cNvPr id="41" name="Rectangle: Rounded Corners 40"/>
          <p:cNvSpPr/>
          <p:nvPr/>
        </p:nvSpPr>
        <p:spPr>
          <a:xfrm>
            <a:off x="6497624" y="4771529"/>
            <a:ext cx="484353"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42" name="Rectangle: Rounded Corners 41"/>
          <p:cNvSpPr/>
          <p:nvPr/>
        </p:nvSpPr>
        <p:spPr>
          <a:xfrm>
            <a:off x="3502534" y="5201640"/>
            <a:ext cx="998420"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TOTAL</a:t>
            </a:r>
            <a:endParaRPr lang="en-US" dirty="0"/>
          </a:p>
        </p:txBody>
      </p:sp>
      <p:sp>
        <p:nvSpPr>
          <p:cNvPr id="43" name="Rectangle: Rounded Corners 42"/>
          <p:cNvSpPr/>
          <p:nvPr/>
        </p:nvSpPr>
        <p:spPr>
          <a:xfrm>
            <a:off x="4565416" y="5201640"/>
            <a:ext cx="757808"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ADDED</a:t>
            </a:r>
            <a:endParaRPr lang="en-US" dirty="0"/>
          </a:p>
        </p:txBody>
      </p:sp>
      <p:sp>
        <p:nvSpPr>
          <p:cNvPr id="44" name="Rectangle: Rounded Corners 43"/>
          <p:cNvSpPr/>
          <p:nvPr/>
        </p:nvSpPr>
        <p:spPr>
          <a:xfrm>
            <a:off x="5389567" y="5201640"/>
            <a:ext cx="1036683"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REMOVED</a:t>
            </a:r>
            <a:endParaRPr lang="en-US" dirty="0"/>
          </a:p>
        </p:txBody>
      </p:sp>
      <p:sp>
        <p:nvSpPr>
          <p:cNvPr id="45" name="Rectangle: Rounded Corners 44"/>
          <p:cNvSpPr/>
          <p:nvPr/>
        </p:nvSpPr>
        <p:spPr>
          <a:xfrm>
            <a:off x="6490713" y="5193000"/>
            <a:ext cx="484353"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46" name="Rectangle: Rounded Corners 45">
            <a:extLst>
              <a:ext uri="{FF2B5EF4-FFF2-40B4-BE49-F238E27FC236}">
                <a16:creationId xmlns:a16="http://schemas.microsoft.com/office/drawing/2014/main" id="{608E9DDA-A506-4F7D-9294-AE1B7B20D6BD}"/>
              </a:ext>
            </a:extLst>
          </p:cNvPr>
          <p:cNvSpPr/>
          <p:nvPr/>
        </p:nvSpPr>
        <p:spPr>
          <a:xfrm>
            <a:off x="5122359" y="2649570"/>
            <a:ext cx="2296753"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CRITICAL_QUALITY_RULES</a:t>
            </a:r>
            <a:endParaRPr lang="en-US" dirty="0"/>
          </a:p>
        </p:txBody>
      </p:sp>
      <p:sp>
        <p:nvSpPr>
          <p:cNvPr id="47" name="Rectangle: Rounded Corners 46">
            <a:extLst>
              <a:ext uri="{FF2B5EF4-FFF2-40B4-BE49-F238E27FC236}">
                <a16:creationId xmlns:a16="http://schemas.microsoft.com/office/drawing/2014/main" id="{8D908626-9621-4286-9F69-CD484C2EE321}"/>
              </a:ext>
            </a:extLst>
          </p:cNvPr>
          <p:cNvSpPr/>
          <p:nvPr/>
        </p:nvSpPr>
        <p:spPr>
          <a:xfrm>
            <a:off x="4686677" y="3490689"/>
            <a:ext cx="238233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&lt;STANDARD TAG NAME&gt;**</a:t>
            </a:r>
          </a:p>
        </p:txBody>
      </p:sp>
      <p:sp>
        <p:nvSpPr>
          <p:cNvPr id="48" name="TextBox 47">
            <a:extLst>
              <a:ext uri="{FF2B5EF4-FFF2-40B4-BE49-F238E27FC236}">
                <a16:creationId xmlns:a16="http://schemas.microsoft.com/office/drawing/2014/main" id="{7FBAC8CD-5E5B-44F6-9311-90F8C1314E52}"/>
              </a:ext>
            </a:extLst>
          </p:cNvPr>
          <p:cNvSpPr txBox="1"/>
          <p:nvPr/>
        </p:nvSpPr>
        <p:spPr>
          <a:xfrm>
            <a:off x="258603" y="6124023"/>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dirty="0"/>
              <a:t>** </a:t>
            </a:r>
            <a:r>
              <a:rPr lang="en-GB" dirty="0"/>
              <a:t>The selection of metrics by standard quality tag name should only be used for an application where the extension “Quality Standards Support” is installed. If not, no metrics will be selected and </a:t>
            </a:r>
            <a:r>
              <a:rPr lang="en-US" dirty="0"/>
              <a:t>table</a:t>
            </a:r>
            <a:r>
              <a:rPr lang="en-GB" dirty="0"/>
              <a:t> will be empty.</a:t>
            </a:r>
            <a:endParaRPr lang="en-US" dirty="0"/>
          </a:p>
        </p:txBody>
      </p:sp>
      <p:sp>
        <p:nvSpPr>
          <p:cNvPr id="49" name="Rectangle: Rounded Corners 48">
            <a:extLst>
              <a:ext uri="{FF2B5EF4-FFF2-40B4-BE49-F238E27FC236}">
                <a16:creationId xmlns:a16="http://schemas.microsoft.com/office/drawing/2014/main" id="{D419384A-34D2-4C30-AAEF-C0BE95F66CBB}"/>
              </a:ext>
            </a:extLst>
          </p:cNvPr>
          <p:cNvSpPr/>
          <p:nvPr/>
        </p:nvSpPr>
        <p:spPr>
          <a:xfrm>
            <a:off x="3509445" y="5607709"/>
            <a:ext cx="1580670" cy="32208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&lt;EXPRESSIONS&gt;</a:t>
            </a:r>
            <a:endParaRPr lang="en-US" dirty="0"/>
          </a:p>
        </p:txBody>
      </p:sp>
    </p:spTree>
    <p:extLst>
      <p:ext uri="{BB962C8B-B14F-4D97-AF65-F5344CB8AC3E}">
        <p14:creationId xmlns:p14="http://schemas.microsoft.com/office/powerpoint/2010/main" val="7691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Table Structure</a:t>
            </a:r>
          </a:p>
        </p:txBody>
      </p:sp>
      <p:sp>
        <p:nvSpPr>
          <p:cNvPr id="8" name="Text Placeholder 7"/>
          <p:cNvSpPr>
            <a:spLocks noGrp="1"/>
          </p:cNvSpPr>
          <p:nvPr>
            <p:ph type="body" sz="quarter" idx="13"/>
          </p:nvPr>
        </p:nvSpPr>
        <p:spPr>
          <a:xfrm>
            <a:off x="626165" y="1045401"/>
            <a:ext cx="10939670" cy="2480469"/>
          </a:xfrm>
        </p:spPr>
        <p:txBody>
          <a:bodyPr>
            <a:normAutofit fontScale="55000" lnSpcReduction="20000"/>
          </a:bodyPr>
          <a:lstStyle/>
          <a:p>
            <a:r>
              <a:rPr lang="en-GB" dirty="0"/>
              <a:t>COL 1: 1</a:t>
            </a:r>
            <a:r>
              <a:rPr lang="en-GB" baseline="30000" dirty="0"/>
              <a:t>st</a:t>
            </a:r>
            <a:r>
              <a:rPr lang="en-GB" dirty="0"/>
              <a:t> axis of information, </a:t>
            </a:r>
            <a:r>
              <a:rPr lang="en-GB" dirty="0">
                <a:solidFill>
                  <a:schemeClr val="accent1"/>
                </a:solidFill>
              </a:rPr>
              <a:t>mandatory</a:t>
            </a:r>
            <a:endParaRPr lang="en-US" dirty="0"/>
          </a:p>
          <a:p>
            <a:r>
              <a:rPr lang="en-GB" dirty="0"/>
              <a:t>ROW 1: 1</a:t>
            </a:r>
            <a:r>
              <a:rPr lang="en-GB" baseline="30000" dirty="0"/>
              <a:t>st</a:t>
            </a:r>
            <a:r>
              <a:rPr lang="en-GB" dirty="0"/>
              <a:t> axis of information, </a:t>
            </a:r>
            <a:r>
              <a:rPr lang="en-GB" dirty="0">
                <a:solidFill>
                  <a:schemeClr val="accent1"/>
                </a:solidFill>
              </a:rPr>
              <a:t>mandatory</a:t>
            </a:r>
            <a:endParaRPr lang="en-US" dirty="0"/>
          </a:p>
          <a:p>
            <a:r>
              <a:rPr lang="en-GB" dirty="0"/>
              <a:t>COL 11: 2</a:t>
            </a:r>
            <a:r>
              <a:rPr lang="en-GB" baseline="30000" dirty="0"/>
              <a:t>nd</a:t>
            </a:r>
            <a:r>
              <a:rPr lang="en-GB" dirty="0"/>
              <a:t> axis of information, </a:t>
            </a:r>
            <a:r>
              <a:rPr lang="en-GB" dirty="0">
                <a:solidFill>
                  <a:schemeClr val="accent5">
                    <a:lumMod val="75000"/>
                  </a:schemeClr>
                </a:solidFill>
              </a:rPr>
              <a:t>optional</a:t>
            </a:r>
            <a:endParaRPr lang="en-US" dirty="0"/>
          </a:p>
          <a:p>
            <a:r>
              <a:rPr lang="en-GB" dirty="0"/>
              <a:t>ROW 11: 2</a:t>
            </a:r>
            <a:r>
              <a:rPr lang="en-GB" baseline="30000" dirty="0"/>
              <a:t>nd</a:t>
            </a:r>
            <a:r>
              <a:rPr lang="en-GB" dirty="0"/>
              <a:t> axis of information, </a:t>
            </a:r>
            <a:r>
              <a:rPr lang="en-GB" dirty="0">
                <a:solidFill>
                  <a:schemeClr val="accent5">
                    <a:lumMod val="75000"/>
                  </a:schemeClr>
                </a:solidFill>
              </a:rPr>
              <a:t>optional</a:t>
            </a:r>
          </a:p>
          <a:p>
            <a:r>
              <a:rPr lang="en-GB" dirty="0">
                <a:solidFill>
                  <a:schemeClr val="accent5">
                    <a:lumMod val="75000"/>
                  </a:schemeClr>
                </a:solidFill>
              </a:rPr>
              <a:t>ALT STRUCTURE </a:t>
            </a:r>
          </a:p>
          <a:p>
            <a:r>
              <a:rPr lang="en-US" dirty="0"/>
              <a:t>TABLE;GENERIC_TABLE;COL1=</a:t>
            </a:r>
            <a:r>
              <a:rPr lang="en-US" dirty="0">
                <a:solidFill>
                  <a:schemeClr val="accent2"/>
                </a:solidFill>
              </a:rPr>
              <a:t>A</a:t>
            </a:r>
            <a:r>
              <a:rPr lang="en-US" dirty="0"/>
              <a:t>,COL11=</a:t>
            </a:r>
            <a:r>
              <a:rPr lang="en-US" dirty="0">
                <a:solidFill>
                  <a:schemeClr val="accent2"/>
                </a:solidFill>
              </a:rPr>
              <a:t>B</a:t>
            </a:r>
            <a:r>
              <a:rPr lang="en-US" dirty="0"/>
              <a:t>,ROW1=</a:t>
            </a:r>
            <a:r>
              <a:rPr lang="en-US" dirty="0">
                <a:solidFill>
                  <a:schemeClr val="accent2"/>
                </a:solidFill>
              </a:rPr>
              <a:t>C</a:t>
            </a:r>
            <a:r>
              <a:rPr lang="en-US" dirty="0"/>
              <a:t>,ROW11=</a:t>
            </a:r>
            <a:r>
              <a:rPr lang="en-US" dirty="0">
                <a:solidFill>
                  <a:schemeClr val="accent2"/>
                </a:solidFill>
              </a:rPr>
              <a:t>D</a:t>
            </a:r>
            <a:r>
              <a:rPr lang="en-US" dirty="0"/>
              <a:t>,</a:t>
            </a:r>
            <a:r>
              <a:rPr lang="en-US" dirty="0">
                <a:solidFill>
                  <a:schemeClr val="accent2"/>
                </a:solidFill>
              </a:rPr>
              <a:t>A</a:t>
            </a:r>
            <a:r>
              <a:rPr lang="en-US" dirty="0"/>
              <a:t>=</a:t>
            </a:r>
            <a:r>
              <a:rPr lang="en-US" dirty="0" err="1">
                <a:solidFill>
                  <a:schemeClr val="accent2"/>
                </a:solidFill>
              </a:rPr>
              <a:t>a</a:t>
            </a:r>
            <a:r>
              <a:rPr lang="en-US" dirty="0" err="1"/>
              <a:t>,</a:t>
            </a:r>
            <a:r>
              <a:rPr lang="en-US" dirty="0" err="1">
                <a:solidFill>
                  <a:schemeClr val="accent2"/>
                </a:solidFill>
              </a:rPr>
              <a:t>B</a:t>
            </a:r>
            <a:r>
              <a:rPr lang="en-US" dirty="0"/>
              <a:t>=</a:t>
            </a:r>
            <a:r>
              <a:rPr lang="en-US" dirty="0" err="1">
                <a:solidFill>
                  <a:schemeClr val="accent2"/>
                </a:solidFill>
              </a:rPr>
              <a:t>b</a:t>
            </a:r>
            <a:r>
              <a:rPr lang="en-US" dirty="0" err="1"/>
              <a:t>,</a:t>
            </a:r>
            <a:r>
              <a:rPr lang="en-US" dirty="0" err="1">
                <a:solidFill>
                  <a:schemeClr val="accent2"/>
                </a:solidFill>
              </a:rPr>
              <a:t>C</a:t>
            </a:r>
            <a:r>
              <a:rPr lang="en-US" dirty="0"/>
              <a:t>=</a:t>
            </a:r>
            <a:r>
              <a:rPr lang="en-US" dirty="0" err="1">
                <a:solidFill>
                  <a:schemeClr val="accent2"/>
                </a:solidFill>
              </a:rPr>
              <a:t>c</a:t>
            </a:r>
            <a:r>
              <a:rPr lang="en-US" dirty="0" err="1"/>
              <a:t>|</a:t>
            </a:r>
            <a:r>
              <a:rPr lang="en-US" dirty="0" err="1">
                <a:solidFill>
                  <a:schemeClr val="accent2"/>
                </a:solidFill>
              </a:rPr>
              <a:t>d,D</a:t>
            </a:r>
            <a:r>
              <a:rPr lang="en-US" dirty="0"/>
              <a:t>=</a:t>
            </a:r>
            <a:r>
              <a:rPr lang="en-US" dirty="0" err="1">
                <a:solidFill>
                  <a:schemeClr val="accent2"/>
                </a:solidFill>
              </a:rPr>
              <a:t>e</a:t>
            </a:r>
            <a:r>
              <a:rPr lang="en-US" dirty="0" err="1"/>
              <a:t>|</a:t>
            </a:r>
            <a:r>
              <a:rPr lang="en-US" dirty="0" err="1">
                <a:solidFill>
                  <a:schemeClr val="accent2"/>
                </a:solidFill>
              </a:rPr>
              <a:t>f</a:t>
            </a:r>
            <a:br>
              <a:rPr lang="en-US" dirty="0"/>
            </a:br>
            <a:br>
              <a:rPr lang="en-US" dirty="0"/>
            </a:br>
            <a:r>
              <a:rPr lang="en-US" dirty="0"/>
              <a:t>where “A”, “B”, “C” and “D” can be one of the axis defined in the previous slide</a:t>
            </a:r>
            <a:br>
              <a:rPr lang="en-US" dirty="0"/>
            </a:br>
            <a:r>
              <a:rPr lang="en-US" dirty="0"/>
              <a:t>and “a”, “b”, “c”, “d” and “e” are values from selected axis.</a:t>
            </a:r>
            <a:br>
              <a:rPr lang="en-US" dirty="0"/>
            </a:br>
            <a:br>
              <a:rPr lang="en-US" dirty="0"/>
            </a:br>
            <a:r>
              <a:rPr lang="en-GB" dirty="0"/>
              <a:t>For Custom expressions axis, the CUSTOM_EXPRESSIONS parameter can contains a list of custom expressions separated by ‘|’, and supplementary options are needed : PARAMS (mandatory) contains the list of parameters of the custom expression, FORMAT (optional) contains the format of the result, and of course, the parameters definition (see sample 10).</a:t>
            </a:r>
            <a:endParaRPr lang="en-US" dirty="0"/>
          </a:p>
          <a:p>
            <a:endParaRPr lang="en-US" dirty="0"/>
          </a:p>
          <a:p>
            <a:pPr marL="0" indent="0">
              <a:buNone/>
            </a:pP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209812184"/>
              </p:ext>
            </p:extLst>
          </p:nvPr>
        </p:nvGraphicFramePr>
        <p:xfrm>
          <a:off x="1899920" y="3813969"/>
          <a:ext cx="8128000" cy="2595880"/>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758531580"/>
                    </a:ext>
                  </a:extLst>
                </a:gridCol>
                <a:gridCol w="1625600">
                  <a:extLst>
                    <a:ext uri="{9D8B030D-6E8A-4147-A177-3AD203B41FA5}">
                      <a16:colId xmlns:a16="http://schemas.microsoft.com/office/drawing/2014/main" val="3784961689"/>
                    </a:ext>
                  </a:extLst>
                </a:gridCol>
                <a:gridCol w="1625600">
                  <a:extLst>
                    <a:ext uri="{9D8B030D-6E8A-4147-A177-3AD203B41FA5}">
                      <a16:colId xmlns:a16="http://schemas.microsoft.com/office/drawing/2014/main" val="1496916911"/>
                    </a:ext>
                  </a:extLst>
                </a:gridCol>
                <a:gridCol w="1625600">
                  <a:extLst>
                    <a:ext uri="{9D8B030D-6E8A-4147-A177-3AD203B41FA5}">
                      <a16:colId xmlns:a16="http://schemas.microsoft.com/office/drawing/2014/main" val="4209820061"/>
                    </a:ext>
                  </a:extLst>
                </a:gridCol>
                <a:gridCol w="1625600">
                  <a:extLst>
                    <a:ext uri="{9D8B030D-6E8A-4147-A177-3AD203B41FA5}">
                      <a16:colId xmlns:a16="http://schemas.microsoft.com/office/drawing/2014/main" val="3641015037"/>
                    </a:ext>
                  </a:extLst>
                </a:gridCol>
              </a:tblGrid>
              <a:tr h="370840">
                <a:tc>
                  <a:txBody>
                    <a:bodyPr/>
                    <a:lstStyle/>
                    <a:p>
                      <a:endParaRPr lang="en-US" sz="1600" dirty="0"/>
                    </a:p>
                  </a:txBody>
                  <a:tcPr/>
                </a:tc>
                <a:tc>
                  <a:txBody>
                    <a:bodyPr/>
                    <a:lstStyle/>
                    <a:p>
                      <a:r>
                        <a:rPr lang="en-US" sz="1600" dirty="0"/>
                        <a:t>COL1 – COL11</a:t>
                      </a:r>
                    </a:p>
                  </a:txBody>
                  <a:tcPr/>
                </a:tc>
                <a:tc>
                  <a:txBody>
                    <a:bodyPr/>
                    <a:lstStyle/>
                    <a:p>
                      <a:r>
                        <a:rPr lang="en-US" sz="1600" dirty="0"/>
                        <a:t>COL1- COL12</a:t>
                      </a:r>
                    </a:p>
                  </a:txBody>
                  <a:tcPr/>
                </a:tc>
                <a:tc>
                  <a:txBody>
                    <a:bodyPr/>
                    <a:lstStyle/>
                    <a:p>
                      <a:r>
                        <a:rPr lang="en-US" sz="1600" dirty="0"/>
                        <a:t>COL2 –COL21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COL2 –COL22</a:t>
                      </a:r>
                    </a:p>
                  </a:txBody>
                  <a:tcPr/>
                </a:tc>
                <a:extLst>
                  <a:ext uri="{0D108BD9-81ED-4DB2-BD59-A6C34878D82A}">
                    <a16:rowId xmlns:a16="http://schemas.microsoft.com/office/drawing/2014/main" val="3818615278"/>
                  </a:ext>
                </a:extLst>
              </a:tr>
              <a:tr h="370840">
                <a:tc>
                  <a:txBody>
                    <a:bodyPr/>
                    <a:lstStyle/>
                    <a:p>
                      <a:r>
                        <a:rPr lang="en-US" sz="1600" dirty="0"/>
                        <a:t>ROW1</a:t>
                      </a:r>
                    </a:p>
                  </a:txBody>
                  <a:tcPr/>
                </a:tc>
                <a:tc>
                  <a:txBody>
                    <a:bodyPr/>
                    <a:lstStyle/>
                    <a:p>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733707392"/>
                  </a:ext>
                </a:extLst>
              </a:tr>
              <a:tr h="370840">
                <a:tc>
                  <a:txBody>
                    <a:bodyPr/>
                    <a:lstStyle/>
                    <a:p>
                      <a:r>
                        <a:rPr lang="en-US" sz="1600" dirty="0"/>
                        <a:t>    ROW11</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1153141213"/>
                  </a:ext>
                </a:extLst>
              </a:tr>
              <a:tr h="370840">
                <a:tc>
                  <a:txBody>
                    <a:bodyPr/>
                    <a:lstStyle/>
                    <a:p>
                      <a:r>
                        <a:rPr lang="en-US" sz="1600" dirty="0"/>
                        <a:t>    ROW12</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2155740219"/>
                  </a:ext>
                </a:extLst>
              </a:tr>
              <a:tr h="370840">
                <a:tc>
                  <a:txBody>
                    <a:bodyPr/>
                    <a:lstStyle/>
                    <a:p>
                      <a:r>
                        <a:rPr lang="en-US" sz="1600" dirty="0"/>
                        <a:t>ROW2</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2760941390"/>
                  </a:ext>
                </a:extLst>
              </a:tr>
              <a:tr h="370840">
                <a:tc>
                  <a:txBody>
                    <a:bodyPr/>
                    <a:lstStyle/>
                    <a:p>
                      <a:r>
                        <a:rPr lang="en-US" sz="1600" dirty="0"/>
                        <a:t>    ROW21</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291413510"/>
                  </a:ext>
                </a:extLst>
              </a:tr>
              <a:tr h="370840">
                <a:tc>
                  <a:txBody>
                    <a:bodyPr/>
                    <a:lstStyle/>
                    <a:p>
                      <a:r>
                        <a:rPr lang="en-US" sz="1600" dirty="0"/>
                        <a:t>    ROW22</a:t>
                      </a:r>
                    </a:p>
                  </a:txBody>
                  <a:tcPr/>
                </a:tc>
                <a:tc>
                  <a:txBody>
                    <a:bodyPr/>
                    <a:lstStyle/>
                    <a:p>
                      <a:endParaRPr lang="en-US" sz="1600"/>
                    </a:p>
                  </a:txBody>
                  <a:tcPr/>
                </a:tc>
                <a:tc>
                  <a:txBody>
                    <a:bodyPr/>
                    <a:lstStyle/>
                    <a:p>
                      <a:endParaRPr lang="en-US" sz="1600" dirty="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512204410"/>
                  </a:ext>
                </a:extLst>
              </a:tr>
            </a:tbl>
          </a:graphicData>
        </a:graphic>
      </p:graphicFrame>
    </p:spTree>
    <p:extLst>
      <p:ext uri="{BB962C8B-B14F-4D97-AF65-F5344CB8AC3E}">
        <p14:creationId xmlns:p14="http://schemas.microsoft.com/office/powerpoint/2010/main" val="313237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SAMPLE </a:t>
            </a:r>
            <a:r>
              <a:rPr lang="en-US" dirty="0"/>
              <a:t>1</a:t>
            </a:r>
          </a:p>
        </p:txBody>
      </p:sp>
      <p:sp>
        <p:nvSpPr>
          <p:cNvPr id="5" name="Text Placeholder 4"/>
          <p:cNvSpPr>
            <a:spLocks noGrp="1"/>
          </p:cNvSpPr>
          <p:nvPr>
            <p:ph type="body" sz="quarter" idx="13"/>
          </p:nvPr>
        </p:nvSpPr>
        <p:spPr>
          <a:xfrm>
            <a:off x="642730" y="1333500"/>
            <a:ext cx="10939670" cy="5077574"/>
          </a:xfrm>
        </p:spPr>
        <p:txBody>
          <a:bodyPr>
            <a:normAutofit/>
          </a:bodyPr>
          <a:lstStyle/>
          <a:p>
            <a:r>
              <a:rPr lang="en-GB" dirty="0"/>
              <a:t>Simple table to get Efficiency, TQI, Robustness scores for current snapshot only</a:t>
            </a:r>
            <a:endParaRPr lang="en-US" dirty="0"/>
          </a:p>
          <a:p>
            <a:r>
              <a:rPr lang="en-GB" sz="1400" dirty="0"/>
              <a:t>TABLE;GENERIC_TABLE;COL1=METRICS,ROW1=SNAPSHOTS,METRICS=60014|60017|60013,SNAPSHOTS=CURRENT</a:t>
            </a:r>
            <a:endParaRPr lang="en-US" sz="1400" dirty="0"/>
          </a:p>
          <a:p>
            <a:endParaRPr lang="en-US" dirty="0"/>
          </a:p>
          <a:p>
            <a:endParaRPr lang="en-US" dirty="0"/>
          </a:p>
          <a:p>
            <a:r>
              <a:rPr lang="en-GB" dirty="0"/>
              <a:t>Simple table to get Efficiency, TQI, Robustness scores for current and previous snapshot </a:t>
            </a:r>
            <a:endParaRPr lang="en-US" dirty="0"/>
          </a:p>
          <a:p>
            <a:r>
              <a:rPr lang="en-GB" sz="1400" dirty="0"/>
              <a:t>TABLE;GENERIC_TABLE;COL1=METRICS,ROW1=SNAPSHOTS,METRICS=60014|60017|60013,SNAPSHOTS=CURRENT|PREVIOUS</a:t>
            </a:r>
          </a:p>
          <a:p>
            <a:endParaRPr lang="en-GB" sz="1400" dirty="0"/>
          </a:p>
          <a:p>
            <a:endParaRPr lang="en-GB" sz="1400" dirty="0"/>
          </a:p>
          <a:p>
            <a:r>
              <a:rPr lang="en-GB" dirty="0"/>
              <a:t>Simple table to get all Health Factors scores for current and previous snapshot with their evolution</a:t>
            </a:r>
            <a:endParaRPr lang="en-US" dirty="0"/>
          </a:p>
          <a:p>
            <a:r>
              <a:rPr lang="en-US" sz="1500" dirty="0"/>
              <a:t>TABLE;GENERIC_TABLE;COL1=METRICS,ROW1=SNAPSHOTS,METRICS=HEALTH_FACTOR,SNAPSHOTS=ALL</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SNAPSHOTS,METRICS=60014|60017|60013,SNAPSHOTS=CURRENT|PREVIOUS"/>
          <p:cNvGraphicFramePr>
            <a:graphicFrameLocks noGrp="1"/>
          </p:cNvGraphicFramePr>
          <p:nvPr>
            <p:extLst>
              <p:ext uri="{D42A27DB-BD31-4B8C-83A1-F6EECF244321}">
                <p14:modId xmlns:p14="http://schemas.microsoft.com/office/powerpoint/2010/main" val="3062516518"/>
              </p:ext>
            </p:extLst>
          </p:nvPr>
        </p:nvGraphicFramePr>
        <p:xfrm>
          <a:off x="3784307" y="3805535"/>
          <a:ext cx="5844633" cy="685800"/>
        </p:xfrm>
        <a:graphic>
          <a:graphicData uri="http://schemas.openxmlformats.org/drawingml/2006/table">
            <a:tbl>
              <a:tblPr firstRow="1" firstCol="1" bandRow="1">
                <a:tableStyleId>{9DCAF9ED-07DC-4A11-8D7F-57B35C25682E}</a:tableStyleId>
              </a:tblPr>
              <a:tblGrid>
                <a:gridCol w="1455513">
                  <a:extLst>
                    <a:ext uri="{9D8B030D-6E8A-4147-A177-3AD203B41FA5}">
                      <a16:colId xmlns:a16="http://schemas.microsoft.com/office/drawing/2014/main" val="95464947"/>
                    </a:ext>
                  </a:extLst>
                </a:gridCol>
                <a:gridCol w="1463040">
                  <a:extLst>
                    <a:ext uri="{9D8B030D-6E8A-4147-A177-3AD203B41FA5}">
                      <a16:colId xmlns:a16="http://schemas.microsoft.com/office/drawing/2014/main" val="1380686790"/>
                    </a:ext>
                  </a:extLst>
                </a:gridCol>
                <a:gridCol w="1463040">
                  <a:extLst>
                    <a:ext uri="{9D8B030D-6E8A-4147-A177-3AD203B41FA5}">
                      <a16:colId xmlns:a16="http://schemas.microsoft.com/office/drawing/2014/main" val="2936511112"/>
                    </a:ext>
                  </a:extLst>
                </a:gridCol>
                <a:gridCol w="1463040">
                  <a:extLst>
                    <a:ext uri="{9D8B030D-6E8A-4147-A177-3AD203B41FA5}">
                      <a16:colId xmlns:a16="http://schemas.microsoft.com/office/drawing/2014/main" val="2296516978"/>
                    </a:ext>
                  </a:extLst>
                </a:gridCol>
              </a:tblGrid>
              <a:tr h="228600">
                <a:tc>
                  <a:txBody>
                    <a:bodyPr/>
                    <a:lstStyle/>
                    <a:p>
                      <a:pPr marL="0" marR="0" algn="l" defTabSz="914400" rtl="0" eaLnBrk="1" latinLnBrk="0" hangingPunct="1">
                        <a:lnSpc>
                          <a:spcPct val="115000"/>
                        </a:lnSpc>
                        <a:spcBef>
                          <a:spcPts val="0"/>
                        </a:spcBef>
                        <a:spcAft>
                          <a:spcPts val="0"/>
                        </a:spcAft>
                      </a:pPr>
                      <a:r>
                        <a:rPr lang="en-GB" sz="1000" kern="1200" dirty="0"/>
                        <a:t>Snapshots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60014</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60017</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60013</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3531695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Current</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score</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score</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40708993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Previous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945980124"/>
                  </a:ext>
                </a:extLst>
              </a:tr>
            </a:tbl>
          </a:graphicData>
        </a:graphic>
      </p:graphicFrame>
      <p:graphicFrame>
        <p:nvGraphicFramePr>
          <p:cNvPr id="7" name="Table 6" descr="TABLE;GENERIC_TABLE;COL1=METRICS,ROW1=SNAPSHOTS,METRICS=60014|60017|60013,SNAPSHOTS=CURRENT"/>
          <p:cNvGraphicFramePr>
            <a:graphicFrameLocks noGrp="1"/>
          </p:cNvGraphicFramePr>
          <p:nvPr>
            <p:extLst>
              <p:ext uri="{D42A27DB-BD31-4B8C-83A1-F6EECF244321}">
                <p14:modId xmlns:p14="http://schemas.microsoft.com/office/powerpoint/2010/main" val="2014904202"/>
              </p:ext>
            </p:extLst>
          </p:nvPr>
        </p:nvGraphicFramePr>
        <p:xfrm>
          <a:off x="3817999" y="2361467"/>
          <a:ext cx="5570313" cy="457200"/>
        </p:xfrm>
        <a:graphic>
          <a:graphicData uri="http://schemas.openxmlformats.org/drawingml/2006/table">
            <a:tbl>
              <a:tblPr firstRow="1" firstCol="1" bandRow="1">
                <a:tableStyleId>{9DCAF9ED-07DC-4A11-8D7F-57B35C25682E}</a:tableStyleId>
              </a:tblPr>
              <a:tblGrid>
                <a:gridCol w="1455513">
                  <a:extLst>
                    <a:ext uri="{9D8B030D-6E8A-4147-A177-3AD203B41FA5}">
                      <a16:colId xmlns:a16="http://schemas.microsoft.com/office/drawing/2014/main" val="95464947"/>
                    </a:ext>
                  </a:extLst>
                </a:gridCol>
                <a:gridCol w="1371600">
                  <a:extLst>
                    <a:ext uri="{9D8B030D-6E8A-4147-A177-3AD203B41FA5}">
                      <a16:colId xmlns:a16="http://schemas.microsoft.com/office/drawing/2014/main" val="1380686790"/>
                    </a:ext>
                  </a:extLst>
                </a:gridCol>
                <a:gridCol w="1371600">
                  <a:extLst>
                    <a:ext uri="{9D8B030D-6E8A-4147-A177-3AD203B41FA5}">
                      <a16:colId xmlns:a16="http://schemas.microsoft.com/office/drawing/2014/main" val="2936511112"/>
                    </a:ext>
                  </a:extLst>
                </a:gridCol>
                <a:gridCol w="1371600">
                  <a:extLst>
                    <a:ext uri="{9D8B030D-6E8A-4147-A177-3AD203B41FA5}">
                      <a16:colId xmlns:a16="http://schemas.microsoft.com/office/drawing/2014/main" val="2296516978"/>
                    </a:ext>
                  </a:extLst>
                </a:gridCol>
              </a:tblGrid>
              <a:tr h="228600">
                <a:tc>
                  <a:txBody>
                    <a:bodyPr/>
                    <a:lstStyle/>
                    <a:p>
                      <a:pPr marL="0" marR="0" algn="l" defTabSz="914400" rtl="0" eaLnBrk="1" latinLnBrk="0" hangingPunct="1">
                        <a:lnSpc>
                          <a:spcPct val="115000"/>
                        </a:lnSpc>
                        <a:spcBef>
                          <a:spcPts val="0"/>
                        </a:spcBef>
                        <a:spcAft>
                          <a:spcPts val="0"/>
                        </a:spcAft>
                      </a:pPr>
                      <a:r>
                        <a:rPr lang="en-GB" sz="1000" kern="1200" dirty="0"/>
                        <a:t>Snapshots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60014</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60017</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60013</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3531695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Current</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4070899348"/>
                  </a:ext>
                </a:extLst>
              </a:tr>
            </a:tbl>
          </a:graphicData>
        </a:graphic>
      </p:graphicFrame>
      <p:graphicFrame>
        <p:nvGraphicFramePr>
          <p:cNvPr id="8" name="Table 7" descr="TABLE;GENERIC_TABLE;COL1=METRICS,ROW1=SNAPSHOTS,METRICS=HEALTH_FACTOR,SNAPSHOTS=CURRENT|PREVIOUS"/>
          <p:cNvGraphicFramePr>
            <a:graphicFrameLocks noGrp="1"/>
          </p:cNvGraphicFramePr>
          <p:nvPr>
            <p:extLst>
              <p:ext uri="{D42A27DB-BD31-4B8C-83A1-F6EECF244321}">
                <p14:modId xmlns:p14="http://schemas.microsoft.com/office/powerpoint/2010/main" val="2230846658"/>
              </p:ext>
            </p:extLst>
          </p:nvPr>
        </p:nvGraphicFramePr>
        <p:xfrm>
          <a:off x="3441843" y="5470120"/>
          <a:ext cx="7061590" cy="1143000"/>
        </p:xfrm>
        <a:graphic>
          <a:graphicData uri="http://schemas.openxmlformats.org/drawingml/2006/table">
            <a:tbl>
              <a:tblPr firstRow="1" firstCol="1" bandRow="1">
                <a:tableStyleId>{9DCAF9ED-07DC-4A11-8D7F-57B35C25682E}</a:tableStyleId>
              </a:tblPr>
              <a:tblGrid>
                <a:gridCol w="1575190">
                  <a:extLst>
                    <a:ext uri="{9D8B030D-6E8A-4147-A177-3AD203B41FA5}">
                      <a16:colId xmlns:a16="http://schemas.microsoft.com/office/drawing/2014/main" val="2410006230"/>
                    </a:ext>
                  </a:extLst>
                </a:gridCol>
                <a:gridCol w="1097280">
                  <a:extLst>
                    <a:ext uri="{9D8B030D-6E8A-4147-A177-3AD203B41FA5}">
                      <a16:colId xmlns:a16="http://schemas.microsoft.com/office/drawing/2014/main" val="1203829683"/>
                    </a:ext>
                  </a:extLst>
                </a:gridCol>
                <a:gridCol w="1097280">
                  <a:extLst>
                    <a:ext uri="{9D8B030D-6E8A-4147-A177-3AD203B41FA5}">
                      <a16:colId xmlns:a16="http://schemas.microsoft.com/office/drawing/2014/main" val="3023536102"/>
                    </a:ext>
                  </a:extLst>
                </a:gridCol>
                <a:gridCol w="1097280">
                  <a:extLst>
                    <a:ext uri="{9D8B030D-6E8A-4147-A177-3AD203B41FA5}">
                      <a16:colId xmlns:a16="http://schemas.microsoft.com/office/drawing/2014/main" val="293325076"/>
                    </a:ext>
                  </a:extLst>
                </a:gridCol>
                <a:gridCol w="1097280">
                  <a:extLst>
                    <a:ext uri="{9D8B030D-6E8A-4147-A177-3AD203B41FA5}">
                      <a16:colId xmlns:a16="http://schemas.microsoft.com/office/drawing/2014/main" val="2217836750"/>
                    </a:ext>
                  </a:extLst>
                </a:gridCol>
                <a:gridCol w="1097280">
                  <a:extLst>
                    <a:ext uri="{9D8B030D-6E8A-4147-A177-3AD203B41FA5}">
                      <a16:colId xmlns:a16="http://schemas.microsoft.com/office/drawing/2014/main" val="2341381440"/>
                    </a:ext>
                  </a:extLst>
                </a:gridCol>
              </a:tblGrid>
              <a:tr h="228600">
                <a:tc>
                  <a:txBody>
                    <a:bodyPr/>
                    <a:lstStyle/>
                    <a:p>
                      <a:pPr marL="0" marR="0">
                        <a:lnSpc>
                          <a:spcPct val="115000"/>
                        </a:lnSpc>
                        <a:spcBef>
                          <a:spcPts val="0"/>
                        </a:spcBef>
                        <a:spcAft>
                          <a:spcPts val="0"/>
                        </a:spcAft>
                      </a:pPr>
                      <a:r>
                        <a:rPr lang="en-GB" sz="1000">
                          <a:effectLst/>
                        </a:rPr>
                        <a:t>Snapshots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92027633"/>
                  </a:ext>
                </a:extLst>
              </a:tr>
              <a:tr h="228600">
                <a:tc>
                  <a:txBody>
                    <a:bodyPr/>
                    <a:lstStyle/>
                    <a:p>
                      <a:pPr marL="0" marR="0">
                        <a:lnSpc>
                          <a:spcPct val="115000"/>
                        </a:lnSpc>
                        <a:spcBef>
                          <a:spcPts val="0"/>
                        </a:spcBef>
                        <a:spcAft>
                          <a:spcPts val="0"/>
                        </a:spcAft>
                      </a:pPr>
                      <a:r>
                        <a:rPr lang="en-GB" sz="1000">
                          <a:effectLst/>
                        </a:rPr>
                        <a:t>Current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37267947"/>
                  </a:ext>
                </a:extLst>
              </a:tr>
              <a:tr h="228600">
                <a:tc>
                  <a:txBody>
                    <a:bodyPr/>
                    <a:lstStyle/>
                    <a:p>
                      <a:pPr marL="0" marR="0">
                        <a:lnSpc>
                          <a:spcPct val="115000"/>
                        </a:lnSpc>
                        <a:spcBef>
                          <a:spcPts val="0"/>
                        </a:spcBef>
                        <a:spcAft>
                          <a:spcPts val="0"/>
                        </a:spcAft>
                      </a:pPr>
                      <a:r>
                        <a:rPr lang="en-GB" sz="1000" dirty="0">
                          <a:effectLst/>
                        </a:rPr>
                        <a:t>Previous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06502871"/>
                  </a:ext>
                </a:extLst>
              </a:tr>
              <a:tr h="228600">
                <a:tc>
                  <a:txBody>
                    <a:bodyPr/>
                    <a:lstStyle/>
                    <a:p>
                      <a:pPr marL="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Evolution</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extLst>
                  <a:ext uri="{0D108BD9-81ED-4DB2-BD59-A6C34878D82A}">
                    <a16:rowId xmlns:a16="http://schemas.microsoft.com/office/drawing/2014/main" val="3524752210"/>
                  </a:ext>
                </a:extLst>
              </a:tr>
              <a:tr h="228600">
                <a:tc>
                  <a:txBody>
                    <a:bodyPr/>
                    <a:lstStyle/>
                    <a:p>
                      <a:pPr marL="0" marR="0">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Evolution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extLst>
                  <a:ext uri="{0D108BD9-81ED-4DB2-BD59-A6C34878D82A}">
                    <a16:rowId xmlns:a16="http://schemas.microsoft.com/office/drawing/2014/main" val="1438623678"/>
                  </a:ext>
                </a:extLst>
              </a:tr>
            </a:tbl>
          </a:graphicData>
        </a:graphic>
      </p:graphicFrame>
    </p:spTree>
    <p:extLst>
      <p:ext uri="{BB962C8B-B14F-4D97-AF65-F5344CB8AC3E}">
        <p14:creationId xmlns:p14="http://schemas.microsoft.com/office/powerpoint/2010/main" val="2077000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2</a:t>
            </a:r>
          </a:p>
        </p:txBody>
      </p:sp>
      <p:sp>
        <p:nvSpPr>
          <p:cNvPr id="5" name="Text Placeholder 4"/>
          <p:cNvSpPr>
            <a:spLocks noGrp="1"/>
          </p:cNvSpPr>
          <p:nvPr>
            <p:ph type="body" sz="quarter" idx="13"/>
          </p:nvPr>
        </p:nvSpPr>
        <p:spPr/>
        <p:txBody>
          <a:bodyPr/>
          <a:lstStyle/>
          <a:p>
            <a:r>
              <a:rPr lang="en-GB" dirty="0"/>
              <a:t>Table to get all Health Factors scores to benchmark modules for current and then previous snapshot </a:t>
            </a:r>
            <a:endParaRPr lang="en-US" dirty="0"/>
          </a:p>
          <a:p>
            <a:r>
              <a:rPr lang="en-US" sz="1400" dirty="0"/>
              <a:t>TABLE;GENERIC_TABLE;COL1=METRICS,ROW1=SNAPSHOTS,ROW11=MODULES,METRICS=HEALTH_FACTOR,SNAPSHOTS=CURRENT|PREVIOUS,MODULES=ALL </a:t>
            </a:r>
          </a:p>
          <a:p>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SNAPSHOTS,ROW11=MODULES,METRICS=HEALTH_FACTOR,SNAPSHOTS=CURRENT|PREVIOUS,MODULES=ALL"/>
          <p:cNvGraphicFramePr>
            <a:graphicFrameLocks noGrp="1"/>
          </p:cNvGraphicFramePr>
          <p:nvPr>
            <p:extLst>
              <p:ext uri="{D42A27DB-BD31-4B8C-83A1-F6EECF244321}">
                <p14:modId xmlns:p14="http://schemas.microsoft.com/office/powerpoint/2010/main" val="1211941688"/>
              </p:ext>
            </p:extLst>
          </p:nvPr>
        </p:nvGraphicFramePr>
        <p:xfrm>
          <a:off x="2417109" y="2902687"/>
          <a:ext cx="7863840" cy="1600200"/>
        </p:xfrm>
        <a:graphic>
          <a:graphicData uri="http://schemas.openxmlformats.org/drawingml/2006/table">
            <a:tbl>
              <a:tblPr firstRow="1" firstCol="1" bandRow="1">
                <a:tableStyleId>{5C22544A-7EE6-4342-B048-85BDC9FD1C3A}</a:tableStyleId>
              </a:tblPr>
              <a:tblGrid>
                <a:gridCol w="1463040">
                  <a:extLst>
                    <a:ext uri="{9D8B030D-6E8A-4147-A177-3AD203B41FA5}">
                      <a16:colId xmlns:a16="http://schemas.microsoft.com/office/drawing/2014/main" val="461532806"/>
                    </a:ext>
                  </a:extLst>
                </a:gridCol>
                <a:gridCol w="1280160">
                  <a:extLst>
                    <a:ext uri="{9D8B030D-6E8A-4147-A177-3AD203B41FA5}">
                      <a16:colId xmlns:a16="http://schemas.microsoft.com/office/drawing/2014/main" val="3862872787"/>
                    </a:ext>
                  </a:extLst>
                </a:gridCol>
                <a:gridCol w="1280160">
                  <a:extLst>
                    <a:ext uri="{9D8B030D-6E8A-4147-A177-3AD203B41FA5}">
                      <a16:colId xmlns:a16="http://schemas.microsoft.com/office/drawing/2014/main" val="1454407782"/>
                    </a:ext>
                  </a:extLst>
                </a:gridCol>
                <a:gridCol w="1280160">
                  <a:extLst>
                    <a:ext uri="{9D8B030D-6E8A-4147-A177-3AD203B41FA5}">
                      <a16:colId xmlns:a16="http://schemas.microsoft.com/office/drawing/2014/main" val="1959737220"/>
                    </a:ext>
                  </a:extLst>
                </a:gridCol>
                <a:gridCol w="1280160">
                  <a:extLst>
                    <a:ext uri="{9D8B030D-6E8A-4147-A177-3AD203B41FA5}">
                      <a16:colId xmlns:a16="http://schemas.microsoft.com/office/drawing/2014/main" val="3638338537"/>
                    </a:ext>
                  </a:extLst>
                </a:gridCol>
                <a:gridCol w="1280160">
                  <a:extLst>
                    <a:ext uri="{9D8B030D-6E8A-4147-A177-3AD203B41FA5}">
                      <a16:colId xmlns:a16="http://schemas.microsoft.com/office/drawing/2014/main" val="269878915"/>
                    </a:ext>
                  </a:extLst>
                </a:gridCol>
              </a:tblGrid>
              <a:tr h="228600">
                <a:tc>
                  <a:txBody>
                    <a:bodyPr/>
                    <a:lstStyle/>
                    <a:p>
                      <a:pPr marL="0" marR="0">
                        <a:lnSpc>
                          <a:spcPct val="115000"/>
                        </a:lnSpc>
                        <a:spcBef>
                          <a:spcPts val="0"/>
                        </a:spcBef>
                        <a:spcAft>
                          <a:spcPts val="0"/>
                        </a:spcAft>
                      </a:pPr>
                      <a:r>
                        <a:rPr lang="en-GB" sz="1000" dirty="0">
                          <a:effectLst/>
                        </a:rPr>
                        <a:t>Snapshots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456451"/>
                  </a:ext>
                </a:extLst>
              </a:tr>
              <a:tr h="228600">
                <a:tc>
                  <a:txBody>
                    <a:bodyPr/>
                    <a:lstStyle/>
                    <a:p>
                      <a:pPr marL="0" marR="0">
                        <a:lnSpc>
                          <a:spcPct val="115000"/>
                        </a:lnSpc>
                        <a:spcBef>
                          <a:spcPts val="0"/>
                        </a:spcBef>
                        <a:spcAft>
                          <a:spcPts val="0"/>
                        </a:spcAft>
                      </a:pPr>
                      <a:r>
                        <a:rPr lang="en-GB" sz="1000">
                          <a:effectLst/>
                        </a:rPr>
                        <a:t>Current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35696412"/>
                  </a:ext>
                </a:extLst>
              </a:tr>
              <a:tr h="228600">
                <a:tc>
                  <a:txBody>
                    <a:bodyPr/>
                    <a:lstStyle/>
                    <a:p>
                      <a:pPr marL="0" marR="0">
                        <a:lnSpc>
                          <a:spcPct val="115000"/>
                        </a:lnSpc>
                        <a:spcBef>
                          <a:spcPts val="0"/>
                        </a:spcBef>
                        <a:spcAft>
                          <a:spcPts val="0"/>
                        </a:spcAft>
                      </a:pPr>
                      <a:r>
                        <a:rPr lang="en-GB" sz="1000">
                          <a:effectLst/>
                        </a:rPr>
                        <a:t>    Module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43555852"/>
                  </a:ext>
                </a:extLst>
              </a:tr>
              <a:tr h="228600">
                <a:tc>
                  <a:txBody>
                    <a:bodyPr/>
                    <a:lstStyle/>
                    <a:p>
                      <a:pPr marL="0" marR="0">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30246224"/>
                  </a:ext>
                </a:extLst>
              </a:tr>
              <a:tr h="228600">
                <a:tc>
                  <a:txBody>
                    <a:bodyPr/>
                    <a:lstStyle/>
                    <a:p>
                      <a:pPr marL="0" marR="0">
                        <a:lnSpc>
                          <a:spcPct val="115000"/>
                        </a:lnSpc>
                        <a:spcBef>
                          <a:spcPts val="0"/>
                        </a:spcBef>
                        <a:spcAft>
                          <a:spcPts val="0"/>
                        </a:spcAft>
                      </a:pPr>
                      <a:r>
                        <a:rPr lang="en-GB" sz="1000" dirty="0">
                          <a:effectLst/>
                        </a:rPr>
                        <a:t>Previous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333993"/>
                  </a:ext>
                </a:extLst>
              </a:tr>
              <a:tr h="228600">
                <a:tc>
                  <a:txBody>
                    <a:bodyPr/>
                    <a:lstStyle/>
                    <a:p>
                      <a:pPr marL="0" marR="0">
                        <a:lnSpc>
                          <a:spcPct val="115000"/>
                        </a:lnSpc>
                        <a:spcBef>
                          <a:spcPts val="0"/>
                        </a:spcBef>
                        <a:spcAft>
                          <a:spcPts val="0"/>
                        </a:spcAft>
                      </a:pPr>
                      <a:r>
                        <a:rPr lang="en-GB" sz="1000" dirty="0">
                          <a:effectLst/>
                        </a:rPr>
                        <a:t>    Module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65243435"/>
                  </a:ext>
                </a:extLst>
              </a:tr>
              <a:tr h="228600">
                <a:tc>
                  <a:txBody>
                    <a:bodyPr/>
                    <a:lstStyle/>
                    <a:p>
                      <a:pPr marL="0" marR="0">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74100144"/>
                  </a:ext>
                </a:extLst>
              </a:tr>
            </a:tbl>
          </a:graphicData>
        </a:graphic>
      </p:graphicFrame>
    </p:spTree>
    <p:extLst>
      <p:ext uri="{BB962C8B-B14F-4D97-AF65-F5344CB8AC3E}">
        <p14:creationId xmlns:p14="http://schemas.microsoft.com/office/powerpoint/2010/main" val="242597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SAMPLE 3</a:t>
            </a:r>
          </a:p>
        </p:txBody>
      </p:sp>
      <p:sp>
        <p:nvSpPr>
          <p:cNvPr id="7" name="Text Placeholder 6" descr="TABLE;GENERIC_TABLE;COL1=METRICS,ROW1=MODULES,ROW11=SNAPSHOTS,METRICS=HEALTH_FACTOR,SNAPSHOTS=CURRENT|PREVIOUS,MODULES=ALL"/>
          <p:cNvSpPr>
            <a:spLocks noGrp="1"/>
          </p:cNvSpPr>
          <p:nvPr>
            <p:ph type="body" sz="quarter" idx="13"/>
          </p:nvPr>
        </p:nvSpPr>
        <p:spPr/>
        <p:txBody>
          <a:bodyPr/>
          <a:lstStyle/>
          <a:p>
            <a:r>
              <a:rPr lang="en-GB" dirty="0"/>
              <a:t>Table to get all Health Factors scores to monitor modules regarding current and previous snapshot</a:t>
            </a:r>
            <a:endParaRPr lang="en-US" dirty="0"/>
          </a:p>
          <a:p>
            <a:r>
              <a:rPr lang="en-US" sz="1400" dirty="0"/>
              <a:t>TABLE;GENERIC_TABLE;COL1=METRICS,ROW1=MODULES,ROW11=SNAPSHOTS,METRICS=HEALTH_FACTOR,SNAPSHOTS=CURRENT|PREVIOUS,MODULES=ALL </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2" name="Table 1" descr="TABLE;GENERIC_TABLE;COL1=METRICS,ROW1=MODULES,ROW11=SNAPSHOTS,METRICS=HEALTH_FACTOR,SNAPSHOTS=CURRENT|PREVIOUS,MODULES=ALL"/>
          <p:cNvGraphicFramePr>
            <a:graphicFrameLocks noGrp="1"/>
          </p:cNvGraphicFramePr>
          <p:nvPr>
            <p:extLst>
              <p:ext uri="{D42A27DB-BD31-4B8C-83A1-F6EECF244321}">
                <p14:modId xmlns:p14="http://schemas.microsoft.com/office/powerpoint/2010/main" val="2643555234"/>
              </p:ext>
            </p:extLst>
          </p:nvPr>
        </p:nvGraphicFramePr>
        <p:xfrm>
          <a:off x="3138488" y="2707481"/>
          <a:ext cx="7315200" cy="1600200"/>
        </p:xfrm>
        <a:graphic>
          <a:graphicData uri="http://schemas.openxmlformats.org/drawingml/2006/table">
            <a:tbl>
              <a:tblPr firstRow="1" firstCol="1" bandRow="1">
                <a:tableStyleId>{1FECB4D8-DB02-4DC6-A0A2-4F2EBAE1DC90}</a:tableStyleId>
              </a:tblPr>
              <a:tblGrid>
                <a:gridCol w="1371600">
                  <a:extLst>
                    <a:ext uri="{9D8B030D-6E8A-4147-A177-3AD203B41FA5}">
                      <a16:colId xmlns:a16="http://schemas.microsoft.com/office/drawing/2014/main" val="3679271983"/>
                    </a:ext>
                  </a:extLst>
                </a:gridCol>
                <a:gridCol w="1188720">
                  <a:extLst>
                    <a:ext uri="{9D8B030D-6E8A-4147-A177-3AD203B41FA5}">
                      <a16:colId xmlns:a16="http://schemas.microsoft.com/office/drawing/2014/main" val="3811218933"/>
                    </a:ext>
                  </a:extLst>
                </a:gridCol>
                <a:gridCol w="1188720">
                  <a:extLst>
                    <a:ext uri="{9D8B030D-6E8A-4147-A177-3AD203B41FA5}">
                      <a16:colId xmlns:a16="http://schemas.microsoft.com/office/drawing/2014/main" val="3503269170"/>
                    </a:ext>
                  </a:extLst>
                </a:gridCol>
                <a:gridCol w="1188720">
                  <a:extLst>
                    <a:ext uri="{9D8B030D-6E8A-4147-A177-3AD203B41FA5}">
                      <a16:colId xmlns:a16="http://schemas.microsoft.com/office/drawing/2014/main" val="115571049"/>
                    </a:ext>
                  </a:extLst>
                </a:gridCol>
                <a:gridCol w="1188720">
                  <a:extLst>
                    <a:ext uri="{9D8B030D-6E8A-4147-A177-3AD203B41FA5}">
                      <a16:colId xmlns:a16="http://schemas.microsoft.com/office/drawing/2014/main" val="1781666869"/>
                    </a:ext>
                  </a:extLst>
                </a:gridCol>
                <a:gridCol w="1188720">
                  <a:extLst>
                    <a:ext uri="{9D8B030D-6E8A-4147-A177-3AD203B41FA5}">
                      <a16:colId xmlns:a16="http://schemas.microsoft.com/office/drawing/2014/main" val="33527889"/>
                    </a:ext>
                  </a:extLst>
                </a:gridCol>
              </a:tblGrid>
              <a:tr h="228600">
                <a:tc>
                  <a:txBody>
                    <a:bodyPr/>
                    <a:lstStyle/>
                    <a:p>
                      <a:pPr marL="0" marR="0">
                        <a:lnSpc>
                          <a:spcPct val="115000"/>
                        </a:lnSpc>
                        <a:spcBef>
                          <a:spcPts val="0"/>
                        </a:spcBef>
                        <a:spcAft>
                          <a:spcPts val="0"/>
                        </a:spcAft>
                      </a:pPr>
                      <a:r>
                        <a:rPr lang="en-GB" sz="1000">
                          <a:effectLst/>
                        </a:rPr>
                        <a:t>Snapshots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52708161"/>
                  </a:ext>
                </a:extLst>
              </a:tr>
              <a:tr h="228600">
                <a:tc>
                  <a:txBody>
                    <a:bodyPr/>
                    <a:lstStyle/>
                    <a:p>
                      <a:pPr marL="0" marR="0">
                        <a:lnSpc>
                          <a:spcPct val="115000"/>
                        </a:lnSpc>
                        <a:spcBef>
                          <a:spcPts val="0"/>
                        </a:spcBef>
                        <a:spcAft>
                          <a:spcPts val="0"/>
                        </a:spcAft>
                      </a:pPr>
                      <a:r>
                        <a:rPr lang="en-GB" sz="1000">
                          <a:effectLst/>
                        </a:rPr>
                        <a:t>Module 1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72502873"/>
                  </a:ext>
                </a:extLst>
              </a:tr>
              <a:tr h="228600">
                <a:tc>
                  <a:txBody>
                    <a:bodyPr/>
                    <a:lstStyle/>
                    <a:p>
                      <a:pPr marL="0" marR="0">
                        <a:lnSpc>
                          <a:spcPct val="115000"/>
                        </a:lnSpc>
                        <a:spcBef>
                          <a:spcPts val="0"/>
                        </a:spcBef>
                        <a:spcAft>
                          <a:spcPts val="0"/>
                        </a:spcAft>
                      </a:pPr>
                      <a:r>
                        <a:rPr lang="en-GB" sz="1000" b="0" dirty="0">
                          <a:effectLst/>
                        </a:rPr>
                        <a:t>    Current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15579"/>
                  </a:ext>
                </a:extLst>
              </a:tr>
              <a:tr h="228600">
                <a:tc>
                  <a:txBody>
                    <a:bodyPr/>
                    <a:lstStyle/>
                    <a:p>
                      <a:pPr marL="0" marR="0">
                        <a:lnSpc>
                          <a:spcPct val="115000"/>
                        </a:lnSpc>
                        <a:spcBef>
                          <a:spcPts val="0"/>
                        </a:spcBef>
                        <a:spcAft>
                          <a:spcPts val="0"/>
                        </a:spcAft>
                      </a:pPr>
                      <a:r>
                        <a:rPr lang="en-GB" sz="1000" b="0" dirty="0">
                          <a:effectLst/>
                        </a:rPr>
                        <a:t>    Previous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44897750"/>
                  </a:ext>
                </a:extLst>
              </a:tr>
              <a:tr h="228600">
                <a:tc>
                  <a:txBody>
                    <a:bodyPr/>
                    <a:lstStyle/>
                    <a:p>
                      <a:pPr marL="0" marR="0">
                        <a:lnSpc>
                          <a:spcPct val="115000"/>
                        </a:lnSpc>
                        <a:spcBef>
                          <a:spcPts val="0"/>
                        </a:spcBef>
                        <a:spcAft>
                          <a:spcPts val="0"/>
                        </a:spcAft>
                      </a:pPr>
                      <a:r>
                        <a:rPr lang="en-GB" sz="1000">
                          <a:effectLst/>
                        </a:rPr>
                        <a:t>Module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43681862"/>
                  </a:ext>
                </a:extLst>
              </a:tr>
              <a:tr h="228600">
                <a:tc>
                  <a:txBody>
                    <a:bodyPr/>
                    <a:lstStyle/>
                    <a:p>
                      <a:pPr marL="0" marR="0">
                        <a:lnSpc>
                          <a:spcPct val="115000"/>
                        </a:lnSpc>
                        <a:spcBef>
                          <a:spcPts val="0"/>
                        </a:spcBef>
                        <a:spcAft>
                          <a:spcPts val="0"/>
                        </a:spcAft>
                      </a:pPr>
                      <a:r>
                        <a:rPr lang="en-GB" sz="1000" b="0" dirty="0">
                          <a:effectLst/>
                        </a:rPr>
                        <a:t>    Current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3127389"/>
                  </a:ext>
                </a:extLst>
              </a:tr>
              <a:tr h="228600">
                <a:tc>
                  <a:txBody>
                    <a:bodyPr/>
                    <a:lstStyle/>
                    <a:p>
                      <a:pPr marL="0" marR="0">
                        <a:lnSpc>
                          <a:spcPct val="115000"/>
                        </a:lnSpc>
                        <a:spcBef>
                          <a:spcPts val="0"/>
                        </a:spcBef>
                        <a:spcAft>
                          <a:spcPts val="0"/>
                        </a:spcAft>
                      </a:pPr>
                      <a:r>
                        <a:rPr lang="en-GB" sz="1000" b="0" dirty="0">
                          <a:effectLst/>
                        </a:rPr>
                        <a:t>    Previous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6002831"/>
                  </a:ext>
                </a:extLst>
              </a:tr>
            </a:tbl>
          </a:graphicData>
        </a:graphic>
      </p:graphicFrame>
    </p:spTree>
    <p:extLst>
      <p:ext uri="{BB962C8B-B14F-4D97-AF65-F5344CB8AC3E}">
        <p14:creationId xmlns:p14="http://schemas.microsoft.com/office/powerpoint/2010/main" val="322454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SAMPLE 4</a:t>
            </a:r>
          </a:p>
        </p:txBody>
      </p:sp>
      <p:sp>
        <p:nvSpPr>
          <p:cNvPr id="7" name="Text Placeholder 6"/>
          <p:cNvSpPr>
            <a:spLocks noGrp="1"/>
          </p:cNvSpPr>
          <p:nvPr>
            <p:ph type="body" sz="quarter" idx="13"/>
          </p:nvPr>
        </p:nvSpPr>
        <p:spPr/>
        <p:txBody>
          <a:bodyPr/>
          <a:lstStyle/>
          <a:p>
            <a:r>
              <a:rPr lang="en-GB" dirty="0"/>
              <a:t>Table to get all Health Factors critical violations numbers with risk introduced regarding previous snapshot</a:t>
            </a:r>
            <a:endParaRPr lang="en-US" dirty="0"/>
          </a:p>
          <a:p>
            <a:r>
              <a:rPr lang="en-GB" sz="1400" dirty="0"/>
              <a:t>TABLE;GENERIC_TABLE;COL1=METRICS,ROW1=CRITICAL_VIOLATIONS,METRICS=HEALTH_FACTOR,CRITICAL_VIOLATIONS =ALL,SNAPSHOTS=CURRENT</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3" name="Table 2" descr="TABLE;GENERIC_TABLE;COL1=METRICS,ROW1=CRITICAL_VIOLATIONS,METRICS=HEALTH_FACTOR,CRITICAL_VIOLATIONS =ALL,SNAPSHOTS=CURRENT"/>
          <p:cNvGraphicFramePr>
            <a:graphicFrameLocks noGrp="1"/>
          </p:cNvGraphicFramePr>
          <p:nvPr>
            <p:extLst>
              <p:ext uri="{D42A27DB-BD31-4B8C-83A1-F6EECF244321}">
                <p14:modId xmlns:p14="http://schemas.microsoft.com/office/powerpoint/2010/main" val="3293478423"/>
              </p:ext>
            </p:extLst>
          </p:nvPr>
        </p:nvGraphicFramePr>
        <p:xfrm>
          <a:off x="2102540" y="3050381"/>
          <a:ext cx="8020050" cy="914400"/>
        </p:xfrm>
        <a:graphic>
          <a:graphicData uri="http://schemas.openxmlformats.org/drawingml/2006/table">
            <a:tbl>
              <a:tblPr firstRow="1" firstCol="1" bandRow="1">
                <a:tableStyleId>{F5AB1C69-6EDB-4FF4-983F-18BD219EF322}</a:tableStyleId>
              </a:tblPr>
              <a:tblGrid>
                <a:gridCol w="2533650">
                  <a:extLst>
                    <a:ext uri="{9D8B030D-6E8A-4147-A177-3AD203B41FA5}">
                      <a16:colId xmlns:a16="http://schemas.microsoft.com/office/drawing/2014/main" val="1621760479"/>
                    </a:ext>
                  </a:extLst>
                </a:gridCol>
                <a:gridCol w="1097280">
                  <a:extLst>
                    <a:ext uri="{9D8B030D-6E8A-4147-A177-3AD203B41FA5}">
                      <a16:colId xmlns:a16="http://schemas.microsoft.com/office/drawing/2014/main" val="1163470425"/>
                    </a:ext>
                  </a:extLst>
                </a:gridCol>
                <a:gridCol w="1097280">
                  <a:extLst>
                    <a:ext uri="{9D8B030D-6E8A-4147-A177-3AD203B41FA5}">
                      <a16:colId xmlns:a16="http://schemas.microsoft.com/office/drawing/2014/main" val="4079471027"/>
                    </a:ext>
                  </a:extLst>
                </a:gridCol>
                <a:gridCol w="1097280">
                  <a:extLst>
                    <a:ext uri="{9D8B030D-6E8A-4147-A177-3AD203B41FA5}">
                      <a16:colId xmlns:a16="http://schemas.microsoft.com/office/drawing/2014/main" val="1204766201"/>
                    </a:ext>
                  </a:extLst>
                </a:gridCol>
                <a:gridCol w="1097280">
                  <a:extLst>
                    <a:ext uri="{9D8B030D-6E8A-4147-A177-3AD203B41FA5}">
                      <a16:colId xmlns:a16="http://schemas.microsoft.com/office/drawing/2014/main" val="458275725"/>
                    </a:ext>
                  </a:extLst>
                </a:gridCol>
                <a:gridCol w="1097280">
                  <a:extLst>
                    <a:ext uri="{9D8B030D-6E8A-4147-A177-3AD203B41FA5}">
                      <a16:colId xmlns:a16="http://schemas.microsoft.com/office/drawing/2014/main" val="653135296"/>
                    </a:ext>
                  </a:extLst>
                </a:gridCol>
              </a:tblGrid>
              <a:tr h="228600">
                <a:tc>
                  <a:txBody>
                    <a:bodyPr/>
                    <a:lstStyle/>
                    <a:p>
                      <a:pPr marL="0" marR="0">
                        <a:lnSpc>
                          <a:spcPct val="115000"/>
                        </a:lnSpc>
                        <a:spcBef>
                          <a:spcPts val="0"/>
                        </a:spcBef>
                        <a:spcAft>
                          <a:spcPts val="0"/>
                        </a:spcAft>
                      </a:pPr>
                      <a:r>
                        <a:rPr lang="en-GB" sz="1000">
                          <a:effectLst/>
                        </a:rPr>
                        <a:t>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21313577"/>
                  </a:ext>
                </a:extLst>
              </a:tr>
              <a:tr h="228600">
                <a:tc>
                  <a:txBody>
                    <a:bodyPr/>
                    <a:lstStyle/>
                    <a:p>
                      <a:pPr marL="0" marR="0">
                        <a:lnSpc>
                          <a:spcPct val="115000"/>
                        </a:lnSpc>
                        <a:spcBef>
                          <a:spcPts val="0"/>
                        </a:spcBef>
                        <a:spcAft>
                          <a:spcPts val="0"/>
                        </a:spcAft>
                      </a:pPr>
                      <a:r>
                        <a:rPr lang="en-GB" sz="1000" dirty="0">
                          <a:effectLst/>
                        </a:rPr>
                        <a:t>Total Critical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80632865"/>
                  </a:ext>
                </a:extLst>
              </a:tr>
              <a:tr h="228600">
                <a:tc>
                  <a:txBody>
                    <a:bodyPr/>
                    <a:lstStyle/>
                    <a:p>
                      <a:pPr marL="0" marR="0">
                        <a:lnSpc>
                          <a:spcPct val="115000"/>
                        </a:lnSpc>
                        <a:spcBef>
                          <a:spcPts val="0"/>
                        </a:spcBef>
                        <a:spcAft>
                          <a:spcPts val="0"/>
                        </a:spcAft>
                      </a:pPr>
                      <a:r>
                        <a:rPr lang="en-GB" sz="1000">
                          <a:effectLst/>
                        </a:rPr>
                        <a:t>Added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8675028"/>
                  </a:ext>
                </a:extLst>
              </a:tr>
              <a:tr h="228600">
                <a:tc>
                  <a:txBody>
                    <a:bodyPr/>
                    <a:lstStyle/>
                    <a:p>
                      <a:pPr marL="0" marR="0">
                        <a:lnSpc>
                          <a:spcPct val="115000"/>
                        </a:lnSpc>
                        <a:spcBef>
                          <a:spcPts val="0"/>
                        </a:spcBef>
                        <a:spcAft>
                          <a:spcPts val="0"/>
                        </a:spcAft>
                      </a:pPr>
                      <a:r>
                        <a:rPr lang="en-GB" sz="1000">
                          <a:effectLst/>
                        </a:rPr>
                        <a:t>Removed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4557969"/>
                  </a:ext>
                </a:extLst>
              </a:tr>
            </a:tbl>
          </a:graphicData>
        </a:graphic>
      </p:graphicFrame>
    </p:spTree>
    <p:extLst>
      <p:ext uri="{BB962C8B-B14F-4D97-AF65-F5344CB8AC3E}">
        <p14:creationId xmlns:p14="http://schemas.microsoft.com/office/powerpoint/2010/main" val="257525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5</a:t>
            </a:r>
          </a:p>
        </p:txBody>
      </p:sp>
      <p:sp>
        <p:nvSpPr>
          <p:cNvPr id="3" name="Text Placeholder 2"/>
          <p:cNvSpPr>
            <a:spLocks noGrp="1"/>
          </p:cNvSpPr>
          <p:nvPr>
            <p:ph type="body" sz="quarter" idx="13"/>
          </p:nvPr>
        </p:nvSpPr>
        <p:spPr/>
        <p:txBody>
          <a:bodyPr/>
          <a:lstStyle/>
          <a:p>
            <a:r>
              <a:rPr lang="en-GB" dirty="0"/>
              <a:t>Table to benchmark module on Health Factors critical violations numbers with risk introduced regarding previous snapshot </a:t>
            </a:r>
            <a:endParaRPr lang="en-US" dirty="0"/>
          </a:p>
          <a:p>
            <a:r>
              <a:rPr lang="en-US" sz="1400" dirty="0"/>
              <a:t>TABLE;GENERIC_TABLE;COL1=METRICS,ROW1=CRITICAL_VIOLATIONS,ROW11=MODULES,METRICS=HEALTH_FACTOR,CRITICAL_VIOLATIONS =ALL,MODULES=ALL,SNAPSHOTS=CURRENT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descr="TABLE;GENERIC_TABLE;COL1=METRICS,ROW1=CRITICAL_VIOLATIONS,ROW11=MODULES,METRICS=HEALTH_FACTOR,CRITICAL_VIOLATIONS =ALL,MODULES=ALL,SNAPSHOTS=CURRENT"/>
          <p:cNvGraphicFramePr>
            <a:graphicFrameLocks noGrp="1"/>
          </p:cNvGraphicFramePr>
          <p:nvPr>
            <p:extLst>
              <p:ext uri="{D42A27DB-BD31-4B8C-83A1-F6EECF244321}">
                <p14:modId xmlns:p14="http://schemas.microsoft.com/office/powerpoint/2010/main" val="3552625950"/>
              </p:ext>
            </p:extLst>
          </p:nvPr>
        </p:nvGraphicFramePr>
        <p:xfrm>
          <a:off x="2112065" y="2934065"/>
          <a:ext cx="8001000" cy="2971800"/>
        </p:xfrm>
        <a:graphic>
          <a:graphicData uri="http://schemas.openxmlformats.org/drawingml/2006/table">
            <a:tbl>
              <a:tblPr firstRow="1" firstCol="1" bandRow="1">
                <a:tableStyleId>{1E171933-4619-4E11-9A3F-F7608DF75F80}</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a:effectLst/>
                        </a:rPr>
                        <a:t>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a:effectLst/>
                        </a:rPr>
                        <a:t>Total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6902709"/>
                  </a:ext>
                </a:extLst>
              </a:tr>
              <a:tr h="228600">
                <a:tc>
                  <a:txBody>
                    <a:bodyPr/>
                    <a:lstStyle/>
                    <a:p>
                      <a:pPr marL="0" marR="0">
                        <a:lnSpc>
                          <a:spcPct val="115000"/>
                        </a:lnSpc>
                        <a:spcBef>
                          <a:spcPts val="0"/>
                        </a:spcBef>
                        <a:spcAft>
                          <a:spcPts val="0"/>
                        </a:spcAft>
                      </a:pPr>
                      <a:r>
                        <a:rPr lang="en-GB" sz="1000">
                          <a:effectLst/>
                        </a:rPr>
                        <a:t>Added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7918227"/>
                  </a:ext>
                </a:extLst>
              </a:tr>
              <a:tr h="228600">
                <a:tc>
                  <a:txBody>
                    <a:bodyPr/>
                    <a:lstStyle/>
                    <a:p>
                      <a:pPr marL="0" marR="0">
                        <a:lnSpc>
                          <a:spcPct val="115000"/>
                        </a:lnSpc>
                        <a:spcBef>
                          <a:spcPts val="0"/>
                        </a:spcBef>
                        <a:spcAft>
                          <a:spcPts val="0"/>
                        </a:spcAft>
                      </a:pPr>
                      <a:r>
                        <a:rPr lang="en-GB" sz="1000">
                          <a:effectLst/>
                        </a:rPr>
                        <a:t>Removed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8596242"/>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3827415"/>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7345884"/>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8489344"/>
                  </a:ext>
                </a:extLst>
              </a:tr>
            </a:tbl>
          </a:graphicData>
        </a:graphic>
      </p:graphicFrame>
    </p:spTree>
    <p:extLst>
      <p:ext uri="{BB962C8B-B14F-4D97-AF65-F5344CB8AC3E}">
        <p14:creationId xmlns:p14="http://schemas.microsoft.com/office/powerpoint/2010/main" val="329851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6</a:t>
            </a:r>
          </a:p>
        </p:txBody>
      </p:sp>
      <p:sp>
        <p:nvSpPr>
          <p:cNvPr id="3" name="Text Placeholder 2"/>
          <p:cNvSpPr>
            <a:spLocks noGrp="1"/>
          </p:cNvSpPr>
          <p:nvPr>
            <p:ph type="body" sz="quarter" idx="13"/>
          </p:nvPr>
        </p:nvSpPr>
        <p:spPr/>
        <p:txBody>
          <a:bodyPr/>
          <a:lstStyle/>
          <a:p>
            <a:r>
              <a:rPr lang="en-GB" dirty="0"/>
              <a:t>Table to monitor technologies on added and removed critical violations for Health Factors</a:t>
            </a:r>
            <a:endParaRPr lang="en-US" dirty="0"/>
          </a:p>
          <a:p>
            <a:r>
              <a:rPr lang="en-US" sz="1400" dirty="0"/>
              <a:t>TABLE;GENERIC_TABLE;COL1=METRICS,ROW1=TECHNOLOGIES,ROW11=CRITICAL_VIOLATIONS,METRICS=HEALTH_FACTOR,CRITICAL_VIOLATIONS =ADDED|REMOVED,TECHNOLOGIES=ALL,SNAPSHOTS=CURRENT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TECHNOLOGIES,ROW11=CRITICAL_VIOLATIONS,METRICS=HEALTH_FACTOR,CRITICAL_VIOLATIONS =ADDED|REMOVED,TECHNOLOGIES=ALL,SNAPSHOTS=CURRENT"/>
          <p:cNvGraphicFramePr>
            <a:graphicFrameLocks noGrp="1"/>
          </p:cNvGraphicFramePr>
          <p:nvPr>
            <p:extLst>
              <p:ext uri="{D42A27DB-BD31-4B8C-83A1-F6EECF244321}">
                <p14:modId xmlns:p14="http://schemas.microsoft.com/office/powerpoint/2010/main" val="1571401299"/>
              </p:ext>
            </p:extLst>
          </p:nvPr>
        </p:nvGraphicFramePr>
        <p:xfrm>
          <a:off x="2171700" y="3556063"/>
          <a:ext cx="8001000" cy="1600200"/>
        </p:xfrm>
        <a:graphic>
          <a:graphicData uri="http://schemas.openxmlformats.org/drawingml/2006/table">
            <a:tbl>
              <a:tblPr firstRow="1" firstCol="1" bandRow="1">
                <a:tableStyleId>{793D81CF-94F2-401A-BA57-92F5A7B2D0C5}</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dirty="0">
                          <a:effectLst/>
                        </a:rPr>
                        <a:t>Modules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dirty="0">
                          <a:effectLst/>
                        </a:rPr>
                        <a:t>Techno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dirty="0">
                          <a:effectLst/>
                        </a:rPr>
                        <a:t>     added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dirty="0">
                          <a:effectLst/>
                        </a:rPr>
                        <a:t>     removed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dirty="0">
                          <a:effectLst/>
                        </a:rPr>
                        <a:t>Techno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dirty="0">
                          <a:effectLst/>
                        </a:rPr>
                        <a:t>     added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dirty="0">
                          <a:effectLst/>
                        </a:rPr>
                        <a:t>     removed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bl>
          </a:graphicData>
        </a:graphic>
      </p:graphicFrame>
    </p:spTree>
    <p:extLst>
      <p:ext uri="{BB962C8B-B14F-4D97-AF65-F5344CB8AC3E}">
        <p14:creationId xmlns:p14="http://schemas.microsoft.com/office/powerpoint/2010/main" val="343772986"/>
      </p:ext>
    </p:extLst>
  </p:cSld>
  <p:clrMapOvr>
    <a:masterClrMapping/>
  </p:clrMapOvr>
</p:sld>
</file>

<file path=ppt/theme/theme1.xml><?xml version="1.0" encoding="utf-8"?>
<a:theme xmlns:a="http://schemas.openxmlformats.org/drawingml/2006/main" name="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1186</TotalTime>
  <Words>1379</Words>
  <Application>Microsoft Office PowerPoint</Application>
  <PresentationFormat>Widescreen</PresentationFormat>
  <Paragraphs>483</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Courier New</vt:lpstr>
      <vt:lpstr>Wingdings</vt:lpstr>
      <vt:lpstr>Office Theme</vt:lpstr>
      <vt:lpstr>PowerPoint Presentation</vt:lpstr>
      <vt:lpstr>Rules – Data to populate</vt:lpstr>
      <vt:lpstr>Rules – Table Structure</vt:lpstr>
      <vt:lpstr>SAMPLE 1</vt:lpstr>
      <vt:lpstr>SAMPLE 2</vt:lpstr>
      <vt:lpstr>SAMPLE 3</vt:lpstr>
      <vt:lpstr>SAMPLE 4</vt:lpstr>
      <vt:lpstr>SAMPLE 5</vt:lpstr>
      <vt:lpstr>SAMPLE 6</vt:lpstr>
      <vt:lpstr>SAMPLE 7</vt:lpstr>
      <vt:lpstr>SAMPLE 8</vt:lpstr>
      <vt:lpstr>SAMPLE 9</vt:lpstr>
      <vt:lpstr>SAMPLE 10</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Britney Schaeffer</dc:creator>
  <cp:lastModifiedBy>Aurore Eteve</cp:lastModifiedBy>
  <cp:revision>180</cp:revision>
  <dcterms:created xsi:type="dcterms:W3CDTF">2016-10-16T15:51:34Z</dcterms:created>
  <dcterms:modified xsi:type="dcterms:W3CDTF">2019-09-19T11:11:20Z</dcterms:modified>
</cp:coreProperties>
</file>