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5"/>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17" r:id="rId72"/>
    <p:sldId id="318" r:id="rId73"/>
    <p:sldId id="336" r:id="rId7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2" d="100"/>
          <a:sy n="162" d="100"/>
        </p:scale>
        <p:origin x="156" y="1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ser>
        <c:dLbls>
          <c:showLegendKey val="0"/>
          <c:showVal val="0"/>
          <c:showCatName val="0"/>
          <c:showSerName val="0"/>
          <c:showPercent val="0"/>
          <c:showBubbleSize val="0"/>
        </c:dLbls>
        <c:marker val="1"/>
        <c:smooth val="0"/>
        <c:axId val="309941496"/>
        <c:axId val="309939928"/>
      </c:lineChart>
      <c:catAx>
        <c:axId val="309941496"/>
        <c:scaling>
          <c:orientation val="minMax"/>
        </c:scaling>
        <c:delete val="0"/>
        <c:axPos val="b"/>
        <c:numFmt formatCode="m/d/yyyy" sourceLinked="1"/>
        <c:majorTickMark val="out"/>
        <c:minorTickMark val="none"/>
        <c:tickLblPos val="nextTo"/>
        <c:crossAx val="309939928"/>
        <c:crosses val="autoZero"/>
        <c:auto val="0"/>
        <c:lblAlgn val="ctr"/>
        <c:lblOffset val="100"/>
        <c:noMultiLvlLbl val="1"/>
      </c:catAx>
      <c:valAx>
        <c:axId val="309939928"/>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09941496"/>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309944632"/>
        <c:axId val="309942280"/>
      </c:radarChart>
      <c:catAx>
        <c:axId val="309944632"/>
        <c:scaling>
          <c:orientation val="minMax"/>
        </c:scaling>
        <c:delete val="0"/>
        <c:axPos val="b"/>
        <c:majorGridlines/>
        <c:numFmt formatCode="General" sourceLinked="1"/>
        <c:majorTickMark val="out"/>
        <c:minorTickMark val="none"/>
        <c:tickLblPos val="nextTo"/>
        <c:crossAx val="309942280"/>
        <c:crosses val="autoZero"/>
        <c:auto val="1"/>
        <c:lblAlgn val="ctr"/>
        <c:lblOffset val="100"/>
        <c:noMultiLvlLbl val="0"/>
      </c:catAx>
      <c:valAx>
        <c:axId val="309942280"/>
        <c:scaling>
          <c:orientation val="minMax"/>
          <c:max val="4"/>
          <c:min val="0"/>
        </c:scaling>
        <c:delete val="0"/>
        <c:axPos val="l"/>
        <c:majorGridlines/>
        <c:numFmt formatCode="General" sourceLinked="1"/>
        <c:majorTickMark val="cross"/>
        <c:minorTickMark val="none"/>
        <c:tickLblPos val="nextTo"/>
        <c:crossAx val="309944632"/>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251789928"/>
        <c:axId val="251788360"/>
      </c:radarChart>
      <c:catAx>
        <c:axId val="251789928"/>
        <c:scaling>
          <c:orientation val="minMax"/>
        </c:scaling>
        <c:delete val="0"/>
        <c:axPos val="b"/>
        <c:majorGridlines/>
        <c:numFmt formatCode="General" sourceLinked="1"/>
        <c:majorTickMark val="out"/>
        <c:minorTickMark val="none"/>
        <c:tickLblPos val="nextTo"/>
        <c:crossAx val="251788360"/>
        <c:crosses val="autoZero"/>
        <c:auto val="1"/>
        <c:lblAlgn val="ctr"/>
        <c:lblOffset val="100"/>
        <c:noMultiLvlLbl val="0"/>
      </c:catAx>
      <c:valAx>
        <c:axId val="251788360"/>
        <c:scaling>
          <c:orientation val="minMax"/>
          <c:max val="4"/>
          <c:min val="0"/>
        </c:scaling>
        <c:delete val="0"/>
        <c:axPos val="l"/>
        <c:majorGridlines/>
        <c:numFmt formatCode="General" sourceLinked="1"/>
        <c:majorTickMark val="cross"/>
        <c:minorTickMark val="none"/>
        <c:tickLblPos val="nextTo"/>
        <c:crossAx val="25178992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251792280"/>
        <c:axId val="14520720"/>
      </c:radarChart>
      <c:catAx>
        <c:axId val="251792280"/>
        <c:scaling>
          <c:orientation val="minMax"/>
        </c:scaling>
        <c:delete val="0"/>
        <c:axPos val="b"/>
        <c:majorGridlines/>
        <c:numFmt formatCode="General" sourceLinked="1"/>
        <c:majorTickMark val="out"/>
        <c:minorTickMark val="none"/>
        <c:tickLblPos val="nextTo"/>
        <c:crossAx val="14520720"/>
        <c:crosses val="autoZero"/>
        <c:auto val="1"/>
        <c:lblAlgn val="ctr"/>
        <c:lblOffset val="100"/>
        <c:noMultiLvlLbl val="0"/>
      </c:catAx>
      <c:valAx>
        <c:axId val="14520720"/>
        <c:scaling>
          <c:orientation val="minMax"/>
          <c:max val="4"/>
          <c:min val="0"/>
        </c:scaling>
        <c:delete val="0"/>
        <c:axPos val="l"/>
        <c:majorGridlines/>
        <c:numFmt formatCode="General" sourceLinked="1"/>
        <c:majorTickMark val="cross"/>
        <c:minorTickMark val="none"/>
        <c:tickLblPos val="nextTo"/>
        <c:crossAx val="251792280"/>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309451168"/>
        <c:axId val="309452344"/>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309448424"/>
        <c:axId val="309451560"/>
      </c:lineChart>
      <c:catAx>
        <c:axId val="309451168"/>
        <c:scaling>
          <c:orientation val="minMax"/>
        </c:scaling>
        <c:delete val="0"/>
        <c:axPos val="b"/>
        <c:numFmt formatCode="m/d/yyyy" sourceLinked="1"/>
        <c:majorTickMark val="out"/>
        <c:minorTickMark val="none"/>
        <c:tickLblPos val="nextTo"/>
        <c:spPr>
          <a:ln w="12700" cmpd="sng"/>
        </c:spPr>
        <c:crossAx val="309452344"/>
        <c:crosses val="autoZero"/>
        <c:auto val="0"/>
        <c:lblAlgn val="ctr"/>
        <c:lblOffset val="100"/>
        <c:noMultiLvlLbl val="1"/>
      </c:catAx>
      <c:valAx>
        <c:axId val="309452344"/>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09451168"/>
        <c:crosses val="autoZero"/>
        <c:crossBetween val="midCat"/>
        <c:majorUnit val="0.5"/>
      </c:valAx>
      <c:valAx>
        <c:axId val="309451560"/>
        <c:scaling>
          <c:orientation val="minMax"/>
        </c:scaling>
        <c:delete val="0"/>
        <c:axPos val="r"/>
        <c:numFmt formatCode="General" sourceLinked="1"/>
        <c:majorTickMark val="out"/>
        <c:minorTickMark val="none"/>
        <c:tickLblPos val="nextTo"/>
        <c:crossAx val="309448424"/>
        <c:crosses val="max"/>
        <c:crossBetween val="between"/>
      </c:valAx>
      <c:dateAx>
        <c:axId val="309448424"/>
        <c:scaling>
          <c:orientation val="minMax"/>
        </c:scaling>
        <c:delete val="1"/>
        <c:axPos val="b"/>
        <c:numFmt formatCode="m/d/yyyy" sourceLinked="1"/>
        <c:majorTickMark val="out"/>
        <c:minorTickMark val="none"/>
        <c:tickLblPos val="none"/>
        <c:crossAx val="309451560"/>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309450384"/>
        <c:axId val="309450776"/>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309455088"/>
        <c:axId val="309453912"/>
      </c:lineChart>
      <c:catAx>
        <c:axId val="309450384"/>
        <c:scaling>
          <c:orientation val="minMax"/>
        </c:scaling>
        <c:delete val="0"/>
        <c:axPos val="b"/>
        <c:numFmt formatCode="m/d/yyyy" sourceLinked="1"/>
        <c:majorTickMark val="out"/>
        <c:minorTickMark val="none"/>
        <c:tickLblPos val="nextTo"/>
        <c:crossAx val="309450776"/>
        <c:crosses val="autoZero"/>
        <c:auto val="0"/>
        <c:lblAlgn val="ctr"/>
        <c:lblOffset val="100"/>
        <c:noMultiLvlLbl val="1"/>
      </c:catAx>
      <c:valAx>
        <c:axId val="309450776"/>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09450384"/>
        <c:crosses val="autoZero"/>
        <c:crossBetween val="midCat"/>
        <c:majorUnit val="0.5"/>
      </c:valAx>
      <c:valAx>
        <c:axId val="309453912"/>
        <c:scaling>
          <c:orientation val="minMax"/>
        </c:scaling>
        <c:delete val="0"/>
        <c:axPos val="r"/>
        <c:numFmt formatCode="General" sourceLinked="1"/>
        <c:majorTickMark val="out"/>
        <c:minorTickMark val="none"/>
        <c:tickLblPos val="nextTo"/>
        <c:crossAx val="309455088"/>
        <c:crosses val="max"/>
        <c:crossBetween val="between"/>
      </c:valAx>
      <c:dateAx>
        <c:axId val="309455088"/>
        <c:scaling>
          <c:orientation val="minMax"/>
        </c:scaling>
        <c:delete val="1"/>
        <c:axPos val="b"/>
        <c:numFmt formatCode="m/d/yyyy" sourceLinked="1"/>
        <c:majorTickMark val="out"/>
        <c:minorTickMark val="none"/>
        <c:tickLblPos val="none"/>
        <c:crossAx val="309453912"/>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309454304"/>
        <c:axId val="309454696"/>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309449600"/>
        <c:axId val="309453520"/>
      </c:lineChart>
      <c:catAx>
        <c:axId val="309454304"/>
        <c:scaling>
          <c:orientation val="minMax"/>
        </c:scaling>
        <c:delete val="0"/>
        <c:axPos val="b"/>
        <c:numFmt formatCode="m/d/yyyy" sourceLinked="1"/>
        <c:majorTickMark val="out"/>
        <c:minorTickMark val="none"/>
        <c:tickLblPos val="low"/>
        <c:spPr>
          <a:ln w="12700">
            <a:solidFill>
              <a:prstClr val="white">
                <a:lumMod val="50000"/>
              </a:prstClr>
            </a:solidFill>
          </a:ln>
        </c:spPr>
        <c:crossAx val="309454696"/>
        <c:crosses val="autoZero"/>
        <c:auto val="0"/>
        <c:lblAlgn val="ctr"/>
        <c:lblOffset val="100"/>
        <c:noMultiLvlLbl val="1"/>
      </c:catAx>
      <c:valAx>
        <c:axId val="309454696"/>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309454304"/>
        <c:crosses val="autoZero"/>
        <c:crossBetween val="between"/>
      </c:valAx>
      <c:valAx>
        <c:axId val="309453520"/>
        <c:scaling>
          <c:orientation val="minMax"/>
          <c:min val="0"/>
        </c:scaling>
        <c:delete val="0"/>
        <c:axPos val="r"/>
        <c:numFmt formatCode="#,##0" sourceLinked="1"/>
        <c:majorTickMark val="out"/>
        <c:minorTickMark val="none"/>
        <c:tickLblPos val="nextTo"/>
        <c:crossAx val="309449600"/>
        <c:crosses val="max"/>
        <c:crossBetween val="between"/>
      </c:valAx>
      <c:dateAx>
        <c:axId val="309449600"/>
        <c:scaling>
          <c:orientation val="minMax"/>
        </c:scaling>
        <c:delete val="1"/>
        <c:axPos val="b"/>
        <c:numFmt formatCode="m/d/yyyy" sourceLinked="1"/>
        <c:majorTickMark val="out"/>
        <c:minorTickMark val="none"/>
        <c:tickLblPos val="none"/>
        <c:crossAx val="309453520"/>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309455480"/>
        <c:axId val="309453128"/>
      </c:bubbleChart>
      <c:valAx>
        <c:axId val="3094554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09453128"/>
        <c:crosses val="autoZero"/>
        <c:crossBetween val="midCat"/>
        <c:minorUnit val="0.25"/>
      </c:valAx>
      <c:valAx>
        <c:axId val="309453128"/>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094554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09449208"/>
        <c:axId val="309448816"/>
      </c:lineChart>
      <c:catAx>
        <c:axId val="309449208"/>
        <c:scaling>
          <c:orientation val="minMax"/>
        </c:scaling>
        <c:delete val="0"/>
        <c:axPos val="b"/>
        <c:numFmt formatCode="General" sourceLinked="0"/>
        <c:majorTickMark val="out"/>
        <c:minorTickMark val="none"/>
        <c:tickLblPos val="nextTo"/>
        <c:crossAx val="309448816"/>
        <c:crosses val="autoZero"/>
        <c:auto val="1"/>
        <c:lblAlgn val="ctr"/>
        <c:lblOffset val="100"/>
        <c:noMultiLvlLbl val="0"/>
      </c:catAx>
      <c:valAx>
        <c:axId val="309448816"/>
        <c:scaling>
          <c:orientation val="minMax"/>
          <c:min val="0"/>
        </c:scaling>
        <c:delete val="0"/>
        <c:axPos val="l"/>
        <c:majorGridlines/>
        <c:numFmt formatCode="General" sourceLinked="1"/>
        <c:majorTickMark val="out"/>
        <c:minorTickMark val="none"/>
        <c:tickLblPos val="nextTo"/>
        <c:crossAx val="30944920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09943064"/>
        <c:axId val="309939536"/>
      </c:lineChart>
      <c:catAx>
        <c:axId val="309943064"/>
        <c:scaling>
          <c:orientation val="minMax"/>
        </c:scaling>
        <c:delete val="0"/>
        <c:axPos val="b"/>
        <c:numFmt formatCode="General" sourceLinked="0"/>
        <c:majorTickMark val="out"/>
        <c:minorTickMark val="none"/>
        <c:tickLblPos val="nextTo"/>
        <c:crossAx val="309939536"/>
        <c:crosses val="autoZero"/>
        <c:auto val="1"/>
        <c:lblAlgn val="ctr"/>
        <c:lblOffset val="100"/>
        <c:noMultiLvlLbl val="0"/>
      </c:catAx>
      <c:valAx>
        <c:axId val="309939536"/>
        <c:scaling>
          <c:orientation val="minMax"/>
          <c:min val="0"/>
        </c:scaling>
        <c:delete val="0"/>
        <c:axPos val="l"/>
        <c:majorGridlines/>
        <c:numFmt formatCode="General" sourceLinked="1"/>
        <c:majorTickMark val="out"/>
        <c:minorTickMark val="none"/>
        <c:tickLblPos val="nextTo"/>
        <c:crossAx val="309943064"/>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01/12/2016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01/12/2016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01/12/2016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01/12/2016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01/12/2016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01/12/2016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01/12/2016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01/12/2016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01/12/2016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01/12/2016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01/12/2016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01/12/2016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smtClean="0"/>
              <a:t>(</a:t>
            </a:r>
            <a:r>
              <a:rPr lang="fr-FR" sz="1400" dirty="0" err="1" smtClean="0"/>
              <a:t>can</a:t>
            </a:r>
            <a:r>
              <a:rPr lang="fr-FR" sz="1400" dirty="0" smtClean="0"/>
              <a:t> </a:t>
            </a:r>
            <a:r>
              <a:rPr lang="fr-FR" sz="1400" dirty="0" err="1" smtClean="0"/>
              <a:t>be</a:t>
            </a:r>
            <a:r>
              <a:rPr lang="fr-FR" sz="1400" dirty="0" smtClean="0"/>
              <a:t> a business </a:t>
            </a:r>
            <a:r>
              <a:rPr lang="fr-FR" sz="1400" dirty="0" err="1" smtClean="0"/>
              <a:t>criterion</a:t>
            </a:r>
            <a:r>
              <a:rPr lang="fr-FR" sz="1400" dirty="0" smtClean="0"/>
              <a:t>, </a:t>
            </a:r>
            <a:r>
              <a:rPr lang="fr-FR" sz="1400" dirty="0" err="1" smtClean="0"/>
              <a:t>technical</a:t>
            </a:r>
            <a:r>
              <a:rPr lang="fr-FR" sz="1400" dirty="0" smtClean="0"/>
              <a:t> </a:t>
            </a:r>
            <a:r>
              <a:rPr lang="fr-FR" sz="1400" dirty="0" err="1" smtClean="0"/>
              <a:t>criterion</a:t>
            </a:r>
            <a:r>
              <a:rPr lang="fr-FR" sz="1400" dirty="0" smtClean="0"/>
              <a:t> or </a:t>
            </a:r>
            <a:r>
              <a:rPr lang="fr-FR" sz="1400" dirty="0" err="1" smtClean="0"/>
              <a:t>quality</a:t>
            </a:r>
            <a:r>
              <a:rPr lang="fr-FR" sz="1400" dirty="0" smtClean="0"/>
              <a:t> </a:t>
            </a:r>
            <a:r>
              <a:rPr lang="fr-FR" sz="1400" dirty="0" err="1" smtClean="0"/>
              <a:t>rule</a:t>
            </a:r>
            <a:r>
              <a:rPr lang="fr-FR" sz="1400" dirty="0" smtClean="0"/>
              <a:t>)</a:t>
            </a:r>
          </a:p>
          <a:p>
            <a:r>
              <a:rPr lang="fr-FR" sz="1400" b="1" dirty="0" smtClean="0"/>
              <a:t>SNAPSHOT</a:t>
            </a:r>
            <a:r>
              <a:rPr lang="fr-FR" sz="1400" dirty="0" smtClean="0"/>
              <a:t> = CURRENT | PREVIOUS (by default CURRENT)</a:t>
            </a:r>
            <a:endParaRPr lang="fr-FR" sz="1400" dirty="0"/>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Result</a:t>
            </a:r>
            <a:r>
              <a:rPr lang="fr-FR" dirty="0" smtClean="0"/>
              <a:t> for </a:t>
            </a:r>
            <a:r>
              <a:rPr lang="fr-FR" dirty="0"/>
              <a:t>a </a:t>
            </a:r>
            <a:r>
              <a:rPr lang="fr-FR" dirty="0" err="1" smtClean="0"/>
              <a:t>metric</a:t>
            </a:r>
            <a:r>
              <a:rPr lang="fr-FR" dirty="0" smtClean="0"/>
              <a:t> id</a:t>
            </a:r>
            <a:endParaRPr lang="fr-FR" dirty="0"/>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APPLICATION_METRIC</a:t>
            </a:r>
            <a:endParaRPr lang="fr-FR" sz="1800" dirty="0"/>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smtClean="0"/>
              <a:t>Quality</a:t>
            </a:r>
            <a:r>
              <a:rPr lang="fr-FR" sz="1400" dirty="0" smtClean="0"/>
              <a:t> </a:t>
            </a:r>
            <a:r>
              <a:rPr lang="fr-FR" sz="1400" dirty="0" err="1" smtClean="0"/>
              <a:t>Rule</a:t>
            </a:r>
            <a:r>
              <a:rPr lang="fr-FR" sz="1400" dirty="0" smtClean="0"/>
              <a:t> Id or </a:t>
            </a:r>
            <a:r>
              <a:rPr lang="fr-FR" sz="1400" dirty="0" err="1" smtClean="0"/>
              <a:t>Technical</a:t>
            </a:r>
            <a:r>
              <a:rPr lang="fr-FR" sz="1400" dirty="0" smtClean="0"/>
              <a:t> </a:t>
            </a:r>
            <a:r>
              <a:rPr lang="fr-FR" sz="1400" dirty="0" err="1" smtClean="0"/>
              <a:t>criterion</a:t>
            </a:r>
            <a:r>
              <a:rPr lang="fr-FR" sz="1400" dirty="0" smtClean="0"/>
              <a:t> ID or Business </a:t>
            </a:r>
            <a:r>
              <a:rPr lang="fr-FR" sz="1400" dirty="0" err="1" smtClean="0"/>
              <a:t>Criterion</a:t>
            </a:r>
            <a:r>
              <a:rPr lang="fr-FR" sz="1400" dirty="0" smtClean="0"/>
              <a:t> ID</a:t>
            </a:r>
          </a:p>
          <a:p>
            <a:r>
              <a:rPr lang="fr-FR" sz="1400" dirty="0" smtClean="0"/>
              <a:t>Or </a:t>
            </a:r>
            <a:r>
              <a:rPr lang="fr-FR" sz="1400" b="1" dirty="0" smtClean="0"/>
              <a:t>SZID</a:t>
            </a:r>
            <a:r>
              <a:rPr lang="fr-FR" sz="1400" dirty="0" smtClean="0"/>
              <a:t> = </a:t>
            </a:r>
            <a:r>
              <a:rPr lang="fr-FR" sz="1400" dirty="0" err="1"/>
              <a:t>S</a:t>
            </a:r>
            <a:r>
              <a:rPr lang="fr-FR" sz="1400" dirty="0" err="1" smtClean="0"/>
              <a:t>izing</a:t>
            </a:r>
            <a:r>
              <a:rPr lang="fr-FR" sz="1400" dirty="0" smtClean="0"/>
              <a:t> </a:t>
            </a:r>
            <a:r>
              <a:rPr lang="fr-FR" sz="1400" dirty="0" err="1" smtClean="0"/>
              <a:t>Measure</a:t>
            </a:r>
            <a:r>
              <a:rPr lang="fr-FR" sz="1400" dirty="0" smtClean="0"/>
              <a:t> Id</a:t>
            </a:r>
          </a:p>
          <a:p>
            <a:r>
              <a:rPr lang="fr-FR" sz="1400" dirty="0" smtClean="0"/>
              <a:t>Or </a:t>
            </a:r>
            <a:r>
              <a:rPr lang="fr-FR" sz="1400" b="1" dirty="0" smtClean="0"/>
              <a:t>BFID</a:t>
            </a:r>
            <a:r>
              <a:rPr lang="fr-FR" sz="1400" dirty="0" smtClean="0"/>
              <a:t> = Background </a:t>
            </a:r>
            <a:r>
              <a:rPr lang="fr-FR" sz="1400" dirty="0" err="1" smtClean="0"/>
              <a:t>fact</a:t>
            </a:r>
            <a:r>
              <a:rPr lang="fr-FR" sz="1400" dirty="0" smtClean="0"/>
              <a:t> Id</a:t>
            </a:r>
          </a:p>
          <a:p>
            <a:r>
              <a:rPr lang="fr-FR" sz="1400" b="1" dirty="0" smtClean="0"/>
              <a:t>SNAPSHOT</a:t>
            </a:r>
            <a:r>
              <a:rPr lang="fr-FR" sz="1400" dirty="0" smtClean="0"/>
              <a:t> = CURRENT | PREVIOUS (by default CURRENT)</a:t>
            </a:r>
          </a:p>
          <a:p>
            <a:r>
              <a:rPr lang="fr-FR" sz="1400" b="1" dirty="0" smtClean="0"/>
              <a:t>FORMAT</a:t>
            </a:r>
            <a:r>
              <a:rPr lang="fr-FR" sz="1400" dirty="0" smtClean="0"/>
              <a:t> = N0 | N1 | N2 | … (for SZID or BFID)</a:t>
            </a:r>
            <a:endParaRPr lang="fr-FR" sz="1400" dirty="0"/>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MetricId</a:t>
            </a:r>
            <a:r>
              <a:rPr lang="fr-FR" dirty="0" smtClean="0"/>
              <a:t> </a:t>
            </a:r>
            <a:r>
              <a:rPr lang="fr-FR" dirty="0" err="1" smtClean="0"/>
              <a:t>Resuls</a:t>
            </a:r>
            <a:endParaRPr lang="fr-FR" dirty="0"/>
          </a:p>
        </p:txBody>
      </p:sp>
    </p:spTree>
    <p:extLst>
      <p:ext uri="{BB962C8B-B14F-4D97-AF65-F5344CB8AC3E}">
        <p14:creationId xmlns:p14="http://schemas.microsoft.com/office/powerpoint/2010/main" val="4130648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Total </a:t>
            </a:r>
            <a:r>
              <a:rPr lang="fr-FR" sz="1800" dirty="0" err="1" smtClean="0"/>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a:t>
            </a:r>
            <a:r>
              <a:rPr lang="fr-FR" sz="1800" dirty="0" err="1" smtClean="0"/>
              <a:t>Failed</a:t>
            </a:r>
            <a:r>
              <a:rPr lang="fr-FR" sz="1800" dirty="0" smtClean="0"/>
              <a:t> </a:t>
            </a:r>
            <a:r>
              <a:rPr lang="fr-FR" sz="1800" dirty="0" err="1" smtClean="0"/>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smtClean="0"/>
              <a:t>Rule</a:t>
            </a:r>
            <a:r>
              <a:rPr lang="fr-FR" sz="1600" dirty="0" smtClean="0"/>
              <a:t> </a:t>
            </a:r>
            <a:r>
              <a:rPr lang="fr-FR" sz="1600" dirty="0" err="1" smtClean="0"/>
              <a:t>Failed</a:t>
            </a:r>
            <a:r>
              <a:rPr lang="fr-FR" sz="1600" dirty="0" smtClean="0"/>
              <a:t> </a:t>
            </a:r>
            <a:r>
              <a:rPr lang="fr-FR" sz="1600" dirty="0" err="1" smtClean="0"/>
              <a:t>checks</a:t>
            </a:r>
            <a:r>
              <a:rPr lang="fr-FR" sz="1600" dirty="0" smtClean="0"/>
              <a:t> on Total </a:t>
            </a:r>
            <a:r>
              <a:rPr lang="fr-FR" sz="1600" dirty="0" err="1" smtClean="0"/>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a:t>
            </a:r>
            <a:r>
              <a:rPr lang="fr-FR" dirty="0"/>
              <a:t>9</a:t>
            </a:r>
            <a:r>
              <a:rPr lang="fr-FR" dirty="0" smtClean="0"/>
              <a:t>]</a:t>
            </a:r>
            <a:endParaRPr lang="fr-FR" dirty="0"/>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smtClean="0"/>
              <a:t>Custom Expression</a:t>
            </a:r>
            <a:endParaRPr lang="en-US" sz="1800" dirty="0"/>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CUSTOM_EXPRESSION</a:t>
            </a:r>
            <a:endParaRPr lang="en-US" sz="1600" dirty="0"/>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Block Name :</a:t>
            </a:r>
            <a:endParaRPr lang="en-US" sz="1800" dirty="0"/>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smtClean="0"/>
              <a:t>- PARAMS=SZ </a:t>
            </a:r>
            <a:r>
              <a:rPr lang="en-US" sz="1100" dirty="0"/>
              <a:t>a SZ b, (SZ pour sizing measure, QR pour quality rule, BF for background fact)</a:t>
            </a:r>
          </a:p>
          <a:p>
            <a:r>
              <a:rPr lang="en-US" sz="1100" dirty="0" smtClean="0"/>
              <a:t>- EXPR=b/a</a:t>
            </a:r>
            <a:r>
              <a:rPr lang="en-US" sz="1100" dirty="0"/>
              <a:t>, (operators can be +, -, *, / , (, ) )</a:t>
            </a:r>
          </a:p>
          <a:p>
            <a:r>
              <a:rPr lang="en-US" sz="1100" dirty="0" smtClean="0"/>
              <a:t>- a=67010,</a:t>
            </a:r>
            <a:endParaRPr lang="en-US" sz="1100" dirty="0"/>
          </a:p>
          <a:p>
            <a:r>
              <a:rPr lang="en-US" sz="1100" dirty="0" smtClean="0"/>
              <a:t>- b=67011,</a:t>
            </a:r>
            <a:endParaRPr lang="en-US" sz="1100" dirty="0"/>
          </a:p>
          <a:p>
            <a:r>
              <a:rPr lang="en-US" sz="1100" dirty="0" smtClean="0"/>
              <a:t>- FORMAT=N0 </a:t>
            </a:r>
            <a:r>
              <a:rPr lang="en-US" sz="1100" dirty="0"/>
              <a:t>(N2 by default, if nothing or erroneous format is set),</a:t>
            </a:r>
          </a:p>
          <a:p>
            <a:r>
              <a:rPr lang="en-US" sz="1100" dirty="0"/>
              <a:t>- SNAPSHOT = CURRENT|PREVIOUS with CURRENT by default (or if </a:t>
            </a:r>
            <a:r>
              <a:rPr lang="en-US" sz="1100" dirty="0" smtClean="0"/>
              <a:t>erroneous </a:t>
            </a:r>
            <a:r>
              <a:rPr lang="en-US" sz="1100" dirty="0"/>
              <a:t>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Options :</a:t>
            </a:r>
            <a:endParaRPr lang="en-US" sz="1800" dirty="0"/>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0,b=67011,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t>Value</a:t>
            </a:r>
            <a:endParaRPr lang="en-US" dirty="0"/>
          </a:p>
        </p:txBody>
      </p:sp>
      <p:sp>
        <p:nvSpPr>
          <p:cNvPr id="23" name="TextBox 22"/>
          <p:cNvSpPr txBox="1"/>
          <p:nvPr/>
        </p:nvSpPr>
        <p:spPr>
          <a:xfrm>
            <a:off x="1619672" y="4045421"/>
            <a:ext cx="5832648"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a:t>
            </a:r>
            <a:r>
              <a:rPr lang="en-GB" sz="1100" dirty="0" smtClean="0"/>
              <a:t>ou can </a:t>
            </a:r>
            <a:r>
              <a:rPr lang="en-GB" sz="1100" dirty="0"/>
              <a:t>have as number of parameters as you want (</a:t>
            </a:r>
            <a:r>
              <a:rPr lang="en-GB" sz="1100" dirty="0" err="1"/>
              <a:t>theorical</a:t>
            </a:r>
            <a:r>
              <a:rPr lang="en-GB" sz="1100" dirty="0"/>
              <a:t> limit is </a:t>
            </a:r>
            <a:r>
              <a:rPr lang="en-GB" sz="1100" dirty="0" smtClean="0"/>
              <a:t>16383…).</a:t>
            </a:r>
            <a:endParaRPr lang="en-US" sz="1100" dirty="0"/>
          </a:p>
          <a:p>
            <a:r>
              <a:rPr lang="en-GB" sz="1100" dirty="0" smtClean="0"/>
              <a:t>The format of return value is explained here : </a:t>
            </a:r>
            <a:r>
              <a:rPr lang="en-GB" sz="1100" dirty="0">
                <a:hlinkClick r:id="rId2"/>
              </a:rPr>
              <a:t>https://</a:t>
            </a:r>
            <a:r>
              <a:rPr lang="en-GB" sz="1100" dirty="0" smtClean="0">
                <a:hlinkClick r:id="rId2"/>
              </a:rPr>
              <a:t>msdn.microsoft.com/en-us/library/dwhawy9k.aspx</a:t>
            </a:r>
            <a:r>
              <a:rPr lang="en-GB" sz="1100" dirty="0" smtClean="0"/>
              <a:t>, with examples for double here : </a:t>
            </a:r>
            <a:r>
              <a:rPr lang="en-GB" sz="1100" dirty="0" smtClean="0">
                <a:hlinkClick r:id="rId3"/>
              </a:rPr>
              <a:t>https</a:t>
            </a:r>
            <a:r>
              <a:rPr lang="en-GB" sz="1100" dirty="0">
                <a:hlinkClick r:id="rId3"/>
              </a:rPr>
              <a:t>://</a:t>
            </a:r>
            <a:r>
              <a:rPr lang="en-GB" sz="1100" dirty="0" smtClean="0">
                <a:hlinkClick r:id="rId3"/>
              </a:rPr>
              <a:t>msdn.microsoft.com/en-us/library/kfsatb94.aspx</a:t>
            </a:r>
            <a:r>
              <a:rPr lang="en-GB" sz="1100" dirty="0" smtClean="0"/>
              <a:t> ), only </a:t>
            </a:r>
            <a:r>
              <a:rPr lang="en-GB" sz="1100" dirty="0"/>
              <a:t>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smtClean="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[10]</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Generic</a:t>
            </a:r>
            <a:r>
              <a:rPr lang="fr-FR" dirty="0" smtClean="0"/>
              <a:t> </a:t>
            </a:r>
            <a:r>
              <a:rPr lang="fr-FR" dirty="0" err="1" smtClean="0"/>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smtClean="0"/>
              <a:t>QID=60017|66031|7126 : </a:t>
            </a:r>
            <a:r>
              <a:rPr lang="fr-FR" sz="1400" dirty="0" err="1" smtClean="0"/>
              <a:t>list</a:t>
            </a:r>
            <a:r>
              <a:rPr lang="fr-FR" sz="1400" dirty="0" smtClean="0"/>
              <a:t> BC, TC or QR </a:t>
            </a:r>
            <a:r>
              <a:rPr lang="fr-FR" sz="1400" dirty="0" err="1" smtClean="0"/>
              <a:t>metric</a:t>
            </a:r>
            <a:r>
              <a:rPr lang="fr-FR" sz="1400" dirty="0" smtClean="0"/>
              <a:t> id </a:t>
            </a:r>
            <a:r>
              <a:rPr lang="fr-FR" sz="1400" dirty="0" err="1" smtClean="0"/>
              <a:t>separated</a:t>
            </a:r>
            <a:r>
              <a:rPr lang="fr-FR" sz="1400" dirty="0" smtClean="0"/>
              <a:t> by | (max 10)</a:t>
            </a:r>
          </a:p>
          <a:p>
            <a:r>
              <a:rPr lang="fr-FR" sz="1400" dirty="0" smtClean="0"/>
              <a:t>Or SID=10151|67211 : </a:t>
            </a:r>
            <a:r>
              <a:rPr lang="fr-FR" sz="1400" dirty="0" err="1" smtClean="0"/>
              <a:t>list</a:t>
            </a:r>
            <a:r>
              <a:rPr lang="fr-FR" sz="1400" dirty="0" smtClean="0"/>
              <a:t> of </a:t>
            </a:r>
            <a:r>
              <a:rPr lang="fr-FR" sz="1400" dirty="0" err="1" smtClean="0"/>
              <a:t>sizing</a:t>
            </a:r>
            <a:r>
              <a:rPr lang="fr-FR" sz="1400" dirty="0" smtClean="0"/>
              <a:t> </a:t>
            </a:r>
            <a:r>
              <a:rPr lang="fr-FR" sz="1400" dirty="0" err="1" smtClean="0"/>
              <a:t>measures</a:t>
            </a:r>
            <a:r>
              <a:rPr lang="fr-FR" sz="1400" dirty="0" smtClean="0"/>
              <a:t> id </a:t>
            </a:r>
            <a:r>
              <a:rPr lang="fr-FR" sz="1400" dirty="0" err="1" smtClean="0"/>
              <a:t>separated</a:t>
            </a:r>
            <a:r>
              <a:rPr lang="fr-FR" sz="1400" dirty="0" smtClean="0"/>
              <a:t> by | (max 10)</a:t>
            </a:r>
          </a:p>
          <a:p>
            <a:r>
              <a:rPr lang="fr-FR" sz="1400" dirty="0"/>
              <a:t>Or </a:t>
            </a:r>
            <a:r>
              <a:rPr lang="fr-FR" sz="1400" dirty="0" smtClean="0"/>
              <a:t>BID=66061|66062 </a:t>
            </a:r>
            <a:r>
              <a:rPr lang="fr-FR" sz="1400" dirty="0"/>
              <a:t>: </a:t>
            </a:r>
            <a:r>
              <a:rPr lang="fr-FR" sz="1400" dirty="0" err="1"/>
              <a:t>list</a:t>
            </a:r>
            <a:r>
              <a:rPr lang="fr-FR" sz="1400" dirty="0"/>
              <a:t> of </a:t>
            </a:r>
            <a:r>
              <a:rPr lang="fr-FR" sz="1400" dirty="0" smtClean="0"/>
              <a:t>background </a:t>
            </a:r>
            <a:r>
              <a:rPr lang="fr-FR" sz="1400" dirty="0" err="1" smtClean="0"/>
              <a:t>facts</a:t>
            </a:r>
            <a:r>
              <a:rPr lang="fr-FR" sz="1400" dirty="0" smtClean="0"/>
              <a:t> </a:t>
            </a:r>
            <a:r>
              <a:rPr lang="fr-FR" sz="1400" dirty="0"/>
              <a:t>id </a:t>
            </a:r>
            <a:r>
              <a:rPr lang="fr-FR" sz="1400" dirty="0" err="1"/>
              <a:t>separated</a:t>
            </a:r>
            <a:r>
              <a:rPr lang="fr-FR" sz="1400" dirty="0"/>
              <a:t> by | (max 10</a:t>
            </a:r>
            <a:r>
              <a:rPr lang="fr-FR" sz="1400" dirty="0" smtClean="0"/>
              <a:t>)</a:t>
            </a:r>
            <a:endParaRPr lang="fr-FR" sz="1400" dirty="0"/>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[11]</a:t>
            </a:r>
            <a:endParaRPr lang="fr-FR" dirty="0"/>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Generic</a:t>
            </a:r>
            <a:r>
              <a:rPr lang="fr-FR" dirty="0" smtClean="0"/>
              <a:t> </a:t>
            </a:r>
            <a:r>
              <a:rPr lang="fr-FR" dirty="0" err="1" smtClean="0"/>
              <a:t>Quality</a:t>
            </a:r>
            <a:r>
              <a:rPr lang="fr-FR" dirty="0" smtClean="0"/>
              <a:t> </a:t>
            </a:r>
            <a:r>
              <a:rPr lang="fr-FR" dirty="0" err="1" smtClean="0"/>
              <a:t>Indicator</a:t>
            </a:r>
            <a:r>
              <a:rPr lang="fr-FR" dirty="0" smtClean="0"/>
              <a:t> Radar</a:t>
            </a:r>
            <a:endParaRPr lang="fr-FR" dirty="0"/>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smtClean="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smtClean="0"/>
              <a:t>ID=</a:t>
            </a:r>
            <a:r>
              <a:rPr lang="fr-FR" dirty="0" err="1" smtClean="0"/>
              <a:t>list</a:t>
            </a:r>
            <a:r>
              <a:rPr lang="fr-FR" dirty="0" smtClean="0"/>
              <a:t> of </a:t>
            </a:r>
            <a:r>
              <a:rPr lang="fr-FR" dirty="0" err="1" smtClean="0"/>
              <a:t>metric</a:t>
            </a:r>
            <a:r>
              <a:rPr lang="fr-FR" dirty="0" smtClean="0"/>
              <a:t> id (BC, TC or QR) </a:t>
            </a:r>
            <a:r>
              <a:rPr lang="fr-FR" dirty="0" err="1" smtClean="0"/>
              <a:t>separated</a:t>
            </a:r>
            <a:r>
              <a:rPr lang="fr-FR" dirty="0" smtClean="0"/>
              <a:t> by ‘|’, for </a:t>
            </a:r>
            <a:r>
              <a:rPr lang="fr-FR" dirty="0" err="1" smtClean="0"/>
              <a:t>example</a:t>
            </a:r>
            <a:r>
              <a:rPr lang="fr-FR" dirty="0"/>
              <a:t> </a:t>
            </a:r>
            <a:r>
              <a:rPr lang="fr-FR" dirty="0" smtClean="0"/>
              <a:t>ID=ID=60017|60016|66031|61007|7156|3566</a:t>
            </a:r>
          </a:p>
          <a:p>
            <a:r>
              <a:rPr lang="fr-FR" dirty="0" smtClean="0"/>
              <a:t>SNAPSHOT=CURRENT or PREVIOUS or BOTH</a:t>
            </a:r>
            <a:endParaRPr lang="fr-FR" dirty="0"/>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48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gridCol w="648072"/>
                <a:gridCol w="1080120"/>
                <a:gridCol w="720080"/>
                <a:gridCol w="936104"/>
                <a:gridCol w="720080"/>
              </a:tblGrid>
              <a:tr h="226695">
                <a:tc>
                  <a:txBody>
                    <a:bodyPr/>
                    <a:lstStyle/>
                    <a:p>
                      <a:r>
                        <a:rPr lang="fr-FR" sz="1050" dirty="0" err="1" smtClean="0"/>
                        <a:t>Rule</a:t>
                      </a:r>
                      <a:r>
                        <a:rPr lang="fr-FR" sz="1050" dirty="0" smtClean="0"/>
                        <a:t> Name</a:t>
                      </a:r>
                      <a:endParaRPr lang="fr-FR" sz="105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Grade</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 Violations</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Critical</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000" kern="1200" dirty="0" smtClean="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2.8</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4321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smtClean="0"/>
              <a:t>MODULES=1|0</a:t>
            </a:r>
            <a:r>
              <a:rPr lang="fr-FR" sz="1200" dirty="0" smtClean="0"/>
              <a:t> to display violations for the </a:t>
            </a:r>
            <a:r>
              <a:rPr lang="fr-FR" sz="1200" dirty="0" err="1" smtClean="0"/>
              <a:t>whole</a:t>
            </a:r>
            <a:r>
              <a:rPr lang="fr-FR" sz="1200" dirty="0" smtClean="0"/>
              <a:t> application (=0 by default) or per modules (=1)</a:t>
            </a:r>
          </a:p>
          <a:p>
            <a:r>
              <a:rPr lang="en-US" sz="1200" b="1" dirty="0"/>
              <a:t>CRITICAL=1|0</a:t>
            </a:r>
            <a:r>
              <a:rPr lang="en-US" sz="1200" dirty="0"/>
              <a:t> to </a:t>
            </a:r>
            <a:r>
              <a:rPr lang="en-US" sz="1200" dirty="0" smtClean="0"/>
              <a:t>include critical </a:t>
            </a:r>
            <a:r>
              <a:rPr lang="en-US" sz="1200" dirty="0"/>
              <a:t>violations (=</a:t>
            </a:r>
            <a:r>
              <a:rPr lang="en-US" sz="1200" dirty="0" smtClean="0"/>
              <a:t>1 </a:t>
            </a:r>
            <a:r>
              <a:rPr lang="en-US" sz="1200" dirty="0"/>
              <a:t>by default) or not (=0)</a:t>
            </a:r>
          </a:p>
          <a:p>
            <a:r>
              <a:rPr lang="en-US" sz="1200" b="1" dirty="0"/>
              <a:t>NONCRITICAL=1|0 </a:t>
            </a:r>
            <a:r>
              <a:rPr lang="en-US" sz="1200" dirty="0"/>
              <a:t>to </a:t>
            </a:r>
            <a:r>
              <a:rPr lang="en-US" sz="1200" dirty="0" smtClean="0"/>
              <a:t>include the </a:t>
            </a:r>
            <a:r>
              <a:rPr lang="en-US" sz="1200" dirty="0"/>
              <a:t>non-critical violations (=1) or not (=</a:t>
            </a:r>
            <a:r>
              <a:rPr lang="en-US" sz="1200" dirty="0" smtClean="0"/>
              <a:t>0 </a:t>
            </a:r>
            <a:r>
              <a:rPr lang="en-US" sz="1200" dirty="0"/>
              <a:t>by default)</a:t>
            </a:r>
          </a:p>
          <a:p>
            <a:r>
              <a:rPr lang="en-US" sz="1200" b="1" dirty="0" smtClean="0"/>
              <a:t>GRADE=1|0</a:t>
            </a:r>
            <a:r>
              <a:rPr lang="en-US" sz="1200" dirty="0" smtClean="0"/>
              <a:t> to show the “Grade” column (1 by default)</a:t>
            </a:r>
          </a:p>
          <a:p>
            <a:r>
              <a:rPr lang="en-US" sz="1200" b="1" dirty="0"/>
              <a:t>TOTAL=1|0 </a:t>
            </a:r>
            <a:r>
              <a:rPr lang="en-US" sz="1200" dirty="0"/>
              <a:t>to show the “Total Checks” column </a:t>
            </a:r>
            <a:r>
              <a:rPr lang="en-US" sz="1200" dirty="0" smtClean="0"/>
              <a:t>(1 </a:t>
            </a:r>
            <a:r>
              <a:rPr lang="en-US" sz="1200" dirty="0"/>
              <a:t>by default)</a:t>
            </a:r>
          </a:p>
          <a:p>
            <a:r>
              <a:rPr lang="en-US" sz="1200" b="1" dirty="0" smtClean="0"/>
              <a:t>FAILED=1|0 </a:t>
            </a:r>
            <a:r>
              <a:rPr lang="en-US" sz="1200" dirty="0" smtClean="0"/>
              <a:t>to show the “Failed Checks” column (0 by default)</a:t>
            </a:r>
            <a:endParaRPr lang="en-US" sz="1200" dirty="0"/>
          </a:p>
          <a:p>
            <a:r>
              <a:rPr lang="en-US" sz="1200" b="1" dirty="0" smtClean="0"/>
              <a:t>SUCCESSFUL</a:t>
            </a:r>
            <a:r>
              <a:rPr lang="en-US" sz="1200" b="1" dirty="0"/>
              <a:t>=1|0 </a:t>
            </a:r>
            <a:r>
              <a:rPr lang="en-US" sz="1200" dirty="0"/>
              <a:t>to show the </a:t>
            </a:r>
            <a:r>
              <a:rPr lang="en-US" sz="1200" dirty="0" smtClean="0"/>
              <a:t>“Successful Checks” column (0 by default)</a:t>
            </a:r>
            <a:endParaRPr lang="en-US" sz="1200" dirty="0"/>
          </a:p>
          <a:p>
            <a:r>
              <a:rPr lang="en-US" sz="1200" b="1" dirty="0"/>
              <a:t>ADDEDREMOVED=1|0</a:t>
            </a:r>
            <a:r>
              <a:rPr lang="en-US" sz="1200" dirty="0"/>
              <a:t> to show the “Added” and “Removed” columns (0 by default)</a:t>
            </a:r>
          </a:p>
          <a:p>
            <a:r>
              <a:rPr lang="en-US" sz="1200" b="1" dirty="0" smtClean="0"/>
              <a:t>COMPLIANCE=1|0 </a:t>
            </a:r>
            <a:r>
              <a:rPr lang="en-US" sz="1200" dirty="0"/>
              <a:t>to show the </a:t>
            </a:r>
            <a:r>
              <a:rPr lang="en-US" sz="1200" dirty="0" smtClean="0"/>
              <a:t>“Compliance Ratio” column (0 by default)</a:t>
            </a:r>
          </a:p>
          <a:p>
            <a:r>
              <a:rPr lang="en-US" sz="1200" b="1" dirty="0" smtClean="0"/>
              <a:t>COUNT=-1|N </a:t>
            </a:r>
            <a:r>
              <a:rPr lang="en-US" sz="1200" dirty="0" smtClean="0"/>
              <a:t>display only N results, or all results if -1 (5 by default)</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67</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smtClean="0"/>
              <a:t> Table </a:t>
            </a:r>
            <a:r>
              <a:rPr lang="fr-FR" sz="1800" dirty="0" err="1" smtClean="0"/>
              <a:t>Metric</a:t>
            </a:r>
            <a:r>
              <a:rPr lang="fr-FR" sz="1800" dirty="0" smtClean="0"/>
              <a:t> Id by </a:t>
            </a:r>
            <a:r>
              <a:rPr lang="fr-FR" sz="1800" dirty="0" err="1" smtClean="0"/>
              <a:t>column</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TABLE_METRIC_ID_COL</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TABLE_METRIC_ID_COL;QID=60017|60014,SID=10151|67010,BID=66061,LEVEL=APPLICATION,SNAPSHOT=BOTH,VARIATION=BOTH"/>
          <p:cNvGraphicFramePr>
            <a:graphicFrameLocks noGrp="1"/>
          </p:cNvGraphicFramePr>
          <p:nvPr>
            <p:extLst>
              <p:ext uri="{D42A27DB-BD31-4B8C-83A1-F6EECF244321}">
                <p14:modId xmlns:p14="http://schemas.microsoft.com/office/powerpoint/2010/main" val="4273687864"/>
              </p:ext>
            </p:extLst>
          </p:nvPr>
        </p:nvGraphicFramePr>
        <p:xfrm>
          <a:off x="1074640" y="37214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smtClean="0"/>
              <a:t>- </a:t>
            </a:r>
            <a:r>
              <a:rPr lang="en-US" sz="1200" b="1" dirty="0" smtClean="0"/>
              <a:t>QID</a:t>
            </a:r>
            <a:r>
              <a:rPr lang="en-US" sz="1200" dirty="0" smtClean="0"/>
              <a:t> : </a:t>
            </a:r>
            <a:r>
              <a:rPr lang="en-US" sz="1200" dirty="0"/>
              <a:t>list of Quality </a:t>
            </a:r>
            <a:r>
              <a:rPr lang="en-US" sz="1200" dirty="0" smtClean="0"/>
              <a:t>indicators </a:t>
            </a:r>
            <a:r>
              <a:rPr lang="en-US" sz="1200" dirty="0"/>
              <a:t>(BC or TC or RULE) separated by </a:t>
            </a:r>
            <a:r>
              <a:rPr lang="en-US" sz="1200" dirty="0" smtClean="0"/>
              <a:t>|</a:t>
            </a:r>
          </a:p>
          <a:p>
            <a:r>
              <a:rPr lang="en-US" sz="1200" dirty="0" smtClean="0"/>
              <a:t>- </a:t>
            </a:r>
            <a:r>
              <a:rPr lang="en-US" sz="1200" b="1" dirty="0" smtClean="0"/>
              <a:t>SID</a:t>
            </a:r>
            <a:r>
              <a:rPr lang="en-US" sz="1200" dirty="0" smtClean="0"/>
              <a:t> : </a:t>
            </a:r>
            <a:r>
              <a:rPr lang="en-US" sz="1200" dirty="0"/>
              <a:t>list of </a:t>
            </a:r>
            <a:r>
              <a:rPr lang="en-US" sz="1200" dirty="0" smtClean="0"/>
              <a:t>Sizing measures </a:t>
            </a:r>
            <a:r>
              <a:rPr lang="en-US" sz="1200" dirty="0"/>
              <a:t>separated by |</a:t>
            </a:r>
          </a:p>
          <a:p>
            <a:r>
              <a:rPr lang="en-US" sz="1200" dirty="0" smtClean="0"/>
              <a:t>- </a:t>
            </a:r>
            <a:r>
              <a:rPr lang="en-US" sz="1200" b="1" dirty="0" smtClean="0"/>
              <a:t>BID</a:t>
            </a:r>
            <a:r>
              <a:rPr lang="en-US" sz="1200" dirty="0" smtClean="0"/>
              <a:t> : </a:t>
            </a:r>
            <a:r>
              <a:rPr lang="en-US" sz="1200" dirty="0"/>
              <a:t>list of </a:t>
            </a:r>
            <a:r>
              <a:rPr lang="en-US" sz="1200" dirty="0" smtClean="0"/>
              <a:t>Background facts </a:t>
            </a:r>
            <a:r>
              <a:rPr lang="en-US" sz="1200" dirty="0"/>
              <a:t>separated by |</a:t>
            </a:r>
          </a:p>
          <a:p>
            <a:r>
              <a:rPr lang="en-US" sz="1200" dirty="0" smtClean="0"/>
              <a:t>- </a:t>
            </a:r>
            <a:r>
              <a:rPr lang="en-US" sz="1200" b="1" dirty="0" smtClean="0"/>
              <a:t>LEVEL</a:t>
            </a:r>
            <a:r>
              <a:rPr lang="en-US" sz="1200" dirty="0" smtClean="0"/>
              <a:t> </a:t>
            </a:r>
            <a:r>
              <a:rPr lang="en-US" sz="1200" dirty="0"/>
              <a:t>: can be APPLICATION or MODULES or TECHNOLOGIES (by default APPLICATION if option not present)</a:t>
            </a:r>
          </a:p>
          <a:p>
            <a:r>
              <a:rPr lang="en-US" sz="1200" dirty="0" smtClean="0"/>
              <a:t>- </a:t>
            </a:r>
            <a:r>
              <a:rPr lang="en-US" sz="1200" b="1" dirty="0" smtClean="0"/>
              <a:t>SNAPSHOT=CURRENT</a:t>
            </a:r>
            <a:r>
              <a:rPr lang="en-US" sz="1200" dirty="0" smtClean="0"/>
              <a:t> </a:t>
            </a:r>
            <a:r>
              <a:rPr lang="en-US" sz="1200" dirty="0"/>
              <a:t>(only current snapshot) or PREVIOUS (only previous snapshot) or BOTH (current and previous snapshot, default option)</a:t>
            </a:r>
          </a:p>
          <a:p>
            <a:r>
              <a:rPr lang="en-US" sz="1200" dirty="0" smtClean="0"/>
              <a:t>- </a:t>
            </a:r>
            <a:r>
              <a:rPr lang="en-US" sz="1200" b="1" dirty="0" smtClean="0"/>
              <a:t>VARIATION</a:t>
            </a:r>
            <a:r>
              <a:rPr lang="en-US" sz="1200" dirty="0" smtClean="0"/>
              <a:t> </a:t>
            </a:r>
            <a:r>
              <a:rPr lang="en-US" sz="1200" dirty="0"/>
              <a:t>= VALUE or PERCENT or BOTH (PERCENT by default)</a:t>
            </a:r>
          </a:p>
          <a:p>
            <a:r>
              <a:rPr lang="en-US" sz="1200" dirty="0" smtClean="0"/>
              <a:t>- </a:t>
            </a:r>
            <a:r>
              <a:rPr lang="en-US" sz="1200" b="1" dirty="0" smtClean="0"/>
              <a:t>HEADER=SHORT</a:t>
            </a:r>
            <a:r>
              <a:rPr lang="en-US" sz="1200" dirty="0"/>
              <a:t>, short name is taken if exists, name </a:t>
            </a:r>
            <a:r>
              <a:rPr lang="en-US" sz="1200" dirty="0" smtClean="0"/>
              <a:t>otherwise</a:t>
            </a:r>
            <a:endParaRPr lang="en-US" sz="1200" dirty="0"/>
          </a:p>
        </p:txBody>
      </p:sp>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68</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a:t>[</a:t>
            </a:r>
            <a:r>
              <a:rPr lang="en-US" smtClean="0"/>
              <a:t>37]</a:t>
            </a:r>
            <a:endParaRPr lang="en-US" dirty="0"/>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smtClean="0"/>
              <a:t> Table </a:t>
            </a:r>
            <a:r>
              <a:rPr lang="fr-FR" sz="1800" dirty="0" err="1" smtClean="0"/>
              <a:t>Metric</a:t>
            </a:r>
            <a:r>
              <a:rPr lang="fr-FR" sz="1800" dirty="0" smtClean="0"/>
              <a:t> Id by </a:t>
            </a:r>
            <a:r>
              <a:rPr lang="fr-FR" sz="1800" dirty="0" err="1" smtClean="0"/>
              <a:t>row</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smtClean="0"/>
              <a:t>TABLE_METRIC_ID_ROW</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TABLE_METRIC_ID_ROW;QID=60017|60014,SID=10151|67010,BID=66061,LEVEL=APPLICATION,SNAPSHOT=BOTH,VARIATION=BOTH"/>
          <p:cNvGraphicFramePr>
            <a:graphicFrameLocks noGrp="1"/>
          </p:cNvGraphicFramePr>
          <p:nvPr>
            <p:extLst>
              <p:ext uri="{D42A27DB-BD31-4B8C-83A1-F6EECF244321}">
                <p14:modId xmlns:p14="http://schemas.microsoft.com/office/powerpoint/2010/main" val="3569122225"/>
              </p:ext>
            </p:extLst>
          </p:nvPr>
        </p:nvGraphicFramePr>
        <p:xfrm>
          <a:off x="1074640" y="3721412"/>
          <a:ext cx="7169766"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5394"/>
                <a:gridCol w="1303593"/>
                <a:gridCol w="1303593"/>
                <a:gridCol w="1303593"/>
                <a:gridCol w="1303593"/>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V2</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V1</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solidFill>
                            <a:schemeClr val="dk1"/>
                          </a:solidFill>
                          <a:latin typeface="+mn-lt"/>
                          <a:ea typeface="+mn-ea"/>
                          <a:cs typeface="+mn-cs"/>
                        </a:rPr>
                        <a:t>Robustness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Security</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solidFill>
                            <a:schemeClr val="dk1"/>
                          </a:solidFill>
                          <a:latin typeface="+mn-lt"/>
                          <a:ea typeface="+mn-ea"/>
                          <a:cs typeface="+mn-cs"/>
                        </a:rPr>
                        <a:t>Number</a:t>
                      </a:r>
                      <a:r>
                        <a:rPr lang="en-GB" sz="1000" baseline="0" dirty="0" smtClean="0">
                          <a:solidFill>
                            <a:schemeClr val="dk1"/>
                          </a:solidFill>
                          <a:latin typeface="+mn-lt"/>
                          <a:ea typeface="+mn-ea"/>
                          <a:cs typeface="+mn-cs"/>
                        </a:rPr>
                        <a:t> of 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smtClean="0"/>
              <a:t>- </a:t>
            </a:r>
            <a:r>
              <a:rPr lang="en-US" sz="1200" b="1" dirty="0" smtClean="0"/>
              <a:t>QID</a:t>
            </a:r>
            <a:r>
              <a:rPr lang="en-US" sz="1200" dirty="0" smtClean="0"/>
              <a:t> : </a:t>
            </a:r>
            <a:r>
              <a:rPr lang="en-US" sz="1200" dirty="0"/>
              <a:t>list of Quality </a:t>
            </a:r>
            <a:r>
              <a:rPr lang="en-US" sz="1200" dirty="0" smtClean="0"/>
              <a:t>indicators </a:t>
            </a:r>
            <a:r>
              <a:rPr lang="en-US" sz="1200" dirty="0"/>
              <a:t>(BC or TC or RULE) separated by </a:t>
            </a:r>
            <a:r>
              <a:rPr lang="en-US" sz="1200" dirty="0" smtClean="0"/>
              <a:t>|</a:t>
            </a:r>
          </a:p>
          <a:p>
            <a:r>
              <a:rPr lang="en-US" sz="1200" dirty="0" smtClean="0"/>
              <a:t>- </a:t>
            </a:r>
            <a:r>
              <a:rPr lang="en-US" sz="1200" b="1" dirty="0" smtClean="0"/>
              <a:t>SID</a:t>
            </a:r>
            <a:r>
              <a:rPr lang="en-US" sz="1200" dirty="0" smtClean="0"/>
              <a:t> : </a:t>
            </a:r>
            <a:r>
              <a:rPr lang="en-US" sz="1200" dirty="0"/>
              <a:t>list of </a:t>
            </a:r>
            <a:r>
              <a:rPr lang="en-US" sz="1200" dirty="0" smtClean="0"/>
              <a:t>Sizing measures </a:t>
            </a:r>
            <a:r>
              <a:rPr lang="en-US" sz="1200" dirty="0"/>
              <a:t>separated by |</a:t>
            </a:r>
          </a:p>
          <a:p>
            <a:r>
              <a:rPr lang="en-US" sz="1200" dirty="0" smtClean="0"/>
              <a:t>- </a:t>
            </a:r>
            <a:r>
              <a:rPr lang="en-US" sz="1200" b="1" dirty="0" smtClean="0"/>
              <a:t>BID</a:t>
            </a:r>
            <a:r>
              <a:rPr lang="en-US" sz="1200" dirty="0" smtClean="0"/>
              <a:t> : </a:t>
            </a:r>
            <a:r>
              <a:rPr lang="en-US" sz="1200" dirty="0"/>
              <a:t>list of </a:t>
            </a:r>
            <a:r>
              <a:rPr lang="en-US" sz="1200" dirty="0" smtClean="0"/>
              <a:t>Background facts </a:t>
            </a:r>
            <a:r>
              <a:rPr lang="en-US" sz="1200" dirty="0"/>
              <a:t>separated by |</a:t>
            </a:r>
          </a:p>
          <a:p>
            <a:r>
              <a:rPr lang="en-US" sz="1200" dirty="0" smtClean="0"/>
              <a:t>- </a:t>
            </a:r>
            <a:r>
              <a:rPr lang="en-US" sz="1200" b="1" dirty="0" smtClean="0"/>
              <a:t>LEVEL</a:t>
            </a:r>
            <a:r>
              <a:rPr lang="en-US" sz="1200" dirty="0" smtClean="0"/>
              <a:t> </a:t>
            </a:r>
            <a:r>
              <a:rPr lang="en-US" sz="1200" dirty="0"/>
              <a:t>: can be APPLICATION or MODULES or TECHNOLOGIES (by default APPLICATION if option not present)</a:t>
            </a:r>
          </a:p>
          <a:p>
            <a:r>
              <a:rPr lang="en-US" sz="1200" dirty="0" smtClean="0"/>
              <a:t>- </a:t>
            </a:r>
            <a:r>
              <a:rPr lang="en-US" sz="1200" b="1" dirty="0" smtClean="0"/>
              <a:t>SNAPSHOT=CURRENT</a:t>
            </a:r>
            <a:r>
              <a:rPr lang="en-US" sz="1200" dirty="0" smtClean="0"/>
              <a:t> </a:t>
            </a:r>
            <a:r>
              <a:rPr lang="en-US" sz="1200" dirty="0"/>
              <a:t>(only current snapshot) or PREVIOUS (only previous snapshot) or BOTH (current and previous snapshot, default option)</a:t>
            </a:r>
          </a:p>
          <a:p>
            <a:r>
              <a:rPr lang="en-US" sz="1200" dirty="0" smtClean="0"/>
              <a:t>- </a:t>
            </a:r>
            <a:r>
              <a:rPr lang="en-US" sz="1200" b="1" dirty="0" smtClean="0"/>
              <a:t>VARIATION</a:t>
            </a:r>
            <a:r>
              <a:rPr lang="en-US" sz="1200" dirty="0" smtClean="0"/>
              <a:t> </a:t>
            </a:r>
            <a:r>
              <a:rPr lang="en-US" sz="1200" dirty="0"/>
              <a:t>= VALUE or PERCENT or BOTH (PERCENT by default)</a:t>
            </a:r>
          </a:p>
          <a:p>
            <a:r>
              <a:rPr lang="en-US" sz="1200" dirty="0" smtClean="0"/>
              <a:t>- </a:t>
            </a:r>
            <a:r>
              <a:rPr lang="en-US" sz="1200" b="1" dirty="0" smtClean="0"/>
              <a:t>HEADER=SHORT</a:t>
            </a:r>
            <a:r>
              <a:rPr lang="en-US" sz="1200" dirty="0"/>
              <a:t>, short name is taken if exists, name </a:t>
            </a:r>
            <a:r>
              <a:rPr lang="en-US" sz="1200" dirty="0" smtClean="0"/>
              <a:t>otherwise</a:t>
            </a:r>
            <a:endParaRPr lang="en-US" sz="1200" dirty="0"/>
          </a:p>
        </p:txBody>
      </p:sp>
    </p:spTree>
    <p:extLst>
      <p:ext uri="{BB962C8B-B14F-4D97-AF65-F5344CB8AC3E}">
        <p14:creationId xmlns:p14="http://schemas.microsoft.com/office/powerpoint/2010/main" val="144425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smtClean="0"/>
              <a:t>25 </a:t>
            </a:r>
            <a:r>
              <a:rPr lang="fr-FR" dirty="0" smtClean="0"/>
              <a:t>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16089</TotalTime>
  <Words>5320</Words>
  <Application>Microsoft Office PowerPoint</Application>
  <PresentationFormat>On-screen Show (4:3)</PresentationFormat>
  <Paragraphs>1900</Paragraphs>
  <Slides>68</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68</vt:i4>
      </vt:variant>
    </vt:vector>
  </HeadingPairs>
  <TitlesOfParts>
    <vt:vector size="85"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795</cp:revision>
  <dcterms:created xsi:type="dcterms:W3CDTF">2013-01-22T15:43:13Z</dcterms:created>
  <dcterms:modified xsi:type="dcterms:W3CDTF">2016-12-01T14:48:40Z</dcterms:modified>
</cp:coreProperties>
</file>