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342" r:id="rId2"/>
    <p:sldId id="337" r:id="rId3"/>
    <p:sldId id="373" r:id="rId4"/>
    <p:sldId id="346" r:id="rId5"/>
    <p:sldId id="375" r:id="rId6"/>
    <p:sldId id="347" r:id="rId7"/>
    <p:sldId id="376" r:id="rId8"/>
    <p:sldId id="359" r:id="rId9"/>
    <p:sldId id="360" r:id="rId10"/>
    <p:sldId id="372" r:id="rId11"/>
    <p:sldId id="385" r:id="rId12"/>
    <p:sldId id="387" r:id="rId13"/>
    <p:sldId id="388" r:id="rId14"/>
    <p:sldId id="3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1" autoAdjust="0"/>
    <p:restoredTop sz="94280" autoAdjust="0"/>
  </p:normalViewPr>
  <p:slideViewPr>
    <p:cSldViewPr snapToGrid="0" snapToObjects="1" showGuides="1">
      <p:cViewPr varScale="1">
        <p:scale>
          <a:sx n="131" d="100"/>
          <a:sy n="131" d="100"/>
        </p:scale>
        <p:origin x="126" y="822"/>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9/19/2019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4</a:t>
            </a:fld>
            <a:endParaRPr lang="en-US"/>
          </a:p>
        </p:txBody>
      </p:sp>
    </p:spTree>
    <p:extLst>
      <p:ext uri="{BB962C8B-B14F-4D97-AF65-F5344CB8AC3E}">
        <p14:creationId xmlns:p14="http://schemas.microsoft.com/office/powerpoint/2010/main" val="149449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5</a:t>
            </a:fld>
            <a:endParaRPr lang="en-US"/>
          </a:p>
        </p:txBody>
      </p:sp>
    </p:spTree>
    <p:extLst>
      <p:ext uri="{BB962C8B-B14F-4D97-AF65-F5344CB8AC3E}">
        <p14:creationId xmlns:p14="http://schemas.microsoft.com/office/powerpoint/2010/main" val="6003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9/19/2019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Table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7</a:t>
            </a:r>
          </a:p>
        </p:txBody>
      </p:sp>
      <p:sp>
        <p:nvSpPr>
          <p:cNvPr id="3" name="Text Placeholder 2"/>
          <p:cNvSpPr>
            <a:spLocks noGrp="1"/>
          </p:cNvSpPr>
          <p:nvPr>
            <p:ph type="body" sz="quarter" idx="13"/>
          </p:nvPr>
        </p:nvSpPr>
        <p:spPr/>
        <p:txBody>
          <a:bodyPr/>
          <a:lstStyle/>
          <a:p>
            <a:r>
              <a:rPr lang="en-GB" dirty="0"/>
              <a:t>Table to monitor sizing information regarding previous snapshot</a:t>
            </a:r>
            <a:endParaRPr lang="en-US" dirty="0"/>
          </a:p>
          <a:p>
            <a:r>
              <a:rPr lang="en-US" sz="1400" dirty="0"/>
              <a:t>TABLE;GENERIC_TABLE;COL1=SNAPSHOTS,ROW1=METRICS,METRICS=TECHNICAL_SIZING,SNAPSHOTS=CURRENT|PREVIOUS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SNAPSHOTS,ROW1=METRICS,METRICS=TECHNICAL_SIZING,SNAPSHOTS=CURRENT|PREVIOUS"/>
          <p:cNvGraphicFramePr>
            <a:graphicFrameLocks noGrp="1"/>
          </p:cNvGraphicFramePr>
          <p:nvPr>
            <p:extLst>
              <p:ext uri="{D42A27DB-BD31-4B8C-83A1-F6EECF244321}">
                <p14:modId xmlns:p14="http://schemas.microsoft.com/office/powerpoint/2010/main" val="367399125"/>
              </p:ext>
            </p:extLst>
          </p:nvPr>
        </p:nvGraphicFramePr>
        <p:xfrm>
          <a:off x="2682179" y="2647274"/>
          <a:ext cx="5852160" cy="1371600"/>
        </p:xfrm>
        <a:graphic>
          <a:graphicData uri="http://schemas.openxmlformats.org/drawingml/2006/table">
            <a:tbl>
              <a:tblPr firstRow="1" bandRow="1">
                <a:tableStyleId>{68D230F3-CF80-4859-8CE7-A43EE81993B5}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Current snapshot</a:t>
                      </a:r>
                    </a:p>
                  </a:txBody>
                  <a:tcPr anchor="ctr"/>
                </a:tc>
                <a:tc>
                  <a:txBody>
                    <a:bodyPr/>
                    <a:lstStyle/>
                    <a:p>
                      <a:pPr algn="ctr"/>
                      <a:r>
                        <a:rPr lang="en-US" sz="900" dirty="0"/>
                        <a:t>Previous snapshot</a:t>
                      </a:r>
                    </a:p>
                  </a:txBody>
                  <a:tcPr anchor="ctr"/>
                </a:tc>
                <a:extLst>
                  <a:ext uri="{0D108BD9-81ED-4DB2-BD59-A6C34878D82A}">
                    <a16:rowId xmlns:a16="http://schemas.microsoft.com/office/drawing/2014/main" val="1266671279"/>
                  </a:ext>
                </a:extLst>
              </a:tr>
              <a:tr h="191479">
                <a:tc>
                  <a:txBody>
                    <a:bodyPr/>
                    <a:lstStyle/>
                    <a:p>
                      <a:r>
                        <a:rPr lang="en-US" sz="900" dirty="0"/>
                        <a:t>Sizing metrics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Sizing metrics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Sizing metrics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Sizing metrics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191551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8</a:t>
            </a:r>
            <a:endParaRPr lang="en-US" dirty="0"/>
          </a:p>
        </p:txBody>
      </p:sp>
      <p:sp>
        <p:nvSpPr>
          <p:cNvPr id="3" name="Text Placeholder 2"/>
          <p:cNvSpPr>
            <a:spLocks noGrp="1"/>
          </p:cNvSpPr>
          <p:nvPr>
            <p:ph type="body" sz="quarter" idx="13"/>
          </p:nvPr>
        </p:nvSpPr>
        <p:spPr/>
        <p:txBody>
          <a:bodyPr/>
          <a:lstStyle/>
          <a:p>
            <a:r>
              <a:rPr lang="en-GB" dirty="0"/>
              <a:t>Table to monitor specific sizing metrics with evolution regarding previous snapshot </a:t>
            </a:r>
            <a:endParaRPr lang="en-US" dirty="0"/>
          </a:p>
          <a:p>
            <a:r>
              <a:rPr lang="en-US" sz="1400" dirty="0"/>
              <a:t>TABLE;GENERIC_TABLE;COL1=SNAPSHOTS,ROW1=METRICS,METRICS=10151|10107|10152|10154|10161,SNAPSHOTS=ALL</a:t>
            </a:r>
          </a:p>
          <a:p>
            <a:endParaRPr lang="en-US" sz="1400" dirty="0"/>
          </a:p>
          <a:p>
            <a:endParaRPr lang="en-US" sz="1400" dirty="0"/>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8" name="Table 7" descr="TABLE;GENERIC_TABLE;COL1=SNAPSHOTS,ROW1=METRICS,METRICS=10151|10107|10152|10154|10161,SNAPSHOTS=ALL"/>
          <p:cNvGraphicFramePr>
            <a:graphicFrameLocks noGrp="1"/>
          </p:cNvGraphicFramePr>
          <p:nvPr/>
        </p:nvGraphicFramePr>
        <p:xfrm>
          <a:off x="1906325" y="2799675"/>
          <a:ext cx="8412480" cy="2225040"/>
        </p:xfrm>
        <a:graphic>
          <a:graphicData uri="http://schemas.openxmlformats.org/drawingml/2006/table">
            <a:tbl>
              <a:tblPr firstRow="1" bandRow="1">
                <a:tableStyleId>{93296810-A885-4BE3-A3E7-6D5BEEA58F35}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gridCol w="1280160">
                  <a:extLst>
                    <a:ext uri="{9D8B030D-6E8A-4147-A177-3AD203B41FA5}">
                      <a16:colId xmlns:a16="http://schemas.microsoft.com/office/drawing/2014/main" val="20003"/>
                    </a:ext>
                  </a:extLst>
                </a:gridCol>
                <a:gridCol w="1280160">
                  <a:extLst>
                    <a:ext uri="{9D8B030D-6E8A-4147-A177-3AD203B41FA5}">
                      <a16:colId xmlns:a16="http://schemas.microsoft.com/office/drawing/2014/main" val="20004"/>
                    </a:ext>
                  </a:extLst>
                </a:gridCol>
              </a:tblGrid>
              <a:tr h="370840">
                <a:tc>
                  <a:txBody>
                    <a:bodyPr/>
                    <a:lstStyle/>
                    <a:p>
                      <a:r>
                        <a:rPr lang="en-US" sz="1200" dirty="0"/>
                        <a:t>Metrics</a:t>
                      </a:r>
                    </a:p>
                  </a:txBody>
                  <a:tcPr anchor="ctr"/>
                </a:tc>
                <a:tc>
                  <a:txBody>
                    <a:bodyPr/>
                    <a:lstStyle/>
                    <a:p>
                      <a:pPr algn="ctr"/>
                      <a:r>
                        <a:rPr lang="en-US" sz="1200" dirty="0"/>
                        <a:t>Current snapshot</a:t>
                      </a:r>
                    </a:p>
                  </a:txBody>
                  <a:tcPr anchor="ctr"/>
                </a:tc>
                <a:tc>
                  <a:txBody>
                    <a:bodyPr/>
                    <a:lstStyle/>
                    <a:p>
                      <a:pPr algn="ctr"/>
                      <a:r>
                        <a:rPr lang="en-US" sz="1200" dirty="0"/>
                        <a:t>Previous snapshot</a:t>
                      </a:r>
                    </a:p>
                  </a:txBody>
                  <a:tcPr anchor="ctr"/>
                </a:tc>
                <a:tc>
                  <a:txBody>
                    <a:bodyPr/>
                    <a:lstStyle/>
                    <a:p>
                      <a:pPr algn="ctr"/>
                      <a:r>
                        <a:rPr lang="en-US" sz="1200" dirty="0"/>
                        <a:t>Evolution</a:t>
                      </a:r>
                    </a:p>
                  </a:txBody>
                  <a:tcPr anchor="ctr"/>
                </a:tc>
                <a:tc>
                  <a:txBody>
                    <a:bodyPr/>
                    <a:lstStyle/>
                    <a:p>
                      <a:pPr algn="ctr"/>
                      <a:r>
                        <a:rPr lang="en-US" sz="1200" dirty="0"/>
                        <a:t>% Evolution</a:t>
                      </a:r>
                    </a:p>
                  </a:txBody>
                  <a:tcPr anchor="ctr"/>
                </a:tc>
                <a:extLst>
                  <a:ext uri="{0D108BD9-81ED-4DB2-BD59-A6C34878D82A}">
                    <a16:rowId xmlns:a16="http://schemas.microsoft.com/office/drawing/2014/main" val="1266671279"/>
                  </a:ext>
                </a:extLst>
              </a:tr>
              <a:tr h="370840">
                <a:tc>
                  <a:txBody>
                    <a:bodyPr/>
                    <a:lstStyle/>
                    <a:p>
                      <a:r>
                        <a:rPr lang="en-US" sz="1200" dirty="0"/>
                        <a:t>Number of Code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651313564"/>
                  </a:ext>
                </a:extLst>
              </a:tr>
              <a:tr h="370840">
                <a:tc>
                  <a:txBody>
                    <a:bodyPr/>
                    <a:lstStyle/>
                    <a:p>
                      <a:r>
                        <a:rPr lang="en-US" sz="1200" dirty="0"/>
                        <a:t>Number of Comment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258950862"/>
                  </a:ext>
                </a:extLst>
              </a:tr>
              <a:tr h="370840">
                <a:tc>
                  <a:txBody>
                    <a:bodyPr/>
                    <a:lstStyle/>
                    <a:p>
                      <a:r>
                        <a:rPr lang="en-US" sz="1200" dirty="0"/>
                        <a:t>Number of Artifacts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396502939"/>
                  </a:ext>
                </a:extLst>
              </a:tr>
              <a:tr h="370840">
                <a:tc>
                  <a:txBody>
                    <a:bodyPr/>
                    <a:lstStyle/>
                    <a:p>
                      <a:r>
                        <a:rPr lang="en-US" sz="1200" dirty="0"/>
                        <a:t>Number of Files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798638133"/>
                  </a:ext>
                </a:extLst>
              </a:tr>
              <a:tr h="370840">
                <a:tc>
                  <a:txBody>
                    <a:bodyPr/>
                    <a:lstStyle/>
                    <a:p>
                      <a:r>
                        <a:rPr lang="en-US" sz="1200" dirty="0"/>
                        <a:t>Number of Methods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365351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9</a:t>
            </a:r>
          </a:p>
        </p:txBody>
      </p:sp>
      <p:sp>
        <p:nvSpPr>
          <p:cNvPr id="3" name="Text Placeholder 2"/>
          <p:cNvSpPr>
            <a:spLocks noGrp="1"/>
          </p:cNvSpPr>
          <p:nvPr>
            <p:ph type="body" sz="quarter" idx="13"/>
          </p:nvPr>
        </p:nvSpPr>
        <p:spPr/>
        <p:txBody>
          <a:bodyPr/>
          <a:lstStyle/>
          <a:p>
            <a:r>
              <a:rPr lang="en-GB" dirty="0"/>
              <a:t>Table to monitor quality standard violations evolution</a:t>
            </a:r>
            <a:endParaRPr lang="en-US" dirty="0"/>
          </a:p>
          <a:p>
            <a:r>
              <a:rPr lang="en-US" sz="1400" dirty="0"/>
              <a:t>TABLE;GENERIC_TABLE;COL1=VIOLATIONS,ROW1=METRICS,METRICS=CWE,VIOLATIONS=ALL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VIOLATIONS,ROW1=METRICS,METRICS=CWE,VIOLATIONS=ALL"/>
          <p:cNvGraphicFramePr>
            <a:graphicFrameLocks noGrp="1"/>
          </p:cNvGraphicFramePr>
          <p:nvPr>
            <p:extLst>
              <p:ext uri="{D42A27DB-BD31-4B8C-83A1-F6EECF244321}">
                <p14:modId xmlns:p14="http://schemas.microsoft.com/office/powerpoint/2010/main" val="223356689"/>
              </p:ext>
            </p:extLst>
          </p:nvPr>
        </p:nvGraphicFramePr>
        <p:xfrm>
          <a:off x="738231" y="2647274"/>
          <a:ext cx="9387280" cy="1371600"/>
        </p:xfrm>
        <a:graphic>
          <a:graphicData uri="http://schemas.openxmlformats.org/drawingml/2006/table">
            <a:tbl>
              <a:tblPr firstRow="1" bandRow="1">
                <a:tableStyleId>{68D230F3-CF80-4859-8CE7-A43EE81993B5}</a:tableStyleId>
              </a:tblPr>
              <a:tblGrid>
                <a:gridCol w="3758268">
                  <a:extLst>
                    <a:ext uri="{9D8B030D-6E8A-4147-A177-3AD203B41FA5}">
                      <a16:colId xmlns:a16="http://schemas.microsoft.com/office/drawing/2014/main" val="2686098126"/>
                    </a:ext>
                  </a:extLst>
                </a:gridCol>
                <a:gridCol w="1895912">
                  <a:extLst>
                    <a:ext uri="{9D8B030D-6E8A-4147-A177-3AD203B41FA5}">
                      <a16:colId xmlns:a16="http://schemas.microsoft.com/office/drawing/2014/main" val="562011525"/>
                    </a:ext>
                  </a:extLst>
                </a:gridCol>
                <a:gridCol w="1904301">
                  <a:extLst>
                    <a:ext uri="{9D8B030D-6E8A-4147-A177-3AD203B41FA5}">
                      <a16:colId xmlns:a16="http://schemas.microsoft.com/office/drawing/2014/main" val="4068201546"/>
                    </a:ext>
                  </a:extLst>
                </a:gridCol>
                <a:gridCol w="1828799">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Added Violations</a:t>
                      </a:r>
                    </a:p>
                  </a:txBody>
                  <a:tcPr anchor="ctr"/>
                </a:tc>
                <a:tc>
                  <a:txBody>
                    <a:bodyPr/>
                    <a:lstStyle/>
                    <a:p>
                      <a:pPr algn="ctr"/>
                      <a:r>
                        <a:rPr lang="en-US" sz="900" dirty="0"/>
                        <a:t>Removed Violations</a:t>
                      </a:r>
                    </a:p>
                  </a:txBody>
                  <a:tcPr anchor="ctr"/>
                </a:tc>
                <a:tc>
                  <a:txBody>
                    <a:bodyPr/>
                    <a:lstStyle/>
                    <a:p>
                      <a:pPr algn="ctr"/>
                      <a:r>
                        <a:rPr lang="en-US" sz="900" dirty="0"/>
                        <a:t>Total Violations</a:t>
                      </a:r>
                    </a:p>
                  </a:txBody>
                  <a:tcPr anchor="ctr"/>
                </a:tc>
                <a:extLst>
                  <a:ext uri="{0D108BD9-81ED-4DB2-BD59-A6C34878D82A}">
                    <a16:rowId xmlns:a16="http://schemas.microsoft.com/office/drawing/2014/main" val="1266671279"/>
                  </a:ext>
                </a:extLst>
              </a:tr>
              <a:tr h="191479">
                <a:tc>
                  <a:txBody>
                    <a:bodyPr/>
                    <a:lstStyle/>
                    <a:p>
                      <a:r>
                        <a:rPr lang="en-US" sz="900" dirty="0"/>
                        <a:t>Metric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Metric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metric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metric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
        <p:nvSpPr>
          <p:cNvPr id="7" name="TextBox 6">
            <a:extLst>
              <a:ext uri="{FF2B5EF4-FFF2-40B4-BE49-F238E27FC236}">
                <a16:creationId xmlns:a16="http://schemas.microsoft.com/office/drawing/2014/main" id="{9CF13E4E-18E2-42F1-847D-F0CB31034E36}"/>
              </a:ext>
            </a:extLst>
          </p:cNvPr>
          <p:cNvSpPr txBox="1"/>
          <p:nvPr/>
        </p:nvSpPr>
        <p:spPr>
          <a:xfrm>
            <a:off x="609600" y="2093629"/>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a:t>
            </a:r>
            <a:r>
              <a:rPr lang="en-GB"/>
              <a:t>extension “Quality Standards Support” </a:t>
            </a:r>
            <a:r>
              <a:rPr lang="en-GB" dirty="0"/>
              <a:t>is installed. If not, no metrics will be selected and </a:t>
            </a:r>
            <a:r>
              <a:rPr lang="en-US" dirty="0"/>
              <a:t>table</a:t>
            </a:r>
            <a:r>
              <a:rPr lang="en-GB" dirty="0"/>
              <a:t> will be empty.</a:t>
            </a:r>
            <a:endParaRPr lang="en-US" dirty="0"/>
          </a:p>
        </p:txBody>
      </p:sp>
    </p:spTree>
    <p:extLst>
      <p:ext uri="{BB962C8B-B14F-4D97-AF65-F5344CB8AC3E}">
        <p14:creationId xmlns:p14="http://schemas.microsoft.com/office/powerpoint/2010/main" val="165550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10</a:t>
            </a:r>
          </a:p>
        </p:txBody>
      </p:sp>
      <p:sp>
        <p:nvSpPr>
          <p:cNvPr id="3" name="Text Placeholder 2"/>
          <p:cNvSpPr>
            <a:spLocks noGrp="1"/>
          </p:cNvSpPr>
          <p:nvPr>
            <p:ph type="body" sz="quarter" idx="13"/>
          </p:nvPr>
        </p:nvSpPr>
        <p:spPr>
          <a:xfrm>
            <a:off x="642730" y="1333500"/>
            <a:ext cx="10688515" cy="4351338"/>
          </a:xfrm>
        </p:spPr>
        <p:txBody>
          <a:bodyPr/>
          <a:lstStyle/>
          <a:p>
            <a:r>
              <a:rPr lang="en-GB" dirty="0"/>
              <a:t>Table to monitor custom expressions</a:t>
            </a:r>
            <a:endParaRPr lang="en-US" dirty="0"/>
          </a:p>
          <a:p>
            <a:r>
              <a:rPr lang="en-US" sz="1400" dirty="0"/>
              <a:t>TABLE;GENERIC_TABLE;COL1=CUSTOM_EXPRESSIONS,ROW1=MODULES,SNAPSHOTS=CURRENT,CUSTOM_EXPRESSIONS=(</a:t>
            </a:r>
            <a:r>
              <a:rPr lang="en-US" sz="1400" dirty="0" err="1"/>
              <a:t>a+b</a:t>
            </a:r>
            <a:r>
              <a:rPr lang="en-US" sz="1400" dirty="0"/>
              <a:t>)/2|c/</a:t>
            </a:r>
            <a:r>
              <a:rPr lang="en-US" sz="1400" dirty="0" err="1"/>
              <a:t>d,PARAMS</a:t>
            </a:r>
            <a:r>
              <a:rPr lang="en-US" sz="1400" dirty="0"/>
              <a:t>=QR a QR b SZ c SZ </a:t>
            </a:r>
            <a:r>
              <a:rPr lang="en-US" sz="1400" dirty="0" err="1"/>
              <a:t>d,a</a:t>
            </a:r>
            <a:r>
              <a:rPr lang="en-US" sz="1400" dirty="0"/>
              <a:t>=60013,b=60014,c=67211,d=10151,MODULES=ALL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CUSTOM_EXPRESSIONS,ROW1=MODULES,SNAPSHOTS=CURRENT,CUSTOM_EXPRESSIONS=(a+b)/2|c/d,PARAMS=QR a QR b SZ c SZ d,a=60013,b=60014,c=67211,d=10151,MODULES=ALL"/>
          <p:cNvGraphicFramePr>
            <a:graphicFrameLocks noGrp="1"/>
          </p:cNvGraphicFramePr>
          <p:nvPr>
            <p:extLst>
              <p:ext uri="{D42A27DB-BD31-4B8C-83A1-F6EECF244321}">
                <p14:modId xmlns:p14="http://schemas.microsoft.com/office/powerpoint/2010/main" val="1323387418"/>
              </p:ext>
            </p:extLst>
          </p:nvPr>
        </p:nvGraphicFramePr>
        <p:xfrm>
          <a:off x="1369461" y="2823369"/>
          <a:ext cx="9036999" cy="1371600"/>
        </p:xfrm>
        <a:graphic>
          <a:graphicData uri="http://schemas.openxmlformats.org/drawingml/2006/table">
            <a:tbl>
              <a:tblPr firstRow="1" bandRow="1">
                <a:tableStyleId>{68D230F3-CF80-4859-8CE7-A43EE81993B5}</a:tableStyleId>
              </a:tblPr>
              <a:tblGrid>
                <a:gridCol w="4877955">
                  <a:extLst>
                    <a:ext uri="{9D8B030D-6E8A-4147-A177-3AD203B41FA5}">
                      <a16:colId xmlns:a16="http://schemas.microsoft.com/office/drawing/2014/main" val="2686098126"/>
                    </a:ext>
                  </a:extLst>
                </a:gridCol>
                <a:gridCol w="2135567">
                  <a:extLst>
                    <a:ext uri="{9D8B030D-6E8A-4147-A177-3AD203B41FA5}">
                      <a16:colId xmlns:a16="http://schemas.microsoft.com/office/drawing/2014/main" val="4068201546"/>
                    </a:ext>
                  </a:extLst>
                </a:gridCol>
                <a:gridCol w="2023477">
                  <a:extLst>
                    <a:ext uri="{9D8B030D-6E8A-4147-A177-3AD203B41FA5}">
                      <a16:colId xmlns:a16="http://schemas.microsoft.com/office/drawing/2014/main" val="20002"/>
                    </a:ext>
                  </a:extLst>
                </a:gridCol>
              </a:tblGrid>
              <a:tr h="191479">
                <a:tc>
                  <a:txBody>
                    <a:bodyPr/>
                    <a:lstStyle/>
                    <a:p>
                      <a:r>
                        <a:rPr lang="en-US" sz="900" dirty="0"/>
                        <a:t>Modules</a:t>
                      </a:r>
                    </a:p>
                  </a:txBody>
                  <a:tcPr anchor="ctr"/>
                </a:tc>
                <a:tc>
                  <a:txBody>
                    <a:bodyPr/>
                    <a:lstStyle/>
                    <a:p>
                      <a:pPr algn="ctr"/>
                      <a:r>
                        <a:rPr lang="en-US" sz="900" dirty="0"/>
                        <a:t>(</a:t>
                      </a:r>
                      <a:r>
                        <a:rPr lang="en-US" sz="900" dirty="0" err="1"/>
                        <a:t>a+b</a:t>
                      </a:r>
                      <a:r>
                        <a:rPr lang="en-US" sz="900" dirty="0"/>
                        <a:t>)/2</a:t>
                      </a:r>
                    </a:p>
                  </a:txBody>
                  <a:tcPr anchor="ctr"/>
                </a:tc>
                <a:tc>
                  <a:txBody>
                    <a:bodyPr/>
                    <a:lstStyle/>
                    <a:p>
                      <a:pPr algn="ctr"/>
                      <a:r>
                        <a:rPr lang="en-US" sz="900" dirty="0"/>
                        <a:t>c/d</a:t>
                      </a:r>
                    </a:p>
                  </a:txBody>
                  <a:tcPr anchor="ctr"/>
                </a:tc>
                <a:extLst>
                  <a:ext uri="{0D108BD9-81ED-4DB2-BD59-A6C34878D82A}">
                    <a16:rowId xmlns:a16="http://schemas.microsoft.com/office/drawing/2014/main" val="1266671279"/>
                  </a:ext>
                </a:extLst>
              </a:tr>
              <a:tr h="191479">
                <a:tc>
                  <a:txBody>
                    <a:bodyPr/>
                    <a:lstStyle/>
                    <a:p>
                      <a:r>
                        <a:rPr lang="en-US" sz="900" dirty="0"/>
                        <a:t>Module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Module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Module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Module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70456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Text Placeholder 2"/>
          <p:cNvSpPr>
            <a:spLocks noGrp="1"/>
          </p:cNvSpPr>
          <p:nvPr>
            <p:ph type="body" sz="quarter" idx="13"/>
          </p:nvPr>
        </p:nvSpPr>
        <p:spPr/>
        <p:txBody>
          <a:bodyPr/>
          <a:lstStyle/>
          <a:p>
            <a:r>
              <a:rPr lang="en-GB" b="1" u="sng" dirty="0"/>
              <a:t>No space can be left</a:t>
            </a:r>
            <a:r>
              <a:rPr lang="en-GB" dirty="0"/>
              <a:t> on the configuration (except if your module or technology contains it).</a:t>
            </a:r>
            <a:endParaRPr lang="en-US" dirty="0"/>
          </a:p>
          <a:p>
            <a:r>
              <a:rPr lang="en-GB" b="1" dirty="0"/>
              <a:t>MODULES</a:t>
            </a:r>
            <a:r>
              <a:rPr lang="en-GB" dirty="0"/>
              <a:t>: if no information filled, then default value is "ALL"</a:t>
            </a:r>
            <a:endParaRPr lang="en-US" dirty="0"/>
          </a:p>
          <a:p>
            <a:r>
              <a:rPr lang="en-GB" b="1" dirty="0"/>
              <a:t>TECHNOLOGIES</a:t>
            </a:r>
            <a:r>
              <a:rPr lang="en-GB" dirty="0"/>
              <a:t>: if no information filled, then default value is "ALL"</a:t>
            </a:r>
            <a:endParaRPr lang="en-US" dirty="0"/>
          </a:p>
          <a:p>
            <a:r>
              <a:rPr lang="en-GB" b="1" dirty="0"/>
              <a:t>SNAPSHOTS</a:t>
            </a:r>
            <a:r>
              <a:rPr lang="en-GB" dirty="0"/>
              <a:t>: When a snapshot is displayed in a table, we display "Snapshot Name -Snapshot version".  if no information filled, then default value is "ALL"</a:t>
            </a:r>
            <a:endParaRPr lang="en-US" dirty="0"/>
          </a:p>
          <a:p>
            <a:r>
              <a:rPr lang="en-GB" b="1" dirty="0"/>
              <a:t>VIOLATIONS</a:t>
            </a:r>
            <a:r>
              <a:rPr lang="en-GB" dirty="0"/>
              <a:t>: if no information filled, then default value is "ALL"</a:t>
            </a:r>
            <a:endParaRPr lang="en-US" dirty="0"/>
          </a:p>
          <a:p>
            <a:r>
              <a:rPr lang="en-GB" b="1" dirty="0"/>
              <a:t>CRITICAL_VIOLATIONS</a:t>
            </a:r>
            <a:r>
              <a:rPr lang="en-GB" dirty="0"/>
              <a:t>: if no information filled, then default value is "ALL"</a:t>
            </a:r>
            <a:endParaRPr lang="en-US" dirty="0"/>
          </a:p>
          <a:p>
            <a:r>
              <a:rPr lang="en-US" b="1" dirty="0"/>
              <a:t>METRICS</a:t>
            </a:r>
            <a:r>
              <a:rPr lang="en-US" dirty="0"/>
              <a:t>: if no information filled, then default value is "HEALTH_FACTOR"</a:t>
            </a:r>
          </a:p>
          <a:p>
            <a:endParaRPr lang="en-US" dirty="0"/>
          </a:p>
        </p:txBody>
      </p:sp>
    </p:spTree>
    <p:extLst>
      <p:ext uri="{BB962C8B-B14F-4D97-AF65-F5344CB8AC3E}">
        <p14:creationId xmlns:p14="http://schemas.microsoft.com/office/powerpoint/2010/main" val="106964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sp>
        <p:nvSpPr>
          <p:cNvPr id="8" name="Text Placeholder 7"/>
          <p:cNvSpPr>
            <a:spLocks noGrp="1"/>
          </p:cNvSpPr>
          <p:nvPr>
            <p:ph type="body" sz="quarter" idx="13"/>
          </p:nvPr>
        </p:nvSpPr>
        <p:spPr>
          <a:xfrm>
            <a:off x="328706" y="1333500"/>
            <a:ext cx="11253694" cy="4351338"/>
          </a:xfrm>
        </p:spPr>
        <p:txBody>
          <a:bodyPr>
            <a:normAutofit/>
          </a:bodyPr>
          <a:lstStyle/>
          <a:p>
            <a:pPr marL="0" indent="0">
              <a:buNone/>
            </a:pPr>
            <a:r>
              <a:rPr lang="en-US" dirty="0"/>
              <a:t>AXIS					VALUES</a:t>
            </a:r>
          </a:p>
          <a:p>
            <a:r>
              <a:rPr lang="fr-FR" dirty="0">
                <a:solidFill>
                  <a:schemeClr val="accent5">
                    <a:lumMod val="75000"/>
                  </a:schemeClr>
                </a:solidFill>
              </a:rPr>
              <a:t>SNAPSHOTS</a:t>
            </a:r>
          </a:p>
          <a:p>
            <a:r>
              <a:rPr lang="fr-FR" dirty="0">
                <a:solidFill>
                  <a:schemeClr val="accent2"/>
                </a:solidFill>
              </a:rPr>
              <a:t>METRICS</a:t>
            </a:r>
          </a:p>
          <a:p>
            <a:endParaRPr lang="fr-FR" dirty="0">
              <a:solidFill>
                <a:schemeClr val="accent3"/>
              </a:solidFill>
            </a:endParaRPr>
          </a:p>
          <a:p>
            <a:endParaRPr lang="fr-FR" dirty="0">
              <a:solidFill>
                <a:schemeClr val="accent3"/>
              </a:solidFill>
            </a:endParaRPr>
          </a:p>
          <a:p>
            <a:endParaRPr lang="fr-FR" dirty="0">
              <a:solidFill>
                <a:schemeClr val="accent3"/>
              </a:solidFill>
            </a:endParaRPr>
          </a:p>
          <a:p>
            <a:r>
              <a:rPr lang="fr-FR" dirty="0">
                <a:solidFill>
                  <a:schemeClr val="accent3"/>
                </a:solidFill>
              </a:rPr>
              <a:t>MODULES</a:t>
            </a:r>
          </a:p>
          <a:p>
            <a:r>
              <a:rPr lang="fr-FR" dirty="0">
                <a:solidFill>
                  <a:schemeClr val="accent6"/>
                </a:solidFill>
              </a:rPr>
              <a:t>TECHNOLOGIES</a:t>
            </a:r>
          </a:p>
          <a:p>
            <a:r>
              <a:rPr lang="fr-FR" dirty="0">
                <a:solidFill>
                  <a:srgbClr val="00B0F0"/>
                </a:solidFill>
              </a:rPr>
              <a:t>VIOLATIONS</a:t>
            </a:r>
          </a:p>
          <a:p>
            <a:r>
              <a:rPr lang="fr-FR" dirty="0">
                <a:solidFill>
                  <a:schemeClr val="accent1"/>
                </a:solidFill>
              </a:rPr>
              <a:t>CRITICAL_VIOLATIONS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 name="Rectangle: Rounded Corners 3"/>
          <p:cNvSpPr/>
          <p:nvPr/>
        </p:nvSpPr>
        <p:spPr>
          <a:xfrm>
            <a:off x="3477775" y="1767155"/>
            <a:ext cx="998420"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CURRENT</a:t>
            </a:r>
            <a:endParaRPr lang="en-US" dirty="0"/>
          </a:p>
        </p:txBody>
      </p:sp>
      <p:sp>
        <p:nvSpPr>
          <p:cNvPr id="14" name="Rectangle: Rounded Corners 13"/>
          <p:cNvSpPr/>
          <p:nvPr/>
        </p:nvSpPr>
        <p:spPr>
          <a:xfrm>
            <a:off x="4540657" y="1767155"/>
            <a:ext cx="1102877"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PREVIOUS</a:t>
            </a:r>
            <a:endParaRPr lang="en-US" dirty="0"/>
          </a:p>
        </p:txBody>
      </p:sp>
      <p:sp>
        <p:nvSpPr>
          <p:cNvPr id="15" name="Rectangle: Rounded Corners 14"/>
          <p:cNvSpPr/>
          <p:nvPr/>
        </p:nvSpPr>
        <p:spPr>
          <a:xfrm>
            <a:off x="5707996" y="1767155"/>
            <a:ext cx="719193"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a:t>
            </a:r>
            <a:endParaRPr lang="en-US" dirty="0"/>
          </a:p>
        </p:txBody>
      </p:sp>
      <p:sp>
        <p:nvSpPr>
          <p:cNvPr id="16" name="Rectangle: Rounded Corners 15"/>
          <p:cNvSpPr/>
          <p:nvPr/>
        </p:nvSpPr>
        <p:spPr>
          <a:xfrm>
            <a:off x="6491651" y="1767155"/>
            <a:ext cx="1510302"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EVOL_PERCENT</a:t>
            </a:r>
            <a:endParaRPr lang="en-US" dirty="0"/>
          </a:p>
        </p:txBody>
      </p:sp>
      <p:sp>
        <p:nvSpPr>
          <p:cNvPr id="17" name="Rectangle: Rounded Corners 16"/>
          <p:cNvSpPr/>
          <p:nvPr/>
        </p:nvSpPr>
        <p:spPr>
          <a:xfrm>
            <a:off x="8066415" y="1767155"/>
            <a:ext cx="539991"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18" name="Rectangle: Rounded Corners 17"/>
          <p:cNvSpPr/>
          <p:nvPr/>
        </p:nvSpPr>
        <p:spPr>
          <a:xfrm>
            <a:off x="3493539" y="2203333"/>
            <a:ext cx="560589"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&lt;ID&gt;</a:t>
            </a:r>
            <a:endParaRPr lang="en-US" dirty="0"/>
          </a:p>
        </p:txBody>
      </p:sp>
      <p:sp>
        <p:nvSpPr>
          <p:cNvPr id="19" name="Rectangle: Rounded Corners 18"/>
          <p:cNvSpPr/>
          <p:nvPr/>
        </p:nvSpPr>
        <p:spPr>
          <a:xfrm>
            <a:off x="4121612" y="2203333"/>
            <a:ext cx="154070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HEALTH_FACTOR</a:t>
            </a:r>
            <a:endParaRPr lang="en-US" dirty="0"/>
          </a:p>
        </p:txBody>
      </p:sp>
      <p:sp>
        <p:nvSpPr>
          <p:cNvPr id="20" name="Rectangle: Rounded Corners 19"/>
          <p:cNvSpPr/>
          <p:nvPr/>
        </p:nvSpPr>
        <p:spPr>
          <a:xfrm>
            <a:off x="5729804" y="2203333"/>
            <a:ext cx="179085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BUSINESS_CRITERIA</a:t>
            </a:r>
            <a:endParaRPr lang="en-US" dirty="0"/>
          </a:p>
        </p:txBody>
      </p:sp>
      <p:sp>
        <p:nvSpPr>
          <p:cNvPr id="21" name="Rectangle: Rounded Corners 20"/>
          <p:cNvSpPr/>
          <p:nvPr/>
        </p:nvSpPr>
        <p:spPr>
          <a:xfrm>
            <a:off x="7588146" y="2203333"/>
            <a:ext cx="188748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TECHNICAL_CRITERIA</a:t>
            </a:r>
            <a:endParaRPr lang="en-US" dirty="0"/>
          </a:p>
        </p:txBody>
      </p:sp>
      <p:sp>
        <p:nvSpPr>
          <p:cNvPr id="22" name="Rectangle: Rounded Corners 21"/>
          <p:cNvSpPr/>
          <p:nvPr/>
        </p:nvSpPr>
        <p:spPr>
          <a:xfrm>
            <a:off x="3505085" y="2639376"/>
            <a:ext cx="1500390"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QUALITY_RULES</a:t>
            </a:r>
            <a:endParaRPr lang="en-US" dirty="0"/>
          </a:p>
        </p:txBody>
      </p:sp>
      <p:sp>
        <p:nvSpPr>
          <p:cNvPr id="28" name="Rectangle: Rounded Corners 27"/>
          <p:cNvSpPr/>
          <p:nvPr/>
        </p:nvSpPr>
        <p:spPr>
          <a:xfrm>
            <a:off x="3505706" y="3074009"/>
            <a:ext cx="176927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TECHNICAL_SIZING</a:t>
            </a:r>
            <a:endParaRPr lang="en-US" dirty="0"/>
          </a:p>
        </p:txBody>
      </p:sp>
      <p:sp>
        <p:nvSpPr>
          <p:cNvPr id="29" name="Rectangle: Rounded Corners 28"/>
          <p:cNvSpPr/>
          <p:nvPr/>
        </p:nvSpPr>
        <p:spPr>
          <a:xfrm>
            <a:off x="5336329" y="3074009"/>
            <a:ext cx="191371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FUNCTIONAL_WEIGHT</a:t>
            </a:r>
            <a:endParaRPr lang="en-US" dirty="0"/>
          </a:p>
        </p:txBody>
      </p:sp>
      <p:sp>
        <p:nvSpPr>
          <p:cNvPr id="30" name="Rectangle: Rounded Corners 29"/>
          <p:cNvSpPr/>
          <p:nvPr/>
        </p:nvSpPr>
        <p:spPr>
          <a:xfrm>
            <a:off x="7311387" y="3074009"/>
            <a:ext cx="1608804"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TECHNICAL_DEBT</a:t>
            </a:r>
            <a:endParaRPr lang="en-US" dirty="0"/>
          </a:p>
        </p:txBody>
      </p:sp>
      <p:sp>
        <p:nvSpPr>
          <p:cNvPr id="31" name="Rectangle: Rounded Corners 30"/>
          <p:cNvSpPr/>
          <p:nvPr/>
        </p:nvSpPr>
        <p:spPr>
          <a:xfrm>
            <a:off x="8981536" y="3074009"/>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VIOLATION</a:t>
            </a:r>
            <a:endParaRPr lang="en-US" dirty="0"/>
          </a:p>
        </p:txBody>
      </p:sp>
      <p:sp>
        <p:nvSpPr>
          <p:cNvPr id="32" name="Rectangle: Rounded Corners 31"/>
          <p:cNvSpPr/>
          <p:nvPr/>
        </p:nvSpPr>
        <p:spPr>
          <a:xfrm>
            <a:off x="10107848" y="3074009"/>
            <a:ext cx="181303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CRITICAL_VIOLATION</a:t>
            </a:r>
            <a:endParaRPr lang="en-US" dirty="0"/>
          </a:p>
        </p:txBody>
      </p:sp>
      <p:sp>
        <p:nvSpPr>
          <p:cNvPr id="33" name="Rectangle: Rounded Corners 32"/>
          <p:cNvSpPr/>
          <p:nvPr/>
        </p:nvSpPr>
        <p:spPr>
          <a:xfrm>
            <a:off x="3505706" y="3486840"/>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RUN_TIME</a:t>
            </a:r>
            <a:endParaRPr lang="en-US" dirty="0"/>
          </a:p>
        </p:txBody>
      </p:sp>
      <p:sp>
        <p:nvSpPr>
          <p:cNvPr id="34" name="Rectangle: Rounded Corners 33"/>
          <p:cNvSpPr/>
          <p:nvPr/>
        </p:nvSpPr>
        <p:spPr>
          <a:xfrm>
            <a:off x="3502534" y="3978678"/>
            <a:ext cx="998420"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35" name="Rectangle: Rounded Corners 34"/>
          <p:cNvSpPr/>
          <p:nvPr/>
        </p:nvSpPr>
        <p:spPr>
          <a:xfrm>
            <a:off x="4565416" y="3978678"/>
            <a:ext cx="524699"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36" name="Rectangle: Rounded Corners 35"/>
          <p:cNvSpPr/>
          <p:nvPr/>
        </p:nvSpPr>
        <p:spPr>
          <a:xfrm>
            <a:off x="3507792" y="4383325"/>
            <a:ext cx="998420"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37" name="Rectangle: Rounded Corners 36"/>
          <p:cNvSpPr/>
          <p:nvPr/>
        </p:nvSpPr>
        <p:spPr>
          <a:xfrm>
            <a:off x="4570674" y="4383325"/>
            <a:ext cx="524699"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38" name="Rectangle: Rounded Corners 37"/>
          <p:cNvSpPr/>
          <p:nvPr/>
        </p:nvSpPr>
        <p:spPr>
          <a:xfrm>
            <a:off x="3509445" y="4780169"/>
            <a:ext cx="998420"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39" name="Rectangle: Rounded Corners 38"/>
          <p:cNvSpPr/>
          <p:nvPr/>
        </p:nvSpPr>
        <p:spPr>
          <a:xfrm>
            <a:off x="4572327" y="4780169"/>
            <a:ext cx="757808"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40" name="Rectangle: Rounded Corners 39"/>
          <p:cNvSpPr/>
          <p:nvPr/>
        </p:nvSpPr>
        <p:spPr>
          <a:xfrm>
            <a:off x="5396478" y="4780169"/>
            <a:ext cx="103668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41" name="Rectangle: Rounded Corners 40"/>
          <p:cNvSpPr/>
          <p:nvPr/>
        </p:nvSpPr>
        <p:spPr>
          <a:xfrm>
            <a:off x="6497624" y="4771529"/>
            <a:ext cx="48435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42" name="Rectangle: Rounded Corners 41"/>
          <p:cNvSpPr/>
          <p:nvPr/>
        </p:nvSpPr>
        <p:spPr>
          <a:xfrm>
            <a:off x="3502534" y="5201640"/>
            <a:ext cx="998420"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43" name="Rectangle: Rounded Corners 42"/>
          <p:cNvSpPr/>
          <p:nvPr/>
        </p:nvSpPr>
        <p:spPr>
          <a:xfrm>
            <a:off x="4565416" y="5201640"/>
            <a:ext cx="757808"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44" name="Rectangle: Rounded Corners 43"/>
          <p:cNvSpPr/>
          <p:nvPr/>
        </p:nvSpPr>
        <p:spPr>
          <a:xfrm>
            <a:off x="5389567" y="5201640"/>
            <a:ext cx="103668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45" name="Rectangle: Rounded Corners 44"/>
          <p:cNvSpPr/>
          <p:nvPr/>
        </p:nvSpPr>
        <p:spPr>
          <a:xfrm>
            <a:off x="6490713" y="5193000"/>
            <a:ext cx="48435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46" name="Rectangle: Rounded Corners 45">
            <a:extLst>
              <a:ext uri="{FF2B5EF4-FFF2-40B4-BE49-F238E27FC236}">
                <a16:creationId xmlns:a16="http://schemas.microsoft.com/office/drawing/2014/main" id="{608E9DDA-A506-4F7D-9294-AE1B7B20D6BD}"/>
              </a:ext>
            </a:extLst>
          </p:cNvPr>
          <p:cNvSpPr/>
          <p:nvPr/>
        </p:nvSpPr>
        <p:spPr>
          <a:xfrm>
            <a:off x="5122359" y="2649570"/>
            <a:ext cx="229675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CRITICAL_QUALITY_RULES</a:t>
            </a:r>
            <a:endParaRPr lang="en-US" dirty="0"/>
          </a:p>
        </p:txBody>
      </p:sp>
      <p:sp>
        <p:nvSpPr>
          <p:cNvPr id="47" name="Rectangle: Rounded Corners 46">
            <a:extLst>
              <a:ext uri="{FF2B5EF4-FFF2-40B4-BE49-F238E27FC236}">
                <a16:creationId xmlns:a16="http://schemas.microsoft.com/office/drawing/2014/main" id="{8D908626-9621-4286-9F69-CD484C2EE321}"/>
              </a:ext>
            </a:extLst>
          </p:cNvPr>
          <p:cNvSpPr/>
          <p:nvPr/>
        </p:nvSpPr>
        <p:spPr>
          <a:xfrm>
            <a:off x="4686677" y="3490689"/>
            <a:ext cx="238233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&lt;STANDARD TAG NAME&gt;**</a:t>
            </a:r>
          </a:p>
        </p:txBody>
      </p:sp>
      <p:sp>
        <p:nvSpPr>
          <p:cNvPr id="48" name="TextBox 47">
            <a:extLst>
              <a:ext uri="{FF2B5EF4-FFF2-40B4-BE49-F238E27FC236}">
                <a16:creationId xmlns:a16="http://schemas.microsoft.com/office/drawing/2014/main" id="{7FBAC8CD-5E5B-44F6-9311-90F8C1314E52}"/>
              </a:ext>
            </a:extLst>
          </p:cNvPr>
          <p:cNvSpPr txBox="1"/>
          <p:nvPr/>
        </p:nvSpPr>
        <p:spPr>
          <a:xfrm>
            <a:off x="586501" y="5828677"/>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a:t>
            </a:r>
            <a:r>
              <a:rPr lang="en-GB" dirty="0"/>
              <a:t>The selection of metrics by standard quality tag name should only be used for an application where the extension “Quality Standards Support” is installed. If not, no metrics will be selected and </a:t>
            </a:r>
            <a:r>
              <a:rPr lang="en-US" dirty="0"/>
              <a:t>table</a:t>
            </a:r>
            <a:r>
              <a:rPr lang="en-GB" dirty="0"/>
              <a:t> will be empty.</a:t>
            </a:r>
            <a:endParaRPr lang="en-US"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Table Structure</a:t>
            </a:r>
          </a:p>
        </p:txBody>
      </p:sp>
      <p:sp>
        <p:nvSpPr>
          <p:cNvPr id="8" name="Text Placeholder 7"/>
          <p:cNvSpPr>
            <a:spLocks noGrp="1"/>
          </p:cNvSpPr>
          <p:nvPr>
            <p:ph type="body" sz="quarter" idx="13"/>
          </p:nvPr>
        </p:nvSpPr>
        <p:spPr>
          <a:xfrm>
            <a:off x="642730" y="1333500"/>
            <a:ext cx="10939670" cy="2480469"/>
          </a:xfrm>
        </p:spPr>
        <p:txBody>
          <a:bodyPr>
            <a:normAutofit fontScale="77500" lnSpcReduction="20000"/>
          </a:bodyPr>
          <a:lstStyle/>
          <a:p>
            <a:r>
              <a:rPr lang="en-GB"/>
              <a:t>COL 1: </a:t>
            </a:r>
            <a:r>
              <a:rPr lang="en-GB" dirty="0"/>
              <a:t>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09812184"/>
              </p:ext>
            </p:extLst>
          </p:nvPr>
        </p:nvGraphicFramePr>
        <p:xfrm>
          <a:off x="1899920" y="3813969"/>
          <a:ext cx="8128000" cy="259588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70840">
                <a:tc>
                  <a:txBody>
                    <a:bodyPr/>
                    <a:lstStyle/>
                    <a:p>
                      <a:endParaRPr lang="en-US" sz="1600" dirty="0"/>
                    </a:p>
                  </a:txBody>
                  <a:tcPr/>
                </a:tc>
                <a:tc>
                  <a:txBody>
                    <a:bodyPr/>
                    <a:lstStyle/>
                    <a:p>
                      <a:r>
                        <a:rPr lang="en-US" sz="1600" dirty="0"/>
                        <a:t>COL1 – COL11</a:t>
                      </a:r>
                    </a:p>
                  </a:txBody>
                  <a:tcPr/>
                </a:tc>
                <a:tc>
                  <a:txBody>
                    <a:bodyPr/>
                    <a:lstStyle/>
                    <a:p>
                      <a:r>
                        <a:rPr lang="en-US" sz="1600" dirty="0"/>
                        <a:t>COL1- COL12</a:t>
                      </a:r>
                    </a:p>
                  </a:txBody>
                  <a:tcPr/>
                </a:tc>
                <a:tc>
                  <a:txBody>
                    <a:bodyPr/>
                    <a:lstStyle/>
                    <a:p>
                      <a:r>
                        <a:rPr lang="en-US" sz="16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COL2 –COL22</a:t>
                      </a:r>
                    </a:p>
                  </a:txBody>
                  <a:tcPr/>
                </a:tc>
                <a:extLst>
                  <a:ext uri="{0D108BD9-81ED-4DB2-BD59-A6C34878D82A}">
                    <a16:rowId xmlns:a16="http://schemas.microsoft.com/office/drawing/2014/main" val="3818615278"/>
                  </a:ext>
                </a:extLst>
              </a:tr>
              <a:tr h="370840">
                <a:tc>
                  <a:txBody>
                    <a:bodyPr/>
                    <a:lstStyle/>
                    <a:p>
                      <a:r>
                        <a:rPr lang="en-US" sz="1600" dirty="0"/>
                        <a:t>ROW1</a:t>
                      </a:r>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733707392"/>
                  </a:ext>
                </a:extLst>
              </a:tr>
              <a:tr h="370840">
                <a:tc>
                  <a:txBody>
                    <a:bodyPr/>
                    <a:lstStyle/>
                    <a:p>
                      <a:r>
                        <a:rPr lang="en-US" sz="1600" dirty="0"/>
                        <a:t>    ROW11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153141213"/>
                  </a:ext>
                </a:extLst>
              </a:tr>
              <a:tr h="370840">
                <a:tc>
                  <a:txBody>
                    <a:bodyPr/>
                    <a:lstStyle/>
                    <a:p>
                      <a:r>
                        <a:rPr lang="en-US" sz="1600" dirty="0"/>
                        <a:t>    ROW12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155740219"/>
                  </a:ext>
                </a:extLst>
              </a:tr>
              <a:tr h="370840">
                <a:tc>
                  <a:txBody>
                    <a:bodyPr/>
                    <a:lstStyle/>
                    <a:p>
                      <a:r>
                        <a:rPr lang="en-US" sz="1600" dirty="0"/>
                        <a:t>ROW2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760941390"/>
                  </a:ext>
                </a:extLst>
              </a:tr>
              <a:tr h="370840">
                <a:tc>
                  <a:txBody>
                    <a:bodyPr/>
                    <a:lstStyle/>
                    <a:p>
                      <a:r>
                        <a:rPr lang="en-US" sz="1600" dirty="0"/>
                        <a:t>    ROW21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291413510"/>
                  </a:ext>
                </a:extLst>
              </a:tr>
              <a:tr h="370840">
                <a:tc>
                  <a:txBody>
                    <a:bodyPr/>
                    <a:lstStyle/>
                    <a:p>
                      <a:r>
                        <a:rPr lang="en-US" sz="1600" dirty="0"/>
                        <a:t>    ROW22</a:t>
                      </a:r>
                    </a:p>
                  </a:txBody>
                  <a:tcPr/>
                </a:tc>
                <a:tc>
                  <a:txBody>
                    <a:bodyPr/>
                    <a:lstStyle/>
                    <a:p>
                      <a:endParaRPr lang="en-US" sz="1600"/>
                    </a:p>
                  </a:txBody>
                  <a:tcPr/>
                </a:tc>
                <a:tc>
                  <a:txBody>
                    <a:bodyPr/>
                    <a:lstStyle/>
                    <a:p>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SAMPLE </a:t>
            </a:r>
            <a:r>
              <a:rPr lang="en-US" dirty="0"/>
              <a:t>1</a:t>
            </a:r>
          </a:p>
        </p:txBody>
      </p:sp>
      <p:sp>
        <p:nvSpPr>
          <p:cNvPr id="5" name="Text Placeholder 4"/>
          <p:cNvSpPr>
            <a:spLocks noGrp="1"/>
          </p:cNvSpPr>
          <p:nvPr>
            <p:ph type="body" sz="quarter" idx="13"/>
          </p:nvPr>
        </p:nvSpPr>
        <p:spPr>
          <a:xfrm>
            <a:off x="642730" y="1333500"/>
            <a:ext cx="10939670" cy="5077574"/>
          </a:xfrm>
        </p:spPr>
        <p:txBody>
          <a:bodyPr>
            <a:normAutofit/>
          </a:bodyPr>
          <a:lstStyle/>
          <a:p>
            <a:r>
              <a:rPr lang="en-GB" dirty="0"/>
              <a:t>Simple table to get Efficiency, TQI, Robustness scores for current snapshot only</a:t>
            </a:r>
            <a:endParaRPr lang="en-US" dirty="0"/>
          </a:p>
          <a:p>
            <a:r>
              <a:rPr lang="en-GB" sz="1400" dirty="0"/>
              <a:t>TABLE;GENERIC_TABLE;COL1=METRICS,ROW1=SNAPSHOTS,METRICS=60014|60017|60013,SNAPSHOTS=CURRENT</a:t>
            </a:r>
            <a:endParaRPr lang="en-US" sz="1400" dirty="0"/>
          </a:p>
          <a:p>
            <a:endParaRPr lang="en-US" dirty="0"/>
          </a:p>
          <a:p>
            <a:endParaRPr lang="en-US" dirty="0"/>
          </a:p>
          <a:p>
            <a:r>
              <a:rPr lang="en-GB" dirty="0"/>
              <a:t>Simple table to get Efficiency, TQI, Robustness scores for current and previous snapshot </a:t>
            </a:r>
            <a:endParaRPr lang="en-US" dirty="0"/>
          </a:p>
          <a:p>
            <a:r>
              <a:rPr lang="en-GB" sz="1400" dirty="0"/>
              <a:t>TABLE;GENERIC_TABLE;COL1=METRICS,ROW1=SNAPSHOTS,METRICS=60014|60017|60013,SNAPSHOTS=CURRENT|PREVIOUS</a:t>
            </a:r>
          </a:p>
          <a:p>
            <a:endParaRPr lang="en-GB" sz="1400" dirty="0"/>
          </a:p>
          <a:p>
            <a:endParaRPr lang="en-GB" sz="1400" dirty="0"/>
          </a:p>
          <a:p>
            <a:r>
              <a:rPr lang="en-GB" dirty="0"/>
              <a:t>Simple table to get all Health Factors scores for current and previous snapshot with their evolution</a:t>
            </a:r>
            <a:endParaRPr lang="en-US" dirty="0"/>
          </a:p>
          <a:p>
            <a:r>
              <a:rPr lang="en-US" sz="1500" dirty="0"/>
              <a:t>TABLE;GENERIC_TABLE;COL1=METRICS,ROW1=SNAPSHOTS,METRICS=HEALTH_FACTOR,SNAPSHOTS=ALL</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METRICS=60014|60017|60013,SNAPSHOTS=CURRENT|PREVIOUS"/>
          <p:cNvGraphicFramePr>
            <a:graphicFrameLocks noGrp="1"/>
          </p:cNvGraphicFramePr>
          <p:nvPr>
            <p:extLst>
              <p:ext uri="{D42A27DB-BD31-4B8C-83A1-F6EECF244321}">
                <p14:modId xmlns:p14="http://schemas.microsoft.com/office/powerpoint/2010/main" val="3062516518"/>
              </p:ext>
            </p:extLst>
          </p:nvPr>
        </p:nvGraphicFramePr>
        <p:xfrm>
          <a:off x="3784307" y="3805535"/>
          <a:ext cx="5844633" cy="6858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463040">
                  <a:extLst>
                    <a:ext uri="{9D8B030D-6E8A-4147-A177-3AD203B41FA5}">
                      <a16:colId xmlns:a16="http://schemas.microsoft.com/office/drawing/2014/main" val="1380686790"/>
                    </a:ext>
                  </a:extLst>
                </a:gridCol>
                <a:gridCol w="1463040">
                  <a:extLst>
                    <a:ext uri="{9D8B030D-6E8A-4147-A177-3AD203B41FA5}">
                      <a16:colId xmlns:a16="http://schemas.microsoft.com/office/drawing/2014/main" val="2936511112"/>
                    </a:ext>
                  </a:extLst>
                </a:gridCol>
                <a:gridCol w="146304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Previous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945980124"/>
                  </a:ext>
                </a:extLst>
              </a:tr>
            </a:tbl>
          </a:graphicData>
        </a:graphic>
      </p:graphicFrame>
      <p:graphicFrame>
        <p:nvGraphicFramePr>
          <p:cNvPr id="7" name="Table 6" descr="TABLE;GENERIC_TABLE;COL1=METRICS,ROW1=SNAPSHOTS,METRICS=60014|60017|60013,SNAPSHOTS=CURRENT"/>
          <p:cNvGraphicFramePr>
            <a:graphicFrameLocks noGrp="1"/>
          </p:cNvGraphicFramePr>
          <p:nvPr>
            <p:extLst>
              <p:ext uri="{D42A27DB-BD31-4B8C-83A1-F6EECF244321}">
                <p14:modId xmlns:p14="http://schemas.microsoft.com/office/powerpoint/2010/main" val="2014904202"/>
              </p:ext>
            </p:extLst>
          </p:nvPr>
        </p:nvGraphicFramePr>
        <p:xfrm>
          <a:off x="3817999" y="2361467"/>
          <a:ext cx="5570313" cy="4572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371600">
                  <a:extLst>
                    <a:ext uri="{9D8B030D-6E8A-4147-A177-3AD203B41FA5}">
                      <a16:colId xmlns:a16="http://schemas.microsoft.com/office/drawing/2014/main" val="1380686790"/>
                    </a:ext>
                  </a:extLst>
                </a:gridCol>
                <a:gridCol w="1371600">
                  <a:extLst>
                    <a:ext uri="{9D8B030D-6E8A-4147-A177-3AD203B41FA5}">
                      <a16:colId xmlns:a16="http://schemas.microsoft.com/office/drawing/2014/main" val="2936511112"/>
                    </a:ext>
                  </a:extLst>
                </a:gridCol>
                <a:gridCol w="137160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bl>
          </a:graphicData>
        </a:graphic>
      </p:graphicFrame>
      <p:graphicFrame>
        <p:nvGraphicFramePr>
          <p:cNvPr id="8" name="Table 7" descr="TABLE;GENERIC_TABLE;COL1=METRICS,ROW1=SNAPSHOTS,METRICS=HEALTH_FACTOR,SNAPSHOTS=CURRENT|PREVIOUS"/>
          <p:cNvGraphicFramePr>
            <a:graphicFrameLocks noGrp="1"/>
          </p:cNvGraphicFramePr>
          <p:nvPr>
            <p:extLst>
              <p:ext uri="{D42A27DB-BD31-4B8C-83A1-F6EECF244321}">
                <p14:modId xmlns:p14="http://schemas.microsoft.com/office/powerpoint/2010/main" val="2230846658"/>
              </p:ext>
            </p:extLst>
          </p:nvPr>
        </p:nvGraphicFramePr>
        <p:xfrm>
          <a:off x="3441843" y="5470120"/>
          <a:ext cx="7061590" cy="1143000"/>
        </p:xfrm>
        <a:graphic>
          <a:graphicData uri="http://schemas.openxmlformats.org/drawingml/2006/table">
            <a:tbl>
              <a:tblPr firstRow="1" firstCol="1" bandRow="1">
                <a:tableStyleId>{9DCAF9ED-07DC-4A11-8D7F-57B35C25682E}</a:tableStyleId>
              </a:tblPr>
              <a:tblGrid>
                <a:gridCol w="1575190">
                  <a:extLst>
                    <a:ext uri="{9D8B030D-6E8A-4147-A177-3AD203B41FA5}">
                      <a16:colId xmlns:a16="http://schemas.microsoft.com/office/drawing/2014/main" val="2410006230"/>
                    </a:ext>
                  </a:extLst>
                </a:gridCol>
                <a:gridCol w="1097280">
                  <a:extLst>
                    <a:ext uri="{9D8B030D-6E8A-4147-A177-3AD203B41FA5}">
                      <a16:colId xmlns:a16="http://schemas.microsoft.com/office/drawing/2014/main" val="1203829683"/>
                    </a:ext>
                  </a:extLst>
                </a:gridCol>
                <a:gridCol w="1097280">
                  <a:extLst>
                    <a:ext uri="{9D8B030D-6E8A-4147-A177-3AD203B41FA5}">
                      <a16:colId xmlns:a16="http://schemas.microsoft.com/office/drawing/2014/main" val="3023536102"/>
                    </a:ext>
                  </a:extLst>
                </a:gridCol>
                <a:gridCol w="1097280">
                  <a:extLst>
                    <a:ext uri="{9D8B030D-6E8A-4147-A177-3AD203B41FA5}">
                      <a16:colId xmlns:a16="http://schemas.microsoft.com/office/drawing/2014/main" val="293325076"/>
                    </a:ext>
                  </a:extLst>
                </a:gridCol>
                <a:gridCol w="1097280">
                  <a:extLst>
                    <a:ext uri="{9D8B030D-6E8A-4147-A177-3AD203B41FA5}">
                      <a16:colId xmlns:a16="http://schemas.microsoft.com/office/drawing/2014/main" val="2217836750"/>
                    </a:ext>
                  </a:extLst>
                </a:gridCol>
                <a:gridCol w="1097280">
                  <a:extLst>
                    <a:ext uri="{9D8B030D-6E8A-4147-A177-3AD203B41FA5}">
                      <a16:colId xmlns:a16="http://schemas.microsoft.com/office/drawing/2014/main" val="2341381440"/>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2027633"/>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7267947"/>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6502871"/>
                  </a:ext>
                </a:extLst>
              </a:tr>
              <a:tr h="228600">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Evolution</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extLst>
                  <a:ext uri="{0D108BD9-81ED-4DB2-BD59-A6C34878D82A}">
                    <a16:rowId xmlns:a16="http://schemas.microsoft.com/office/drawing/2014/main" val="3524752210"/>
                  </a:ext>
                </a:extLst>
              </a:tr>
              <a:tr h="228600">
                <a:tc>
                  <a:txBody>
                    <a:bodyPr/>
                    <a:lstStyle/>
                    <a:p>
                      <a:pPr marL="0" marR="0">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Evolution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extLst>
                  <a:ext uri="{0D108BD9-81ED-4DB2-BD59-A6C34878D82A}">
                    <a16:rowId xmlns:a16="http://schemas.microsoft.com/office/drawing/2014/main" val="1438623678"/>
                  </a:ext>
                </a:extLst>
              </a:tr>
            </a:tbl>
          </a:graphicData>
        </a:graphic>
      </p:graphicFrame>
    </p:spTree>
    <p:extLst>
      <p:ext uri="{BB962C8B-B14F-4D97-AF65-F5344CB8AC3E}">
        <p14:creationId xmlns:p14="http://schemas.microsoft.com/office/powerpoint/2010/main" val="207700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2</a:t>
            </a:r>
          </a:p>
        </p:txBody>
      </p:sp>
      <p:sp>
        <p:nvSpPr>
          <p:cNvPr id="5" name="Text Placeholder 4"/>
          <p:cNvSpPr>
            <a:spLocks noGrp="1"/>
          </p:cNvSpPr>
          <p:nvPr>
            <p:ph type="body" sz="quarter" idx="13"/>
          </p:nvPr>
        </p:nvSpPr>
        <p:spPr/>
        <p:txBody>
          <a:bodyPr/>
          <a:lstStyle/>
          <a:p>
            <a:r>
              <a:rPr lang="en-GB" dirty="0"/>
              <a:t>Table to get all Health Factors scores to benchmark modules for current and then previous snapshot </a:t>
            </a:r>
            <a:endParaRPr lang="en-US" dirty="0"/>
          </a:p>
          <a:p>
            <a:r>
              <a:rPr lang="en-US" sz="1400" dirty="0"/>
              <a:t>TABLE;GENERIC_TABLE;COL1=METRICS,ROW1=SNAPSHOTS,ROW11=MODULES,METRICS=HEALTH_FACTOR,SNAPSHOTS=CURRENT|PREVIOUS,MODULES=ALL </a:t>
            </a:r>
          </a:p>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ROW11=MODULES,METRICS=HEALTH_FACTOR,SNAPSHOTS=CURRENT|PREVIOUS,MODULES=ALL"/>
          <p:cNvGraphicFramePr>
            <a:graphicFrameLocks noGrp="1"/>
          </p:cNvGraphicFramePr>
          <p:nvPr>
            <p:extLst>
              <p:ext uri="{D42A27DB-BD31-4B8C-83A1-F6EECF244321}">
                <p14:modId xmlns:p14="http://schemas.microsoft.com/office/powerpoint/2010/main" val="1211941688"/>
              </p:ext>
            </p:extLst>
          </p:nvPr>
        </p:nvGraphicFramePr>
        <p:xfrm>
          <a:off x="2417109" y="2902687"/>
          <a:ext cx="7863840" cy="1600200"/>
        </p:xfrm>
        <a:graphic>
          <a:graphicData uri="http://schemas.openxmlformats.org/drawingml/2006/table">
            <a:tbl>
              <a:tblPr firstRow="1" firstCol="1" bandRow="1">
                <a:tableStyleId>{5C22544A-7EE6-4342-B048-85BDC9FD1C3A}</a:tableStyleId>
              </a:tblPr>
              <a:tblGrid>
                <a:gridCol w="1463040">
                  <a:extLst>
                    <a:ext uri="{9D8B030D-6E8A-4147-A177-3AD203B41FA5}">
                      <a16:colId xmlns:a16="http://schemas.microsoft.com/office/drawing/2014/main" val="461532806"/>
                    </a:ext>
                  </a:extLst>
                </a:gridCol>
                <a:gridCol w="1280160">
                  <a:extLst>
                    <a:ext uri="{9D8B030D-6E8A-4147-A177-3AD203B41FA5}">
                      <a16:colId xmlns:a16="http://schemas.microsoft.com/office/drawing/2014/main" val="3862872787"/>
                    </a:ext>
                  </a:extLst>
                </a:gridCol>
                <a:gridCol w="1280160">
                  <a:extLst>
                    <a:ext uri="{9D8B030D-6E8A-4147-A177-3AD203B41FA5}">
                      <a16:colId xmlns:a16="http://schemas.microsoft.com/office/drawing/2014/main" val="1454407782"/>
                    </a:ext>
                  </a:extLst>
                </a:gridCol>
                <a:gridCol w="1280160">
                  <a:extLst>
                    <a:ext uri="{9D8B030D-6E8A-4147-A177-3AD203B41FA5}">
                      <a16:colId xmlns:a16="http://schemas.microsoft.com/office/drawing/2014/main" val="1959737220"/>
                    </a:ext>
                  </a:extLst>
                </a:gridCol>
                <a:gridCol w="1280160">
                  <a:extLst>
                    <a:ext uri="{9D8B030D-6E8A-4147-A177-3AD203B41FA5}">
                      <a16:colId xmlns:a16="http://schemas.microsoft.com/office/drawing/2014/main" val="3638338537"/>
                    </a:ext>
                  </a:extLst>
                </a:gridCol>
                <a:gridCol w="1280160">
                  <a:extLst>
                    <a:ext uri="{9D8B030D-6E8A-4147-A177-3AD203B41FA5}">
                      <a16:colId xmlns:a16="http://schemas.microsoft.com/office/drawing/2014/main" val="269878915"/>
                    </a:ext>
                  </a:extLst>
                </a:gridCol>
              </a:tblGrid>
              <a:tr h="228600">
                <a:tc>
                  <a:txBody>
                    <a:bodyPr/>
                    <a:lstStyle/>
                    <a:p>
                      <a:pPr marL="0" marR="0">
                        <a:lnSpc>
                          <a:spcPct val="115000"/>
                        </a:lnSpc>
                        <a:spcBef>
                          <a:spcPts val="0"/>
                        </a:spcBef>
                        <a:spcAft>
                          <a:spcPts val="0"/>
                        </a:spcAft>
                      </a:pPr>
                      <a:r>
                        <a:rPr lang="en-GB" sz="1000" dirty="0">
                          <a:effectLst/>
                        </a:rPr>
                        <a:t>Snapshots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456451"/>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5696412"/>
                  </a:ext>
                </a:extLst>
              </a:tr>
              <a:tr h="228600">
                <a:tc>
                  <a:txBody>
                    <a:bodyPr/>
                    <a:lstStyle/>
                    <a:p>
                      <a:pPr marL="0" marR="0">
                        <a:lnSpc>
                          <a:spcPct val="115000"/>
                        </a:lnSpc>
                        <a:spcBef>
                          <a:spcPts val="0"/>
                        </a:spcBef>
                        <a:spcAft>
                          <a:spcPts val="0"/>
                        </a:spcAft>
                      </a:pPr>
                      <a:r>
                        <a:rPr lang="en-GB" sz="1000">
                          <a:effectLst/>
                        </a:rPr>
                        <a:t>    Module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3555852"/>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0246224"/>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333993"/>
                  </a:ext>
                </a:extLst>
              </a:tr>
              <a:tr h="228600">
                <a:tc>
                  <a:txBody>
                    <a:bodyPr/>
                    <a:lstStyle/>
                    <a:p>
                      <a:pPr marL="0" marR="0">
                        <a:lnSpc>
                          <a:spcPct val="115000"/>
                        </a:lnSpc>
                        <a:spcBef>
                          <a:spcPts val="0"/>
                        </a:spcBef>
                        <a:spcAft>
                          <a:spcPts val="0"/>
                        </a:spcAft>
                      </a:pPr>
                      <a:r>
                        <a:rPr lang="en-GB" sz="1000" dirty="0">
                          <a:effectLst/>
                        </a:rPr>
                        <a:t>    Module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5243435"/>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4100144"/>
                  </a:ext>
                </a:extLst>
              </a:tr>
            </a:tbl>
          </a:graphicData>
        </a:graphic>
      </p:graphicFrame>
    </p:spTree>
    <p:extLst>
      <p:ext uri="{BB962C8B-B14F-4D97-AF65-F5344CB8AC3E}">
        <p14:creationId xmlns:p14="http://schemas.microsoft.com/office/powerpoint/2010/main" val="242597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3</a:t>
            </a:r>
          </a:p>
        </p:txBody>
      </p:sp>
      <p:sp>
        <p:nvSpPr>
          <p:cNvPr id="7" name="Text Placeholder 6" descr="TABLE;GENERIC_TABLE;COL1=METRICS,ROW1=MODULES,ROW11=SNAPSHOTS,METRICS=HEALTH_FACTOR,SNAPSHOTS=CURRENT|PREVIOUS,MODULES=ALL"/>
          <p:cNvSpPr>
            <a:spLocks noGrp="1"/>
          </p:cNvSpPr>
          <p:nvPr>
            <p:ph type="body" sz="quarter" idx="13"/>
          </p:nvPr>
        </p:nvSpPr>
        <p:spPr/>
        <p:txBody>
          <a:bodyPr/>
          <a:lstStyle/>
          <a:p>
            <a:r>
              <a:rPr lang="en-GB" dirty="0"/>
              <a:t>Table to get all Health Factors scores to monitor modules regarding current and previous snapshot</a:t>
            </a:r>
            <a:endParaRPr lang="en-US" dirty="0"/>
          </a:p>
          <a:p>
            <a:r>
              <a:rPr lang="en-US" sz="1400" dirty="0"/>
              <a:t>TABLE;GENERIC_TABLE;COL1=METRICS,ROW1=MODULES,ROW11=SNAPSHOTS,METRICS=HEALTH_FACTOR,SNAPSHOTS=CURRENT|PREVIOUS,MODULES=ALL </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2" name="Table 1" descr="TABLE;GENERIC_TABLE;COL1=METRICS,ROW1=MODULES,ROW11=SNAPSHOTS,METRICS=HEALTH_FACTOR,SNAPSHOTS=CURRENT|PREVIOUS,MODULES=ALL"/>
          <p:cNvGraphicFramePr>
            <a:graphicFrameLocks noGrp="1"/>
          </p:cNvGraphicFramePr>
          <p:nvPr>
            <p:extLst>
              <p:ext uri="{D42A27DB-BD31-4B8C-83A1-F6EECF244321}">
                <p14:modId xmlns:p14="http://schemas.microsoft.com/office/powerpoint/2010/main" val="2643555234"/>
              </p:ext>
            </p:extLst>
          </p:nvPr>
        </p:nvGraphicFramePr>
        <p:xfrm>
          <a:off x="3138488" y="2707481"/>
          <a:ext cx="7315200" cy="1600200"/>
        </p:xfrm>
        <a:graphic>
          <a:graphicData uri="http://schemas.openxmlformats.org/drawingml/2006/table">
            <a:tbl>
              <a:tblPr firstRow="1" firstCol="1" bandRow="1">
                <a:tableStyleId>{1FECB4D8-DB02-4DC6-A0A2-4F2EBAE1DC90}</a:tableStyleId>
              </a:tblPr>
              <a:tblGrid>
                <a:gridCol w="1371600">
                  <a:extLst>
                    <a:ext uri="{9D8B030D-6E8A-4147-A177-3AD203B41FA5}">
                      <a16:colId xmlns:a16="http://schemas.microsoft.com/office/drawing/2014/main" val="3679271983"/>
                    </a:ext>
                  </a:extLst>
                </a:gridCol>
                <a:gridCol w="1188720">
                  <a:extLst>
                    <a:ext uri="{9D8B030D-6E8A-4147-A177-3AD203B41FA5}">
                      <a16:colId xmlns:a16="http://schemas.microsoft.com/office/drawing/2014/main" val="3811218933"/>
                    </a:ext>
                  </a:extLst>
                </a:gridCol>
                <a:gridCol w="1188720">
                  <a:extLst>
                    <a:ext uri="{9D8B030D-6E8A-4147-A177-3AD203B41FA5}">
                      <a16:colId xmlns:a16="http://schemas.microsoft.com/office/drawing/2014/main" val="3503269170"/>
                    </a:ext>
                  </a:extLst>
                </a:gridCol>
                <a:gridCol w="1188720">
                  <a:extLst>
                    <a:ext uri="{9D8B030D-6E8A-4147-A177-3AD203B41FA5}">
                      <a16:colId xmlns:a16="http://schemas.microsoft.com/office/drawing/2014/main" val="115571049"/>
                    </a:ext>
                  </a:extLst>
                </a:gridCol>
                <a:gridCol w="1188720">
                  <a:extLst>
                    <a:ext uri="{9D8B030D-6E8A-4147-A177-3AD203B41FA5}">
                      <a16:colId xmlns:a16="http://schemas.microsoft.com/office/drawing/2014/main" val="1781666869"/>
                    </a:ext>
                  </a:extLst>
                </a:gridCol>
                <a:gridCol w="1188720">
                  <a:extLst>
                    <a:ext uri="{9D8B030D-6E8A-4147-A177-3AD203B41FA5}">
                      <a16:colId xmlns:a16="http://schemas.microsoft.com/office/drawing/2014/main" val="33527889"/>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2708161"/>
                  </a:ext>
                </a:extLst>
              </a:tr>
              <a:tr h="228600">
                <a:tc>
                  <a:txBody>
                    <a:bodyPr/>
                    <a:lstStyle/>
                    <a:p>
                      <a:pPr marL="0" marR="0">
                        <a:lnSpc>
                          <a:spcPct val="115000"/>
                        </a:lnSpc>
                        <a:spcBef>
                          <a:spcPts val="0"/>
                        </a:spcBef>
                        <a:spcAft>
                          <a:spcPts val="0"/>
                        </a:spcAft>
                      </a:pPr>
                      <a:r>
                        <a:rPr lang="en-GB" sz="1000">
                          <a:effectLst/>
                        </a:rPr>
                        <a:t>Module 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2502873"/>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1557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4897750"/>
                  </a:ext>
                </a:extLst>
              </a:tr>
              <a:tr h="228600">
                <a:tc>
                  <a:txBody>
                    <a:bodyPr/>
                    <a:lstStyle/>
                    <a:p>
                      <a:pPr marL="0" marR="0">
                        <a:lnSpc>
                          <a:spcPct val="115000"/>
                        </a:lnSpc>
                        <a:spcBef>
                          <a:spcPts val="0"/>
                        </a:spcBef>
                        <a:spcAft>
                          <a:spcPts val="0"/>
                        </a:spcAft>
                      </a:pPr>
                      <a:r>
                        <a:rPr lang="en-GB" sz="1000">
                          <a:effectLst/>
                        </a:rPr>
                        <a:t>Module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3681862"/>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12738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6002831"/>
                  </a:ext>
                </a:extLst>
              </a:tr>
            </a:tbl>
          </a:graphicData>
        </a:graphic>
      </p:graphicFrame>
    </p:spTree>
    <p:extLst>
      <p:ext uri="{BB962C8B-B14F-4D97-AF65-F5344CB8AC3E}">
        <p14:creationId xmlns:p14="http://schemas.microsoft.com/office/powerpoint/2010/main" val="322454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4</a:t>
            </a:r>
          </a:p>
        </p:txBody>
      </p:sp>
      <p:sp>
        <p:nvSpPr>
          <p:cNvPr id="7" name="Text Placeholder 6"/>
          <p:cNvSpPr>
            <a:spLocks noGrp="1"/>
          </p:cNvSpPr>
          <p:nvPr>
            <p:ph type="body" sz="quarter" idx="13"/>
          </p:nvPr>
        </p:nvSpPr>
        <p:spPr/>
        <p:txBody>
          <a:bodyPr/>
          <a:lstStyle/>
          <a:p>
            <a:r>
              <a:rPr lang="en-GB" dirty="0"/>
              <a:t>Table to get all Health Factors critical violations numbers with risk introduced regarding previous snapshot</a:t>
            </a:r>
            <a:endParaRPr lang="en-US" dirty="0"/>
          </a:p>
          <a:p>
            <a:r>
              <a:rPr lang="en-GB" sz="1400" dirty="0"/>
              <a:t>TABLE;GENERIC_TABLE;COL1=METRICS,ROW1=CRITICAL_VIOLATIONS,METRICS=HEALTH_FACTOR,CRITICAL_VIOLATIONS =ALL,SNAPSHOTS=CURRENT</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3" name="Table 2" descr="TABLE;GENERIC_TABLE;COL1=METRICS,ROW1=CRITICAL_VIOLATIONS,METRICS=HEALTH_FACTOR,CRITICAL_VIOLATIONS =ALL,SNAPSHOTS=CURRENT"/>
          <p:cNvGraphicFramePr>
            <a:graphicFrameLocks noGrp="1"/>
          </p:cNvGraphicFramePr>
          <p:nvPr>
            <p:extLst>
              <p:ext uri="{D42A27DB-BD31-4B8C-83A1-F6EECF244321}">
                <p14:modId xmlns:p14="http://schemas.microsoft.com/office/powerpoint/2010/main" val="3293478423"/>
              </p:ext>
            </p:extLst>
          </p:nvPr>
        </p:nvGraphicFramePr>
        <p:xfrm>
          <a:off x="2102540" y="3050381"/>
          <a:ext cx="8020050" cy="914400"/>
        </p:xfrm>
        <a:graphic>
          <a:graphicData uri="http://schemas.openxmlformats.org/drawingml/2006/table">
            <a:tbl>
              <a:tblPr firstRow="1" firstCol="1" bandRow="1">
                <a:tableStyleId>{F5AB1C69-6EDB-4FF4-983F-18BD219EF322}</a:tableStyleId>
              </a:tblPr>
              <a:tblGrid>
                <a:gridCol w="2533650">
                  <a:extLst>
                    <a:ext uri="{9D8B030D-6E8A-4147-A177-3AD203B41FA5}">
                      <a16:colId xmlns:a16="http://schemas.microsoft.com/office/drawing/2014/main" val="1621760479"/>
                    </a:ext>
                  </a:extLst>
                </a:gridCol>
                <a:gridCol w="1097280">
                  <a:extLst>
                    <a:ext uri="{9D8B030D-6E8A-4147-A177-3AD203B41FA5}">
                      <a16:colId xmlns:a16="http://schemas.microsoft.com/office/drawing/2014/main" val="1163470425"/>
                    </a:ext>
                  </a:extLst>
                </a:gridCol>
                <a:gridCol w="1097280">
                  <a:extLst>
                    <a:ext uri="{9D8B030D-6E8A-4147-A177-3AD203B41FA5}">
                      <a16:colId xmlns:a16="http://schemas.microsoft.com/office/drawing/2014/main" val="4079471027"/>
                    </a:ext>
                  </a:extLst>
                </a:gridCol>
                <a:gridCol w="1097280">
                  <a:extLst>
                    <a:ext uri="{9D8B030D-6E8A-4147-A177-3AD203B41FA5}">
                      <a16:colId xmlns:a16="http://schemas.microsoft.com/office/drawing/2014/main" val="1204766201"/>
                    </a:ext>
                  </a:extLst>
                </a:gridCol>
                <a:gridCol w="1097280">
                  <a:extLst>
                    <a:ext uri="{9D8B030D-6E8A-4147-A177-3AD203B41FA5}">
                      <a16:colId xmlns:a16="http://schemas.microsoft.com/office/drawing/2014/main" val="458275725"/>
                    </a:ext>
                  </a:extLst>
                </a:gridCol>
                <a:gridCol w="1097280">
                  <a:extLst>
                    <a:ext uri="{9D8B030D-6E8A-4147-A177-3AD203B41FA5}">
                      <a16:colId xmlns:a16="http://schemas.microsoft.com/office/drawing/2014/main" val="653135296"/>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1313577"/>
                  </a:ext>
                </a:extLst>
              </a:tr>
              <a:tr h="228600">
                <a:tc>
                  <a:txBody>
                    <a:bodyPr/>
                    <a:lstStyle/>
                    <a:p>
                      <a:pPr marL="0" marR="0">
                        <a:lnSpc>
                          <a:spcPct val="115000"/>
                        </a:lnSpc>
                        <a:spcBef>
                          <a:spcPts val="0"/>
                        </a:spcBef>
                        <a:spcAft>
                          <a:spcPts val="0"/>
                        </a:spcAft>
                      </a:pPr>
                      <a:r>
                        <a:rPr lang="en-GB" sz="1000" dirty="0">
                          <a:effectLst/>
                        </a:rPr>
                        <a:t>Total Critical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0632865"/>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675028"/>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4557969"/>
                  </a:ext>
                </a:extLst>
              </a:tr>
            </a:tbl>
          </a:graphicData>
        </a:graphic>
      </p:graphicFrame>
    </p:spTree>
    <p:extLst>
      <p:ext uri="{BB962C8B-B14F-4D97-AF65-F5344CB8AC3E}">
        <p14:creationId xmlns:p14="http://schemas.microsoft.com/office/powerpoint/2010/main" val="257525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5</a:t>
            </a:r>
          </a:p>
        </p:txBody>
      </p:sp>
      <p:sp>
        <p:nvSpPr>
          <p:cNvPr id="3" name="Text Placeholder 2"/>
          <p:cNvSpPr>
            <a:spLocks noGrp="1"/>
          </p:cNvSpPr>
          <p:nvPr>
            <p:ph type="body" sz="quarter" idx="13"/>
          </p:nvPr>
        </p:nvSpPr>
        <p:spPr/>
        <p:txBody>
          <a:bodyPr/>
          <a:lstStyle/>
          <a:p>
            <a:r>
              <a:rPr lang="en-GB" dirty="0"/>
              <a:t>Table to benchmark module on Health Factors critical violations numbers with risk introduced regarding previous snapshot </a:t>
            </a:r>
            <a:endParaRPr lang="en-US" dirty="0"/>
          </a:p>
          <a:p>
            <a:r>
              <a:rPr lang="en-US" sz="1400" dirty="0"/>
              <a:t>TABLE;GENERIC_TABLE;COL1=METRICS,ROW1=CRITICAL_VIOLATIONS,ROW11=MODULES,METRICS=HEALTH_FACTOR,CRITICAL_VIOLATIONS =ALL,MODULES=ALL,SNAPSHOTS=CURRENT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descr="TABLE;GENERIC_TABLE;COL1=METRICS,ROW1=CRITICAL_VIOLATIONS,ROW11=MODULES,METRICS=HEALTH_FACTOR,CRITICAL_VIOLATIONS =ALL,MODULES=ALL,SNAPSHOTS=CURRENT"/>
          <p:cNvGraphicFramePr>
            <a:graphicFrameLocks noGrp="1"/>
          </p:cNvGraphicFramePr>
          <p:nvPr>
            <p:extLst>
              <p:ext uri="{D42A27DB-BD31-4B8C-83A1-F6EECF244321}">
                <p14:modId xmlns:p14="http://schemas.microsoft.com/office/powerpoint/2010/main" val="3552625950"/>
              </p:ext>
            </p:extLst>
          </p:nvPr>
        </p:nvGraphicFramePr>
        <p:xfrm>
          <a:off x="2112065" y="2934065"/>
          <a:ext cx="8001000" cy="2971800"/>
        </p:xfrm>
        <a:graphic>
          <a:graphicData uri="http://schemas.openxmlformats.org/drawingml/2006/table">
            <a:tbl>
              <a:tblPr firstRow="1" firstCol="1" bandRow="1">
                <a:tableStyleId>{1E171933-4619-4E11-9A3F-F7608DF75F80}</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a:effectLst/>
                        </a:rPr>
                        <a:t>Total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6902709"/>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7918227"/>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8596242"/>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3827415"/>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7345884"/>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8489344"/>
                  </a:ext>
                </a:extLst>
              </a:tr>
            </a:tbl>
          </a:graphicData>
        </a:graphic>
      </p:graphicFrame>
    </p:spTree>
    <p:extLst>
      <p:ext uri="{BB962C8B-B14F-4D97-AF65-F5344CB8AC3E}">
        <p14:creationId xmlns:p14="http://schemas.microsoft.com/office/powerpoint/2010/main" val="329851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6</a:t>
            </a:r>
          </a:p>
        </p:txBody>
      </p:sp>
      <p:sp>
        <p:nvSpPr>
          <p:cNvPr id="3" name="Text Placeholder 2"/>
          <p:cNvSpPr>
            <a:spLocks noGrp="1"/>
          </p:cNvSpPr>
          <p:nvPr>
            <p:ph type="body" sz="quarter" idx="13"/>
          </p:nvPr>
        </p:nvSpPr>
        <p:spPr/>
        <p:txBody>
          <a:bodyPr/>
          <a:lstStyle/>
          <a:p>
            <a:r>
              <a:rPr lang="en-GB" dirty="0"/>
              <a:t>Table to monitor technologies on added and removed critical violations for Health Factors</a:t>
            </a:r>
            <a:endParaRPr lang="en-US" dirty="0"/>
          </a:p>
          <a:p>
            <a:r>
              <a:rPr lang="en-US" sz="1400" dirty="0"/>
              <a:t>TABLE;GENERIC_TABLE;COL1=METRICS,ROW1=TECHNOLOGIES,ROW11=CRITICAL_VIOLATIONS,METRICS=HEALTH_FACTOR,CRITICAL_VIOLATIONS =ADDED|REMOVED,TECHNOLOGIES=ALL,SNAPSHOTS=CURRENT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CRITICAL_VIOLATIONS,METRICS=HEALTH_FACTOR,CRITICAL_VIOLATIONS =ADDED|REMOVED,TECHNOLOGIES=ALL,SNAPSHOTS=CURRENT"/>
          <p:cNvGraphicFramePr>
            <a:graphicFrameLocks noGrp="1"/>
          </p:cNvGraphicFramePr>
          <p:nvPr>
            <p:extLst>
              <p:ext uri="{D42A27DB-BD31-4B8C-83A1-F6EECF244321}">
                <p14:modId xmlns:p14="http://schemas.microsoft.com/office/powerpoint/2010/main" val="1571401299"/>
              </p:ext>
            </p:extLst>
          </p:nvPr>
        </p:nvGraphicFramePr>
        <p:xfrm>
          <a:off x="2171700" y="35560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Tree>
    <p:extLst>
      <p:ext uri="{BB962C8B-B14F-4D97-AF65-F5344CB8AC3E}">
        <p14:creationId xmlns:p14="http://schemas.microsoft.com/office/powerpoint/2010/main" val="343772986"/>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1175</TotalTime>
  <Words>1376</Words>
  <Application>Microsoft Office PowerPoint</Application>
  <PresentationFormat>Widescreen</PresentationFormat>
  <Paragraphs>481</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Courier New</vt:lpstr>
      <vt:lpstr>Wingdings</vt:lpstr>
      <vt:lpstr>Office Theme</vt:lpstr>
      <vt:lpstr>PowerPoint Presentation</vt:lpstr>
      <vt:lpstr>Rules – Data to populate</vt:lpstr>
      <vt:lpstr>Rules – Table Structure</vt:lpstr>
      <vt:lpstr>SAMPLE 1</vt:lpstr>
      <vt:lpstr>SAMPLE 2</vt:lpstr>
      <vt:lpstr>SAMPLE 3</vt:lpstr>
      <vt:lpstr>SAMPLE 4</vt:lpstr>
      <vt:lpstr>SAMPLE 5</vt:lpstr>
      <vt:lpstr>SAMPLE 6</vt:lpstr>
      <vt:lpstr>SAMPLE 7</vt:lpstr>
      <vt:lpstr>SAMPLE 8</vt:lpstr>
      <vt:lpstr>SAMPLE 9</vt:lpstr>
      <vt:lpstr>SAMPLE 10</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175</cp:revision>
  <dcterms:created xsi:type="dcterms:W3CDTF">2016-10-16T15:51:34Z</dcterms:created>
  <dcterms:modified xsi:type="dcterms:W3CDTF">2019-09-19T07:11:59Z</dcterms:modified>
</cp:coreProperties>
</file>