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42" r:id="rId2"/>
    <p:sldId id="337" r:id="rId3"/>
    <p:sldId id="373" r:id="rId4"/>
    <p:sldId id="378" r:id="rId5"/>
    <p:sldId id="379" r:id="rId6"/>
    <p:sldId id="380" r:id="rId7"/>
    <p:sldId id="381" r:id="rId8"/>
    <p:sldId id="382" r:id="rId9"/>
    <p:sldId id="3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1752" userDrawn="1">
          <p15:clr>
            <a:srgbClr val="A4A3A4"/>
          </p15:clr>
        </p15:guide>
        <p15:guide id="5" orient="horz" pos="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4132"/>
    <a:srgbClr val="7859C9"/>
    <a:srgbClr val="323C4B"/>
    <a:srgbClr val="C8C8C8"/>
    <a:srgbClr val="1EBEB4"/>
    <a:srgbClr val="0091FF"/>
    <a:srgbClr val="FFA000"/>
    <a:srgbClr val="C3A5AF"/>
    <a:srgbClr val="194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1" autoAdjust="0"/>
    <p:restoredTop sz="94280" autoAdjust="0"/>
  </p:normalViewPr>
  <p:slideViewPr>
    <p:cSldViewPr snapToGrid="0" snapToObjects="1" showGuides="1">
      <p:cViewPr varScale="1">
        <p:scale>
          <a:sx n="163" d="100"/>
          <a:sy n="163" d="100"/>
        </p:scale>
        <p:origin x="528" y="132"/>
      </p:cViewPr>
      <p:guideLst>
        <p:guide pos="1752"/>
        <p:guide orient="horz"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noProof="0" dirty="0">
                <a:effectLst/>
              </a:rPr>
              <a:t>HEALTH FACTORS BENCHMARK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3.5</c:v>
                </c:pt>
                <c:pt idx="1">
                  <c:v>2.5</c:v>
                </c:pt>
                <c:pt idx="2">
                  <c:v>3.5</c:v>
                </c:pt>
                <c:pt idx="3">
                  <c:v>2.2999999999999998</c:v>
                </c:pt>
                <c:pt idx="4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80-4A09-A845-12644A244A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2.2999999999999998</c:v>
                </c:pt>
                <c:pt idx="2">
                  <c:v>1.8</c:v>
                </c:pt>
                <c:pt idx="3">
                  <c:v>2.8</c:v>
                </c:pt>
                <c:pt idx="4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80-4A09-A845-12644A244A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2957968"/>
        <c:axId val="582959936"/>
      </c:barChart>
      <c:catAx>
        <c:axId val="58295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959936"/>
        <c:crosses val="autoZero"/>
        <c:auto val="1"/>
        <c:lblAlgn val="ctr"/>
        <c:lblOffset val="100"/>
        <c:noMultiLvlLbl val="0"/>
      </c:catAx>
      <c:valAx>
        <c:axId val="582959936"/>
        <c:scaling>
          <c:orientation val="minMax"/>
          <c:max val="4.5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957968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200" b="1" dirty="0">
                <a:effectLst/>
              </a:rPr>
              <a:t>HEALTH FACTORS BY MODULE FOR CURRENT SNAPSHOT</a:t>
            </a:r>
            <a:endParaRPr lang="en-US" sz="12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  <c:pt idx="5">
                  <c:v>Module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4.3</c:v>
                </c:pt>
                <c:pt idx="3">
                  <c:v>2.5</c:v>
                </c:pt>
                <c:pt idx="4">
                  <c:v>4.3</c:v>
                </c:pt>
                <c:pt idx="5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F-4028-AA4B-B18488AD14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  <c:pt idx="5">
                  <c:v>Module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2.4</c:v>
                </c:pt>
                <c:pt idx="3">
                  <c:v>4.4000000000000004</c:v>
                </c:pt>
                <c:pt idx="4">
                  <c:v>2.4</c:v>
                </c:pt>
                <c:pt idx="5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F-4028-AA4B-B18488AD149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  <c:pt idx="5">
                  <c:v>Module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6C-4B38-BCC1-741B9E5FE79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  <c:pt idx="5">
                  <c:v>Module 6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6C-4B38-BCC1-741B9E5FE79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  <c:pt idx="5">
                  <c:v>Module 6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6C-4B38-BCC1-741B9E5FE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1299216"/>
        <c:axId val="461299544"/>
      </c:barChart>
      <c:catAx>
        <c:axId val="46129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299544"/>
        <c:crosses val="autoZero"/>
        <c:auto val="1"/>
        <c:lblAlgn val="ctr"/>
        <c:lblOffset val="100"/>
        <c:noMultiLvlLbl val="0"/>
      </c:catAx>
      <c:valAx>
        <c:axId val="461299544"/>
        <c:scaling>
          <c:orientation val="minMax"/>
          <c:max val="4.5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29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000" b="1">
                <a:effectLst/>
              </a:rPr>
              <a:t>ADDED AND REMOVED CRITICAL VIOLATIONS BY MODULE</a:t>
            </a:r>
            <a:endParaRPr lang="en-US" sz="1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32-4F3C-99BE-F7E77DEDD5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Added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32-4F3C-99BE-F7E77DEDD5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Removed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32-4F3C-99BE-F7E77DEDD5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61299216"/>
        <c:axId val="461299544"/>
      </c:barChart>
      <c:catAx>
        <c:axId val="461299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299544"/>
        <c:crosses val="autoZero"/>
        <c:auto val="1"/>
        <c:lblAlgn val="ctr"/>
        <c:lblOffset val="100"/>
        <c:noMultiLvlLbl val="0"/>
      </c:catAx>
      <c:valAx>
        <c:axId val="461299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29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100" b="1" dirty="0">
                <a:effectLst/>
              </a:rPr>
              <a:t>ADDED AND REMOVED CRITICAL VIOLATIONS BY HEALTH FACTOR</a:t>
            </a:r>
            <a:endParaRPr lang="en-US" sz="11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Added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Robustness</c:v>
                </c:pt>
                <c:pt idx="1">
                  <c:v>Efficiency</c:v>
                </c:pt>
                <c:pt idx="2">
                  <c:v>Security</c:v>
                </c:pt>
                <c:pt idx="3">
                  <c:v>Changeability</c:v>
                </c:pt>
                <c:pt idx="4">
                  <c:v>Transferability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DD-4A98-B53C-1BDE80F781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Removed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Robustness</c:v>
                </c:pt>
                <c:pt idx="1">
                  <c:v>Efficiency</c:v>
                </c:pt>
                <c:pt idx="2">
                  <c:v>Security</c:v>
                </c:pt>
                <c:pt idx="3">
                  <c:v>Changeability</c:v>
                </c:pt>
                <c:pt idx="4">
                  <c:v>Transferability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DD-4A98-B53C-1BDE80F781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61299216"/>
        <c:axId val="461299544"/>
      </c:barChart>
      <c:catAx>
        <c:axId val="461299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299544"/>
        <c:crosses val="autoZero"/>
        <c:auto val="1"/>
        <c:lblAlgn val="ctr"/>
        <c:lblOffset val="100"/>
        <c:noMultiLvlLbl val="0"/>
      </c:catAx>
      <c:valAx>
        <c:axId val="461299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29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200" b="1" dirty="0">
                <a:effectLst/>
              </a:rPr>
              <a:t>RISK FACTORS BENCHMARK FOR 2 LAST SNAPSHOTS</a:t>
            </a:r>
            <a:endParaRPr lang="en-US" sz="12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snapshot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HF1</c:v>
                </c:pt>
                <c:pt idx="1">
                  <c:v>HF2</c:v>
                </c:pt>
                <c:pt idx="2">
                  <c:v>HF3</c:v>
                </c:pt>
                <c:pt idx="3">
                  <c:v>HF4</c:v>
                </c:pt>
                <c:pt idx="4">
                  <c:v>HF5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3.2</c:v>
                </c:pt>
                <c:pt idx="1">
                  <c:v>3.2</c:v>
                </c:pt>
                <c:pt idx="2">
                  <c:v>2.5</c:v>
                </c:pt>
                <c:pt idx="3">
                  <c:v>1.8</c:v>
                </c:pt>
                <c:pt idx="4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CE-4B69-93DB-A4A28D4CD2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snapshot 2</c:v>
                </c:pt>
              </c:strCache>
            </c:strRef>
          </c:tx>
          <c:spPr>
            <a:ln w="1270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HF1</c:v>
                </c:pt>
                <c:pt idx="1">
                  <c:v>HF2</c:v>
                </c:pt>
                <c:pt idx="2">
                  <c:v>HF3</c:v>
                </c:pt>
                <c:pt idx="3">
                  <c:v>HF4</c:v>
                </c:pt>
                <c:pt idx="4">
                  <c:v>HF5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1E-48E8-BA92-C7C1C97B67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6083864"/>
        <c:axId val="344842200"/>
      </c:radarChart>
      <c:catAx>
        <c:axId val="396083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842200"/>
        <c:crosses val="autoZero"/>
        <c:auto val="1"/>
        <c:lblAlgn val="ctr"/>
        <c:lblOffset val="100"/>
        <c:noMultiLvlLbl val="0"/>
      </c:catAx>
      <c:valAx>
        <c:axId val="344842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083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200" b="1" dirty="0">
                <a:effectLst/>
              </a:rPr>
              <a:t>ARCHITECTURE FACTORS FOR 2 LAST SNAPSHOTS</a:t>
            </a:r>
            <a:endParaRPr lang="en-US" sz="1200" b="1" dirty="0">
              <a:effectLst/>
            </a:endParaRPr>
          </a:p>
        </c:rich>
      </c:tx>
      <c:layout>
        <c:manualLayout>
          <c:xMode val="edge"/>
          <c:yMode val="edge"/>
          <c:x val="0.1050873436410683"/>
          <c:y val="2.07370412541936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snapshot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HF1</c:v>
                </c:pt>
                <c:pt idx="1">
                  <c:v>HF2</c:v>
                </c:pt>
                <c:pt idx="2">
                  <c:v>HF3</c:v>
                </c:pt>
                <c:pt idx="3">
                  <c:v>HF4</c:v>
                </c:pt>
                <c:pt idx="4">
                  <c:v>HF5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3.2</c:v>
                </c:pt>
                <c:pt idx="1">
                  <c:v>3.2</c:v>
                </c:pt>
                <c:pt idx="2">
                  <c:v>2.8</c:v>
                </c:pt>
                <c:pt idx="3">
                  <c:v>1.2</c:v>
                </c:pt>
                <c:pt idx="4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F2-4F1D-9517-CD51F5D8D9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snapshot 2</c:v>
                </c:pt>
              </c:strCache>
            </c:strRef>
          </c:tx>
          <c:spPr>
            <a:ln w="1270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HF1</c:v>
                </c:pt>
                <c:pt idx="1">
                  <c:v>HF2</c:v>
                </c:pt>
                <c:pt idx="2">
                  <c:v>HF3</c:v>
                </c:pt>
                <c:pt idx="3">
                  <c:v>HF4</c:v>
                </c:pt>
                <c:pt idx="4">
                  <c:v>HF5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F2-4F1D-9517-CD51F5D8D9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6083864"/>
        <c:axId val="344842200"/>
      </c:radarChart>
      <c:catAx>
        <c:axId val="396083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842200"/>
        <c:crosses val="autoZero"/>
        <c:auto val="1"/>
        <c:lblAlgn val="ctr"/>
        <c:lblOffset val="100"/>
        <c:noMultiLvlLbl val="0"/>
      </c:catAx>
      <c:valAx>
        <c:axId val="344842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083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Technology</a:t>
            </a:r>
            <a:r>
              <a:rPr lang="en-US" sz="1200" baseline="0" dirty="0"/>
              <a:t> distribution</a:t>
            </a:r>
            <a:endParaRPr lang="en-US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Code Lines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639-4467-8ACB-DA394365870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639-4467-8ACB-DA39436587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639-4467-8ACB-DA39436587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639-4467-8ACB-DA394365870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639-4467-8ACB-DA394365870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0639-4467-8ACB-DA394365870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0639-4467-8ACB-DA394365870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0639-4467-8ACB-DA394365870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0639-4467-8ACB-DA394365870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0639-4467-8ACB-DA3943658705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0639-4467-8ACB-DA3943658705}"/>
              </c:ext>
            </c:extLst>
          </c:dPt>
          <c:dLbls>
            <c:numFmt formatCode="#,##0_);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Techno 1</c:v>
                </c:pt>
                <c:pt idx="1">
                  <c:v>Techno 2</c:v>
                </c:pt>
                <c:pt idx="2">
                  <c:v>Techno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300000</c:v>
                </c:pt>
                <c:pt idx="1">
                  <c:v>300000</c:v>
                </c:pt>
                <c:pt idx="2">
                  <c:v>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0639-4467-8ACB-DA3943658705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MODULES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Code Lines</c:v>
                </c:pt>
              </c:strCache>
            </c:strRef>
          </c:tx>
          <c:explosion val="5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A04-41DB-A679-0EDFA31B34A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A04-41DB-A679-0EDFA31B34A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A04-41DB-A679-0EDFA31B34A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A04-41DB-A679-0EDFA31B34A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A04-41DB-A679-0EDFA31B34A6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A04-41DB-A679-0EDFA31B34A6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DA04-41DB-A679-0EDFA31B34A6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DA04-41DB-A679-0EDFA31B34A6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DA04-41DB-A679-0EDFA31B34A6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DA04-41DB-A679-0EDFA31B34A6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DA04-41DB-A679-0EDFA31B34A6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DA04-41DB-A679-0EDFA31B34A6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DA04-41DB-A679-0EDFA31B34A6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DA04-41DB-A679-0EDFA31B34A6}"/>
              </c:ext>
            </c:extLst>
          </c:dPt>
          <c:dLbls>
            <c:numFmt formatCode="#,##0_);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Sheet1!$A$2:$A$15</c:f>
              <c:strCache>
                <c:ptCount val="6"/>
                <c:pt idx="0">
                  <c:v>Module 1</c:v>
                </c:pt>
                <c:pt idx="1">
                  <c:v>Module 2</c:v>
                </c:pt>
                <c:pt idx="2">
                  <c:v>Module 3</c:v>
                </c:pt>
                <c:pt idx="3">
                  <c:v>Module 4</c:v>
                </c:pt>
                <c:pt idx="4">
                  <c:v>Module 5</c:v>
                </c:pt>
                <c:pt idx="5">
                  <c:v>Module 6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35000</c:v>
                </c:pt>
                <c:pt idx="1">
                  <c:v>35000</c:v>
                </c:pt>
                <c:pt idx="2">
                  <c:v>35000</c:v>
                </c:pt>
                <c:pt idx="3">
                  <c:v>35000</c:v>
                </c:pt>
                <c:pt idx="4">
                  <c:v>35000</c:v>
                </c:pt>
                <c:pt idx="5">
                  <c:v>35000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DA04-41DB-A679-0EDFA31B34A6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F963-E58D-FC4D-BA9E-60A980752DC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E286-B060-1443-B64D-5D3E5B39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801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802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ic Content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ic Content Slide_D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ic Content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576877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ic Content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Blue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603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−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60372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Red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6519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Yellow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875642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Green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652961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261878"/>
            <a:ext cx="10939670" cy="4001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2815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Dk Grey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1336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3604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ust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-3048" y="0"/>
            <a:ext cx="12192000" cy="873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3784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Heal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72311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f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70099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64" userDrawn="1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893045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nge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2258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fer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8872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Deb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706269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1033463"/>
            <a:ext cx="1093967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730" y="4562475"/>
            <a:ext cx="1093967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65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11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579864" y="457200"/>
            <a:ext cx="2002536" cy="22287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579034" y="1803713"/>
            <a:ext cx="914400" cy="914400"/>
          </a:xfrm>
          <a:prstGeom prst="rect">
            <a:avLst/>
          </a:prstGeom>
          <a:solidFill>
            <a:srgbClr val="FF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50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912534" y="1803713"/>
            <a:ext cx="914400" cy="91440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145</a:t>
            </a:r>
          </a:p>
          <a:p>
            <a:pPr algn="ctr"/>
            <a:r>
              <a:rPr lang="en-US" sz="1200" dirty="0"/>
              <a:t>255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246034" y="1803713"/>
            <a:ext cx="914400" cy="914400"/>
          </a:xfrm>
          <a:prstGeom prst="rect">
            <a:avLst/>
          </a:prstGeom>
          <a:solidFill>
            <a:srgbClr val="FEA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160</a:t>
            </a:r>
          </a:p>
          <a:p>
            <a:pPr algn="ctr"/>
            <a:r>
              <a:rPr lang="en-US" sz="1200" dirty="0"/>
              <a:t>0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579534" y="1803713"/>
            <a:ext cx="914400" cy="914400"/>
          </a:xfrm>
          <a:prstGeom prst="rect">
            <a:avLst/>
          </a:prstGeom>
          <a:solidFill>
            <a:srgbClr val="1EB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30</a:t>
            </a:r>
          </a:p>
          <a:p>
            <a:pPr algn="ctr"/>
            <a:r>
              <a:rPr lang="en-US" sz="1200" dirty="0"/>
              <a:t>190</a:t>
            </a:r>
          </a:p>
          <a:p>
            <a:pPr algn="ctr"/>
            <a:r>
              <a:rPr lang="en-US" sz="1200" dirty="0"/>
              <a:t>180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13034" y="1803713"/>
            <a:ext cx="914400" cy="914400"/>
          </a:xfrm>
          <a:prstGeom prst="rect">
            <a:avLst/>
          </a:prstGeom>
          <a:solidFill>
            <a:srgbClr val="B8E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 err="1">
                <a:solidFill>
                  <a:schemeClr val="tx1"/>
                </a:solidFill>
              </a:rPr>
              <a:t>rgb</a:t>
            </a:r>
            <a:r>
              <a:rPr lang="en-US" sz="1200" b="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185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246534" y="1803713"/>
            <a:ext cx="914400" cy="914400"/>
          </a:xfrm>
          <a:prstGeom prst="rect">
            <a:avLst/>
          </a:prstGeom>
          <a:solidFill>
            <a:srgbClr val="785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120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200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246034" y="2984813"/>
            <a:ext cx="914400" cy="914400"/>
          </a:xfrm>
          <a:prstGeom prst="rect">
            <a:avLst/>
          </a:prstGeom>
          <a:solidFill>
            <a:srgbClr val="FF7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253</a:t>
            </a:r>
          </a:p>
          <a:p>
            <a:pPr algn="ctr"/>
            <a:r>
              <a:rPr lang="en-US" sz="1200" dirty="0"/>
              <a:t>113</a:t>
            </a:r>
          </a:p>
          <a:p>
            <a:pPr algn="ctr"/>
            <a:r>
              <a:rPr lang="en-US" sz="1200" dirty="0"/>
              <a:t>18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579034" y="2984813"/>
            <a:ext cx="914400" cy="914400"/>
          </a:xfrm>
          <a:prstGeom prst="rect">
            <a:avLst/>
          </a:prstGeom>
          <a:solidFill>
            <a:srgbClr val="C43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196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39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912534" y="2984813"/>
            <a:ext cx="914400" cy="914400"/>
          </a:xfrm>
          <a:prstGeom prst="rect">
            <a:avLst/>
          </a:prstGeom>
          <a:solidFill>
            <a:srgbClr val="00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103</a:t>
            </a:r>
          </a:p>
          <a:p>
            <a:pPr algn="ctr"/>
            <a:r>
              <a:rPr lang="en-US" sz="1200" dirty="0"/>
              <a:t>89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579534" y="2984813"/>
            <a:ext cx="914400" cy="914400"/>
          </a:xfrm>
          <a:prstGeom prst="rect">
            <a:avLst/>
          </a:prstGeom>
          <a:solidFill>
            <a:srgbClr val="169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154</a:t>
            </a:r>
          </a:p>
          <a:p>
            <a:pPr algn="ctr"/>
            <a:r>
              <a:rPr lang="en-US" sz="1200" dirty="0"/>
              <a:t>145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913034" y="2984813"/>
            <a:ext cx="914400" cy="914400"/>
          </a:xfrm>
          <a:prstGeom prst="rect">
            <a:avLst/>
          </a:prstGeom>
          <a:solidFill>
            <a:srgbClr val="89A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137</a:t>
            </a:r>
          </a:p>
          <a:p>
            <a:pPr algn="ctr"/>
            <a:r>
              <a:rPr lang="en-US" sz="1200" dirty="0"/>
              <a:t>168</a:t>
            </a:r>
          </a:p>
          <a:p>
            <a:pPr algn="ctr"/>
            <a:r>
              <a:rPr lang="en-US" sz="1200" dirty="0"/>
              <a:t>21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8246534" y="2984813"/>
            <a:ext cx="914400" cy="914400"/>
          </a:xfrm>
          <a:prstGeom prst="rect">
            <a:avLst/>
          </a:prstGeom>
          <a:solidFill>
            <a:srgbClr val="5A4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67</a:t>
            </a:r>
          </a:p>
          <a:p>
            <a:pPr algn="ctr"/>
            <a:r>
              <a:rPr lang="en-US" sz="1200" dirty="0"/>
              <a:t>157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579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89348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Blues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234393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Yellows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563661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Teals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913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Greens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2465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Purples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9551459" y="128850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Grays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9551459" y="2975288"/>
            <a:ext cx="914400" cy="9144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rgb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256059" y="4127813"/>
            <a:ext cx="914400" cy="914400"/>
          </a:xfrm>
          <a:prstGeom prst="rect">
            <a:avLst/>
          </a:prstGeom>
          <a:solidFill>
            <a:srgbClr val="32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35</a:t>
            </a:r>
          </a:p>
          <a:p>
            <a:pPr algn="ctr"/>
            <a:r>
              <a:rPr lang="en-US" sz="1200" dirty="0"/>
              <a:t>75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551459" y="4131301"/>
            <a:ext cx="914400" cy="91440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rgb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50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60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912534" y="4127813"/>
            <a:ext cx="914400" cy="914400"/>
          </a:xfrm>
          <a:prstGeom prst="rect">
            <a:avLst/>
          </a:prstGeom>
          <a:solidFill>
            <a:srgbClr val="194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85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579034" y="4127813"/>
            <a:ext cx="914400" cy="914400"/>
          </a:xfrm>
          <a:prstGeom prst="rect">
            <a:avLst/>
          </a:prstGeom>
          <a:solidFill>
            <a:srgbClr val="C3A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195</a:t>
            </a:r>
          </a:p>
          <a:p>
            <a:pPr algn="ctr"/>
            <a:r>
              <a:rPr lang="en-US" sz="1200" dirty="0"/>
              <a:t>165</a:t>
            </a:r>
          </a:p>
          <a:p>
            <a:pPr algn="ctr"/>
            <a:r>
              <a:rPr lang="en-US" sz="1200" dirty="0"/>
              <a:t>175</a:t>
            </a:r>
          </a:p>
        </p:txBody>
      </p:sp>
    </p:spTree>
    <p:extLst>
      <p:ext uri="{BB962C8B-B14F-4D97-AF65-F5344CB8AC3E}">
        <p14:creationId xmlns:p14="http://schemas.microsoft.com/office/powerpoint/2010/main" val="2660305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FD41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7853522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2179455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008FF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31260415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381148" y="333532"/>
            <a:ext cx="2222308" cy="2473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017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2520" userDrawn="1">
          <p15:clr>
            <a:srgbClr val="FBAE40"/>
          </p15:clr>
        </p15:guide>
        <p15:guide id="5" pos="2784" userDrawn="1">
          <p15:clr>
            <a:srgbClr val="FBAE40"/>
          </p15:clr>
        </p15:guide>
        <p15:guide id="6" pos="4896" userDrawn="1">
          <p15:clr>
            <a:srgbClr val="FBAE40"/>
          </p15:clr>
        </p15:guide>
        <p15:guide id="7" pos="5160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 userDrawn="1">
          <p15:clr>
            <a:srgbClr val="FBAE40"/>
          </p15:clr>
        </p15:guide>
        <p15:guide id="10" orient="horz" pos="840" userDrawn="1">
          <p15:clr>
            <a:srgbClr val="FBAE40"/>
          </p15:clr>
        </p15:guide>
        <p15:guide id="11" orient="horz" pos="288" userDrawn="1">
          <p15:clr>
            <a:srgbClr val="FBAE40"/>
          </p15:clr>
        </p15:guide>
        <p15:guide id="12" orient="horz" pos="3888" userDrawn="1">
          <p15:clr>
            <a:srgbClr val="FBAE40"/>
          </p15:clr>
        </p15:guide>
        <p15:guide id="13" pos="9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388746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73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7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C078-9131-4E49-8A0D-400FEE8377B5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42730" y="133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637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5" r:id="rId4"/>
    <p:sldLayoutId id="2147483674" r:id="rId5"/>
    <p:sldLayoutId id="2147483692" r:id="rId6"/>
    <p:sldLayoutId id="2147483691" r:id="rId7"/>
    <p:sldLayoutId id="2147483655" r:id="rId8"/>
    <p:sldLayoutId id="2147483688" r:id="rId9"/>
    <p:sldLayoutId id="2147483683" r:id="rId10"/>
    <p:sldLayoutId id="2147483684" r:id="rId11"/>
    <p:sldLayoutId id="2147483685" r:id="rId12"/>
    <p:sldLayoutId id="2147483686" r:id="rId13"/>
    <p:sldLayoutId id="2147483693" r:id="rId14"/>
    <p:sldLayoutId id="2147483687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1" r:id="rId22"/>
    <p:sldLayoutId id="2147483702" r:id="rId23"/>
    <p:sldLayoutId id="2147483676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60" r:id="rId30"/>
    <p:sldLayoutId id="214748368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4572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4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CAST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Leader in Software Analytics &amp; Risk Prevention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Generic Graph Definition</a:t>
            </a:r>
          </a:p>
        </p:txBody>
      </p:sp>
    </p:spTree>
    <p:extLst>
      <p:ext uri="{BB962C8B-B14F-4D97-AF65-F5344CB8AC3E}">
        <p14:creationId xmlns:p14="http://schemas.microsoft.com/office/powerpoint/2010/main" val="271255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Data to populate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26141" y="6257364"/>
            <a:ext cx="10703859" cy="3675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To get results on violations or critical violations on a specific metrics, add the axis “METRICS=M” where M is a metric id from quality model (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slide 6)</a:t>
            </a:r>
          </a:p>
        </p:txBody>
      </p:sp>
      <p:sp>
        <p:nvSpPr>
          <p:cNvPr id="78" name="Text Placeholder 7">
            <a:extLst>
              <a:ext uri="{FF2B5EF4-FFF2-40B4-BE49-F238E27FC236}">
                <a16:creationId xmlns:a16="http://schemas.microsoft.com/office/drawing/2014/main" id="{80A017E8-33DB-41EC-AE7A-579049F655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8706" y="1333500"/>
            <a:ext cx="112536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AXIS					VALUES</a:t>
            </a:r>
          </a:p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SNAPSHOTS</a:t>
            </a:r>
          </a:p>
          <a:p>
            <a:r>
              <a:rPr lang="fr-FR" dirty="0">
                <a:solidFill>
                  <a:schemeClr val="accent2"/>
                </a:solidFill>
              </a:rPr>
              <a:t>METRICS</a:t>
            </a: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dirty="0">
              <a:solidFill>
                <a:schemeClr val="accent3"/>
              </a:solidFill>
            </a:endParaRPr>
          </a:p>
          <a:p>
            <a:r>
              <a:rPr lang="fr-FR" dirty="0">
                <a:solidFill>
                  <a:schemeClr val="accent3"/>
                </a:solidFill>
              </a:rPr>
              <a:t>MODULES</a:t>
            </a:r>
          </a:p>
          <a:p>
            <a:r>
              <a:rPr lang="fr-FR" dirty="0">
                <a:solidFill>
                  <a:schemeClr val="accent6"/>
                </a:solidFill>
              </a:rPr>
              <a:t>TECHNOLOGIES</a:t>
            </a:r>
          </a:p>
          <a:p>
            <a:r>
              <a:rPr lang="fr-FR" dirty="0">
                <a:solidFill>
                  <a:srgbClr val="00B0F0"/>
                </a:solidFill>
              </a:rPr>
              <a:t>VIOLATIONS *</a:t>
            </a:r>
          </a:p>
          <a:p>
            <a:r>
              <a:rPr lang="fr-FR" dirty="0">
                <a:solidFill>
                  <a:schemeClr val="accent1"/>
                </a:solidFill>
              </a:rPr>
              <a:t>CRITICAL</a:t>
            </a:r>
            <a:r>
              <a:rPr lang="fr-FR">
                <a:solidFill>
                  <a:schemeClr val="accent1"/>
                </a:solidFill>
              </a:rPr>
              <a:t>_VIOLATIONS *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E8B87D7-9672-4F2D-B43F-5595AB3F26D2}"/>
              </a:ext>
            </a:extLst>
          </p:cNvPr>
          <p:cNvSpPr/>
          <p:nvPr/>
        </p:nvSpPr>
        <p:spPr>
          <a:xfrm>
            <a:off x="3477775" y="1767155"/>
            <a:ext cx="998420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</a:t>
            </a:r>
            <a:endParaRPr lang="en-US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EAB9C92-F859-404A-93E3-CD517D6F3A04}"/>
              </a:ext>
            </a:extLst>
          </p:cNvPr>
          <p:cNvSpPr/>
          <p:nvPr/>
        </p:nvSpPr>
        <p:spPr>
          <a:xfrm>
            <a:off x="4540657" y="1767155"/>
            <a:ext cx="1102877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PREVIOUS</a:t>
            </a:r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30A1E25A-633F-4213-9AFC-C65F1F14D91A}"/>
              </a:ext>
            </a:extLst>
          </p:cNvPr>
          <p:cNvSpPr/>
          <p:nvPr/>
        </p:nvSpPr>
        <p:spPr>
          <a:xfrm>
            <a:off x="5707996" y="1767155"/>
            <a:ext cx="719193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EVOL</a:t>
            </a:r>
            <a:endParaRPr lang="en-US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E4267A8-32FB-43E5-B770-A93DEECEAF01}"/>
              </a:ext>
            </a:extLst>
          </p:cNvPr>
          <p:cNvSpPr/>
          <p:nvPr/>
        </p:nvSpPr>
        <p:spPr>
          <a:xfrm>
            <a:off x="6491651" y="1767155"/>
            <a:ext cx="1510302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EVOL_PERCENT</a:t>
            </a:r>
            <a:endParaRPr lang="en-US" dirty="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7232080-FB84-4CD3-B308-5466BF6CA5D4}"/>
              </a:ext>
            </a:extLst>
          </p:cNvPr>
          <p:cNvSpPr/>
          <p:nvPr/>
        </p:nvSpPr>
        <p:spPr>
          <a:xfrm>
            <a:off x="8066415" y="1767155"/>
            <a:ext cx="539991" cy="3220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42432481-377F-47D3-AB95-6ADCE249D7AF}"/>
              </a:ext>
            </a:extLst>
          </p:cNvPr>
          <p:cNvSpPr/>
          <p:nvPr/>
        </p:nvSpPr>
        <p:spPr>
          <a:xfrm>
            <a:off x="3493539" y="2203333"/>
            <a:ext cx="560589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&lt;ID&gt;</a:t>
            </a:r>
            <a:endParaRPr lang="en-US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757AA775-0A19-4D90-AAE6-B71F47E08E16}"/>
              </a:ext>
            </a:extLst>
          </p:cNvPr>
          <p:cNvSpPr/>
          <p:nvPr/>
        </p:nvSpPr>
        <p:spPr>
          <a:xfrm>
            <a:off x="4121612" y="2203333"/>
            <a:ext cx="154070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HEALTH_FACTOR</a:t>
            </a:r>
            <a:endParaRPr lang="en-US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B16D7162-1C5E-4F2D-B4D9-3DF736727E59}"/>
              </a:ext>
            </a:extLst>
          </p:cNvPr>
          <p:cNvSpPr/>
          <p:nvPr/>
        </p:nvSpPr>
        <p:spPr>
          <a:xfrm>
            <a:off x="5729804" y="2203333"/>
            <a:ext cx="179085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BUSINESS_CRITERIA</a:t>
            </a:r>
            <a:endParaRPr lang="en-US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4AF79F4-FBBC-427E-AF8B-0132AD716EAF}"/>
              </a:ext>
            </a:extLst>
          </p:cNvPr>
          <p:cNvSpPr/>
          <p:nvPr/>
        </p:nvSpPr>
        <p:spPr>
          <a:xfrm>
            <a:off x="7588146" y="2203333"/>
            <a:ext cx="188748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TECHNICAL_CRITERIA</a:t>
            </a:r>
            <a:endParaRPr lang="en-US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0439B51-02B3-46C4-BE31-E104F5532CB1}"/>
              </a:ext>
            </a:extLst>
          </p:cNvPr>
          <p:cNvSpPr/>
          <p:nvPr/>
        </p:nvSpPr>
        <p:spPr>
          <a:xfrm>
            <a:off x="3505085" y="2639376"/>
            <a:ext cx="1500390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QUALITY_RULES</a:t>
            </a:r>
            <a:endParaRPr lang="en-US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FD68F2ED-20F6-4E64-9F72-DE4D9EB81091}"/>
              </a:ext>
            </a:extLst>
          </p:cNvPr>
          <p:cNvSpPr/>
          <p:nvPr/>
        </p:nvSpPr>
        <p:spPr>
          <a:xfrm>
            <a:off x="3505706" y="3074009"/>
            <a:ext cx="176927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TECHNICAL_SIZING</a:t>
            </a:r>
            <a:endParaRPr lang="en-U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27EA5D50-65CA-4F98-A47C-52B1C6490B2F}"/>
              </a:ext>
            </a:extLst>
          </p:cNvPr>
          <p:cNvSpPr/>
          <p:nvPr/>
        </p:nvSpPr>
        <p:spPr>
          <a:xfrm>
            <a:off x="5336329" y="3074009"/>
            <a:ext cx="1913713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FUNCTIONAL_WEIGHT</a:t>
            </a:r>
            <a:endParaRPr lang="en-US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05E700DC-47B1-40D3-BC32-A4D061685618}"/>
              </a:ext>
            </a:extLst>
          </p:cNvPr>
          <p:cNvSpPr/>
          <p:nvPr/>
        </p:nvSpPr>
        <p:spPr>
          <a:xfrm>
            <a:off x="7311387" y="3074009"/>
            <a:ext cx="1608804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TECHNICAL_DEBT</a:t>
            </a:r>
            <a:endParaRPr lang="en-US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F8B2B9A8-84CB-437A-A734-C7F9A7A53841}"/>
              </a:ext>
            </a:extLst>
          </p:cNvPr>
          <p:cNvSpPr/>
          <p:nvPr/>
        </p:nvSpPr>
        <p:spPr>
          <a:xfrm>
            <a:off x="8981536" y="3074009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VIOLATION</a:t>
            </a:r>
            <a:endParaRPr lang="en-US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5B5D7B95-9610-480E-8B66-273596C5A78C}"/>
              </a:ext>
            </a:extLst>
          </p:cNvPr>
          <p:cNvSpPr/>
          <p:nvPr/>
        </p:nvSpPr>
        <p:spPr>
          <a:xfrm>
            <a:off x="10107848" y="3074009"/>
            <a:ext cx="1813035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CRITICAL_VIOLATION</a:t>
            </a:r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B331BD88-E1A4-4529-B289-E70E95DAC8BC}"/>
              </a:ext>
            </a:extLst>
          </p:cNvPr>
          <p:cNvSpPr/>
          <p:nvPr/>
        </p:nvSpPr>
        <p:spPr>
          <a:xfrm>
            <a:off x="3505706" y="3486840"/>
            <a:ext cx="1064968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RUN_TIME</a:t>
            </a:r>
            <a:endParaRPr lang="en-US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E3243A06-0F4F-49B9-8868-0D08F048E206}"/>
              </a:ext>
            </a:extLst>
          </p:cNvPr>
          <p:cNvSpPr/>
          <p:nvPr/>
        </p:nvSpPr>
        <p:spPr>
          <a:xfrm>
            <a:off x="3502534" y="3978678"/>
            <a:ext cx="998420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43E95E54-B0B3-4879-A37D-9FA81C9D2711}"/>
              </a:ext>
            </a:extLst>
          </p:cNvPr>
          <p:cNvSpPr/>
          <p:nvPr/>
        </p:nvSpPr>
        <p:spPr>
          <a:xfrm>
            <a:off x="4565416" y="3978678"/>
            <a:ext cx="524699" cy="322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0A64C557-7AFB-43E7-A7DA-F16DEC5B8D52}"/>
              </a:ext>
            </a:extLst>
          </p:cNvPr>
          <p:cNvSpPr/>
          <p:nvPr/>
        </p:nvSpPr>
        <p:spPr>
          <a:xfrm>
            <a:off x="3507792" y="4383325"/>
            <a:ext cx="998420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&lt;NAME&gt;</a:t>
            </a:r>
            <a:endParaRPr lang="en-US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9A55421-CBF8-4F4A-AE0D-88ED23180E5E}"/>
              </a:ext>
            </a:extLst>
          </p:cNvPr>
          <p:cNvSpPr/>
          <p:nvPr/>
        </p:nvSpPr>
        <p:spPr>
          <a:xfrm>
            <a:off x="4570674" y="4383325"/>
            <a:ext cx="524699" cy="3220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BA8A691-B80B-4EA2-B63B-55156A4C3532}"/>
              </a:ext>
            </a:extLst>
          </p:cNvPr>
          <p:cNvSpPr/>
          <p:nvPr/>
        </p:nvSpPr>
        <p:spPr>
          <a:xfrm>
            <a:off x="3509445" y="4780169"/>
            <a:ext cx="998420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E95954FF-BE49-43F9-BAF9-AC926EAA17C7}"/>
              </a:ext>
            </a:extLst>
          </p:cNvPr>
          <p:cNvSpPr/>
          <p:nvPr/>
        </p:nvSpPr>
        <p:spPr>
          <a:xfrm>
            <a:off x="4572327" y="4780169"/>
            <a:ext cx="757808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69C342D9-809D-4A99-A064-F22BC7F5D708}"/>
              </a:ext>
            </a:extLst>
          </p:cNvPr>
          <p:cNvSpPr/>
          <p:nvPr/>
        </p:nvSpPr>
        <p:spPr>
          <a:xfrm>
            <a:off x="5396478" y="4780169"/>
            <a:ext cx="1036683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5CC31FC-362C-4AB5-A409-038FAD8BFBB2}"/>
              </a:ext>
            </a:extLst>
          </p:cNvPr>
          <p:cNvSpPr/>
          <p:nvPr/>
        </p:nvSpPr>
        <p:spPr>
          <a:xfrm>
            <a:off x="6497624" y="4771529"/>
            <a:ext cx="484353" cy="32208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3BE1BA3F-13EC-4FF7-AF16-DD98992BAD4D}"/>
              </a:ext>
            </a:extLst>
          </p:cNvPr>
          <p:cNvSpPr/>
          <p:nvPr/>
        </p:nvSpPr>
        <p:spPr>
          <a:xfrm>
            <a:off x="3502534" y="5201640"/>
            <a:ext cx="998420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  <a:endParaRPr lang="en-US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3C4F50B-C244-4E55-87DB-8537FCAC54C2}"/>
              </a:ext>
            </a:extLst>
          </p:cNvPr>
          <p:cNvSpPr/>
          <p:nvPr/>
        </p:nvSpPr>
        <p:spPr>
          <a:xfrm>
            <a:off x="4565416" y="5201640"/>
            <a:ext cx="757808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ADDED</a:t>
            </a:r>
            <a:endParaRPr lang="en-US" dirty="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72607859-AE95-4EF6-BD2B-D37727AF2584}"/>
              </a:ext>
            </a:extLst>
          </p:cNvPr>
          <p:cNvSpPr/>
          <p:nvPr/>
        </p:nvSpPr>
        <p:spPr>
          <a:xfrm>
            <a:off x="5389567" y="5201640"/>
            <a:ext cx="103668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REMOVED</a:t>
            </a:r>
            <a:endParaRPr lang="en-US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742411D3-552E-40C9-8C86-3427A7C9437B}"/>
              </a:ext>
            </a:extLst>
          </p:cNvPr>
          <p:cNvSpPr/>
          <p:nvPr/>
        </p:nvSpPr>
        <p:spPr>
          <a:xfrm>
            <a:off x="6490713" y="5193000"/>
            <a:ext cx="484353" cy="32208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</a:t>
            </a:r>
            <a:endParaRPr lang="en-US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119B75E-7226-4451-B935-7256C1393CEC}"/>
              </a:ext>
            </a:extLst>
          </p:cNvPr>
          <p:cNvSpPr/>
          <p:nvPr/>
        </p:nvSpPr>
        <p:spPr>
          <a:xfrm>
            <a:off x="5122359" y="2649570"/>
            <a:ext cx="2296753" cy="3220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CRITICAL_QUALITY_RULES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Graph Structure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977153"/>
            <a:ext cx="10939670" cy="3157827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 Graph component is built based on a table structure. The idea is to fill data into the table of the graph to populate it automatically. The table structure is the same as of the Generic table component:</a:t>
            </a:r>
          </a:p>
          <a:p>
            <a:r>
              <a:rPr lang="en-GB"/>
              <a:t>COL 1: </a:t>
            </a:r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ROW 1: 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COL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  <a:endParaRPr lang="en-US" dirty="0"/>
          </a:p>
          <a:p>
            <a:r>
              <a:rPr lang="en-GB" dirty="0"/>
              <a:t>ROW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ALT STRUCTURE </a:t>
            </a:r>
          </a:p>
          <a:p>
            <a:r>
              <a:rPr lang="en-US" dirty="0"/>
              <a:t>TABLE;GENERIC_TABLE;COL1=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,COL11=</a:t>
            </a:r>
            <a:r>
              <a:rPr lang="en-US" dirty="0">
                <a:solidFill>
                  <a:schemeClr val="accent2"/>
                </a:solidFill>
              </a:rPr>
              <a:t>B</a:t>
            </a:r>
            <a:r>
              <a:rPr lang="en-US" dirty="0"/>
              <a:t>,ROW1=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/>
              <a:t>,ROW11=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d,D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e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f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“A”, “B”, “C” and “D” can be one of the axis defined in the previous slide</a:t>
            </a:r>
            <a:br>
              <a:rPr lang="en-US" dirty="0"/>
            </a:br>
            <a:r>
              <a:rPr lang="en-US" dirty="0"/>
              <a:t>and “a”, “b”, “c”, “d” and “e” are values from selected axis.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160064"/>
              </p:ext>
            </p:extLst>
          </p:nvPr>
        </p:nvGraphicFramePr>
        <p:xfrm>
          <a:off x="1899920" y="4134981"/>
          <a:ext cx="8128000" cy="22748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58531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849616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69169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098200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41015037"/>
                    </a:ext>
                  </a:extLst>
                </a:gridCol>
              </a:tblGrid>
              <a:tr h="32498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COL1 – COL11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COL1- COL12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COL2 –COL21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COL2 –COL22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15278"/>
                  </a:ext>
                </a:extLst>
              </a:tr>
              <a:tr h="324981">
                <a:tc>
                  <a:txBody>
                    <a:bodyPr/>
                    <a:lstStyle/>
                    <a:p>
                      <a:r>
                        <a:rPr lang="en-US" sz="1400" dirty="0"/>
                        <a:t>ROW1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07392"/>
                  </a:ext>
                </a:extLst>
              </a:tr>
              <a:tr h="324981">
                <a:tc>
                  <a:txBody>
                    <a:bodyPr/>
                    <a:lstStyle/>
                    <a:p>
                      <a:r>
                        <a:rPr lang="en-US" sz="1400" dirty="0"/>
                        <a:t>    ROW11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41213"/>
                  </a:ext>
                </a:extLst>
              </a:tr>
              <a:tr h="324981">
                <a:tc>
                  <a:txBody>
                    <a:bodyPr/>
                    <a:lstStyle/>
                    <a:p>
                      <a:r>
                        <a:rPr lang="en-US" sz="1400" dirty="0"/>
                        <a:t>    ROW12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40219"/>
                  </a:ext>
                </a:extLst>
              </a:tr>
              <a:tr h="324981">
                <a:tc>
                  <a:txBody>
                    <a:bodyPr/>
                    <a:lstStyle/>
                    <a:p>
                      <a:r>
                        <a:rPr lang="en-US" sz="1400" dirty="0"/>
                        <a:t>ROW2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41390"/>
                  </a:ext>
                </a:extLst>
              </a:tr>
              <a:tr h="324981">
                <a:tc>
                  <a:txBody>
                    <a:bodyPr/>
                    <a:lstStyle/>
                    <a:p>
                      <a:r>
                        <a:rPr lang="en-US" sz="1400" dirty="0"/>
                        <a:t>    ROW21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13510"/>
                  </a:ext>
                </a:extLst>
              </a:tr>
              <a:tr h="324981">
                <a:tc>
                  <a:txBody>
                    <a:bodyPr/>
                    <a:lstStyle/>
                    <a:p>
                      <a:r>
                        <a:rPr lang="en-US" sz="1400" dirty="0"/>
                        <a:t>    ROW22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04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37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column graph</a:t>
            </a:r>
          </a:p>
        </p:txBody>
      </p:sp>
      <p:graphicFrame>
        <p:nvGraphicFramePr>
          <p:cNvPr id="6" name="Chart 5" descr="GRAPH;GENERIC_GRAPH;COL1=SNAPSHOTS,ROW1=METRICS,METRICS=HEALTH_FACTOR,SNAPSHOTS=CURRENT|PREVIOUS&#10;"/>
          <p:cNvGraphicFramePr/>
          <p:nvPr>
            <p:extLst>
              <p:ext uri="{D42A27DB-BD31-4B8C-83A1-F6EECF244321}">
                <p14:modId xmlns:p14="http://schemas.microsoft.com/office/powerpoint/2010/main" val="220951250"/>
              </p:ext>
            </p:extLst>
          </p:nvPr>
        </p:nvGraphicFramePr>
        <p:xfrm>
          <a:off x="2586184" y="1899981"/>
          <a:ext cx="7150219" cy="4653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123294"/>
            <a:ext cx="10939670" cy="4351338"/>
          </a:xfrm>
        </p:spPr>
        <p:txBody>
          <a:bodyPr/>
          <a:lstStyle/>
          <a:p>
            <a:r>
              <a:rPr lang="en-US" sz="1400" dirty="0"/>
              <a:t>GRAPH;GENERIC_GRAPH;COL1=SNAPSHOTS,ROW1=METRICS,METRICS=HEALTH_FACTOR,SNAPSHOTS=CURRENT|PREVIOUS</a:t>
            </a:r>
          </a:p>
        </p:txBody>
      </p:sp>
    </p:spTree>
    <p:extLst>
      <p:ext uri="{BB962C8B-B14F-4D97-AF65-F5344CB8AC3E}">
        <p14:creationId xmlns:p14="http://schemas.microsoft.com/office/powerpoint/2010/main" val="75495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column graph – sample 2</a:t>
            </a:r>
          </a:p>
        </p:txBody>
      </p:sp>
      <p:graphicFrame>
        <p:nvGraphicFramePr>
          <p:cNvPr id="5" name="Chart 4" descr="GRAPH;GENERIC_GRAPH;COL1=METRICS,ROW1=MODULES,METRICS=HEALTH_FACTOR"/>
          <p:cNvGraphicFramePr/>
          <p:nvPr>
            <p:extLst>
              <p:ext uri="{D42A27DB-BD31-4B8C-83A1-F6EECF244321}">
                <p14:modId xmlns:p14="http://schemas.microsoft.com/office/powerpoint/2010/main" val="749429139"/>
              </p:ext>
            </p:extLst>
          </p:nvPr>
        </p:nvGraphicFramePr>
        <p:xfrm>
          <a:off x="2534026" y="1918611"/>
          <a:ext cx="6630997" cy="4554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123294"/>
            <a:ext cx="10939670" cy="4351338"/>
          </a:xfrm>
        </p:spPr>
        <p:txBody>
          <a:bodyPr/>
          <a:lstStyle/>
          <a:p>
            <a:r>
              <a:rPr lang="en-US" sz="1400" dirty="0"/>
              <a:t>GRAPH;GENERIC_GRAPH;COL1=METRICS,ROW1=MODULES,METRICS=HEALTH_FACTOR</a:t>
            </a:r>
          </a:p>
        </p:txBody>
      </p:sp>
    </p:spTree>
    <p:extLst>
      <p:ext uri="{BB962C8B-B14F-4D97-AF65-F5344CB8AC3E}">
        <p14:creationId xmlns:p14="http://schemas.microsoft.com/office/powerpoint/2010/main" val="225838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980148"/>
            <a:ext cx="10939670" cy="901204"/>
          </a:xfrm>
        </p:spPr>
        <p:txBody>
          <a:bodyPr>
            <a:normAutofit/>
          </a:bodyPr>
          <a:lstStyle/>
          <a:p>
            <a:r>
              <a:rPr lang="en-US" sz="1200" dirty="0"/>
              <a:t>GRAPH;GENERIC_GRAPH;COL1=CRITICAL_VIOLATIONS,ROW1=MODULES,MODULES=ALL,CRITICAL_VIOLATIONS=ALL,METRICS=60013</a:t>
            </a:r>
          </a:p>
          <a:p>
            <a:r>
              <a:rPr lang="en-US" sz="1200" dirty="0"/>
              <a:t>In case of Critical violation or violations, a parameter can be added to define a unique metric id.</a:t>
            </a:r>
          </a:p>
        </p:txBody>
      </p:sp>
      <p:graphicFrame>
        <p:nvGraphicFramePr>
          <p:cNvPr id="6" name="Chart 5" descr="GRAPH;GENERIC_GRAPH;COL1=CRITICAL_VIOLATIONS,ROW1=MODULES,MODULES=ALL,CRITICAL_VIOLATIONS=ALL,METRICS=60013;"/>
          <p:cNvGraphicFramePr/>
          <p:nvPr>
            <p:extLst>
              <p:ext uri="{D42A27DB-BD31-4B8C-83A1-F6EECF244321}">
                <p14:modId xmlns:p14="http://schemas.microsoft.com/office/powerpoint/2010/main" val="1043579304"/>
              </p:ext>
            </p:extLst>
          </p:nvPr>
        </p:nvGraphicFramePr>
        <p:xfrm>
          <a:off x="3030070" y="2207640"/>
          <a:ext cx="5486399" cy="3081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211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– sample 2</a:t>
            </a:r>
          </a:p>
        </p:txBody>
      </p:sp>
      <p:graphicFrame>
        <p:nvGraphicFramePr>
          <p:cNvPr id="4" name="Chart 3" descr="GRAPH;GENERIC_GRAPH;COL1=CRITICAL_VIOLATIONS,ROW1=METRICS,METRICS=HEALTH_FACTOR,CRITICAL_VIOLATIONS=ADDED|REMOVED"/>
          <p:cNvGraphicFramePr/>
          <p:nvPr>
            <p:extLst>
              <p:ext uri="{D42A27DB-BD31-4B8C-83A1-F6EECF244321}">
                <p14:modId xmlns:p14="http://schemas.microsoft.com/office/powerpoint/2010/main" val="2326200689"/>
              </p:ext>
            </p:extLst>
          </p:nvPr>
        </p:nvGraphicFramePr>
        <p:xfrm>
          <a:off x="2208202" y="2196663"/>
          <a:ext cx="7314169" cy="3755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123294"/>
            <a:ext cx="10939670" cy="4351338"/>
          </a:xfrm>
        </p:spPr>
        <p:txBody>
          <a:bodyPr>
            <a:normAutofit/>
          </a:bodyPr>
          <a:lstStyle/>
          <a:p>
            <a:r>
              <a:rPr lang="en-US" sz="1400" dirty="0"/>
              <a:t>GRAPH;GENERIC_GRAPH;COL1=CRITICAL_VIOLATIONS,ROW1=METRICS,METRICS=HEALTH_FACTOR,CRITICAL_VIOLATIONS=ADDED|REMOVED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637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Radar chart</a:t>
            </a:r>
          </a:p>
        </p:txBody>
      </p:sp>
      <p:graphicFrame>
        <p:nvGraphicFramePr>
          <p:cNvPr id="6" name="Chart 5" descr="GRAPH;GENERIC_GRAPH;COL1=SNAPSHOTS,ROW1=METRICS,METRICS=60013|60014|60016,SNAPSHOTS=CURRENT|PREVIOUS"/>
          <p:cNvGraphicFramePr/>
          <p:nvPr>
            <p:extLst>
              <p:ext uri="{D42A27DB-BD31-4B8C-83A1-F6EECF244321}">
                <p14:modId xmlns:p14="http://schemas.microsoft.com/office/powerpoint/2010/main" val="2128251537"/>
              </p:ext>
            </p:extLst>
          </p:nvPr>
        </p:nvGraphicFramePr>
        <p:xfrm>
          <a:off x="844640" y="2291255"/>
          <a:ext cx="5345953" cy="3674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123294"/>
            <a:ext cx="10939670" cy="526830"/>
          </a:xfrm>
        </p:spPr>
        <p:txBody>
          <a:bodyPr/>
          <a:lstStyle/>
          <a:p>
            <a:r>
              <a:rPr lang="en-US" sz="1400" dirty="0"/>
              <a:t>GRAPH;GENERIC_GRAPH;COL1=SNAPSHOTS,ROW1=METRICS,METRICS=60013|60014|60016,SNAPSHOTS=CURRENT|PREVIOUS</a:t>
            </a:r>
          </a:p>
        </p:txBody>
      </p:sp>
      <p:graphicFrame>
        <p:nvGraphicFramePr>
          <p:cNvPr id="5" name="Chart 4" descr="GRAPH;GENERIC_GRAPH;COL1=SNAPSHOTS,ROW1=METRICS,METRICS=66033|66031|66032,SNAPSHOTS=CURRENT|PREVIOUS"/>
          <p:cNvGraphicFramePr/>
          <p:nvPr>
            <p:extLst>
              <p:ext uri="{D42A27DB-BD31-4B8C-83A1-F6EECF244321}">
                <p14:modId xmlns:p14="http://schemas.microsoft.com/office/powerpoint/2010/main" val="3826702414"/>
              </p:ext>
            </p:extLst>
          </p:nvPr>
        </p:nvGraphicFramePr>
        <p:xfrm>
          <a:off x="6112565" y="2291255"/>
          <a:ext cx="5345953" cy="3674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292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081253"/>
            <a:ext cx="10939670" cy="4351338"/>
          </a:xfrm>
        </p:spPr>
        <p:txBody>
          <a:bodyPr/>
          <a:lstStyle/>
          <a:p>
            <a:r>
              <a:rPr lang="en-US" sz="1200" dirty="0"/>
              <a:t>GRAPH;GENERIC_GRAPH;ROW1=TECHNOLOGIES,COL1=METRICS,TECHNOLOGIES=ALL,METRICS=10151</a:t>
            </a:r>
          </a:p>
          <a:p>
            <a:r>
              <a:rPr lang="en-US" sz="1200" dirty="0"/>
              <a:t>GRAPH;GENERIC_GRAPH;ROW1=MODULES,COL1=METRICS,MODULES=ALL,METRICS=10151</a:t>
            </a:r>
          </a:p>
          <a:p>
            <a:endParaRPr lang="en-US" dirty="0"/>
          </a:p>
        </p:txBody>
      </p:sp>
      <p:graphicFrame>
        <p:nvGraphicFramePr>
          <p:cNvPr id="4" name="Chart 3" descr="GRAPH;GENERIC_GRAPH;ROW1=TECHNOLOGIES,COL1=METRICS,TECHNOLOGIES=ALL,METRICS=10151"/>
          <p:cNvGraphicFramePr/>
          <p:nvPr>
            <p:extLst>
              <p:ext uri="{D42A27DB-BD31-4B8C-83A1-F6EECF244321}">
                <p14:modId xmlns:p14="http://schemas.microsoft.com/office/powerpoint/2010/main" val="3288610499"/>
              </p:ext>
            </p:extLst>
          </p:nvPr>
        </p:nvGraphicFramePr>
        <p:xfrm>
          <a:off x="642730" y="2089269"/>
          <a:ext cx="5337656" cy="382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 descr="GRAPH;GENERIC_GRAPH;ROW1=MODULES,COL1=METRICS,MODULES=ALL,METRICS=10151"/>
          <p:cNvGraphicFramePr/>
          <p:nvPr>
            <p:extLst>
              <p:ext uri="{D42A27DB-BD31-4B8C-83A1-F6EECF244321}">
                <p14:modId xmlns:p14="http://schemas.microsoft.com/office/powerpoint/2010/main" val="2724615435"/>
              </p:ext>
            </p:extLst>
          </p:nvPr>
        </p:nvGraphicFramePr>
        <p:xfrm>
          <a:off x="5900529" y="2089269"/>
          <a:ext cx="5524215" cy="3691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265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ST BASE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4132"/>
      </a:accent1>
      <a:accent2>
        <a:srgbClr val="048EFD"/>
      </a:accent2>
      <a:accent3>
        <a:srgbClr val="FDA110"/>
      </a:accent3>
      <a:accent4>
        <a:srgbClr val="20BEB3"/>
      </a:accent4>
      <a:accent5>
        <a:srgbClr val="B8E21D"/>
      </a:accent5>
      <a:accent6>
        <a:srgbClr val="7859C9"/>
      </a:accent6>
      <a:hlink>
        <a:srgbClr val="0563C1"/>
      </a:hlink>
      <a:folHlink>
        <a:srgbClr val="C3A5A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DD35CA81-8914-1A49-B875-5F4F41E0CEDB}" vid="{8A9920CD-F84F-254A-BADD-2466061D0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1526</TotalTime>
  <Words>508</Words>
  <Application>Microsoft Office PowerPoint</Application>
  <PresentationFormat>Widescreen</PresentationFormat>
  <Paragraphs>85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Courier New</vt:lpstr>
      <vt:lpstr>Wingdings</vt:lpstr>
      <vt:lpstr>Office Theme</vt:lpstr>
      <vt:lpstr>PowerPoint Presentation</vt:lpstr>
      <vt:lpstr>Rules – Data to populate</vt:lpstr>
      <vt:lpstr>Rules – Graph Structure</vt:lpstr>
      <vt:lpstr>Clustered column graph</vt:lpstr>
      <vt:lpstr>Clustered column graph – sample 2</vt:lpstr>
      <vt:lpstr>Stacked Bar</vt:lpstr>
      <vt:lpstr>Stacked Bar – sample 2</vt:lpstr>
      <vt:lpstr>Radar chart</vt:lpstr>
      <vt:lpstr>Pie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Britney Schaeffer</dc:creator>
  <cp:lastModifiedBy>Aurore Eteve</cp:lastModifiedBy>
  <cp:revision>224</cp:revision>
  <dcterms:created xsi:type="dcterms:W3CDTF">2016-10-16T15:51:34Z</dcterms:created>
  <dcterms:modified xsi:type="dcterms:W3CDTF">2017-07-04T12:37:08Z</dcterms:modified>
</cp:coreProperties>
</file>