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387" r:id="rId2"/>
    <p:sldId id="373" r:id="rId3"/>
    <p:sldId id="375" r:id="rId4"/>
    <p:sldId id="376" r:id="rId5"/>
    <p:sldId id="359" r:id="rId6"/>
    <p:sldId id="372" r:id="rId7"/>
    <p:sldId id="385" r:id="rId8"/>
    <p:sldId id="388" r:id="rId9"/>
    <p:sldId id="389" r:id="rId10"/>
    <p:sldId id="38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4" pos="1752" userDrawn="1">
          <p15:clr>
            <a:srgbClr val="A4A3A4"/>
          </p15:clr>
        </p15:guide>
        <p15:guide id="5" orient="horz" pos="9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A5AF"/>
    <a:srgbClr val="7F7F7F"/>
    <a:srgbClr val="FF4132"/>
    <a:srgbClr val="7859C9"/>
    <a:srgbClr val="323C4B"/>
    <a:srgbClr val="C8C8C8"/>
    <a:srgbClr val="1EBEB4"/>
    <a:srgbClr val="0091FF"/>
    <a:srgbClr val="FFA000"/>
    <a:srgbClr val="1941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11" autoAdjust="0"/>
    <p:restoredTop sz="94280" autoAdjust="0"/>
  </p:normalViewPr>
  <p:slideViewPr>
    <p:cSldViewPr snapToGrid="0" snapToObjects="1" showGuides="1">
      <p:cViewPr varScale="1">
        <p:scale>
          <a:sx n="114" d="100"/>
          <a:sy n="114" d="100"/>
        </p:scale>
        <p:origin x="702" y="102"/>
      </p:cViewPr>
      <p:guideLst>
        <p:guide pos="1752"/>
        <p:guide orient="horz" pos="9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7CF963-E58D-FC4D-BA9E-60A980752DC6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3DE286-B060-1443-B64D-5D3E5B39C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980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3DE286-B060-1443-B64D-5D3E5B39C63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058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3DE286-B060-1443-B64D-5D3E5B39C63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390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C078-9131-4E49-8A0D-400FEE8377B5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1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eneric Content Slide_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0" y="0"/>
            <a:ext cx="12192000" cy="899160"/>
          </a:xfrm>
          <a:prstGeom prst="rect">
            <a:avLst/>
          </a:prstGeom>
          <a:solidFill>
            <a:srgbClr val="FD41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642730" y="258012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3pPr marL="1143000" indent="-228600">
              <a:buFont typeface="Courier New" panose="02070309020205020404" pitchFamily="49" charset="0"/>
              <a:buChar char="o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77802964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96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Generic Content Slide_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0" y="0"/>
            <a:ext cx="12192000" cy="899160"/>
          </a:xfrm>
          <a:prstGeom prst="rect">
            <a:avLst/>
          </a:prstGeom>
          <a:solidFill>
            <a:srgbClr val="FFA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642730" y="257145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75734776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96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Generic Content Slide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0" y="0"/>
            <a:ext cx="12192000" cy="899160"/>
          </a:xfrm>
          <a:prstGeom prst="rect">
            <a:avLst/>
          </a:prstGeom>
          <a:solidFill>
            <a:srgbClr val="21BF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642730" y="257145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13633443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96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Generic Content Slide_Dk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0" y="0"/>
            <a:ext cx="12192000" cy="899160"/>
          </a:xfrm>
          <a:prstGeom prst="rect">
            <a:avLst/>
          </a:prstGeom>
          <a:solidFill>
            <a:srgbClr val="323C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642730" y="257145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69185118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96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Generic Content Slide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0" y="0"/>
            <a:ext cx="12192000" cy="89916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642730" y="257145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65768776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96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Generic Content Slide_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0" y="0"/>
            <a:ext cx="12192000" cy="899160"/>
          </a:xfrm>
          <a:prstGeom prst="rect">
            <a:avLst/>
          </a:prstGeom>
          <a:solidFill>
            <a:srgbClr val="7859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642730" y="257145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31159060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96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Generic Content Slide_Blue_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 flipV="1">
            <a:off x="0" y="0"/>
            <a:ext cx="12192000" cy="899160"/>
          </a:xfrm>
          <a:prstGeom prst="rect">
            <a:avLst/>
          </a:prstGeom>
          <a:solidFill>
            <a:srgbClr val="058F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 dirty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914400" y="256032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9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1pPr marL="285750" indent="-285750">
              <a:buFont typeface="Arial" panose="020B0604020202020204" pitchFamily="34" charset="0"/>
              <a:buChar char="•"/>
              <a:defRPr/>
            </a:lvl1pPr>
            <a:lvl2pPr marL="685800" indent="-228600">
              <a:buFont typeface="Arial" panose="020B0604020202020204" pitchFamily="34" charset="0"/>
              <a:buChar char="−"/>
              <a:defRPr/>
            </a:lvl2pPr>
            <a:lvl3pPr marL="1143000" indent="-228600">
              <a:buFont typeface="Courier New" panose="02070309020205020404" pitchFamily="49" charset="0"/>
              <a:buChar char="o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76037254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96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Generic Content Slide_Red_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0" y="0"/>
            <a:ext cx="12192000" cy="899160"/>
          </a:xfrm>
          <a:prstGeom prst="rect">
            <a:avLst/>
          </a:prstGeom>
          <a:solidFill>
            <a:srgbClr val="FD41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914400" y="257145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3pPr marL="1143000" indent="-228600">
              <a:buFont typeface="Courier New" panose="02070309020205020404" pitchFamily="49" charset="0"/>
              <a:buChar char="o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02651981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96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Generic Content Slide_Yellow_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0" y="0"/>
            <a:ext cx="12192000" cy="899160"/>
          </a:xfrm>
          <a:prstGeom prst="rect">
            <a:avLst/>
          </a:prstGeom>
          <a:solidFill>
            <a:srgbClr val="FFA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914400" y="257145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68756422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96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Generic Content Slide_Green_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0" y="0"/>
            <a:ext cx="12192000" cy="899160"/>
          </a:xfrm>
          <a:prstGeom prst="rect">
            <a:avLst/>
          </a:prstGeom>
          <a:solidFill>
            <a:srgbClr val="21BF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914400" y="257145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86529615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96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730" y="261878"/>
            <a:ext cx="10939670" cy="40011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C078-9131-4E49-8A0D-400FEE8377B5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0728157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Generic Content Slide_Dk Grey_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0" y="0"/>
            <a:ext cx="12192000" cy="899160"/>
          </a:xfrm>
          <a:prstGeom prst="rect">
            <a:avLst/>
          </a:prstGeom>
          <a:solidFill>
            <a:srgbClr val="323C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914400" y="257145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86133639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96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Generic Content Slide no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0" y="0"/>
            <a:ext cx="12192000" cy="89916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914400" y="257145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90360488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96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Generic Content Slide no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0" y="0"/>
            <a:ext cx="12192000" cy="8991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914400" y="257145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9451646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96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obustn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/>
          <p:cNvSpPr/>
          <p:nvPr userDrawn="1"/>
        </p:nvSpPr>
        <p:spPr>
          <a:xfrm flipV="1">
            <a:off x="-3048" y="0"/>
            <a:ext cx="12192000" cy="8734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3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38" name="Rectangle 37"/>
          <p:cNvSpPr/>
          <p:nvPr userDrawn="1"/>
        </p:nvSpPr>
        <p:spPr>
          <a:xfrm flipV="1">
            <a:off x="0" y="859790"/>
            <a:ext cx="12188952" cy="274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itle Placeholder 1"/>
          <p:cNvSpPr>
            <a:spLocks noGrp="1"/>
          </p:cNvSpPr>
          <p:nvPr>
            <p:ph type="title"/>
          </p:nvPr>
        </p:nvSpPr>
        <p:spPr>
          <a:xfrm>
            <a:off x="914400" y="257146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63378435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648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Healt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/>
          <p:cNvSpPr/>
          <p:nvPr userDrawn="1"/>
        </p:nvSpPr>
        <p:spPr>
          <a:xfrm flipV="1">
            <a:off x="0" y="0"/>
            <a:ext cx="12192000" cy="873414"/>
          </a:xfrm>
          <a:prstGeom prst="rect">
            <a:avLst/>
          </a:prstGeom>
          <a:solidFill>
            <a:srgbClr val="FFA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3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38" name="Rectangle 37"/>
          <p:cNvSpPr/>
          <p:nvPr userDrawn="1"/>
        </p:nvSpPr>
        <p:spPr>
          <a:xfrm flipV="1">
            <a:off x="0" y="859790"/>
            <a:ext cx="12188952" cy="274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itle Placeholder 1"/>
          <p:cNvSpPr>
            <a:spLocks noGrp="1"/>
          </p:cNvSpPr>
          <p:nvPr>
            <p:ph type="title"/>
          </p:nvPr>
        </p:nvSpPr>
        <p:spPr>
          <a:xfrm>
            <a:off x="914400" y="257146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5723115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648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fficienc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 userDrawn="1"/>
        </p:nvSpPr>
        <p:spPr>
          <a:xfrm flipV="1">
            <a:off x="0" y="0"/>
            <a:ext cx="12192000" cy="873414"/>
          </a:xfrm>
          <a:prstGeom prst="rect">
            <a:avLst/>
          </a:prstGeom>
          <a:solidFill>
            <a:srgbClr val="21BF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Rectangle 27"/>
          <p:cNvSpPr/>
          <p:nvPr userDrawn="1"/>
        </p:nvSpPr>
        <p:spPr>
          <a:xfrm flipV="1">
            <a:off x="0" y="859790"/>
            <a:ext cx="12188952" cy="274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itle Placeholder 1"/>
          <p:cNvSpPr>
            <a:spLocks noGrp="1"/>
          </p:cNvSpPr>
          <p:nvPr>
            <p:ph type="title"/>
          </p:nvPr>
        </p:nvSpPr>
        <p:spPr>
          <a:xfrm>
            <a:off x="914400" y="257146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1700990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64" userDrawn="1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648" userDrawn="1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ur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 userDrawn="1"/>
        </p:nvSpPr>
        <p:spPr>
          <a:xfrm flipV="1">
            <a:off x="0" y="0"/>
            <a:ext cx="12192000" cy="873414"/>
          </a:xfrm>
          <a:prstGeom prst="rect">
            <a:avLst/>
          </a:prstGeom>
          <a:solidFill>
            <a:srgbClr val="C8C8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26" name="Rectangle 25"/>
          <p:cNvSpPr/>
          <p:nvPr userDrawn="1"/>
        </p:nvSpPr>
        <p:spPr>
          <a:xfrm flipV="1">
            <a:off x="0" y="859790"/>
            <a:ext cx="12188952" cy="274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itle Placeholder 1"/>
          <p:cNvSpPr>
            <a:spLocks noGrp="1"/>
          </p:cNvSpPr>
          <p:nvPr>
            <p:ph type="title"/>
          </p:nvPr>
        </p:nvSpPr>
        <p:spPr>
          <a:xfrm>
            <a:off x="914400" y="257146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58930452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648" userDrawn="1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ngeabil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 userDrawn="1"/>
        </p:nvSpPr>
        <p:spPr>
          <a:xfrm flipV="1">
            <a:off x="0" y="0"/>
            <a:ext cx="12192000" cy="873414"/>
          </a:xfrm>
          <a:prstGeom prst="rect">
            <a:avLst/>
          </a:prstGeom>
          <a:solidFill>
            <a:srgbClr val="323C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30" name="Rectangle 29"/>
          <p:cNvSpPr/>
          <p:nvPr userDrawn="1"/>
        </p:nvSpPr>
        <p:spPr>
          <a:xfrm flipV="1">
            <a:off x="0" y="859790"/>
            <a:ext cx="12188952" cy="274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itle Placeholder 1"/>
          <p:cNvSpPr>
            <a:spLocks noGrp="1"/>
          </p:cNvSpPr>
          <p:nvPr>
            <p:ph type="title"/>
          </p:nvPr>
        </p:nvSpPr>
        <p:spPr>
          <a:xfrm>
            <a:off x="914400" y="257146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5225856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648" userDrawn="1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ferabil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 userDrawn="1"/>
        </p:nvSpPr>
        <p:spPr>
          <a:xfrm flipV="1">
            <a:off x="0" y="0"/>
            <a:ext cx="12192000" cy="873414"/>
          </a:xfrm>
          <a:prstGeom prst="rect">
            <a:avLst/>
          </a:prstGeom>
          <a:solidFill>
            <a:srgbClr val="7859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26" name="Rectangle 25"/>
          <p:cNvSpPr/>
          <p:nvPr userDrawn="1"/>
        </p:nvSpPr>
        <p:spPr>
          <a:xfrm flipV="1">
            <a:off x="0" y="859790"/>
            <a:ext cx="12188952" cy="274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14400" y="257146"/>
            <a:ext cx="10515600" cy="40011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1088721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648" userDrawn="1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chnical Deb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 userDrawn="1"/>
        </p:nvSpPr>
        <p:spPr>
          <a:xfrm flipV="1">
            <a:off x="0" y="0"/>
            <a:ext cx="12192000" cy="873414"/>
          </a:xfrm>
          <a:prstGeom prst="rect">
            <a:avLst/>
          </a:prstGeom>
          <a:solidFill>
            <a:srgbClr val="FD41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27" name="Rectangle 26"/>
          <p:cNvSpPr/>
          <p:nvPr userDrawn="1"/>
        </p:nvSpPr>
        <p:spPr>
          <a:xfrm flipV="1">
            <a:off x="0" y="859790"/>
            <a:ext cx="12188952" cy="274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57146"/>
            <a:ext cx="10515600" cy="40011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57062691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648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730" y="1033463"/>
            <a:ext cx="1093967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2730" y="4562475"/>
            <a:ext cx="10939670" cy="15001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C078-9131-4E49-8A0D-400FEE8377B5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76507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3750" y="474675"/>
            <a:ext cx="2003608" cy="247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71174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3750" y="474675"/>
            <a:ext cx="2003608" cy="247337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629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CAST_grey_100_bl.jpg"/>
          <p:cNvPicPr>
            <a:picLocks noChangeAspect="1"/>
          </p:cNvPicPr>
          <p:nvPr userDrawn="1"/>
        </p:nvPicPr>
        <p:blipFill>
          <a:blip r:embed="rId2" cstate="print"/>
          <a:srcRect b="42816"/>
          <a:stretch>
            <a:fillRect/>
          </a:stretch>
        </p:blipFill>
        <p:spPr>
          <a:xfrm>
            <a:off x="9579864" y="457200"/>
            <a:ext cx="2002536" cy="222877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1579034" y="1803713"/>
            <a:ext cx="914400" cy="914400"/>
          </a:xfrm>
          <a:prstGeom prst="rect">
            <a:avLst/>
          </a:prstGeom>
          <a:solidFill>
            <a:srgbClr val="FF41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rgb</a:t>
            </a:r>
            <a:r>
              <a:rPr lang="en-US" sz="1200" dirty="0"/>
              <a:t>:</a:t>
            </a:r>
          </a:p>
          <a:p>
            <a:pPr algn="ctr"/>
            <a:r>
              <a:rPr lang="en-US" sz="1200" dirty="0"/>
              <a:t>255</a:t>
            </a:r>
          </a:p>
          <a:p>
            <a:pPr algn="ctr"/>
            <a:r>
              <a:rPr lang="en-US" sz="1200" dirty="0"/>
              <a:t>65</a:t>
            </a:r>
          </a:p>
          <a:p>
            <a:pPr algn="ctr"/>
            <a:r>
              <a:rPr lang="en-US" sz="1200" dirty="0"/>
              <a:t>50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2912534" y="1803713"/>
            <a:ext cx="914400" cy="914400"/>
          </a:xfrm>
          <a:prstGeom prst="rect">
            <a:avLst/>
          </a:prstGeom>
          <a:solidFill>
            <a:srgbClr val="058F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rgb</a:t>
            </a:r>
            <a:r>
              <a:rPr lang="en-US" sz="1200" dirty="0"/>
              <a:t>:</a:t>
            </a:r>
          </a:p>
          <a:p>
            <a:pPr algn="ctr"/>
            <a:r>
              <a:rPr lang="en-US" sz="1200" dirty="0"/>
              <a:t>0</a:t>
            </a:r>
          </a:p>
          <a:p>
            <a:pPr algn="ctr"/>
            <a:r>
              <a:rPr lang="en-US" sz="1200" dirty="0"/>
              <a:t>145</a:t>
            </a:r>
          </a:p>
          <a:p>
            <a:pPr algn="ctr"/>
            <a:r>
              <a:rPr lang="en-US" sz="1200" dirty="0"/>
              <a:t>255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4246034" y="1803713"/>
            <a:ext cx="914400" cy="914400"/>
          </a:xfrm>
          <a:prstGeom prst="rect">
            <a:avLst/>
          </a:prstGeom>
          <a:solidFill>
            <a:srgbClr val="FEA1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rgb</a:t>
            </a:r>
            <a:r>
              <a:rPr lang="en-US" sz="1200" dirty="0"/>
              <a:t>:</a:t>
            </a:r>
          </a:p>
          <a:p>
            <a:pPr algn="ctr"/>
            <a:r>
              <a:rPr lang="en-US" sz="1200" dirty="0"/>
              <a:t>255</a:t>
            </a:r>
          </a:p>
          <a:p>
            <a:pPr algn="ctr"/>
            <a:r>
              <a:rPr lang="en-US" sz="1200" dirty="0"/>
              <a:t>160</a:t>
            </a:r>
          </a:p>
          <a:p>
            <a:pPr algn="ctr"/>
            <a:r>
              <a:rPr lang="en-US" sz="1200" dirty="0"/>
              <a:t>0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5579534" y="1803713"/>
            <a:ext cx="914400" cy="914400"/>
          </a:xfrm>
          <a:prstGeom prst="rect">
            <a:avLst/>
          </a:prstGeom>
          <a:solidFill>
            <a:srgbClr val="1EBE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rgb</a:t>
            </a:r>
            <a:r>
              <a:rPr lang="en-US" sz="1200" dirty="0"/>
              <a:t>:</a:t>
            </a:r>
          </a:p>
          <a:p>
            <a:pPr algn="ctr"/>
            <a:r>
              <a:rPr lang="en-US" sz="1200" dirty="0"/>
              <a:t>30</a:t>
            </a:r>
          </a:p>
          <a:p>
            <a:pPr algn="ctr"/>
            <a:r>
              <a:rPr lang="en-US" sz="1200" dirty="0"/>
              <a:t>190</a:t>
            </a:r>
          </a:p>
          <a:p>
            <a:pPr algn="ctr"/>
            <a:r>
              <a:rPr lang="en-US" sz="1200" dirty="0"/>
              <a:t>180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6913034" y="1803713"/>
            <a:ext cx="914400" cy="914400"/>
          </a:xfrm>
          <a:prstGeom prst="rect">
            <a:avLst/>
          </a:prstGeom>
          <a:solidFill>
            <a:srgbClr val="B8E2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0" dirty="0" err="1">
                <a:solidFill>
                  <a:schemeClr val="tx1"/>
                </a:solidFill>
              </a:rPr>
              <a:t>rgb</a:t>
            </a:r>
            <a:r>
              <a:rPr lang="en-US" sz="1200" b="0" dirty="0">
                <a:solidFill>
                  <a:schemeClr val="tx1"/>
                </a:solidFill>
              </a:rPr>
              <a:t>:</a:t>
            </a:r>
          </a:p>
          <a:p>
            <a:pPr algn="ctr"/>
            <a:r>
              <a:rPr lang="en-US" sz="1200" b="0" dirty="0">
                <a:solidFill>
                  <a:schemeClr val="tx1"/>
                </a:solidFill>
              </a:rPr>
              <a:t>185</a:t>
            </a:r>
          </a:p>
          <a:p>
            <a:pPr algn="ctr"/>
            <a:r>
              <a:rPr lang="en-US" sz="1200" b="0" dirty="0">
                <a:solidFill>
                  <a:schemeClr val="tx1"/>
                </a:solidFill>
              </a:rPr>
              <a:t>255</a:t>
            </a:r>
          </a:p>
          <a:p>
            <a:pPr algn="ctr"/>
            <a:r>
              <a:rPr lang="en-US" sz="1200" b="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8246534" y="1803713"/>
            <a:ext cx="914400" cy="914400"/>
          </a:xfrm>
          <a:prstGeom prst="rect">
            <a:avLst/>
          </a:prstGeom>
          <a:solidFill>
            <a:srgbClr val="785A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rgb</a:t>
            </a:r>
            <a:r>
              <a:rPr lang="en-US" sz="1200" dirty="0"/>
              <a:t>:</a:t>
            </a:r>
          </a:p>
          <a:p>
            <a:pPr algn="ctr"/>
            <a:r>
              <a:rPr lang="en-US" sz="1200" dirty="0"/>
              <a:t>120</a:t>
            </a:r>
          </a:p>
          <a:p>
            <a:pPr algn="ctr"/>
            <a:r>
              <a:rPr lang="en-US" sz="1200" dirty="0"/>
              <a:t>90</a:t>
            </a:r>
          </a:p>
          <a:p>
            <a:pPr algn="ctr"/>
            <a:r>
              <a:rPr lang="en-US" sz="1200" dirty="0"/>
              <a:t>200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4246034" y="2984813"/>
            <a:ext cx="914400" cy="914400"/>
          </a:xfrm>
          <a:prstGeom prst="rect">
            <a:avLst/>
          </a:prstGeom>
          <a:solidFill>
            <a:srgbClr val="FF71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rgb</a:t>
            </a:r>
            <a:r>
              <a:rPr lang="en-US" sz="1200" dirty="0"/>
              <a:t>:</a:t>
            </a:r>
          </a:p>
          <a:p>
            <a:pPr algn="ctr"/>
            <a:r>
              <a:rPr lang="en-US" sz="1200" dirty="0"/>
              <a:t>253</a:t>
            </a:r>
          </a:p>
          <a:p>
            <a:pPr algn="ctr"/>
            <a:r>
              <a:rPr lang="en-US" sz="1200" dirty="0"/>
              <a:t>113</a:t>
            </a:r>
          </a:p>
          <a:p>
            <a:pPr algn="ctr"/>
            <a:r>
              <a:rPr lang="en-US" sz="1200" dirty="0"/>
              <a:t>18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1579034" y="2984813"/>
            <a:ext cx="914400" cy="914400"/>
          </a:xfrm>
          <a:prstGeom prst="rect">
            <a:avLst/>
          </a:prstGeom>
          <a:solidFill>
            <a:srgbClr val="C432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rgb</a:t>
            </a:r>
            <a:r>
              <a:rPr lang="en-US" sz="1200" dirty="0"/>
              <a:t>:</a:t>
            </a:r>
          </a:p>
          <a:p>
            <a:pPr algn="ctr"/>
            <a:r>
              <a:rPr lang="en-US" sz="1200" dirty="0"/>
              <a:t>196</a:t>
            </a:r>
          </a:p>
          <a:p>
            <a:pPr algn="ctr"/>
            <a:r>
              <a:rPr lang="en-US" sz="1200" dirty="0"/>
              <a:t>50</a:t>
            </a:r>
          </a:p>
          <a:p>
            <a:pPr algn="ctr"/>
            <a:r>
              <a:rPr lang="en-US" sz="1200" dirty="0"/>
              <a:t>39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2912534" y="2984813"/>
            <a:ext cx="914400" cy="914400"/>
          </a:xfrm>
          <a:prstGeom prst="rect">
            <a:avLst/>
          </a:prstGeom>
          <a:solidFill>
            <a:srgbClr val="0067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rgb</a:t>
            </a:r>
            <a:r>
              <a:rPr lang="en-US" sz="1200" dirty="0"/>
              <a:t>:</a:t>
            </a:r>
          </a:p>
          <a:p>
            <a:pPr algn="ctr"/>
            <a:r>
              <a:rPr lang="en-US" sz="1200" dirty="0"/>
              <a:t>0</a:t>
            </a:r>
          </a:p>
          <a:p>
            <a:pPr algn="ctr"/>
            <a:r>
              <a:rPr lang="en-US" sz="1200" dirty="0"/>
              <a:t>103</a:t>
            </a:r>
          </a:p>
          <a:p>
            <a:pPr algn="ctr"/>
            <a:r>
              <a:rPr lang="en-US" sz="1200" dirty="0"/>
              <a:t>89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5579534" y="2984813"/>
            <a:ext cx="914400" cy="914400"/>
          </a:xfrm>
          <a:prstGeom prst="rect">
            <a:avLst/>
          </a:prstGeom>
          <a:solidFill>
            <a:srgbClr val="169A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rgb</a:t>
            </a:r>
            <a:r>
              <a:rPr lang="en-US" sz="1200" dirty="0"/>
              <a:t>:</a:t>
            </a:r>
          </a:p>
          <a:p>
            <a:pPr algn="ctr"/>
            <a:r>
              <a:rPr lang="en-US" sz="1200" dirty="0"/>
              <a:t>25</a:t>
            </a:r>
          </a:p>
          <a:p>
            <a:pPr algn="ctr"/>
            <a:r>
              <a:rPr lang="en-US" sz="1200" dirty="0"/>
              <a:t>154</a:t>
            </a:r>
          </a:p>
          <a:p>
            <a:pPr algn="ctr"/>
            <a:r>
              <a:rPr lang="en-US" sz="1200" dirty="0"/>
              <a:t>145</a:t>
            </a:r>
          </a:p>
        </p:txBody>
      </p:sp>
      <p:sp>
        <p:nvSpPr>
          <p:cNvPr id="16" name="Rectangle 15"/>
          <p:cNvSpPr/>
          <p:nvPr userDrawn="1"/>
        </p:nvSpPr>
        <p:spPr>
          <a:xfrm>
            <a:off x="6913034" y="2984813"/>
            <a:ext cx="914400" cy="914400"/>
          </a:xfrm>
          <a:prstGeom prst="rect">
            <a:avLst/>
          </a:prstGeom>
          <a:solidFill>
            <a:srgbClr val="89A8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rgb</a:t>
            </a:r>
            <a:r>
              <a:rPr lang="en-US" sz="1200" dirty="0"/>
              <a:t>:</a:t>
            </a:r>
          </a:p>
          <a:p>
            <a:pPr algn="ctr"/>
            <a:r>
              <a:rPr lang="en-US" sz="1200" dirty="0"/>
              <a:t>137</a:t>
            </a:r>
          </a:p>
          <a:p>
            <a:pPr algn="ctr"/>
            <a:r>
              <a:rPr lang="en-US" sz="1200" dirty="0"/>
              <a:t>168</a:t>
            </a:r>
          </a:p>
          <a:p>
            <a:pPr algn="ctr"/>
            <a:r>
              <a:rPr lang="en-US" sz="1200" dirty="0"/>
              <a:t>21</a:t>
            </a:r>
          </a:p>
        </p:txBody>
      </p:sp>
      <p:sp>
        <p:nvSpPr>
          <p:cNvPr id="17" name="Rectangle 16"/>
          <p:cNvSpPr/>
          <p:nvPr userDrawn="1"/>
        </p:nvSpPr>
        <p:spPr>
          <a:xfrm>
            <a:off x="8246534" y="2984813"/>
            <a:ext cx="914400" cy="914400"/>
          </a:xfrm>
          <a:prstGeom prst="rect">
            <a:avLst/>
          </a:prstGeom>
          <a:solidFill>
            <a:srgbClr val="5A43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rgb</a:t>
            </a:r>
            <a:r>
              <a:rPr lang="en-US" sz="1200" dirty="0"/>
              <a:t>:</a:t>
            </a:r>
          </a:p>
          <a:p>
            <a:pPr algn="ctr"/>
            <a:r>
              <a:rPr lang="en-US" sz="1200" dirty="0"/>
              <a:t>90</a:t>
            </a:r>
          </a:p>
          <a:p>
            <a:pPr algn="ctr"/>
            <a:r>
              <a:rPr lang="en-US" sz="1200" dirty="0"/>
              <a:t>67</a:t>
            </a:r>
          </a:p>
          <a:p>
            <a:pPr algn="ctr"/>
            <a:r>
              <a:rPr lang="en-US" sz="1200" dirty="0"/>
              <a:t>157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1579034" y="1270313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Reds</a:t>
            </a:r>
          </a:p>
        </p:txBody>
      </p:sp>
      <p:sp>
        <p:nvSpPr>
          <p:cNvPr id="18" name="TextBox 17"/>
          <p:cNvSpPr txBox="1"/>
          <p:nvPr userDrawn="1"/>
        </p:nvSpPr>
        <p:spPr>
          <a:xfrm>
            <a:off x="2893484" y="1270313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Blues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4234393" y="1270313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Yellows</a:t>
            </a:r>
          </a:p>
        </p:txBody>
      </p:sp>
      <p:sp>
        <p:nvSpPr>
          <p:cNvPr id="20" name="TextBox 19"/>
          <p:cNvSpPr txBox="1"/>
          <p:nvPr userDrawn="1"/>
        </p:nvSpPr>
        <p:spPr>
          <a:xfrm>
            <a:off x="5563661" y="1270313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Teals</a:t>
            </a:r>
          </a:p>
        </p:txBody>
      </p:sp>
      <p:sp>
        <p:nvSpPr>
          <p:cNvPr id="21" name="TextBox 20"/>
          <p:cNvSpPr txBox="1"/>
          <p:nvPr userDrawn="1"/>
        </p:nvSpPr>
        <p:spPr>
          <a:xfrm>
            <a:off x="6913034" y="1270313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Greens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8246534" y="1270313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Purples</a:t>
            </a:r>
          </a:p>
        </p:txBody>
      </p:sp>
      <p:sp>
        <p:nvSpPr>
          <p:cNvPr id="23" name="TextBox 22"/>
          <p:cNvSpPr txBox="1"/>
          <p:nvPr userDrawn="1"/>
        </p:nvSpPr>
        <p:spPr>
          <a:xfrm>
            <a:off x="9551459" y="1288505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Grays</a:t>
            </a:r>
          </a:p>
        </p:txBody>
      </p:sp>
      <p:sp>
        <p:nvSpPr>
          <p:cNvPr id="24" name="Rectangle 23"/>
          <p:cNvSpPr/>
          <p:nvPr userDrawn="1"/>
        </p:nvSpPr>
        <p:spPr>
          <a:xfrm>
            <a:off x="9551459" y="2975288"/>
            <a:ext cx="914400" cy="914400"/>
          </a:xfrm>
          <a:prstGeom prst="rect">
            <a:avLst/>
          </a:prstGeom>
          <a:solidFill>
            <a:srgbClr val="C8C8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rgb</a:t>
            </a:r>
            <a:r>
              <a:rPr lang="en-US" sz="1200" dirty="0">
                <a:solidFill>
                  <a:schemeClr val="tx1"/>
                </a:solidFill>
              </a:rPr>
              <a:t>: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200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200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200</a:t>
            </a:r>
          </a:p>
        </p:txBody>
      </p:sp>
      <p:sp>
        <p:nvSpPr>
          <p:cNvPr id="25" name="Rectangle 24"/>
          <p:cNvSpPr/>
          <p:nvPr userDrawn="1"/>
        </p:nvSpPr>
        <p:spPr>
          <a:xfrm>
            <a:off x="8256059" y="4127813"/>
            <a:ext cx="914400" cy="914400"/>
          </a:xfrm>
          <a:prstGeom prst="rect">
            <a:avLst/>
          </a:prstGeom>
          <a:solidFill>
            <a:srgbClr val="3223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rgb</a:t>
            </a:r>
            <a:r>
              <a:rPr lang="en-US" sz="1200" dirty="0"/>
              <a:t>:</a:t>
            </a:r>
          </a:p>
          <a:p>
            <a:pPr algn="ctr"/>
            <a:r>
              <a:rPr lang="en-US" sz="1200" dirty="0"/>
              <a:t>50</a:t>
            </a:r>
          </a:p>
          <a:p>
            <a:pPr algn="ctr"/>
            <a:r>
              <a:rPr lang="en-US" sz="1200" dirty="0"/>
              <a:t>35</a:t>
            </a:r>
          </a:p>
          <a:p>
            <a:pPr algn="ctr"/>
            <a:r>
              <a:rPr lang="en-US" sz="1200" dirty="0"/>
              <a:t>75</a:t>
            </a:r>
          </a:p>
        </p:txBody>
      </p:sp>
      <p:sp>
        <p:nvSpPr>
          <p:cNvPr id="26" name="Rectangle 25"/>
          <p:cNvSpPr/>
          <p:nvPr userDrawn="1"/>
        </p:nvSpPr>
        <p:spPr>
          <a:xfrm>
            <a:off x="9551459" y="4131301"/>
            <a:ext cx="914400" cy="914400"/>
          </a:xfrm>
          <a:prstGeom prst="rect">
            <a:avLst/>
          </a:prstGeom>
          <a:solidFill>
            <a:srgbClr val="323C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bg1"/>
                </a:solidFill>
              </a:rPr>
              <a:t>rgb</a:t>
            </a:r>
            <a:r>
              <a:rPr lang="en-US" sz="1200" dirty="0">
                <a:solidFill>
                  <a:schemeClr val="bg1"/>
                </a:solidFill>
              </a:rPr>
              <a:t>: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50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60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75</a:t>
            </a:r>
          </a:p>
        </p:txBody>
      </p:sp>
      <p:sp>
        <p:nvSpPr>
          <p:cNvPr id="27" name="Rectangle 26"/>
          <p:cNvSpPr/>
          <p:nvPr userDrawn="1"/>
        </p:nvSpPr>
        <p:spPr>
          <a:xfrm>
            <a:off x="2912534" y="4127813"/>
            <a:ext cx="914400" cy="914400"/>
          </a:xfrm>
          <a:prstGeom prst="rect">
            <a:avLst/>
          </a:prstGeom>
          <a:solidFill>
            <a:srgbClr val="1941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rgb</a:t>
            </a:r>
            <a:r>
              <a:rPr lang="en-US" sz="1200" dirty="0"/>
              <a:t>:</a:t>
            </a:r>
          </a:p>
          <a:p>
            <a:pPr algn="ctr"/>
            <a:r>
              <a:rPr lang="en-US" sz="1200" dirty="0"/>
              <a:t>25</a:t>
            </a:r>
          </a:p>
          <a:p>
            <a:pPr algn="ctr"/>
            <a:r>
              <a:rPr lang="en-US" sz="1200" dirty="0"/>
              <a:t>65</a:t>
            </a:r>
          </a:p>
          <a:p>
            <a:pPr algn="ctr"/>
            <a:r>
              <a:rPr lang="en-US" sz="1200" dirty="0"/>
              <a:t>85</a:t>
            </a:r>
          </a:p>
        </p:txBody>
      </p:sp>
      <p:sp>
        <p:nvSpPr>
          <p:cNvPr id="28" name="Rectangle 27"/>
          <p:cNvSpPr/>
          <p:nvPr userDrawn="1"/>
        </p:nvSpPr>
        <p:spPr>
          <a:xfrm>
            <a:off x="1579034" y="4127813"/>
            <a:ext cx="914400" cy="914400"/>
          </a:xfrm>
          <a:prstGeom prst="rect">
            <a:avLst/>
          </a:prstGeom>
          <a:solidFill>
            <a:srgbClr val="C3A5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rgb</a:t>
            </a:r>
            <a:r>
              <a:rPr lang="en-US" sz="1200" dirty="0"/>
              <a:t>:</a:t>
            </a:r>
          </a:p>
          <a:p>
            <a:pPr algn="ctr"/>
            <a:r>
              <a:rPr lang="en-US" sz="1200" dirty="0"/>
              <a:t>195</a:t>
            </a:r>
          </a:p>
          <a:p>
            <a:pPr algn="ctr"/>
            <a:r>
              <a:rPr lang="en-US" sz="1200" dirty="0"/>
              <a:t>165</a:t>
            </a:r>
          </a:p>
          <a:p>
            <a:pPr algn="ctr"/>
            <a:r>
              <a:rPr lang="en-US" sz="1200" dirty="0"/>
              <a:t>175</a:t>
            </a:r>
          </a:p>
        </p:txBody>
      </p:sp>
    </p:spTree>
    <p:extLst>
      <p:ext uri="{BB962C8B-B14F-4D97-AF65-F5344CB8AC3E}">
        <p14:creationId xmlns:p14="http://schemas.microsoft.com/office/powerpoint/2010/main" val="26603054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8" orient="horz" pos="2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96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749"/>
            <a:ext cx="12192000" cy="539496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0" y="749"/>
            <a:ext cx="12192000" cy="5396459"/>
          </a:xfrm>
          <a:prstGeom prst="rect">
            <a:avLst/>
          </a:prstGeom>
          <a:solidFill>
            <a:srgbClr val="FD413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8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0" y="2316164"/>
            <a:ext cx="10972800" cy="65162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44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609600" y="2977902"/>
            <a:ext cx="10972800" cy="65162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609600" y="5514975"/>
            <a:ext cx="3810000" cy="9525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600" baseline="0"/>
            </a:lvl1pPr>
          </a:lstStyle>
          <a:p>
            <a:pPr lvl="0"/>
            <a:r>
              <a:rPr lang="en-US" dirty="0"/>
              <a:t>John Doe</a:t>
            </a:r>
          </a:p>
          <a:p>
            <a:pPr lvl="0"/>
            <a:r>
              <a:rPr lang="en-US" dirty="0"/>
              <a:t>January 2016</a:t>
            </a:r>
          </a:p>
          <a:p>
            <a:pPr lvl="0"/>
            <a:r>
              <a:rPr lang="en-US" dirty="0"/>
              <a:t>Presentation for XXXX</a:t>
            </a:r>
          </a:p>
        </p:txBody>
      </p:sp>
    </p:spTree>
    <p:extLst>
      <p:ext uri="{BB962C8B-B14F-4D97-AF65-F5344CB8AC3E}">
        <p14:creationId xmlns:p14="http://schemas.microsoft.com/office/powerpoint/2010/main" val="178535225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384" userDrawn="1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8" orient="horz" pos="2160" userDrawn="1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749"/>
            <a:ext cx="12192000" cy="539496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0" y="749"/>
            <a:ext cx="12192000" cy="5396459"/>
          </a:xfrm>
          <a:prstGeom prst="rect">
            <a:avLst/>
          </a:prstGeom>
          <a:solidFill>
            <a:schemeClr val="tx1">
              <a:lumMod val="50000"/>
              <a:lumOff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2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0" y="2316164"/>
            <a:ext cx="10972800" cy="65162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44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609600" y="2977902"/>
            <a:ext cx="10972800" cy="65162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4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609600" y="5514975"/>
            <a:ext cx="3810000" cy="9525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600" baseline="0"/>
            </a:lvl1pPr>
          </a:lstStyle>
          <a:p>
            <a:pPr lvl="0"/>
            <a:r>
              <a:rPr lang="en-US" dirty="0"/>
              <a:t>John Doe</a:t>
            </a:r>
          </a:p>
          <a:p>
            <a:pPr lvl="0"/>
            <a:r>
              <a:rPr lang="en-US" dirty="0"/>
              <a:t>January 2016</a:t>
            </a:r>
          </a:p>
          <a:p>
            <a:pPr lvl="0"/>
            <a:r>
              <a:rPr lang="en-US" dirty="0"/>
              <a:t>Presentation for XXXX</a:t>
            </a:r>
          </a:p>
        </p:txBody>
      </p:sp>
    </p:spTree>
    <p:extLst>
      <p:ext uri="{BB962C8B-B14F-4D97-AF65-F5344CB8AC3E}">
        <p14:creationId xmlns:p14="http://schemas.microsoft.com/office/powerpoint/2010/main" val="121794550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8" orient="horz" pos="2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749"/>
            <a:ext cx="12192000" cy="539496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0" y="749"/>
            <a:ext cx="12192000" cy="5396459"/>
          </a:xfrm>
          <a:prstGeom prst="rect">
            <a:avLst/>
          </a:prstGeom>
          <a:solidFill>
            <a:srgbClr val="008FFE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1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0" y="2316164"/>
            <a:ext cx="10972800" cy="65162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44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609600" y="2977902"/>
            <a:ext cx="10972800" cy="65162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3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609600" y="5514975"/>
            <a:ext cx="3810000" cy="9525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600" baseline="0"/>
            </a:lvl1pPr>
          </a:lstStyle>
          <a:p>
            <a:pPr lvl="0"/>
            <a:r>
              <a:rPr lang="en-US" dirty="0"/>
              <a:t>John Doe</a:t>
            </a:r>
          </a:p>
          <a:p>
            <a:pPr lvl="0"/>
            <a:r>
              <a:rPr lang="en-US" dirty="0"/>
              <a:t>January 2016</a:t>
            </a:r>
          </a:p>
          <a:p>
            <a:pPr lvl="0"/>
            <a:r>
              <a:rPr lang="en-US" dirty="0"/>
              <a:t>Presentation for XXXX</a:t>
            </a:r>
          </a:p>
        </p:txBody>
      </p:sp>
    </p:spTree>
    <p:extLst>
      <p:ext uri="{BB962C8B-B14F-4D97-AF65-F5344CB8AC3E}">
        <p14:creationId xmlns:p14="http://schemas.microsoft.com/office/powerpoint/2010/main" val="31260415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8" orient="horz" pos="2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AST_grey_100_bl.jpg"/>
          <p:cNvPicPr>
            <a:picLocks noChangeAspect="1"/>
          </p:cNvPicPr>
          <p:nvPr userDrawn="1"/>
        </p:nvPicPr>
        <p:blipFill>
          <a:blip r:embed="rId2" cstate="print"/>
          <a:srcRect b="42816"/>
          <a:stretch>
            <a:fillRect/>
          </a:stretch>
        </p:blipFill>
        <p:spPr>
          <a:xfrm>
            <a:off x="9381148" y="333532"/>
            <a:ext cx="2222308" cy="247337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914400" y="257145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90171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pos="384" userDrawn="1">
          <p15:clr>
            <a:srgbClr val="FBAE40"/>
          </p15:clr>
        </p15:guide>
        <p15:guide id="3" pos="7296" userDrawn="1">
          <p15:clr>
            <a:srgbClr val="FBAE40"/>
          </p15:clr>
        </p15:guide>
        <p15:guide id="4" pos="2520" userDrawn="1">
          <p15:clr>
            <a:srgbClr val="FBAE40"/>
          </p15:clr>
        </p15:guide>
        <p15:guide id="5" pos="2784" userDrawn="1">
          <p15:clr>
            <a:srgbClr val="FBAE40"/>
          </p15:clr>
        </p15:guide>
        <p15:guide id="6" pos="4896" userDrawn="1">
          <p15:clr>
            <a:srgbClr val="FBAE40"/>
          </p15:clr>
        </p15:guide>
        <p15:guide id="7" pos="5160" userDrawn="1">
          <p15:clr>
            <a:srgbClr val="FBAE40"/>
          </p15:clr>
        </p15:guide>
        <p15:guide id="8" orient="horz" pos="2160" userDrawn="1">
          <p15:clr>
            <a:srgbClr val="FBAE40"/>
          </p15:clr>
        </p15:guide>
        <p15:guide id="9" orient="horz" pos="720" userDrawn="1">
          <p15:clr>
            <a:srgbClr val="FBAE40"/>
          </p15:clr>
        </p15:guide>
        <p15:guide id="10" orient="horz" pos="840" userDrawn="1">
          <p15:clr>
            <a:srgbClr val="FBAE40"/>
          </p15:clr>
        </p15:guide>
        <p15:guide id="11" orient="horz" pos="288" userDrawn="1">
          <p15:clr>
            <a:srgbClr val="FBAE40"/>
          </p15:clr>
        </p15:guide>
        <p15:guide id="12" orient="horz" pos="3888" userDrawn="1">
          <p15:clr>
            <a:srgbClr val="FBAE40"/>
          </p15:clr>
        </p15:guide>
        <p15:guide id="13" pos="96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eneric Content Slide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 flipV="1">
            <a:off x="0" y="0"/>
            <a:ext cx="12192000" cy="899160"/>
          </a:xfrm>
          <a:prstGeom prst="rect">
            <a:avLst/>
          </a:prstGeom>
          <a:solidFill>
            <a:srgbClr val="058F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 dirty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642730" y="257145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9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93887469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96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2730" y="257146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273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90C078-9131-4E49-8A0D-400FEE8377B5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39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642730" y="133113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616378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75" r:id="rId4"/>
    <p:sldLayoutId id="2147483674" r:id="rId5"/>
    <p:sldLayoutId id="2147483692" r:id="rId6"/>
    <p:sldLayoutId id="2147483691" r:id="rId7"/>
    <p:sldLayoutId id="2147483655" r:id="rId8"/>
    <p:sldLayoutId id="2147483688" r:id="rId9"/>
    <p:sldLayoutId id="2147483683" r:id="rId10"/>
    <p:sldLayoutId id="2147483684" r:id="rId11"/>
    <p:sldLayoutId id="2147483685" r:id="rId12"/>
    <p:sldLayoutId id="2147483686" r:id="rId13"/>
    <p:sldLayoutId id="2147483693" r:id="rId14"/>
    <p:sldLayoutId id="2147483687" r:id="rId15"/>
    <p:sldLayoutId id="2147483694" r:id="rId16"/>
    <p:sldLayoutId id="2147483695" r:id="rId17"/>
    <p:sldLayoutId id="2147483696" r:id="rId18"/>
    <p:sldLayoutId id="2147483697" r:id="rId19"/>
    <p:sldLayoutId id="2147483698" r:id="rId20"/>
    <p:sldLayoutId id="2147483699" r:id="rId21"/>
    <p:sldLayoutId id="2147483701" r:id="rId22"/>
    <p:sldLayoutId id="2147483702" r:id="rId23"/>
    <p:sldLayoutId id="2147483676" r:id="rId24"/>
    <p:sldLayoutId id="2147483678" r:id="rId25"/>
    <p:sldLayoutId id="2147483679" r:id="rId26"/>
    <p:sldLayoutId id="2147483680" r:id="rId27"/>
    <p:sldLayoutId id="2147483681" r:id="rId28"/>
    <p:sldLayoutId id="2147483682" r:id="rId29"/>
    <p:sldLayoutId id="2147483660" r:id="rId30"/>
    <p:sldLayoutId id="2147483689" r:id="rId3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>
              <a:lumMod val="50000"/>
              <a:lumOff val="50000"/>
            </a:schemeClr>
          </a:solidFill>
          <a:latin typeface="+mn-lt"/>
          <a:ea typeface="+mj-ea"/>
          <a:cs typeface="+mj-cs"/>
        </a:defRPr>
      </a:lvl1pPr>
    </p:titleStyle>
    <p:bodyStyle>
      <a:lvl1pPr marL="285750" indent="-285750" algn="l" defTabSz="457200" rtl="0" eaLnBrk="1" latinLnBrk="0" hangingPunct="1">
        <a:lnSpc>
          <a:spcPct val="100000"/>
        </a:lnSpc>
        <a:spcBef>
          <a:spcPts val="12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4572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−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lnSpc>
          <a:spcPct val="100000"/>
        </a:lnSpc>
        <a:spcBef>
          <a:spcPts val="600"/>
        </a:spcBef>
        <a:buFont typeface="Courier New" panose="02070309020205020404" pitchFamily="49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lnSpc>
          <a:spcPct val="100000"/>
        </a:lnSpc>
        <a:spcBef>
          <a:spcPts val="6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lnSpc>
          <a:spcPct val="100000"/>
        </a:lnSpc>
        <a:spcBef>
          <a:spcPts val="600"/>
        </a:spcBef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44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– Data to populate at Portfolio level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42730" y="1333500"/>
            <a:ext cx="10939670" cy="5181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AXIS					   VALUES</a:t>
            </a:r>
          </a:p>
          <a:p>
            <a:r>
              <a:rPr lang="fr-FR" dirty="0">
                <a:solidFill>
                  <a:schemeClr val="accent2"/>
                </a:solidFill>
              </a:rPr>
              <a:t>METRICS</a:t>
            </a:r>
          </a:p>
          <a:p>
            <a:endParaRPr lang="fr-FR" dirty="0">
              <a:solidFill>
                <a:schemeClr val="accent3"/>
              </a:solidFill>
            </a:endParaRPr>
          </a:p>
          <a:p>
            <a:endParaRPr lang="fr-FR" dirty="0">
              <a:solidFill>
                <a:schemeClr val="accent3"/>
              </a:solidFill>
            </a:endParaRPr>
          </a:p>
          <a:p>
            <a:r>
              <a:rPr lang="fr-FR" dirty="0">
                <a:solidFill>
                  <a:schemeClr val="accent3"/>
                </a:solidFill>
              </a:rPr>
              <a:t>APPLICATIONS</a:t>
            </a:r>
          </a:p>
          <a:p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VIOLATIONS*</a:t>
            </a:r>
          </a:p>
          <a:p>
            <a:r>
              <a:rPr lang="fr-FR" dirty="0">
                <a:solidFill>
                  <a:schemeClr val="accent1"/>
                </a:solidFill>
              </a:rPr>
              <a:t>CRITICAL VIOLATIONS*</a:t>
            </a:r>
          </a:p>
          <a:p>
            <a:r>
              <a:rPr lang="fr-FR" dirty="0">
                <a:solidFill>
                  <a:schemeClr val="accent6"/>
                </a:solidFill>
              </a:rPr>
              <a:t>TECHNOLOGIES</a:t>
            </a:r>
          </a:p>
          <a:p>
            <a:endParaRPr lang="fr-FR" dirty="0">
              <a:solidFill>
                <a:schemeClr val="accent6"/>
              </a:solidFill>
            </a:endParaRPr>
          </a:p>
          <a:p>
            <a:pPr marL="0" indent="0">
              <a:buNone/>
            </a:pPr>
            <a:r>
              <a:rPr lang="en-GB" sz="1600" dirty="0"/>
              <a:t>* To get results on violations or critical violations on a specific metrics, add the axis “METRICS=M” where M is a metric id from quality model (</a:t>
            </a:r>
            <a:r>
              <a:rPr lang="en-GB" sz="1600" dirty="0" err="1"/>
              <a:t>eg</a:t>
            </a:r>
            <a:r>
              <a:rPr lang="en-GB" sz="1600" dirty="0"/>
              <a:t> page 4)</a:t>
            </a:r>
            <a:endParaRPr lang="en-US" sz="1600" dirty="0"/>
          </a:p>
          <a:p>
            <a:pPr marL="0" indent="0">
              <a:buNone/>
            </a:pPr>
            <a:endParaRPr lang="fr-FR" dirty="0">
              <a:solidFill>
                <a:schemeClr val="accent1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03" y="127459"/>
            <a:ext cx="655797" cy="657255"/>
          </a:xfrm>
          <a:prstGeom prst="rect">
            <a:avLst/>
          </a:prstGeom>
        </p:spPr>
      </p:pic>
      <p:sp>
        <p:nvSpPr>
          <p:cNvPr id="18" name="Rectangle: Rounded Corners 17"/>
          <p:cNvSpPr/>
          <p:nvPr/>
        </p:nvSpPr>
        <p:spPr>
          <a:xfrm>
            <a:off x="3666015" y="1746127"/>
            <a:ext cx="560589" cy="32208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&lt;ID&gt;</a:t>
            </a:r>
            <a:endParaRPr lang="en-US" dirty="0"/>
          </a:p>
        </p:txBody>
      </p:sp>
      <p:sp>
        <p:nvSpPr>
          <p:cNvPr id="19" name="Rectangle: Rounded Corners 18"/>
          <p:cNvSpPr/>
          <p:nvPr/>
        </p:nvSpPr>
        <p:spPr>
          <a:xfrm>
            <a:off x="4294088" y="1746127"/>
            <a:ext cx="1540708" cy="32208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HEALTH_FACTOR</a:t>
            </a:r>
            <a:endParaRPr lang="en-US" dirty="0"/>
          </a:p>
        </p:txBody>
      </p:sp>
      <p:sp>
        <p:nvSpPr>
          <p:cNvPr id="20" name="Rectangle: Rounded Corners 19"/>
          <p:cNvSpPr/>
          <p:nvPr/>
        </p:nvSpPr>
        <p:spPr>
          <a:xfrm>
            <a:off x="5902280" y="1746127"/>
            <a:ext cx="1790858" cy="32208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BUSINESS_CRITERIA</a:t>
            </a:r>
            <a:endParaRPr lang="en-US" dirty="0"/>
          </a:p>
        </p:txBody>
      </p:sp>
      <p:sp>
        <p:nvSpPr>
          <p:cNvPr id="21" name="Rectangle: Rounded Corners 20"/>
          <p:cNvSpPr/>
          <p:nvPr/>
        </p:nvSpPr>
        <p:spPr>
          <a:xfrm>
            <a:off x="7760622" y="1746127"/>
            <a:ext cx="1887485" cy="32208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TECHNICAL_CRITERIA</a:t>
            </a:r>
            <a:endParaRPr lang="en-US" dirty="0"/>
          </a:p>
        </p:txBody>
      </p:sp>
      <p:sp>
        <p:nvSpPr>
          <p:cNvPr id="22" name="Rectangle: Rounded Corners 21"/>
          <p:cNvSpPr/>
          <p:nvPr/>
        </p:nvSpPr>
        <p:spPr>
          <a:xfrm>
            <a:off x="9715591" y="1746127"/>
            <a:ext cx="1500390" cy="32208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QUALITY_RULES</a:t>
            </a:r>
            <a:endParaRPr lang="en-US" dirty="0"/>
          </a:p>
        </p:txBody>
      </p:sp>
      <p:sp>
        <p:nvSpPr>
          <p:cNvPr id="28" name="Rectangle: Rounded Corners 27"/>
          <p:cNvSpPr/>
          <p:nvPr/>
        </p:nvSpPr>
        <p:spPr>
          <a:xfrm>
            <a:off x="3666015" y="2150774"/>
            <a:ext cx="1769278" cy="32208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TECHNICAL_SIZING</a:t>
            </a:r>
            <a:endParaRPr lang="en-US" dirty="0"/>
          </a:p>
        </p:txBody>
      </p:sp>
      <p:sp>
        <p:nvSpPr>
          <p:cNvPr id="29" name="Rectangle: Rounded Corners 28"/>
          <p:cNvSpPr/>
          <p:nvPr/>
        </p:nvSpPr>
        <p:spPr>
          <a:xfrm>
            <a:off x="5496638" y="2150774"/>
            <a:ext cx="1913713" cy="32208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FUNCTIONAL_WEIGHT</a:t>
            </a:r>
            <a:endParaRPr lang="en-US" dirty="0"/>
          </a:p>
        </p:txBody>
      </p:sp>
      <p:sp>
        <p:nvSpPr>
          <p:cNvPr id="30" name="Rectangle: Rounded Corners 29"/>
          <p:cNvSpPr/>
          <p:nvPr/>
        </p:nvSpPr>
        <p:spPr>
          <a:xfrm>
            <a:off x="7471696" y="2150774"/>
            <a:ext cx="1608804" cy="32208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TECHNICAL_DEBT</a:t>
            </a:r>
            <a:endParaRPr lang="en-US" dirty="0"/>
          </a:p>
        </p:txBody>
      </p:sp>
      <p:sp>
        <p:nvSpPr>
          <p:cNvPr id="31" name="Rectangle: Rounded Corners 30"/>
          <p:cNvSpPr/>
          <p:nvPr/>
        </p:nvSpPr>
        <p:spPr>
          <a:xfrm>
            <a:off x="9141845" y="2150774"/>
            <a:ext cx="1064968" cy="32208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VIOLATION</a:t>
            </a:r>
            <a:endParaRPr lang="en-US" dirty="0"/>
          </a:p>
        </p:txBody>
      </p:sp>
      <p:sp>
        <p:nvSpPr>
          <p:cNvPr id="32" name="Rectangle: Rounded Corners 31"/>
          <p:cNvSpPr/>
          <p:nvPr/>
        </p:nvSpPr>
        <p:spPr>
          <a:xfrm>
            <a:off x="10268157" y="2150774"/>
            <a:ext cx="1813035" cy="32208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CRITICAL_VIOLATION</a:t>
            </a:r>
            <a:endParaRPr lang="en-US" dirty="0"/>
          </a:p>
        </p:txBody>
      </p:sp>
      <p:sp>
        <p:nvSpPr>
          <p:cNvPr id="33" name="Rectangle: Rounded Corners 32"/>
          <p:cNvSpPr/>
          <p:nvPr/>
        </p:nvSpPr>
        <p:spPr>
          <a:xfrm>
            <a:off x="3666015" y="2563605"/>
            <a:ext cx="1064968" cy="32208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RUN_TIME</a:t>
            </a:r>
            <a:endParaRPr lang="en-US" dirty="0"/>
          </a:p>
        </p:txBody>
      </p:sp>
      <p:sp>
        <p:nvSpPr>
          <p:cNvPr id="34" name="Rectangle: Rounded Corners 33"/>
          <p:cNvSpPr/>
          <p:nvPr/>
        </p:nvSpPr>
        <p:spPr>
          <a:xfrm>
            <a:off x="3669037" y="3050701"/>
            <a:ext cx="998420" cy="32208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&lt;NAME&gt;</a:t>
            </a:r>
            <a:endParaRPr lang="en-US" dirty="0"/>
          </a:p>
        </p:txBody>
      </p:sp>
      <p:sp>
        <p:nvSpPr>
          <p:cNvPr id="35" name="Rectangle: Rounded Corners 34"/>
          <p:cNvSpPr/>
          <p:nvPr/>
        </p:nvSpPr>
        <p:spPr>
          <a:xfrm>
            <a:off x="4731919" y="3050701"/>
            <a:ext cx="524699" cy="32208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ALL</a:t>
            </a:r>
            <a:endParaRPr lang="en-US" dirty="0"/>
          </a:p>
        </p:txBody>
      </p:sp>
      <p:sp>
        <p:nvSpPr>
          <p:cNvPr id="38" name="Rectangle: Rounded Corners 37"/>
          <p:cNvSpPr/>
          <p:nvPr/>
        </p:nvSpPr>
        <p:spPr>
          <a:xfrm>
            <a:off x="3675948" y="3441131"/>
            <a:ext cx="998420" cy="32208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TOTAL</a:t>
            </a:r>
            <a:endParaRPr lang="en-US" dirty="0"/>
          </a:p>
        </p:txBody>
      </p:sp>
      <p:sp>
        <p:nvSpPr>
          <p:cNvPr id="39" name="Rectangle: Rounded Corners 38"/>
          <p:cNvSpPr/>
          <p:nvPr/>
        </p:nvSpPr>
        <p:spPr>
          <a:xfrm>
            <a:off x="4738830" y="3441131"/>
            <a:ext cx="757808" cy="32208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ADDED</a:t>
            </a:r>
            <a:endParaRPr lang="en-US" dirty="0"/>
          </a:p>
        </p:txBody>
      </p:sp>
      <p:sp>
        <p:nvSpPr>
          <p:cNvPr id="40" name="Rectangle: Rounded Corners 39"/>
          <p:cNvSpPr/>
          <p:nvPr/>
        </p:nvSpPr>
        <p:spPr>
          <a:xfrm>
            <a:off x="5562981" y="3441131"/>
            <a:ext cx="1036683" cy="32208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REMOVED</a:t>
            </a:r>
            <a:endParaRPr lang="en-US" dirty="0"/>
          </a:p>
        </p:txBody>
      </p:sp>
      <p:sp>
        <p:nvSpPr>
          <p:cNvPr id="41" name="Rectangle: Rounded Corners 40"/>
          <p:cNvSpPr/>
          <p:nvPr/>
        </p:nvSpPr>
        <p:spPr>
          <a:xfrm>
            <a:off x="6652095" y="3444523"/>
            <a:ext cx="484353" cy="32208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ALL</a:t>
            </a:r>
            <a:endParaRPr lang="en-US" dirty="0"/>
          </a:p>
        </p:txBody>
      </p:sp>
      <p:sp>
        <p:nvSpPr>
          <p:cNvPr id="42" name="Rectangle: Rounded Corners 41"/>
          <p:cNvSpPr/>
          <p:nvPr/>
        </p:nvSpPr>
        <p:spPr>
          <a:xfrm>
            <a:off x="3702225" y="3866796"/>
            <a:ext cx="998420" cy="32208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TOTAL</a:t>
            </a:r>
            <a:endParaRPr lang="en-US" dirty="0"/>
          </a:p>
        </p:txBody>
      </p:sp>
      <p:sp>
        <p:nvSpPr>
          <p:cNvPr id="43" name="Rectangle: Rounded Corners 42"/>
          <p:cNvSpPr/>
          <p:nvPr/>
        </p:nvSpPr>
        <p:spPr>
          <a:xfrm>
            <a:off x="4765107" y="3866796"/>
            <a:ext cx="757808" cy="32208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ADDED</a:t>
            </a:r>
            <a:endParaRPr lang="en-US" dirty="0"/>
          </a:p>
        </p:txBody>
      </p:sp>
      <p:sp>
        <p:nvSpPr>
          <p:cNvPr id="44" name="Rectangle: Rounded Corners 43"/>
          <p:cNvSpPr/>
          <p:nvPr/>
        </p:nvSpPr>
        <p:spPr>
          <a:xfrm>
            <a:off x="5589258" y="3866796"/>
            <a:ext cx="1036683" cy="32208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REMOVED</a:t>
            </a:r>
            <a:endParaRPr lang="en-US" dirty="0"/>
          </a:p>
        </p:txBody>
      </p:sp>
      <p:sp>
        <p:nvSpPr>
          <p:cNvPr id="45" name="Rectangle: Rounded Corners 44"/>
          <p:cNvSpPr/>
          <p:nvPr/>
        </p:nvSpPr>
        <p:spPr>
          <a:xfrm>
            <a:off x="6678372" y="3858156"/>
            <a:ext cx="484353" cy="32208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ALL</a:t>
            </a:r>
            <a:endParaRPr lang="en-US" dirty="0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A297DBAF-13CB-457E-9656-7D9F190727F9}"/>
              </a:ext>
            </a:extLst>
          </p:cNvPr>
          <p:cNvSpPr/>
          <p:nvPr/>
        </p:nvSpPr>
        <p:spPr>
          <a:xfrm>
            <a:off x="3701118" y="4297974"/>
            <a:ext cx="998420" cy="322080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&lt;NAME&gt;</a:t>
            </a:r>
            <a:endParaRPr lang="en-US" dirty="0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C39A0DF5-23F9-4AD6-8F2E-6ACB169A71A0}"/>
              </a:ext>
            </a:extLst>
          </p:cNvPr>
          <p:cNvSpPr/>
          <p:nvPr/>
        </p:nvSpPr>
        <p:spPr>
          <a:xfrm>
            <a:off x="5311039" y="3050701"/>
            <a:ext cx="781151" cy="32208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EACH</a:t>
            </a:r>
            <a:endParaRPr lang="en-US" dirty="0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D7FB9F36-FABE-4945-92E3-751956A1C3D0}"/>
              </a:ext>
            </a:extLst>
          </p:cNvPr>
          <p:cNvSpPr/>
          <p:nvPr/>
        </p:nvSpPr>
        <p:spPr>
          <a:xfrm>
            <a:off x="4757703" y="4294769"/>
            <a:ext cx="781151" cy="322080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EACH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6271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GB" b="1" u="sng" dirty="0"/>
              <a:t>No space can be left</a:t>
            </a:r>
            <a:r>
              <a:rPr lang="en-GB" dirty="0"/>
              <a:t> on the configuration (except if your module or technology contains it).</a:t>
            </a:r>
            <a:endParaRPr lang="en-US" dirty="0"/>
          </a:p>
          <a:p>
            <a:r>
              <a:rPr lang="en-GB" b="1" dirty="0"/>
              <a:t>APPLICATIONS</a:t>
            </a:r>
            <a:r>
              <a:rPr lang="en-GB" dirty="0"/>
              <a:t>: if no information filled, then default value </a:t>
            </a:r>
            <a:r>
              <a:rPr lang="en-GB"/>
              <a:t>is “ALL"</a:t>
            </a:r>
            <a:endParaRPr lang="en-US" dirty="0"/>
          </a:p>
          <a:p>
            <a:r>
              <a:rPr lang="en-GB" b="1" dirty="0"/>
              <a:t>VIOLATIONS</a:t>
            </a:r>
            <a:r>
              <a:rPr lang="en-GB" dirty="0"/>
              <a:t>: if no information filled, then default value is “ALL"</a:t>
            </a:r>
            <a:endParaRPr lang="en-US" dirty="0"/>
          </a:p>
          <a:p>
            <a:r>
              <a:rPr lang="en-GB" b="1" dirty="0"/>
              <a:t>CRITICAL_VIOLATIONS</a:t>
            </a:r>
            <a:r>
              <a:rPr lang="en-GB" dirty="0"/>
              <a:t>: if no information filled, then default value is "ALL"</a:t>
            </a:r>
            <a:endParaRPr lang="en-US" dirty="0"/>
          </a:p>
          <a:p>
            <a:r>
              <a:rPr lang="en-US" b="1" dirty="0"/>
              <a:t>METRICS</a:t>
            </a:r>
            <a:r>
              <a:rPr lang="en-US" dirty="0"/>
              <a:t>: if no information filled, then default value is "HEALTH_FACTOR“. a parameter </a:t>
            </a:r>
            <a:r>
              <a:rPr lang="en-US" b="1" dirty="0"/>
              <a:t>AGGREGATORS</a:t>
            </a:r>
            <a:r>
              <a:rPr lang="en-US" dirty="0"/>
              <a:t> should be added, containing the list of AGGREGATORS (must be AVG or SUM) corresponding to the list of METRICS. For example, if METRICS=60017,68001,66024 then AGGREGATORS=AVERAGE,SUM,AVERAGE. For groups, you can precise METRICS=HEALTH_FACTOR,TECHNICAL_SIZING then AGGREGATORS=AVERAGE,SUM. By default if no information filled, AVG will be affected for quality indicators and SUM for sizing or background facts metrics</a:t>
            </a:r>
          </a:p>
          <a:p>
            <a:r>
              <a:rPr lang="en-US" b="1" dirty="0"/>
              <a:t>TECHNOLOGIES</a:t>
            </a:r>
            <a:r>
              <a:rPr lang="en-US" dirty="0"/>
              <a:t>: if no information filled, then default value is “EACH”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644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– Table Structure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42730" y="1333500"/>
            <a:ext cx="10939670" cy="2480469"/>
          </a:xfrm>
        </p:spPr>
        <p:txBody>
          <a:bodyPr>
            <a:normAutofit fontScale="62500" lnSpcReduction="20000"/>
          </a:bodyPr>
          <a:lstStyle/>
          <a:p>
            <a:r>
              <a:rPr lang="en-GB" dirty="0"/>
              <a:t>COL 1: 1</a:t>
            </a:r>
            <a:r>
              <a:rPr lang="en-GB" baseline="30000" dirty="0"/>
              <a:t>st</a:t>
            </a:r>
            <a:r>
              <a:rPr lang="en-GB" dirty="0"/>
              <a:t> axis of information, </a:t>
            </a:r>
            <a:r>
              <a:rPr lang="en-GB" dirty="0">
                <a:solidFill>
                  <a:schemeClr val="accent1"/>
                </a:solidFill>
              </a:rPr>
              <a:t>mandatory</a:t>
            </a:r>
            <a:endParaRPr lang="en-US" dirty="0"/>
          </a:p>
          <a:p>
            <a:r>
              <a:rPr lang="en-GB" dirty="0"/>
              <a:t>ROW 1: 1</a:t>
            </a:r>
            <a:r>
              <a:rPr lang="en-GB" baseline="30000" dirty="0"/>
              <a:t>st</a:t>
            </a:r>
            <a:r>
              <a:rPr lang="en-GB" dirty="0"/>
              <a:t> axis of information, </a:t>
            </a:r>
            <a:r>
              <a:rPr lang="en-GB" dirty="0">
                <a:solidFill>
                  <a:schemeClr val="accent1"/>
                </a:solidFill>
              </a:rPr>
              <a:t>mandatory</a:t>
            </a:r>
            <a:endParaRPr lang="en-US" dirty="0"/>
          </a:p>
          <a:p>
            <a:r>
              <a:rPr lang="en-GB" dirty="0"/>
              <a:t>COL 11: 2</a:t>
            </a:r>
            <a:r>
              <a:rPr lang="en-GB" baseline="30000" dirty="0"/>
              <a:t>nd</a:t>
            </a:r>
            <a:r>
              <a:rPr lang="en-GB" dirty="0"/>
              <a:t> axis of information, </a:t>
            </a:r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optional</a:t>
            </a:r>
            <a:endParaRPr lang="en-US" dirty="0"/>
          </a:p>
          <a:p>
            <a:r>
              <a:rPr lang="en-GB" dirty="0"/>
              <a:t>ROW 11: 2</a:t>
            </a:r>
            <a:r>
              <a:rPr lang="en-GB" baseline="30000" dirty="0"/>
              <a:t>nd</a:t>
            </a:r>
            <a:r>
              <a:rPr lang="en-GB" dirty="0"/>
              <a:t> axis of information, </a:t>
            </a:r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optional</a:t>
            </a:r>
          </a:p>
          <a:p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ALT STRUCTURE </a:t>
            </a:r>
          </a:p>
          <a:p>
            <a:r>
              <a:rPr lang="en-US" dirty="0"/>
              <a:t>TABLE;PF_GENERIC_TABLE;COL1=</a:t>
            </a:r>
            <a:r>
              <a:rPr lang="en-US" dirty="0">
                <a:solidFill>
                  <a:schemeClr val="accent2"/>
                </a:solidFill>
              </a:rPr>
              <a:t>A</a:t>
            </a:r>
            <a:r>
              <a:rPr lang="en-US" dirty="0"/>
              <a:t>,COL11=</a:t>
            </a:r>
            <a:r>
              <a:rPr lang="en-US" dirty="0">
                <a:solidFill>
                  <a:schemeClr val="accent2"/>
                </a:solidFill>
              </a:rPr>
              <a:t>B</a:t>
            </a:r>
            <a:r>
              <a:rPr lang="en-US" dirty="0"/>
              <a:t>,ROW1=</a:t>
            </a:r>
            <a:r>
              <a:rPr lang="en-US" dirty="0">
                <a:solidFill>
                  <a:schemeClr val="accent2"/>
                </a:solidFill>
              </a:rPr>
              <a:t>C</a:t>
            </a:r>
            <a:r>
              <a:rPr lang="en-US" dirty="0"/>
              <a:t>,ROW11=</a:t>
            </a:r>
            <a:r>
              <a:rPr lang="en-US" dirty="0">
                <a:solidFill>
                  <a:schemeClr val="accent2"/>
                </a:solidFill>
              </a:rPr>
              <a:t>D</a:t>
            </a:r>
            <a:r>
              <a:rPr lang="en-US" dirty="0"/>
              <a:t>,</a:t>
            </a:r>
            <a:r>
              <a:rPr lang="en-US" dirty="0">
                <a:solidFill>
                  <a:schemeClr val="accent2"/>
                </a:solidFill>
              </a:rPr>
              <a:t>A</a:t>
            </a:r>
            <a:r>
              <a:rPr lang="en-US" dirty="0"/>
              <a:t>=</a:t>
            </a:r>
            <a:r>
              <a:rPr lang="en-US" dirty="0" err="1">
                <a:solidFill>
                  <a:schemeClr val="accent2"/>
                </a:solidFill>
              </a:rPr>
              <a:t>a</a:t>
            </a:r>
            <a:r>
              <a:rPr lang="en-US" dirty="0" err="1"/>
              <a:t>,</a:t>
            </a:r>
            <a:r>
              <a:rPr lang="en-US" dirty="0" err="1">
                <a:solidFill>
                  <a:schemeClr val="accent2"/>
                </a:solidFill>
              </a:rPr>
              <a:t>B</a:t>
            </a:r>
            <a:r>
              <a:rPr lang="en-US" dirty="0"/>
              <a:t>=</a:t>
            </a:r>
            <a:r>
              <a:rPr lang="en-US" dirty="0" err="1">
                <a:solidFill>
                  <a:schemeClr val="accent2"/>
                </a:solidFill>
              </a:rPr>
              <a:t>b</a:t>
            </a:r>
            <a:r>
              <a:rPr lang="en-US" dirty="0" err="1"/>
              <a:t>,</a:t>
            </a:r>
            <a:r>
              <a:rPr lang="en-US" dirty="0" err="1">
                <a:solidFill>
                  <a:schemeClr val="accent2"/>
                </a:solidFill>
              </a:rPr>
              <a:t>C</a:t>
            </a:r>
            <a:r>
              <a:rPr lang="en-US" dirty="0"/>
              <a:t>=</a:t>
            </a:r>
            <a:r>
              <a:rPr lang="en-US" dirty="0" err="1">
                <a:solidFill>
                  <a:schemeClr val="accent2"/>
                </a:solidFill>
              </a:rPr>
              <a:t>c</a:t>
            </a:r>
            <a:r>
              <a:rPr lang="en-US" dirty="0" err="1"/>
              <a:t>|</a:t>
            </a:r>
            <a:r>
              <a:rPr lang="en-US" dirty="0" err="1">
                <a:solidFill>
                  <a:schemeClr val="accent2"/>
                </a:solidFill>
              </a:rPr>
              <a:t>d,D</a:t>
            </a:r>
            <a:r>
              <a:rPr lang="en-US" dirty="0"/>
              <a:t>=</a:t>
            </a:r>
            <a:r>
              <a:rPr lang="en-US" dirty="0" err="1">
                <a:solidFill>
                  <a:schemeClr val="accent2"/>
                </a:solidFill>
              </a:rPr>
              <a:t>e</a:t>
            </a:r>
            <a:r>
              <a:rPr lang="en-US" dirty="0" err="1"/>
              <a:t>|</a:t>
            </a:r>
            <a:r>
              <a:rPr lang="en-US" dirty="0" err="1">
                <a:solidFill>
                  <a:schemeClr val="accent2"/>
                </a:solidFill>
              </a:rPr>
              <a:t>f</a:t>
            </a:r>
            <a:br>
              <a:rPr lang="en-US" dirty="0"/>
            </a:br>
            <a:br>
              <a:rPr lang="en-US" dirty="0"/>
            </a:br>
            <a:r>
              <a:rPr lang="en-US" dirty="0"/>
              <a:t>where “A”, “B”, “C” and “D” can be one of the axis defined in the previous slide</a:t>
            </a:r>
            <a:br>
              <a:rPr lang="en-US" dirty="0"/>
            </a:br>
            <a:r>
              <a:rPr lang="en-US" dirty="0"/>
              <a:t>and “a”, “b”, “c”, “d” and “e” are values from selected axis.</a:t>
            </a:r>
          </a:p>
          <a:p>
            <a:r>
              <a:rPr lang="en-US" dirty="0"/>
              <a:t>AGGREGATORS : AVERAGE or SUM for each item in METRICS list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03" y="127459"/>
            <a:ext cx="655797" cy="657255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9812184"/>
              </p:ext>
            </p:extLst>
          </p:nvPr>
        </p:nvGraphicFramePr>
        <p:xfrm>
          <a:off x="1899920" y="3813969"/>
          <a:ext cx="8128000" cy="25958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75853158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78496168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49691691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20982006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6410150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COL1 – COL11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COL1- COL12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COL2 –COL21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COL2 –COL22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8615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ROW1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3707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    ROW11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3141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    ROW12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5740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ROW2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0941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    ROW21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1413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    ROW22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22044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2379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1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Table to get all Health Factors scores to benchmark applications results (for last </a:t>
            </a:r>
            <a:r>
              <a:rPr lang="en-GB" dirty="0" err="1"/>
              <a:t>snaphot</a:t>
            </a:r>
            <a:r>
              <a:rPr lang="en-GB" dirty="0"/>
              <a:t> of each app)</a:t>
            </a:r>
            <a:endParaRPr lang="en-US" dirty="0"/>
          </a:p>
          <a:p>
            <a:r>
              <a:rPr lang="en-US" sz="1400" dirty="0"/>
              <a:t>TABLE;PF_GENERIC_TABLE;ROW1= APPLICATIONS,COL1=METRICS,METRICS=HEALTH_FACTOR, APPLICATIONS=EACH</a:t>
            </a:r>
          </a:p>
          <a:p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03" y="127459"/>
            <a:ext cx="655797" cy="657255"/>
          </a:xfrm>
          <a:prstGeom prst="rect">
            <a:avLst/>
          </a:prstGeom>
        </p:spPr>
      </p:pic>
      <p:graphicFrame>
        <p:nvGraphicFramePr>
          <p:cNvPr id="6" name="Table 5" descr="TABLE;PF_GENERIC_TABLE;ROW1=APPLICATIONS,COL1=METRICS,METRICS=HEALTH_FACTOR,APPLICATIONS=EACH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2466963"/>
              </p:ext>
            </p:extLst>
          </p:nvPr>
        </p:nvGraphicFramePr>
        <p:xfrm>
          <a:off x="2417108" y="2902687"/>
          <a:ext cx="8153911" cy="214036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17006">
                  <a:extLst>
                    <a:ext uri="{9D8B030D-6E8A-4147-A177-3AD203B41FA5}">
                      <a16:colId xmlns:a16="http://schemas.microsoft.com/office/drawing/2014/main" val="461532806"/>
                    </a:ext>
                  </a:extLst>
                </a:gridCol>
                <a:gridCol w="1327381">
                  <a:extLst>
                    <a:ext uri="{9D8B030D-6E8A-4147-A177-3AD203B41FA5}">
                      <a16:colId xmlns:a16="http://schemas.microsoft.com/office/drawing/2014/main" val="3862872787"/>
                    </a:ext>
                  </a:extLst>
                </a:gridCol>
                <a:gridCol w="1327381">
                  <a:extLst>
                    <a:ext uri="{9D8B030D-6E8A-4147-A177-3AD203B41FA5}">
                      <a16:colId xmlns:a16="http://schemas.microsoft.com/office/drawing/2014/main" val="1454407782"/>
                    </a:ext>
                  </a:extLst>
                </a:gridCol>
                <a:gridCol w="1327381">
                  <a:extLst>
                    <a:ext uri="{9D8B030D-6E8A-4147-A177-3AD203B41FA5}">
                      <a16:colId xmlns:a16="http://schemas.microsoft.com/office/drawing/2014/main" val="1959737220"/>
                    </a:ext>
                  </a:extLst>
                </a:gridCol>
                <a:gridCol w="1327381">
                  <a:extLst>
                    <a:ext uri="{9D8B030D-6E8A-4147-A177-3AD203B41FA5}">
                      <a16:colId xmlns:a16="http://schemas.microsoft.com/office/drawing/2014/main" val="3638338537"/>
                    </a:ext>
                  </a:extLst>
                </a:gridCol>
                <a:gridCol w="1327381">
                  <a:extLst>
                    <a:ext uri="{9D8B030D-6E8A-4147-A177-3AD203B41FA5}">
                      <a16:colId xmlns:a16="http://schemas.microsoft.com/office/drawing/2014/main" val="269878915"/>
                    </a:ext>
                  </a:extLst>
                </a:gridCol>
              </a:tblGrid>
              <a:tr h="30576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Snapshots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HF1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HF2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HF3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HF4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…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0456451"/>
                  </a:ext>
                </a:extLst>
              </a:tr>
              <a:tr h="30576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App1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score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score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score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score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score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35696412"/>
                  </a:ext>
                </a:extLst>
              </a:tr>
              <a:tr h="30576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App2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score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score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score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score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score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43555852"/>
                  </a:ext>
                </a:extLst>
              </a:tr>
              <a:tr h="30576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App3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Score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score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score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score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score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30246224"/>
                  </a:ext>
                </a:extLst>
              </a:tr>
              <a:tr h="30576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App4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score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score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score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score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score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59333993"/>
                  </a:ext>
                </a:extLst>
              </a:tr>
              <a:tr h="30576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App5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score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score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score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score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score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65243435"/>
                  </a:ext>
                </a:extLst>
              </a:tr>
              <a:tr h="30576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App6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score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score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score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score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score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741001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5974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2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Table to get critical violations results (total and delta) between last and previous snapshot of each application</a:t>
            </a:r>
            <a:endParaRPr lang="en-US" dirty="0"/>
          </a:p>
          <a:p>
            <a:r>
              <a:rPr lang="en-US" sz="1400" dirty="0"/>
              <a:t>TABLE;PF_GENERIC_TABLE;ROW1=APPLICATIONS, COL1=CRITICAL_VIOLATIONS,CRITICAL_VIOLATIONS =ALL,APPLICATIONS=EACH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03" y="127459"/>
            <a:ext cx="655797" cy="657255"/>
          </a:xfrm>
          <a:prstGeom prst="rect">
            <a:avLst/>
          </a:prstGeom>
        </p:spPr>
      </p:pic>
      <p:graphicFrame>
        <p:nvGraphicFramePr>
          <p:cNvPr id="3" name="Table 2" descr="TABLE;PF_GENERIC_TABLE;ROW1=APPLICATIONS,COL1=CRITICAL_VIOLATIONS,CRITICAL_VIOLATIONS=ALL,APPLICATIONS=EACH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7774288"/>
              </p:ext>
            </p:extLst>
          </p:nvPr>
        </p:nvGraphicFramePr>
        <p:xfrm>
          <a:off x="2102540" y="3050381"/>
          <a:ext cx="5825490" cy="914400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2533650">
                  <a:extLst>
                    <a:ext uri="{9D8B030D-6E8A-4147-A177-3AD203B41FA5}">
                      <a16:colId xmlns:a16="http://schemas.microsoft.com/office/drawing/2014/main" val="1621760479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1163470425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4079471027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1204766201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Applications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Added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Removed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Total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2131357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App1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number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Number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8063286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App2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867502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…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number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Number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number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545579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5256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3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Table to benchmark applications for added critical violations by Health Factor between last and previous snapshot of each app</a:t>
            </a:r>
            <a:endParaRPr lang="en-US" dirty="0"/>
          </a:p>
          <a:p>
            <a:r>
              <a:rPr lang="en-US" sz="1400" dirty="0"/>
              <a:t>TABLE;PF_GENERIC_TABLE;COL1=METRICS,ROW1=CRITICAL_VIOLATIONS,ROW11=APPLICATIONS,METRICS=HEALTH_FACTOR,CRITICAL_VIOLATIONS =ADDED,APPLICATIONS=EACH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03" y="127459"/>
            <a:ext cx="655797" cy="657255"/>
          </a:xfrm>
          <a:prstGeom prst="rect">
            <a:avLst/>
          </a:prstGeom>
        </p:spPr>
      </p:pic>
      <p:graphicFrame>
        <p:nvGraphicFramePr>
          <p:cNvPr id="5" name="Table 4" descr="TABLE;PF_GENERIC_TABLE;COL1=METRICS,ROW1=CRITICAL_VIOLATIONS,ROW11=APPLICATIONS,METRICS=HEALTH_FACTOR,CRITICAL_VIOLATIONS=ADDED,APPLICATIONS=EACH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2172446"/>
              </p:ext>
            </p:extLst>
          </p:nvPr>
        </p:nvGraphicFramePr>
        <p:xfrm>
          <a:off x="2112065" y="2934065"/>
          <a:ext cx="8001000" cy="1143000"/>
        </p:xfrm>
        <a:graphic>
          <a:graphicData uri="http://schemas.openxmlformats.org/drawingml/2006/table">
            <a:tbl>
              <a:tblPr firstRow="1" firstCol="1" bandRow="1">
                <a:tableStyleId>{1E171933-4619-4E11-9A3F-F7608DF75F80}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val="740772714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3643816572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2224810660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2851091481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120963159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1988168911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Critical violations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HF1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HF2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HF3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HF4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HF5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9087762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Added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1542012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0" dirty="0">
                          <a:effectLst/>
                        </a:rPr>
                        <a:t>     App 1</a:t>
                      </a:r>
                      <a:endParaRPr lang="en-US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number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Number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5499162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0" dirty="0">
                          <a:effectLst/>
                        </a:rPr>
                        <a:t>     App 2</a:t>
                      </a:r>
                      <a:endParaRPr lang="en-US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number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Number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0053114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0" dirty="0">
                          <a:effectLst/>
                        </a:rPr>
                        <a:t>     App 3</a:t>
                      </a:r>
                      <a:endParaRPr lang="en-US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Number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Number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769027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8512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4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Table to benchmark sizing information at portfolio level regarding last snapshot results of each applications in the scope</a:t>
            </a:r>
            <a:endParaRPr lang="en-US" dirty="0"/>
          </a:p>
          <a:p>
            <a:r>
              <a:rPr lang="en-US" sz="1400" dirty="0"/>
              <a:t>TABLE;PF_GENERIC_TABLE;COL1=APPLICATIONS,ROW1=METRICS,METRICS=TECHNICAL_SIZING, APPLICATIONS=ALL,AGGREGATORS=SUM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03" y="127459"/>
            <a:ext cx="655797" cy="657255"/>
          </a:xfrm>
          <a:prstGeom prst="rect">
            <a:avLst/>
          </a:prstGeom>
        </p:spPr>
      </p:pic>
      <p:graphicFrame>
        <p:nvGraphicFramePr>
          <p:cNvPr id="6" name="Table 5" descr="TABLE;PF_GENERIC_TABLE;COL1=APPLICATIONS,ROW1=METRICS,METRICS=TECHNICAL_SIZING,APPLICATIONS=ALL,AGGREGATORS=SUM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3982059"/>
              </p:ext>
            </p:extLst>
          </p:nvPr>
        </p:nvGraphicFramePr>
        <p:xfrm>
          <a:off x="3162239" y="2875874"/>
          <a:ext cx="3931920" cy="137160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2011680">
                  <a:extLst>
                    <a:ext uri="{9D8B030D-6E8A-4147-A177-3AD203B41FA5}">
                      <a16:colId xmlns:a16="http://schemas.microsoft.com/office/drawing/2014/main" val="2686098126"/>
                    </a:ext>
                  </a:extLst>
                </a:gridCol>
                <a:gridCol w="1920240">
                  <a:extLst>
                    <a:ext uri="{9D8B030D-6E8A-4147-A177-3AD203B41FA5}">
                      <a16:colId xmlns:a16="http://schemas.microsoft.com/office/drawing/2014/main" val="4068201546"/>
                    </a:ext>
                  </a:extLst>
                </a:gridCol>
              </a:tblGrid>
              <a:tr h="191479">
                <a:tc>
                  <a:txBody>
                    <a:bodyPr/>
                    <a:lstStyle/>
                    <a:p>
                      <a:r>
                        <a:rPr lang="en-US" sz="900" dirty="0"/>
                        <a:t>Metrics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X applications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6671279"/>
                  </a:ext>
                </a:extLst>
              </a:tr>
              <a:tr h="191479">
                <a:tc>
                  <a:txBody>
                    <a:bodyPr/>
                    <a:lstStyle/>
                    <a:p>
                      <a:r>
                        <a:rPr lang="en-US" sz="900" dirty="0"/>
                        <a:t>Sizing metrics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number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1313564"/>
                  </a:ext>
                </a:extLst>
              </a:tr>
              <a:tr h="191479">
                <a:tc>
                  <a:txBody>
                    <a:bodyPr/>
                    <a:lstStyle/>
                    <a:p>
                      <a:r>
                        <a:rPr lang="en-US" sz="900" dirty="0"/>
                        <a:t>Sizing metrics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number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950862"/>
                  </a:ext>
                </a:extLst>
              </a:tr>
              <a:tr h="191479">
                <a:tc>
                  <a:txBody>
                    <a:bodyPr/>
                    <a:lstStyle/>
                    <a:p>
                      <a:r>
                        <a:rPr lang="en-US" sz="900" dirty="0"/>
                        <a:t>Sizing metrics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number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502939"/>
                  </a:ext>
                </a:extLst>
              </a:tr>
              <a:tr h="191479">
                <a:tc>
                  <a:txBody>
                    <a:bodyPr/>
                    <a:lstStyle/>
                    <a:p>
                      <a:r>
                        <a:rPr lang="en-US" sz="900" dirty="0"/>
                        <a:t>Sizing metrics 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number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8638133"/>
                  </a:ext>
                </a:extLst>
              </a:tr>
              <a:tr h="191479">
                <a:tc>
                  <a:txBody>
                    <a:bodyPr/>
                    <a:lstStyle/>
                    <a:p>
                      <a:r>
                        <a:rPr lang="en-US" sz="900" dirty="0"/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number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08190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5515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5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Table to monitor specific sizing metrics for each technology </a:t>
            </a:r>
            <a:endParaRPr lang="en-US" dirty="0"/>
          </a:p>
          <a:p>
            <a:r>
              <a:rPr lang="en-US" sz="1400" dirty="0"/>
              <a:t>TABLE;PF_GENERIC_TABLE;COL1=TECHNOLOGIES,ROW1=METRICS,METRICS=10151|10107|10152|10154|10161,AGGREGATORS=SUM,TECHNOLOGIES=EACH</a:t>
            </a:r>
          </a:p>
          <a:p>
            <a:endParaRPr lang="en-US" sz="1400" dirty="0"/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03" y="127459"/>
            <a:ext cx="655797" cy="657255"/>
          </a:xfrm>
          <a:prstGeom prst="rect">
            <a:avLst/>
          </a:prstGeom>
        </p:spPr>
      </p:pic>
      <p:graphicFrame>
        <p:nvGraphicFramePr>
          <p:cNvPr id="8" name="Table 7" descr="TABLE;PF_GENERIC_TABLE;COL1=TECHNOLOGIES,ROW1=METRICS,METRICS=10151|10107|10152|10154|10161,AGGREGATORS=SUM,TECHNOLOGIES=EACH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202762"/>
              </p:ext>
            </p:extLst>
          </p:nvPr>
        </p:nvGraphicFramePr>
        <p:xfrm>
          <a:off x="1906325" y="2799675"/>
          <a:ext cx="3931919" cy="2839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17674">
                  <a:extLst>
                    <a:ext uri="{9D8B030D-6E8A-4147-A177-3AD203B41FA5}">
                      <a16:colId xmlns:a16="http://schemas.microsoft.com/office/drawing/2014/main" val="2686098126"/>
                    </a:ext>
                  </a:extLst>
                </a:gridCol>
                <a:gridCol w="971415">
                  <a:extLst>
                    <a:ext uri="{9D8B030D-6E8A-4147-A177-3AD203B41FA5}">
                      <a16:colId xmlns:a16="http://schemas.microsoft.com/office/drawing/2014/main" val="4068201546"/>
                    </a:ext>
                  </a:extLst>
                </a:gridCol>
                <a:gridCol w="971415">
                  <a:extLst>
                    <a:ext uri="{9D8B030D-6E8A-4147-A177-3AD203B41FA5}">
                      <a16:colId xmlns:a16="http://schemas.microsoft.com/office/drawing/2014/main" val="3791839889"/>
                    </a:ext>
                  </a:extLst>
                </a:gridCol>
                <a:gridCol w="971415">
                  <a:extLst>
                    <a:ext uri="{9D8B030D-6E8A-4147-A177-3AD203B41FA5}">
                      <a16:colId xmlns:a16="http://schemas.microsoft.com/office/drawing/2014/main" val="6120333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Metrics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Techno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Techno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66712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Number of Code Lines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1313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Number of Comment Lines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950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Number of Artifacts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502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Number of Files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8638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Number of Methods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08190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3518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6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Table to monitor technologies results by Health Factor for last snapshot of each app</a:t>
            </a:r>
            <a:endParaRPr lang="en-US" dirty="0"/>
          </a:p>
          <a:p>
            <a:r>
              <a:rPr lang="en-US" sz="1400" dirty="0"/>
              <a:t>TABLE;PF_GENERIC_TABLE;COL1=METRICS,ROW1=TECHNOLOGIES,METRICS=HEALTH_FACTOR,TECHNOLOGIES=EACH</a:t>
            </a:r>
          </a:p>
          <a:p>
            <a:endParaRPr lang="en-US" sz="1400" dirty="0"/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03" y="127459"/>
            <a:ext cx="655797" cy="657255"/>
          </a:xfrm>
          <a:prstGeom prst="rect">
            <a:avLst/>
          </a:prstGeom>
        </p:spPr>
      </p:pic>
      <p:graphicFrame>
        <p:nvGraphicFramePr>
          <p:cNvPr id="8" name="Table 7" descr="TABLE;PF_GENERIC_TABLE;COL1=METRICS,ROW1=TECHNOLOGIES,METRICS=HEALTH_FACTOR,TECHNOLOGIES=EACH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3903616"/>
              </p:ext>
            </p:extLst>
          </p:nvPr>
        </p:nvGraphicFramePr>
        <p:xfrm>
          <a:off x="1906325" y="2799675"/>
          <a:ext cx="7569146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59074">
                  <a:extLst>
                    <a:ext uri="{9D8B030D-6E8A-4147-A177-3AD203B41FA5}">
                      <a16:colId xmlns:a16="http://schemas.microsoft.com/office/drawing/2014/main" val="2686098126"/>
                    </a:ext>
                  </a:extLst>
                </a:gridCol>
                <a:gridCol w="1870024">
                  <a:extLst>
                    <a:ext uri="{9D8B030D-6E8A-4147-A177-3AD203B41FA5}">
                      <a16:colId xmlns:a16="http://schemas.microsoft.com/office/drawing/2014/main" val="4068201546"/>
                    </a:ext>
                  </a:extLst>
                </a:gridCol>
                <a:gridCol w="1870024">
                  <a:extLst>
                    <a:ext uri="{9D8B030D-6E8A-4147-A177-3AD203B41FA5}">
                      <a16:colId xmlns:a16="http://schemas.microsoft.com/office/drawing/2014/main" val="3791839889"/>
                    </a:ext>
                  </a:extLst>
                </a:gridCol>
                <a:gridCol w="1870024">
                  <a:extLst>
                    <a:ext uri="{9D8B030D-6E8A-4147-A177-3AD203B41FA5}">
                      <a16:colId xmlns:a16="http://schemas.microsoft.com/office/drawing/2014/main" val="6120333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Metrics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HF1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HF2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66712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Techno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1313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Techno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950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Techno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502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Techno 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8638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08190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19804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7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42730" y="1333500"/>
            <a:ext cx="10939670" cy="1079959"/>
          </a:xfrm>
        </p:spPr>
        <p:txBody>
          <a:bodyPr/>
          <a:lstStyle/>
          <a:p>
            <a:r>
              <a:rPr lang="en-GB" dirty="0"/>
              <a:t>Table to get specific metrics by application and by technology</a:t>
            </a:r>
            <a:endParaRPr lang="en-US" dirty="0"/>
          </a:p>
          <a:p>
            <a:r>
              <a:rPr lang="en-US" sz="1400" dirty="0"/>
              <a:t>TABLE;PF_GENERIC_TABLE;COL1=TECHNOLOGIES,ROW1=APPLICATIONS,TECHNOLOGIES=EACH,APPLICATIONS=EACH,METRICS=10151</a:t>
            </a:r>
          </a:p>
          <a:p>
            <a:endParaRPr lang="en-US" sz="1400" dirty="0"/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03" y="127459"/>
            <a:ext cx="655797" cy="657255"/>
          </a:xfrm>
          <a:prstGeom prst="rect">
            <a:avLst/>
          </a:prstGeom>
        </p:spPr>
      </p:pic>
      <p:graphicFrame>
        <p:nvGraphicFramePr>
          <p:cNvPr id="8" name="Table 7" descr="TABLE;PF_GENERIC_TABLE;COL1=TECHNOLOGIES,ROW1=APPLICATIONS,TECHNOLOGIES=EACH,APPLICATIONS=EACH,METRICS=101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0425206"/>
              </p:ext>
            </p:extLst>
          </p:nvPr>
        </p:nvGraphicFramePr>
        <p:xfrm>
          <a:off x="1823200" y="3190510"/>
          <a:ext cx="7569146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59074">
                  <a:extLst>
                    <a:ext uri="{9D8B030D-6E8A-4147-A177-3AD203B41FA5}">
                      <a16:colId xmlns:a16="http://schemas.microsoft.com/office/drawing/2014/main" val="2686098126"/>
                    </a:ext>
                  </a:extLst>
                </a:gridCol>
                <a:gridCol w="1870024">
                  <a:extLst>
                    <a:ext uri="{9D8B030D-6E8A-4147-A177-3AD203B41FA5}">
                      <a16:colId xmlns:a16="http://schemas.microsoft.com/office/drawing/2014/main" val="4068201546"/>
                    </a:ext>
                  </a:extLst>
                </a:gridCol>
                <a:gridCol w="1870024">
                  <a:extLst>
                    <a:ext uri="{9D8B030D-6E8A-4147-A177-3AD203B41FA5}">
                      <a16:colId xmlns:a16="http://schemas.microsoft.com/office/drawing/2014/main" val="3791839889"/>
                    </a:ext>
                  </a:extLst>
                </a:gridCol>
                <a:gridCol w="1870024">
                  <a:extLst>
                    <a:ext uri="{9D8B030D-6E8A-4147-A177-3AD203B41FA5}">
                      <a16:colId xmlns:a16="http://schemas.microsoft.com/office/drawing/2014/main" val="6120333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Techno1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Techno2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66712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Application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1313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Application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950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Application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502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Application 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8638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081907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BA94EDE-8EA9-4E5C-9E60-BBE713C4FEA6}"/>
              </a:ext>
            </a:extLst>
          </p:cNvPr>
          <p:cNvSpPr txBox="1"/>
          <p:nvPr/>
        </p:nvSpPr>
        <p:spPr>
          <a:xfrm>
            <a:off x="3408218" y="2286000"/>
            <a:ext cx="3020291" cy="25044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6462D6-C8A1-471A-A147-74131A2CB652}"/>
              </a:ext>
            </a:extLst>
          </p:cNvPr>
          <p:cNvSpPr txBox="1"/>
          <p:nvPr/>
        </p:nvSpPr>
        <p:spPr>
          <a:xfrm>
            <a:off x="1767780" y="2895601"/>
            <a:ext cx="7362365" cy="360219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r>
              <a:rPr lang="en-US" sz="1400" dirty="0"/>
              <a:t>Number of Lines of Code by application by technology</a:t>
            </a:r>
          </a:p>
        </p:txBody>
      </p:sp>
    </p:spTree>
    <p:extLst>
      <p:ext uri="{BB962C8B-B14F-4D97-AF65-F5344CB8AC3E}">
        <p14:creationId xmlns:p14="http://schemas.microsoft.com/office/powerpoint/2010/main" val="30596865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AST BASE COLORS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FC4132"/>
      </a:accent1>
      <a:accent2>
        <a:srgbClr val="048EFD"/>
      </a:accent2>
      <a:accent3>
        <a:srgbClr val="FDA110"/>
      </a:accent3>
      <a:accent4>
        <a:srgbClr val="20BEB3"/>
      </a:accent4>
      <a:accent5>
        <a:srgbClr val="B8E21D"/>
      </a:accent5>
      <a:accent6>
        <a:srgbClr val="7859C9"/>
      </a:accent6>
      <a:hlink>
        <a:srgbClr val="0563C1"/>
      </a:hlink>
      <a:folHlink>
        <a:srgbClr val="C3A5AE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t">
        <a:noAutofit/>
      </a:bodyPr>
      <a:lstStyle>
        <a:defPPr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DD35CA81-8914-1A49-B875-5F4F41E0CEDB}" vid="{8A9920CD-F84F-254A-BADD-2466061D0F0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1672</TotalTime>
  <Words>876</Words>
  <Application>Microsoft Office PowerPoint</Application>
  <PresentationFormat>Widescreen</PresentationFormat>
  <Paragraphs>255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Arial Black</vt:lpstr>
      <vt:lpstr>Calibri</vt:lpstr>
      <vt:lpstr>Courier New</vt:lpstr>
      <vt:lpstr>Wingdings</vt:lpstr>
      <vt:lpstr>Office Theme</vt:lpstr>
      <vt:lpstr>Rules – Data to populate at Portfolio level</vt:lpstr>
      <vt:lpstr>Rules – Table Structure</vt:lpstr>
      <vt:lpstr>SAMPLE 1</vt:lpstr>
      <vt:lpstr>SAMPLE 2</vt:lpstr>
      <vt:lpstr>SAMPLE 3</vt:lpstr>
      <vt:lpstr>SAMPLE 4</vt:lpstr>
      <vt:lpstr>SAMPLE 5</vt:lpstr>
      <vt:lpstr>SAMPLE 6</vt:lpstr>
      <vt:lpstr>SAMPLE 7</vt:lpstr>
      <vt:lpstr>Notes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Britney Schaeffer</dc:creator>
  <cp:lastModifiedBy>Aurore Eteve</cp:lastModifiedBy>
  <cp:revision>229</cp:revision>
  <dcterms:created xsi:type="dcterms:W3CDTF">2016-10-16T15:51:34Z</dcterms:created>
  <dcterms:modified xsi:type="dcterms:W3CDTF">2018-12-21T06:41:43Z</dcterms:modified>
</cp:coreProperties>
</file>