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9.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4" r:id="rId2"/>
    <p:sldId id="277" r:id="rId3"/>
    <p:sldId id="285" r:id="rId4"/>
    <p:sldId id="279" r:id="rId5"/>
    <p:sldId id="281" r:id="rId6"/>
    <p:sldId id="283" r:id="rId7"/>
    <p:sldId id="280" r:id="rId8"/>
    <p:sldId id="284" r:id="rId9"/>
    <p:sldId id="286" r:id="rId10"/>
    <p:sldId id="287" r:id="rId11"/>
    <p:sldId id="272" r:id="rId12"/>
    <p:sldId id="273" r:id="rId13"/>
    <p:sldId id="288" r:id="rId14"/>
    <p:sldId id="275" r:id="rId15"/>
    <p:sldId id="290" r:id="rId16"/>
    <p:sldId id="291" r:id="rId17"/>
    <p:sldId id="289" r:id="rId18"/>
    <p:sldId id="276" r:id="rId19"/>
    <p:sldId id="292" r:id="rId20"/>
    <p:sldId id="294" r:id="rId21"/>
    <p:sldId id="295"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E5B8B7"/>
    <a:srgbClr val="BAD6DC"/>
    <a:srgbClr val="B0CEFA"/>
    <a:srgbClr val="9AAAAC"/>
    <a:srgbClr val="0EC7D0"/>
    <a:srgbClr val="0A8A90"/>
    <a:srgbClr val="8DF2F7"/>
    <a:srgbClr val="88BFFC"/>
    <a:srgbClr val="A2E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6" autoAdjust="0"/>
    <p:restoredTop sz="75319" autoAdjust="0"/>
  </p:normalViewPr>
  <p:slideViewPr>
    <p:cSldViewPr>
      <p:cViewPr varScale="1">
        <p:scale>
          <a:sx n="87" d="100"/>
          <a:sy n="87" d="100"/>
        </p:scale>
        <p:origin x="1866" y="84"/>
      </p:cViewPr>
      <p:guideLst>
        <p:guide orient="horz" pos="2160"/>
        <p:guide pos="2880"/>
      </p:guideLst>
    </p:cSldViewPr>
  </p:slideViewPr>
  <p:notesTextViewPr>
    <p:cViewPr>
      <p:scale>
        <a:sx n="100" d="100"/>
        <a:sy n="100" d="100"/>
      </p:scale>
      <p:origin x="0" y="0"/>
    </p:cViewPr>
  </p:notesTextViewPr>
  <p:notesViewPr>
    <p:cSldViewPr>
      <p:cViewPr varScale="1">
        <p:scale>
          <a:sx n="71" d="100"/>
          <a:sy n="71" d="100"/>
        </p:scale>
        <p:origin x="-32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853"/>
          <c:y val="9.9343759784266406E-2"/>
          <c:w val="0.42290779060724826"/>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59436648"/>
        <c:axId val="359439784"/>
      </c:radarChart>
      <c:catAx>
        <c:axId val="359436648"/>
        <c:scaling>
          <c:orientation val="minMax"/>
        </c:scaling>
        <c:delete val="0"/>
        <c:axPos val="b"/>
        <c:majorGridlines/>
        <c:numFmt formatCode="General" sourceLinked="1"/>
        <c:majorTickMark val="out"/>
        <c:minorTickMark val="none"/>
        <c:tickLblPos val="nextTo"/>
        <c:crossAx val="359439784"/>
        <c:crosses val="autoZero"/>
        <c:auto val="1"/>
        <c:lblAlgn val="ctr"/>
        <c:lblOffset val="100"/>
        <c:noMultiLvlLbl val="0"/>
      </c:catAx>
      <c:valAx>
        <c:axId val="359439784"/>
        <c:scaling>
          <c:orientation val="minMax"/>
          <c:max val="4"/>
          <c:min val="0"/>
        </c:scaling>
        <c:delete val="0"/>
        <c:axPos val="l"/>
        <c:majorGridlines/>
        <c:numFmt formatCode="General" sourceLinked="1"/>
        <c:majorTickMark val="cross"/>
        <c:minorTickMark val="none"/>
        <c:tickLblPos val="nextTo"/>
        <c:crossAx val="359436648"/>
        <c:crosses val="autoZero"/>
        <c:crossBetween val="between"/>
      </c:valAx>
    </c:plotArea>
    <c:legend>
      <c:legendPos val="r"/>
      <c:layout>
        <c:manualLayout>
          <c:xMode val="edge"/>
          <c:yMode val="edge"/>
          <c:x val="0.48145845552044614"/>
          <c:y val="0.21577324741695375"/>
          <c:w val="0.33971742157848406"/>
          <c:h val="0.34506155298984342"/>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0.15704302179619653"/>
          <c:y val="0.12779902512185976"/>
          <c:w val="0.44563988115612629"/>
          <c:h val="0.73184818687983644"/>
        </c:manualLayout>
      </c:layout>
      <c:radarChart>
        <c:radarStyle val="filled"/>
        <c:varyColors val="0"/>
        <c:ser>
          <c:idx val="0"/>
          <c:order val="0"/>
          <c:tx>
            <c:strRef>
              <c:f>Sheet1!$B$1</c:f>
              <c:strCache>
                <c:ptCount val="1"/>
                <c:pt idx="0">
                  <c:v>V2</c:v>
                </c:pt>
              </c:strCache>
            </c:strRef>
          </c:tx>
          <c:spPr>
            <a:gradFill flip="none" rotWithShape="1">
              <a:gsLst>
                <a:gs pos="34000">
                  <a:sysClr val="window" lastClr="FFFFFF"/>
                </a:gs>
                <a:gs pos="88000">
                  <a:srgbClr val="B2BFC5"/>
                </a:gs>
              </a:gsLst>
              <a:path path="circle">
                <a:fillToRect r="100000" b="100000"/>
              </a:path>
              <a:tileRect l="-100000" t="-100000"/>
            </a:gradFill>
            <a:ln w="9525" cap="flat" cmpd="sng" algn="ctr">
              <a:solidFill>
                <a:schemeClr val="tx1">
                  <a:lumMod val="50000"/>
                  <a:lumOff val="50000"/>
                </a:schemeClr>
              </a:solidFill>
              <a:prstDash val="solid"/>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6350">
              <a:solidFill>
                <a:schemeClr val="tx1"/>
              </a:solidFill>
              <a:prstDash val="lgDash"/>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59442920"/>
        <c:axId val="359437824"/>
      </c:radarChart>
      <c:catAx>
        <c:axId val="359442920"/>
        <c:scaling>
          <c:orientation val="minMax"/>
        </c:scaling>
        <c:delete val="0"/>
        <c:axPos val="b"/>
        <c:majorGridlines/>
        <c:numFmt formatCode="General" sourceLinked="1"/>
        <c:majorTickMark val="out"/>
        <c:minorTickMark val="none"/>
        <c:tickLblPos val="nextTo"/>
        <c:crossAx val="359437824"/>
        <c:crosses val="autoZero"/>
        <c:auto val="1"/>
        <c:lblAlgn val="ctr"/>
        <c:lblOffset val="100"/>
        <c:noMultiLvlLbl val="0"/>
      </c:catAx>
      <c:valAx>
        <c:axId val="359437824"/>
        <c:scaling>
          <c:orientation val="minMax"/>
          <c:max val="4"/>
          <c:min val="0"/>
        </c:scaling>
        <c:delete val="0"/>
        <c:axPos val="l"/>
        <c:majorGridlines/>
        <c:numFmt formatCode="General" sourceLinked="1"/>
        <c:majorTickMark val="cross"/>
        <c:minorTickMark val="none"/>
        <c:tickLblPos val="nextTo"/>
        <c:crossAx val="359442920"/>
        <c:crosses val="autoZero"/>
        <c:crossBetween val="between"/>
      </c:valAx>
    </c:plotArea>
    <c:legend>
      <c:legendPos val="r"/>
      <c:layout>
        <c:manualLayout>
          <c:xMode val="edge"/>
          <c:yMode val="edge"/>
          <c:x val="0.57989713029301682"/>
          <c:y val="0.41656268961568393"/>
          <c:w val="0.21256746666391071"/>
          <c:h val="0.26366034115867482"/>
        </c:manualLayout>
      </c:layout>
      <c:overlay val="0"/>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autoTitleDeleted val="1"/>
    <c:plotArea>
      <c:layout>
        <c:manualLayout>
          <c:layoutTarget val="inner"/>
          <c:xMode val="edge"/>
          <c:yMode val="edge"/>
          <c:x val="0.14550645875148296"/>
          <c:y val="3.2133153882921733E-2"/>
          <c:w val="0.62073855053833515"/>
          <c:h val="0.91066434061011869"/>
        </c:manualLayout>
      </c:layout>
      <c:pieChart>
        <c:varyColors val="1"/>
        <c:ser>
          <c:idx val="0"/>
          <c:order val="0"/>
          <c:tx>
            <c:strRef>
              <c:f>Sheet1!$B$1:$B$2</c:f>
              <c:strCache>
                <c:ptCount val="1"/>
                <c:pt idx="0">
                  <c:v>LOCs 300</c:v>
                </c:pt>
              </c:strCache>
            </c:strRef>
          </c:tx>
          <c:dLbls>
            <c:dLbl>
              <c:idx val="0"/>
              <c:layout>
                <c:manualLayout>
                  <c:x val="3.9157377575331158E-2"/>
                  <c:y val="0.43760121203608016"/>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1"/>
              <c:layout>
                <c:manualLayout>
                  <c:x val="0.22951369600908542"/>
                  <c:y val="0"/>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2"/>
              <c:layout>
                <c:manualLayout>
                  <c:x val="2.1036860101963997E-2"/>
                  <c:y val="0.19099752174741891"/>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3"/>
              <c:layout>
                <c:manualLayout>
                  <c:x val="-0.20676843965933248"/>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900" b="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spPr>
    <a:ln>
      <a:no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2302551437254132E-2"/>
          <c:y val="8.7498611265414819E-2"/>
          <c:w val="0.6433020470685219"/>
          <c:h val="0.59729289338221658"/>
        </c:manualLayout>
      </c:layout>
      <c:barChart>
        <c:barDir val="col"/>
        <c:grouping val="stacked"/>
        <c:varyColors val="0"/>
        <c:ser>
          <c:idx val="0"/>
          <c:order val="0"/>
          <c:tx>
            <c:strRef>
              <c:f>Sheet1!$B$1</c:f>
              <c:strCache>
                <c:ptCount val="1"/>
                <c:pt idx="0">
                  <c:v>Debt removed</c:v>
                </c:pt>
              </c:strCache>
            </c:strRef>
          </c:tx>
          <c:spPr>
            <a:solidFill>
              <a:schemeClr val="accent3">
                <a:lumMod val="75000"/>
              </a:schemeClr>
            </a:solidFill>
            <a:ln w="12700">
              <a:solidFill>
                <a:schemeClr val="accent3">
                  <a:lumMod val="50000"/>
                </a:schemeClr>
              </a:solidFill>
            </a:ln>
          </c:spPr>
          <c:invertIfNegative val="0"/>
          <c:cat>
            <c:numRef>
              <c:f>Sheet1!$A$2:$A$5</c:f>
              <c:numCache>
                <c:formatCode>dd/mm/yyyy</c:formatCode>
                <c:ptCount val="4"/>
                <c:pt idx="0">
                  <c:v>40787</c:v>
                </c:pt>
                <c:pt idx="1">
                  <c:v>40878</c:v>
                </c:pt>
                <c:pt idx="2">
                  <c:v>40969</c:v>
                </c:pt>
                <c:pt idx="3">
                  <c:v>41244</c:v>
                </c:pt>
              </c:numCache>
            </c:numRef>
          </c:cat>
          <c:val>
            <c:numRef>
              <c:f>Sheet1!$B$2:$B$5</c:f>
              <c:numCache>
                <c:formatCode>#,##0\ "€"</c:formatCode>
                <c:ptCount val="4"/>
                <c:pt idx="0">
                  <c:v>-2100</c:v>
                </c:pt>
                <c:pt idx="1">
                  <c:v>-600</c:v>
                </c:pt>
                <c:pt idx="2">
                  <c:v>-1800</c:v>
                </c:pt>
                <c:pt idx="3">
                  <c:v>-1200</c:v>
                </c:pt>
              </c:numCache>
            </c:numRef>
          </c:val>
        </c:ser>
        <c:ser>
          <c:idx val="1"/>
          <c:order val="1"/>
          <c:tx>
            <c:strRef>
              <c:f>Sheet1!$C$1</c:f>
              <c:strCache>
                <c:ptCount val="1"/>
                <c:pt idx="0">
                  <c:v>Debt added</c:v>
                </c:pt>
              </c:strCache>
            </c:strRef>
          </c:tx>
          <c:spPr>
            <a:solidFill>
              <a:srgbClr val="FF0000"/>
            </a:solidFill>
            <a:ln w="12700">
              <a:solidFill>
                <a:srgbClr val="C00000"/>
              </a:solidFill>
            </a:ln>
          </c:spPr>
          <c:invertIfNegative val="0"/>
          <c:cat>
            <c:numRef>
              <c:f>Sheet1!$A$2:$A$5</c:f>
              <c:numCache>
                <c:formatCode>dd/mm/yyyy</c:formatCode>
                <c:ptCount val="4"/>
                <c:pt idx="0">
                  <c:v>40787</c:v>
                </c:pt>
                <c:pt idx="1">
                  <c:v>40878</c:v>
                </c:pt>
                <c:pt idx="2">
                  <c:v>40969</c:v>
                </c:pt>
                <c:pt idx="3">
                  <c:v>41244</c:v>
                </c:pt>
              </c:numCache>
            </c:numRef>
          </c:cat>
          <c:val>
            <c:numRef>
              <c:f>Sheet1!$C$2:$C$5</c:f>
              <c:numCache>
                <c:formatCode>#,##0\ "€"</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59437040"/>
        <c:axId val="359436256"/>
      </c:barChart>
      <c:lineChart>
        <c:grouping val="standard"/>
        <c:varyColors val="0"/>
        <c:ser>
          <c:idx val="2"/>
          <c:order val="2"/>
          <c:tx>
            <c:strRef>
              <c:f>Sheet1!$D$1</c:f>
              <c:strCache>
                <c:ptCount val="1"/>
                <c:pt idx="0">
                  <c:v>Debt</c:v>
                </c:pt>
              </c:strCache>
            </c:strRef>
          </c:tx>
          <c:spPr>
            <a:ln w="31750">
              <a:solidFill>
                <a:schemeClr val="tx2"/>
              </a:solidFill>
            </a:ln>
          </c:spPr>
          <c:marker>
            <c:symbol val="none"/>
          </c:marker>
          <c:cat>
            <c:numRef>
              <c:f>Sheet1!$A$2:$A$5</c:f>
              <c:numCache>
                <c:formatCode>dd/mm/yyyy</c:formatCode>
                <c:ptCount val="4"/>
                <c:pt idx="0">
                  <c:v>40787</c:v>
                </c:pt>
                <c:pt idx="1">
                  <c:v>40878</c:v>
                </c:pt>
                <c:pt idx="2">
                  <c:v>40969</c:v>
                </c:pt>
                <c:pt idx="3">
                  <c:v>41244</c:v>
                </c:pt>
              </c:numCache>
            </c:numRef>
          </c:cat>
          <c:val>
            <c:numRef>
              <c:f>Sheet1!$D$2:$D$5</c:f>
              <c:numCache>
                <c:formatCode>#,##0\ "€"</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59442528"/>
        <c:axId val="359440568"/>
      </c:lineChart>
      <c:dateAx>
        <c:axId val="359437040"/>
        <c:scaling>
          <c:orientation val="minMax"/>
        </c:scaling>
        <c:delete val="0"/>
        <c:axPos val="b"/>
        <c:numFmt formatCode="dd/mm/yyyy" sourceLinked="1"/>
        <c:majorTickMark val="out"/>
        <c:minorTickMark val="none"/>
        <c:tickLblPos val="low"/>
        <c:spPr>
          <a:ln w="12700">
            <a:solidFill>
              <a:prstClr val="white">
                <a:lumMod val="50000"/>
              </a:prstClr>
            </a:solidFill>
          </a:ln>
        </c:spPr>
        <c:crossAx val="359436256"/>
        <c:crosses val="autoZero"/>
        <c:auto val="1"/>
        <c:lblOffset val="100"/>
        <c:baseTimeUnit val="months"/>
      </c:dateAx>
      <c:valAx>
        <c:axId val="3594362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359437040"/>
        <c:crosses val="autoZero"/>
        <c:crossBetween val="between"/>
      </c:valAx>
      <c:valAx>
        <c:axId val="359440568"/>
        <c:scaling>
          <c:orientation val="minMax"/>
          <c:min val="0"/>
        </c:scaling>
        <c:delete val="0"/>
        <c:axPos val="r"/>
        <c:numFmt formatCode="#,##0\ &quot;€&quot;" sourceLinked="1"/>
        <c:majorTickMark val="out"/>
        <c:minorTickMark val="none"/>
        <c:tickLblPos val="nextTo"/>
        <c:crossAx val="359442528"/>
        <c:crosses val="max"/>
        <c:crossBetween val="between"/>
      </c:valAx>
      <c:dateAx>
        <c:axId val="359442528"/>
        <c:scaling>
          <c:orientation val="minMax"/>
        </c:scaling>
        <c:delete val="1"/>
        <c:axPos val="b"/>
        <c:numFmt formatCode="dd/mm/yyyy" sourceLinked="1"/>
        <c:majorTickMark val="out"/>
        <c:minorTickMark val="none"/>
        <c:tickLblPos val="none"/>
        <c:crossAx val="359440568"/>
        <c:crosses val="autoZero"/>
        <c:auto val="1"/>
        <c:lblOffset val="100"/>
        <c:baseTimeUnit val="months"/>
        <c:majorUnit val="1"/>
        <c:minorUnit val="1"/>
      </c:dateAx>
    </c:plotArea>
    <c:legend>
      <c:legendPos val="r"/>
      <c:layout>
        <c:manualLayout>
          <c:xMode val="edge"/>
          <c:yMode val="edge"/>
          <c:x val="0.75131874967108914"/>
          <c:y val="0.80998842009007677"/>
          <c:w val="0.23243671024856888"/>
          <c:h val="0.16690132720296041"/>
        </c:manualLayout>
      </c:layout>
      <c:overlay val="0"/>
    </c:legend>
    <c:plotVisOnly val="1"/>
    <c:dispBlanksAs val="gap"/>
    <c:showDLblsOverMax val="0"/>
  </c:chart>
  <c:txPr>
    <a:bodyPr/>
    <a:lstStyle/>
    <a:p>
      <a:pPr>
        <a:defRPr sz="10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59437432"/>
        <c:axId val="246539112"/>
      </c:lineChart>
      <c:catAx>
        <c:axId val="359437432"/>
        <c:scaling>
          <c:orientation val="minMax"/>
        </c:scaling>
        <c:delete val="0"/>
        <c:axPos val="b"/>
        <c:numFmt formatCode="General" sourceLinked="0"/>
        <c:majorTickMark val="out"/>
        <c:minorTickMark val="none"/>
        <c:tickLblPos val="nextTo"/>
        <c:crossAx val="246539112"/>
        <c:crosses val="autoZero"/>
        <c:auto val="1"/>
        <c:lblAlgn val="ctr"/>
        <c:lblOffset val="100"/>
        <c:noMultiLvlLbl val="0"/>
      </c:catAx>
      <c:valAx>
        <c:axId val="246539112"/>
        <c:scaling>
          <c:orientation val="minMax"/>
          <c:min val="0"/>
        </c:scaling>
        <c:delete val="0"/>
        <c:axPos val="l"/>
        <c:majorGridlines/>
        <c:numFmt formatCode="General" sourceLinked="1"/>
        <c:majorTickMark val="out"/>
        <c:minorTickMark val="none"/>
        <c:tickLblPos val="nextTo"/>
        <c:crossAx val="359437432"/>
        <c:crosses val="autoZero"/>
        <c:crossBetween val="midCat"/>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C30A4-00F3-4115-963C-8C5A37B2E910}" type="datetimeFigureOut">
              <a:rPr lang="en-US" smtClean="0"/>
              <a:pPr/>
              <a:t>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6B7789-17B1-452E-853E-7F8AC869DE40}" type="slidenum">
              <a:rPr lang="en-US" smtClean="0"/>
              <a:pPr/>
              <a:t>‹#›</a:t>
            </a:fld>
            <a:endParaRPr lang="en-US"/>
          </a:p>
        </p:txBody>
      </p:sp>
    </p:spTree>
    <p:extLst>
      <p:ext uri="{BB962C8B-B14F-4D97-AF65-F5344CB8AC3E}">
        <p14:creationId xmlns:p14="http://schemas.microsoft.com/office/powerpoint/2010/main" val="89672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This PPT </a:t>
            </a:r>
            <a:r>
              <a:rPr lang="fr-FR" dirty="0" err="1" smtClean="0"/>
              <a:t>Presentation</a:t>
            </a:r>
            <a:r>
              <a:rPr lang="fr-FR" dirty="0" smtClean="0"/>
              <a:t> </a:t>
            </a:r>
            <a:r>
              <a:rPr lang="fr-FR" dirty="0" err="1" smtClean="0"/>
              <a:t>needs</a:t>
            </a:r>
            <a:r>
              <a:rPr lang="fr-FR" dirty="0" smtClean="0"/>
              <a:t> to </a:t>
            </a:r>
            <a:r>
              <a:rPr lang="fr-FR" dirty="0" err="1" smtClean="0"/>
              <a:t>be</a:t>
            </a:r>
            <a:r>
              <a:rPr lang="fr-FR" dirty="0" smtClean="0"/>
              <a:t> </a:t>
            </a:r>
            <a:r>
              <a:rPr lang="fr-FR" dirty="0" err="1" smtClean="0"/>
              <a:t>presented</a:t>
            </a:r>
            <a:r>
              <a:rPr lang="fr-FR" dirty="0" smtClean="0"/>
              <a:t> </a:t>
            </a:r>
            <a:r>
              <a:rPr lang="fr-FR" dirty="0" err="1" smtClean="0"/>
              <a:t>during</a:t>
            </a:r>
            <a:r>
              <a:rPr lang="fr-FR" dirty="0" smtClean="0"/>
              <a:t> a one </a:t>
            </a:r>
            <a:r>
              <a:rPr lang="fr-FR" dirty="0" err="1" smtClean="0"/>
              <a:t>hour</a:t>
            </a:r>
            <a:r>
              <a:rPr lang="fr-FR" dirty="0" smtClean="0"/>
              <a:t> meeting </a:t>
            </a:r>
            <a:r>
              <a:rPr lang="fr-FR" dirty="0" err="1" smtClean="0"/>
              <a:t>with</a:t>
            </a:r>
            <a:r>
              <a:rPr lang="fr-FR" dirty="0" smtClean="0"/>
              <a:t> the Application Team (PM, SME, </a:t>
            </a:r>
            <a:r>
              <a:rPr lang="fr-FR" dirty="0" err="1" smtClean="0"/>
              <a:t>Architects</a:t>
            </a:r>
            <a:r>
              <a:rPr lang="fr-FR" dirty="0" smtClean="0"/>
              <a:t>).</a:t>
            </a:r>
          </a:p>
          <a:p>
            <a:r>
              <a:rPr lang="fr-FR" dirty="0" smtClean="0"/>
              <a:t>There</a:t>
            </a:r>
            <a:r>
              <a:rPr lang="fr-FR" baseline="0" dirty="0" smtClean="0"/>
              <a:t> are 3 main parts :</a:t>
            </a:r>
          </a:p>
          <a:p>
            <a:pPr marL="171450" indent="-171450">
              <a:buFontTx/>
              <a:buChar char="-"/>
            </a:pPr>
            <a:r>
              <a:rPr lang="fr-FR" u="sng" baseline="0" dirty="0" smtClean="0"/>
              <a:t>CAST </a:t>
            </a:r>
            <a:r>
              <a:rPr lang="fr-FR" u="sng" baseline="0" dirty="0" err="1" smtClean="0"/>
              <a:t>Overview</a:t>
            </a:r>
            <a:r>
              <a:rPr lang="fr-FR" u="sng" baseline="0" dirty="0" smtClean="0"/>
              <a:t> </a:t>
            </a:r>
            <a:r>
              <a:rPr lang="fr-FR" baseline="0" dirty="0" smtClean="0"/>
              <a:t>: </a:t>
            </a:r>
          </a:p>
          <a:p>
            <a:pPr marL="628650" lvl="1" indent="-171450">
              <a:buFont typeface="Wingdings" panose="05000000000000000000" pitchFamily="2" charset="2"/>
              <a:buChar char="§"/>
            </a:pPr>
            <a:r>
              <a:rPr lang="fr-FR" baseline="0" dirty="0" smtClean="0"/>
              <a:t>5 </a:t>
            </a:r>
            <a:r>
              <a:rPr lang="fr-FR" baseline="0" dirty="0" err="1" smtClean="0"/>
              <a:t>slides</a:t>
            </a:r>
            <a:r>
              <a:rPr lang="fr-FR" baseline="0" dirty="0" smtClean="0"/>
              <a:t> </a:t>
            </a:r>
            <a:r>
              <a:rPr lang="fr-FR" baseline="0" dirty="0" err="1" smtClean="0"/>
              <a:t>describing</a:t>
            </a:r>
            <a:r>
              <a:rPr lang="fr-FR" baseline="0" dirty="0" smtClean="0"/>
              <a:t> CAST AIP Platform, </a:t>
            </a:r>
            <a:r>
              <a:rPr lang="fr-FR" baseline="0" dirty="0" err="1" smtClean="0"/>
              <a:t>it</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always</a:t>
            </a:r>
            <a:r>
              <a:rPr lang="fr-FR" baseline="0" dirty="0" smtClean="0"/>
              <a:t> the first </a:t>
            </a:r>
            <a:r>
              <a:rPr lang="fr-FR" baseline="0" dirty="0" err="1" smtClean="0"/>
              <a:t>topic</a:t>
            </a:r>
            <a:r>
              <a:rPr lang="fr-FR" baseline="0" dirty="0" smtClean="0"/>
              <a:t> to </a:t>
            </a:r>
            <a:r>
              <a:rPr lang="fr-FR" baseline="0" dirty="0" err="1" smtClean="0"/>
              <a:t>discuss</a:t>
            </a:r>
            <a:r>
              <a:rPr lang="fr-FR" baseline="0" dirty="0" smtClean="0"/>
              <a:t> and </a:t>
            </a:r>
            <a:r>
              <a:rPr lang="fr-FR" baseline="0" dirty="0" err="1" smtClean="0"/>
              <a:t>avoid</a:t>
            </a:r>
            <a:r>
              <a:rPr lang="fr-FR" baseline="0" dirty="0" smtClean="0"/>
              <a:t> to </a:t>
            </a:r>
            <a:r>
              <a:rPr lang="fr-FR" baseline="0" dirty="0" err="1" smtClean="0"/>
              <a:t>remove</a:t>
            </a:r>
            <a:r>
              <a:rPr lang="fr-FR" baseline="0" dirty="0" smtClean="0"/>
              <a:t> </a:t>
            </a:r>
            <a:r>
              <a:rPr lang="fr-FR" baseline="0" dirty="0" err="1" smtClean="0"/>
              <a:t>this</a:t>
            </a:r>
            <a:r>
              <a:rPr lang="fr-FR" baseline="0" dirty="0" smtClean="0"/>
              <a:t> part or to put </a:t>
            </a:r>
            <a:r>
              <a:rPr lang="fr-FR" baseline="0" dirty="0" err="1" smtClean="0"/>
              <a:t>it</a:t>
            </a:r>
            <a:r>
              <a:rPr lang="fr-FR" baseline="0" dirty="0" smtClean="0"/>
              <a:t> </a:t>
            </a:r>
            <a:r>
              <a:rPr lang="fr-FR" baseline="0" dirty="0" err="1" smtClean="0"/>
              <a:t>at</a:t>
            </a:r>
            <a:r>
              <a:rPr lang="fr-FR" baseline="0" dirty="0" smtClean="0"/>
              <a:t> the end </a:t>
            </a:r>
            <a:r>
              <a:rPr lang="fr-FR" baseline="0" dirty="0" err="1" smtClean="0"/>
              <a:t>because</a:t>
            </a:r>
            <a:r>
              <a:rPr lang="fr-FR" baseline="0" dirty="0" smtClean="0"/>
              <a:t> </a:t>
            </a:r>
            <a:r>
              <a:rPr lang="fr-FR" baseline="0" dirty="0" err="1" smtClean="0"/>
              <a:t>you</a:t>
            </a:r>
            <a:r>
              <a:rPr lang="fr-FR" baseline="0" dirty="0" smtClean="0"/>
              <a:t> </a:t>
            </a:r>
            <a:r>
              <a:rPr lang="fr-FR" baseline="0" dirty="0" err="1" smtClean="0"/>
              <a:t>will</a:t>
            </a:r>
            <a:r>
              <a:rPr lang="fr-FR" baseline="0" dirty="0" smtClean="0"/>
              <a:t> have </a:t>
            </a:r>
            <a:r>
              <a:rPr lang="fr-FR" baseline="0" dirty="0" err="1" smtClean="0"/>
              <a:t>almost</a:t>
            </a:r>
            <a:r>
              <a:rPr lang="fr-FR" baseline="0" dirty="0" smtClean="0"/>
              <a:t> </a:t>
            </a:r>
            <a:r>
              <a:rPr lang="fr-FR" baseline="0" dirty="0" err="1" smtClean="0"/>
              <a:t>everytime</a:t>
            </a:r>
            <a:r>
              <a:rPr lang="fr-FR" baseline="0" dirty="0" smtClean="0"/>
              <a:t> questions on how </a:t>
            </a:r>
            <a:r>
              <a:rPr lang="fr-FR" baseline="0" dirty="0" err="1" smtClean="0"/>
              <a:t>does</a:t>
            </a:r>
            <a:r>
              <a:rPr lang="fr-FR" baseline="0" dirty="0" smtClean="0"/>
              <a:t> </a:t>
            </a:r>
            <a:r>
              <a:rPr lang="fr-FR" baseline="0" dirty="0" err="1" smtClean="0"/>
              <a:t>it</a:t>
            </a:r>
            <a:r>
              <a:rPr lang="fr-FR" baseline="0" dirty="0" smtClean="0"/>
              <a:t> </a:t>
            </a:r>
            <a:r>
              <a:rPr lang="fr-FR" baseline="0" dirty="0" err="1" smtClean="0"/>
              <a:t>work</a:t>
            </a:r>
            <a:r>
              <a:rPr lang="fr-FR" baseline="0" dirty="0" smtClean="0"/>
              <a:t> and </a:t>
            </a:r>
            <a:r>
              <a:rPr lang="fr-FR" baseline="0" dirty="0" err="1" smtClean="0"/>
              <a:t>what</a:t>
            </a:r>
            <a:r>
              <a:rPr lang="fr-FR" baseline="0" dirty="0" smtClean="0"/>
              <a:t> </a:t>
            </a:r>
            <a:r>
              <a:rPr lang="fr-FR" baseline="0" dirty="0" err="1" smtClean="0"/>
              <a:t>is</a:t>
            </a:r>
            <a:r>
              <a:rPr lang="fr-FR" baseline="0" dirty="0" smtClean="0"/>
              <a:t> the main </a:t>
            </a:r>
            <a:r>
              <a:rPr lang="fr-FR" baseline="0" dirty="0" err="1" smtClean="0"/>
              <a:t>difference</a:t>
            </a:r>
            <a:r>
              <a:rPr lang="fr-FR" baseline="0" dirty="0" smtClean="0"/>
              <a:t> </a:t>
            </a:r>
            <a:r>
              <a:rPr lang="fr-FR" baseline="0" dirty="0" err="1" smtClean="0"/>
              <a:t>between</a:t>
            </a:r>
            <a:r>
              <a:rPr lang="fr-FR" baseline="0" dirty="0" smtClean="0"/>
              <a:t> CAST and the </a:t>
            </a:r>
            <a:r>
              <a:rPr lang="fr-FR" baseline="0" dirty="0" err="1" smtClean="0"/>
              <a:t>Competition</a:t>
            </a:r>
            <a:endParaRPr lang="fr-FR" baseline="0" dirty="0" smtClean="0"/>
          </a:p>
          <a:p>
            <a:pPr marL="171450" indent="-171450">
              <a:buFontTx/>
              <a:buChar char="-"/>
            </a:pPr>
            <a:r>
              <a:rPr lang="fr-FR" u="sng" baseline="0" dirty="0" smtClean="0"/>
              <a:t>Application </a:t>
            </a:r>
            <a:r>
              <a:rPr lang="fr-FR" u="sng" baseline="0" dirty="0" err="1" smtClean="0"/>
              <a:t>Overview</a:t>
            </a:r>
            <a:r>
              <a:rPr lang="fr-FR" u="sng" baseline="0" dirty="0" smtClean="0"/>
              <a:t> :</a:t>
            </a:r>
            <a:r>
              <a:rPr lang="fr-FR" u="none" baseline="0" dirty="0" smtClean="0"/>
              <a:t> </a:t>
            </a:r>
          </a:p>
          <a:p>
            <a:pPr marL="628650" lvl="1" indent="-171450">
              <a:buFont typeface="Wingdings" panose="05000000000000000000" pitchFamily="2" charset="2"/>
              <a:buChar char="§"/>
            </a:pPr>
            <a:r>
              <a:rPr lang="fr-FR" u="none" baseline="0" dirty="0" smtClean="0"/>
              <a:t>This </a:t>
            </a:r>
            <a:r>
              <a:rPr lang="fr-FR" u="none" baseline="0" dirty="0" err="1" smtClean="0"/>
              <a:t>is</a:t>
            </a:r>
            <a:r>
              <a:rPr lang="fr-FR" u="none" baseline="0" dirty="0" smtClean="0"/>
              <a:t> the main part of the </a:t>
            </a:r>
            <a:r>
              <a:rPr lang="fr-FR" u="none" baseline="0" dirty="0" err="1" smtClean="0"/>
              <a:t>presentation</a:t>
            </a:r>
            <a:r>
              <a:rPr lang="fr-FR" u="none" baseline="0" dirty="0" smtClean="0"/>
              <a:t> </a:t>
            </a:r>
            <a:r>
              <a:rPr lang="fr-FR" u="none" baseline="0" dirty="0" err="1" smtClean="0"/>
              <a:t>with</a:t>
            </a:r>
            <a:r>
              <a:rPr lang="fr-FR" u="none" baseline="0" dirty="0" smtClean="0"/>
              <a:t> high </a:t>
            </a:r>
            <a:r>
              <a:rPr lang="fr-FR" u="none" baseline="0" dirty="0" err="1" smtClean="0"/>
              <a:t>level</a:t>
            </a:r>
            <a:r>
              <a:rPr lang="fr-FR" u="none" baseline="0" dirty="0" smtClean="0"/>
              <a:t> </a:t>
            </a:r>
            <a:r>
              <a:rPr lang="fr-FR" u="none" baseline="0" dirty="0" err="1" smtClean="0"/>
              <a:t>results</a:t>
            </a:r>
            <a:r>
              <a:rPr lang="fr-FR" u="none" baseline="0" dirty="0" smtClean="0"/>
              <a:t>, </a:t>
            </a:r>
            <a:r>
              <a:rPr lang="fr-FR" u="none" baseline="0" dirty="0" err="1" smtClean="0"/>
              <a:t>from</a:t>
            </a:r>
            <a:r>
              <a:rPr lang="fr-FR" u="none" baseline="0" dirty="0" smtClean="0"/>
              <a:t> </a:t>
            </a:r>
            <a:r>
              <a:rPr lang="fr-FR" u="none" baseline="0" dirty="0" err="1" smtClean="0"/>
              <a:t>context</a:t>
            </a:r>
            <a:r>
              <a:rPr lang="fr-FR" u="none" baseline="0" dirty="0" smtClean="0"/>
              <a:t> and objectives </a:t>
            </a:r>
            <a:r>
              <a:rPr lang="fr-FR" u="none" baseline="0" dirty="0" err="1" smtClean="0"/>
              <a:t>provided</a:t>
            </a:r>
            <a:r>
              <a:rPr lang="fr-FR" u="none" baseline="0" dirty="0" smtClean="0"/>
              <a:t> by the application team </a:t>
            </a:r>
            <a:r>
              <a:rPr lang="fr-FR" u="none" baseline="0" dirty="0" err="1" smtClean="0"/>
              <a:t>during</a:t>
            </a:r>
            <a:r>
              <a:rPr lang="fr-FR" u="none" baseline="0" dirty="0" smtClean="0"/>
              <a:t> the kick-off call to the </a:t>
            </a:r>
            <a:r>
              <a:rPr lang="fr-FR" u="none" baseline="0" dirty="0" err="1" smtClean="0"/>
              <a:t>identified</a:t>
            </a:r>
            <a:r>
              <a:rPr lang="fr-FR" u="none" baseline="0" dirty="0" smtClean="0"/>
              <a:t> areas </a:t>
            </a:r>
            <a:r>
              <a:rPr lang="fr-FR" u="none" baseline="0" dirty="0" err="1" smtClean="0"/>
              <a:t>at</a:t>
            </a:r>
            <a:r>
              <a:rPr lang="fr-FR" u="none" baseline="0" dirty="0" smtClean="0"/>
              <a:t> </a:t>
            </a:r>
            <a:r>
              <a:rPr lang="fr-FR" u="none" baseline="0" dirty="0" err="1" smtClean="0"/>
              <a:t>risk</a:t>
            </a:r>
            <a:r>
              <a:rPr lang="fr-FR" u="none" baseline="0" dirty="0" smtClean="0"/>
              <a:t> </a:t>
            </a:r>
            <a:r>
              <a:rPr lang="fr-FR" u="none" baseline="0" dirty="0" err="1" smtClean="0"/>
              <a:t>inside</a:t>
            </a:r>
            <a:r>
              <a:rPr lang="fr-FR" u="none" baseline="0" dirty="0" smtClean="0"/>
              <a:t> the application for </a:t>
            </a:r>
            <a:r>
              <a:rPr lang="fr-FR" u="none" baseline="0" dirty="0" err="1" smtClean="0"/>
              <a:t>each</a:t>
            </a:r>
            <a:r>
              <a:rPr lang="fr-FR" u="none" baseline="0" dirty="0" smtClean="0"/>
              <a:t> </a:t>
            </a:r>
            <a:r>
              <a:rPr lang="fr-FR" u="none" baseline="0" dirty="0" err="1" smtClean="0"/>
              <a:t>health</a:t>
            </a:r>
            <a:r>
              <a:rPr lang="fr-FR" u="none" baseline="0" dirty="0" smtClean="0"/>
              <a:t> factor and a focus on the module </a:t>
            </a:r>
            <a:r>
              <a:rPr lang="fr-FR" u="none" baseline="0" dirty="0" err="1" smtClean="0"/>
              <a:t>at</a:t>
            </a:r>
            <a:r>
              <a:rPr lang="fr-FR" u="none" baseline="0" dirty="0" smtClean="0"/>
              <a:t> </a:t>
            </a:r>
            <a:r>
              <a:rPr lang="fr-FR" u="none" baseline="0" dirty="0" err="1" smtClean="0"/>
              <a:t>higher</a:t>
            </a:r>
            <a:r>
              <a:rPr lang="fr-FR" u="none" baseline="0" dirty="0" smtClean="0"/>
              <a:t> </a:t>
            </a:r>
            <a:r>
              <a:rPr lang="fr-FR" u="none" baseline="0" dirty="0" err="1" smtClean="0"/>
              <a:t>risk</a:t>
            </a:r>
            <a:r>
              <a:rPr lang="fr-FR" u="none" baseline="0" dirty="0" smtClean="0"/>
              <a:t>.</a:t>
            </a:r>
          </a:p>
          <a:p>
            <a:pPr marL="171450" indent="-171450">
              <a:buFontTx/>
              <a:buChar char="-"/>
            </a:pPr>
            <a:r>
              <a:rPr lang="fr-FR" u="sng" baseline="0" dirty="0" err="1" smtClean="0"/>
              <a:t>Recommendations</a:t>
            </a:r>
            <a:r>
              <a:rPr lang="fr-FR" u="sng" baseline="0" dirty="0" smtClean="0"/>
              <a:t> :</a:t>
            </a:r>
          </a:p>
          <a:p>
            <a:pPr marL="628650" lvl="1" indent="-171450">
              <a:buFont typeface="Wingdings" panose="05000000000000000000" pitchFamily="2" charset="2"/>
              <a:buChar char="§"/>
            </a:pPr>
            <a:r>
              <a:rPr lang="fr-FR" u="none" baseline="0" dirty="0" smtClean="0"/>
              <a:t>There are 2 parts :</a:t>
            </a:r>
          </a:p>
          <a:p>
            <a:pPr marL="1085850" lvl="2" indent="-171450">
              <a:buFont typeface="Wingdings" panose="05000000000000000000" pitchFamily="2" charset="2"/>
              <a:buChar char="v"/>
            </a:pPr>
            <a:r>
              <a:rPr lang="fr-FR" u="none" baseline="0" dirty="0" smtClean="0"/>
              <a:t>General </a:t>
            </a:r>
            <a:r>
              <a:rPr lang="fr-FR" u="none" baseline="0" dirty="0" err="1" smtClean="0"/>
              <a:t>recommendations</a:t>
            </a:r>
            <a:r>
              <a:rPr lang="fr-FR" u="none" baseline="0" dirty="0" smtClean="0"/>
              <a:t> </a:t>
            </a:r>
            <a:r>
              <a:rPr lang="fr-FR" u="none" baseline="0" dirty="0" err="1" smtClean="0"/>
              <a:t>with</a:t>
            </a:r>
            <a:r>
              <a:rPr lang="fr-FR" u="none" baseline="0" dirty="0" smtClean="0"/>
              <a:t> </a:t>
            </a:r>
            <a:r>
              <a:rPr lang="fr-FR" u="none" baseline="0" dirty="0" err="1" smtClean="0"/>
              <a:t>watchlist</a:t>
            </a:r>
            <a:r>
              <a:rPr lang="fr-FR" u="none" baseline="0" dirty="0" smtClean="0"/>
              <a:t> </a:t>
            </a:r>
            <a:r>
              <a:rPr lang="fr-FR" u="none" baseline="0" dirty="0" err="1" smtClean="0"/>
              <a:t>rules</a:t>
            </a:r>
            <a:r>
              <a:rPr lang="fr-FR" u="none" baseline="0" dirty="0" smtClean="0"/>
              <a:t> (top </a:t>
            </a:r>
            <a:r>
              <a:rPr lang="fr-FR" u="none" baseline="0" dirty="0" err="1" smtClean="0"/>
              <a:t>rules</a:t>
            </a:r>
            <a:r>
              <a:rPr lang="fr-FR" u="none" baseline="0" dirty="0" smtClean="0"/>
              <a:t> to </a:t>
            </a:r>
            <a:r>
              <a:rPr lang="fr-FR" u="none" baseline="0" dirty="0" err="1" smtClean="0"/>
              <a:t>follow</a:t>
            </a:r>
            <a:r>
              <a:rPr lang="fr-FR" u="none" baseline="0" dirty="0" smtClean="0"/>
              <a:t> by the application team for </a:t>
            </a:r>
            <a:r>
              <a:rPr lang="fr-FR" u="none" baseline="0" dirty="0" err="1" smtClean="0"/>
              <a:t>ongoing</a:t>
            </a:r>
            <a:r>
              <a:rPr lang="fr-FR" u="none" baseline="0" dirty="0" smtClean="0"/>
              <a:t>)</a:t>
            </a:r>
          </a:p>
          <a:p>
            <a:pPr marL="1085850" lvl="2" indent="-171450">
              <a:buFont typeface="Wingdings" panose="05000000000000000000" pitchFamily="2" charset="2"/>
              <a:buChar char="v"/>
            </a:pPr>
            <a:r>
              <a:rPr lang="fr-FR" u="none" baseline="0" dirty="0" err="1" smtClean="0"/>
              <a:t>Suggested</a:t>
            </a:r>
            <a:r>
              <a:rPr lang="fr-FR" u="none" baseline="0" dirty="0" smtClean="0"/>
              <a:t> action plan </a:t>
            </a:r>
            <a:r>
              <a:rPr lang="fr-FR" u="none" baseline="0" dirty="0" err="1" smtClean="0"/>
              <a:t>with</a:t>
            </a:r>
            <a:r>
              <a:rPr lang="fr-FR" u="none" baseline="0" dirty="0" smtClean="0"/>
              <a:t> action plan </a:t>
            </a:r>
            <a:r>
              <a:rPr lang="fr-FR" u="none" baseline="0" dirty="0" err="1" smtClean="0"/>
              <a:t>optimizer</a:t>
            </a:r>
            <a:r>
              <a:rPr lang="fr-FR" u="none" baseline="0" dirty="0" smtClean="0"/>
              <a:t> impact simulation</a:t>
            </a:r>
          </a:p>
          <a:p>
            <a:pPr marL="1085850" lvl="2" indent="-171450">
              <a:buFont typeface="Wingdings" panose="05000000000000000000" pitchFamily="2" charset="2"/>
              <a:buChar char="v"/>
            </a:pPr>
            <a:endParaRPr lang="en-US" u="none"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2</a:t>
            </a:fld>
            <a:endParaRPr lang="en-US"/>
          </a:p>
        </p:txBody>
      </p:sp>
    </p:spTree>
    <p:extLst>
      <p:ext uri="{BB962C8B-B14F-4D97-AF65-F5344CB8AC3E}">
        <p14:creationId xmlns:p14="http://schemas.microsoft.com/office/powerpoint/2010/main" val="4101880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effectLst/>
              </a:rPr>
              <a:t>Best Practices</a:t>
            </a:r>
          </a:p>
          <a:p>
            <a:r>
              <a:rPr lang="fr-FR" b="0" dirty="0" smtClean="0">
                <a:effectLst/>
              </a:rPr>
              <a:t>In</a:t>
            </a:r>
            <a:r>
              <a:rPr lang="fr-FR" b="0" baseline="0" dirty="0" smtClean="0">
                <a:effectLst/>
              </a:rPr>
              <a:t> all applications </a:t>
            </a:r>
            <a:r>
              <a:rPr lang="fr-FR" b="0" baseline="0" dirty="0" err="1" smtClean="0">
                <a:effectLst/>
              </a:rPr>
              <a:t>you</a:t>
            </a:r>
            <a:r>
              <a:rPr lang="fr-FR" b="0" baseline="0" dirty="0" smtClean="0">
                <a:effectLst/>
              </a:rPr>
              <a:t> </a:t>
            </a:r>
            <a:r>
              <a:rPr lang="fr-FR" b="0" baseline="0" dirty="0" err="1" smtClean="0">
                <a:effectLst/>
              </a:rPr>
              <a:t>should</a:t>
            </a:r>
            <a:r>
              <a:rPr lang="fr-FR" b="0" baseline="0" dirty="0" smtClean="0">
                <a:effectLst/>
              </a:rPr>
              <a:t> not have a high </a:t>
            </a:r>
            <a:r>
              <a:rPr lang="fr-FR" b="0" baseline="0" dirty="0" err="1" smtClean="0">
                <a:effectLst/>
              </a:rPr>
              <a:t>number</a:t>
            </a:r>
            <a:r>
              <a:rPr lang="fr-FR" b="0" baseline="0" dirty="0" smtClean="0">
                <a:effectLst/>
              </a:rPr>
              <a:t> (to </a:t>
            </a:r>
            <a:r>
              <a:rPr lang="fr-FR" b="0" baseline="0" dirty="0" err="1" smtClean="0">
                <a:effectLst/>
              </a:rPr>
              <a:t>be</a:t>
            </a:r>
            <a:r>
              <a:rPr lang="fr-FR" b="0" baseline="0" dirty="0" smtClean="0">
                <a:effectLst/>
              </a:rPr>
              <a:t> </a:t>
            </a:r>
            <a:r>
              <a:rPr lang="fr-FR" b="0" baseline="0" dirty="0" err="1" smtClean="0">
                <a:effectLst/>
              </a:rPr>
              <a:t>defined</a:t>
            </a:r>
            <a:r>
              <a:rPr lang="fr-FR" b="0" baseline="0" dirty="0" smtClean="0">
                <a:effectLst/>
              </a:rPr>
              <a:t> by the </a:t>
            </a:r>
            <a:r>
              <a:rPr lang="fr-FR" b="0" baseline="0" dirty="0" err="1" smtClean="0">
                <a:effectLst/>
              </a:rPr>
              <a:t>project</a:t>
            </a:r>
            <a:r>
              <a:rPr lang="fr-FR" b="0" baseline="0" dirty="0" smtClean="0">
                <a:effectLst/>
              </a:rPr>
              <a:t>) of high and </a:t>
            </a:r>
            <a:r>
              <a:rPr lang="fr-FR" b="0" baseline="0" dirty="0" err="1" smtClean="0">
                <a:effectLst/>
              </a:rPr>
              <a:t>very</a:t>
            </a:r>
            <a:r>
              <a:rPr lang="fr-FR" b="0" baseline="0" dirty="0" smtClean="0">
                <a:effectLst/>
              </a:rPr>
              <a:t> high </a:t>
            </a:r>
            <a:r>
              <a:rPr lang="fr-FR" b="0" baseline="0" dirty="0" err="1" smtClean="0">
                <a:effectLst/>
              </a:rPr>
              <a:t>complex</a:t>
            </a:r>
            <a:r>
              <a:rPr lang="fr-FR" b="0" baseline="0" dirty="0" smtClean="0">
                <a:effectLst/>
              </a:rPr>
              <a:t> </a:t>
            </a:r>
            <a:r>
              <a:rPr lang="fr-FR" b="0" baseline="0" dirty="0" err="1" smtClean="0">
                <a:effectLst/>
              </a:rPr>
              <a:t>objects</a:t>
            </a:r>
            <a:r>
              <a:rPr lang="fr-FR" b="0" baseline="0" dirty="0" smtClean="0">
                <a:effectLst/>
              </a:rPr>
              <a:t> (for </a:t>
            </a:r>
            <a:r>
              <a:rPr lang="fr-FR" b="0" baseline="0" dirty="0" err="1" smtClean="0">
                <a:effectLst/>
              </a:rPr>
              <a:t>example</a:t>
            </a:r>
            <a:r>
              <a:rPr lang="fr-FR" b="0" baseline="0" dirty="0" smtClean="0">
                <a:effectLst/>
              </a:rPr>
              <a:t> </a:t>
            </a:r>
            <a:r>
              <a:rPr lang="fr-FR" b="0" baseline="0" dirty="0" err="1" smtClean="0">
                <a:effectLst/>
              </a:rPr>
              <a:t>less</a:t>
            </a:r>
            <a:r>
              <a:rPr lang="fr-FR" b="0" baseline="0" dirty="0" smtClean="0">
                <a:effectLst/>
              </a:rPr>
              <a:t> </a:t>
            </a:r>
            <a:r>
              <a:rPr lang="fr-FR" b="0" baseline="0" dirty="0" err="1" smtClean="0">
                <a:effectLst/>
              </a:rPr>
              <a:t>than</a:t>
            </a:r>
            <a:r>
              <a:rPr lang="fr-FR" b="0" baseline="0" dirty="0" smtClean="0">
                <a:effectLst/>
              </a:rPr>
              <a:t> 5%)</a:t>
            </a:r>
          </a:p>
          <a:p>
            <a:r>
              <a:rPr lang="fr-FR" b="0" baseline="0" dirty="0" smtClean="0">
                <a:effectLst/>
              </a:rPr>
              <a:t>On a </a:t>
            </a:r>
            <a:r>
              <a:rPr lang="fr-FR" b="0" baseline="0" dirty="0" err="1" smtClean="0">
                <a:effectLst/>
              </a:rPr>
              <a:t>recurring</a:t>
            </a:r>
            <a:r>
              <a:rPr lang="fr-FR" b="0" baseline="0" dirty="0" smtClean="0">
                <a:effectLst/>
              </a:rPr>
              <a:t> </a:t>
            </a:r>
            <a:r>
              <a:rPr lang="fr-FR" b="0" baseline="0" dirty="0" err="1" smtClean="0">
                <a:effectLst/>
              </a:rPr>
              <a:t>analysis</a:t>
            </a:r>
            <a:r>
              <a:rPr lang="fr-FR" b="0" baseline="0" dirty="0" smtClean="0">
                <a:effectLst/>
              </a:rPr>
              <a:t> the </a:t>
            </a:r>
            <a:r>
              <a:rPr lang="fr-FR" b="0" baseline="0" dirty="0" err="1" smtClean="0">
                <a:effectLst/>
              </a:rPr>
              <a:t>number</a:t>
            </a:r>
            <a:r>
              <a:rPr lang="fr-FR" b="0" baseline="0" dirty="0" smtClean="0">
                <a:effectLst/>
              </a:rPr>
              <a:t> </a:t>
            </a:r>
            <a:r>
              <a:rPr lang="fr-FR" b="0" baseline="0" dirty="0" err="1" smtClean="0">
                <a:effectLst/>
              </a:rPr>
              <a:t>should</a:t>
            </a:r>
            <a:r>
              <a:rPr lang="fr-FR" b="0" baseline="0" dirty="0" smtClean="0">
                <a:effectLst/>
              </a:rPr>
              <a:t> not </a:t>
            </a:r>
            <a:r>
              <a:rPr lang="fr-FR" b="0" baseline="0" dirty="0" err="1" smtClean="0">
                <a:effectLst/>
              </a:rPr>
              <a:t>increase</a:t>
            </a:r>
            <a:r>
              <a:rPr lang="fr-FR" b="0" baseline="0" dirty="0" smtClean="0">
                <a:effectLst/>
              </a:rPr>
              <a:t> more </a:t>
            </a:r>
            <a:r>
              <a:rPr lang="fr-FR" b="0" baseline="0" dirty="0" err="1" smtClean="0">
                <a:effectLst/>
              </a:rPr>
              <a:t>than</a:t>
            </a:r>
            <a:r>
              <a:rPr lang="fr-FR" b="0" baseline="0" dirty="0" smtClean="0">
                <a:effectLst/>
              </a:rPr>
              <a:t> the </a:t>
            </a:r>
            <a:r>
              <a:rPr lang="fr-FR" b="0" baseline="0" dirty="0" err="1" smtClean="0">
                <a:effectLst/>
              </a:rPr>
              <a:t>limit</a:t>
            </a:r>
            <a:r>
              <a:rPr lang="fr-FR" b="0" baseline="0" dirty="0" smtClean="0">
                <a:effectLst/>
              </a:rPr>
              <a:t> </a:t>
            </a:r>
            <a:r>
              <a:rPr lang="fr-FR" b="0" baseline="0" dirty="0" err="1" smtClean="0">
                <a:effectLst/>
              </a:rPr>
              <a:t>identified</a:t>
            </a:r>
            <a:r>
              <a:rPr lang="fr-FR" b="0" baseline="0" dirty="0" smtClean="0">
                <a:effectLst/>
              </a:rPr>
              <a:t> and if </a:t>
            </a:r>
            <a:r>
              <a:rPr lang="fr-FR" b="0" baseline="0" dirty="0" err="1" smtClean="0">
                <a:effectLst/>
              </a:rPr>
              <a:t>there</a:t>
            </a:r>
            <a:r>
              <a:rPr lang="fr-FR" b="0" baseline="0" dirty="0" smtClean="0">
                <a:effectLst/>
              </a:rPr>
              <a:t> </a:t>
            </a:r>
            <a:r>
              <a:rPr lang="fr-FR" b="0" baseline="0" dirty="0" err="1" smtClean="0">
                <a:effectLst/>
              </a:rPr>
              <a:t>is</a:t>
            </a:r>
            <a:r>
              <a:rPr lang="fr-FR" b="0" baseline="0" dirty="0" smtClean="0">
                <a:effectLst/>
              </a:rPr>
              <a:t> an </a:t>
            </a:r>
            <a:r>
              <a:rPr lang="fr-FR" b="0" baseline="0" dirty="0" err="1" smtClean="0">
                <a:effectLst/>
              </a:rPr>
              <a:t>increase</a:t>
            </a:r>
            <a:r>
              <a:rPr lang="fr-FR" b="0" baseline="0" dirty="0" smtClean="0">
                <a:effectLst/>
              </a:rPr>
              <a:t> </a:t>
            </a:r>
            <a:r>
              <a:rPr lang="fr-FR" b="0" baseline="0" dirty="0" err="1" smtClean="0">
                <a:effectLst/>
              </a:rPr>
              <a:t>it</a:t>
            </a:r>
            <a:r>
              <a:rPr lang="fr-FR" b="0" baseline="0" dirty="0" smtClean="0">
                <a:effectLst/>
              </a:rPr>
              <a:t> </a:t>
            </a:r>
            <a:r>
              <a:rPr lang="fr-FR" b="0" baseline="0" dirty="0" err="1" smtClean="0">
                <a:effectLst/>
              </a:rPr>
              <a:t>should</a:t>
            </a:r>
            <a:r>
              <a:rPr lang="fr-FR" b="0" baseline="0" dirty="0" smtClean="0">
                <a:effectLst/>
              </a:rPr>
              <a:t> </a:t>
            </a:r>
            <a:r>
              <a:rPr lang="fr-FR" b="0" baseline="0" dirty="0" err="1" smtClean="0">
                <a:effectLst/>
              </a:rPr>
              <a:t>be</a:t>
            </a:r>
            <a:r>
              <a:rPr lang="fr-FR" b="0" baseline="0" dirty="0" smtClean="0">
                <a:effectLst/>
              </a:rPr>
              <a:t> </a:t>
            </a:r>
            <a:r>
              <a:rPr lang="fr-FR" b="0" baseline="0" dirty="0" err="1" smtClean="0">
                <a:effectLst/>
              </a:rPr>
              <a:t>contained</a:t>
            </a:r>
            <a:r>
              <a:rPr lang="fr-FR" b="0" baseline="0" dirty="0" smtClean="0">
                <a:effectLst/>
              </a:rPr>
              <a:t> and </a:t>
            </a:r>
            <a:r>
              <a:rPr lang="fr-FR" b="0" baseline="0" dirty="0" err="1" smtClean="0">
                <a:effectLst/>
              </a:rPr>
              <a:t>justified</a:t>
            </a:r>
            <a:endParaRPr lang="fr-FR" b="0" dirty="0" smtClean="0">
              <a:effectLst/>
            </a:endParaRPr>
          </a:p>
          <a:p>
            <a:endParaRPr lang="en-US" b="1" dirty="0" smtClean="0">
              <a:effectLst/>
            </a:endParaRPr>
          </a:p>
          <a:p>
            <a:r>
              <a:rPr lang="en-US" b="1" dirty="0" smtClean="0">
                <a:effectLst/>
              </a:rPr>
              <a:t>Cost Complexity Definition</a:t>
            </a:r>
          </a:p>
          <a:p>
            <a:r>
              <a:rPr lang="en-US" dirty="0" smtClean="0">
                <a:effectLst/>
              </a:rPr>
              <a:t>Cost Complexity is calculated in a different way to other Complexity metrics. It takes into account complexity scores for other types of complexity (such as </a:t>
            </a:r>
            <a:r>
              <a:rPr lang="en-US" dirty="0" err="1" smtClean="0">
                <a:effectLst/>
              </a:rPr>
              <a:t>Cylcomatic</a:t>
            </a:r>
            <a:r>
              <a:rPr lang="en-US" dirty="0" smtClean="0">
                <a:effectLst/>
              </a:rPr>
              <a:t> Complexity) and aggregates them to provide a score for Cost Complexity.</a:t>
            </a:r>
          </a:p>
          <a:p>
            <a:r>
              <a:rPr lang="en-US" dirty="0" smtClean="0">
                <a:effectLst/>
              </a:rPr>
              <a:t>The following items are taken into account:</a:t>
            </a:r>
          </a:p>
          <a:p>
            <a:endParaRPr lang="en-US" b="1" dirty="0" smtClean="0">
              <a:effectLst/>
            </a:endParaRPr>
          </a:p>
          <a:p>
            <a:r>
              <a:rPr lang="en-US" b="1" dirty="0" smtClean="0">
                <a:effectLst/>
              </a:rPr>
              <a:t>Lack of Comment index</a:t>
            </a:r>
            <a:endParaRPr lang="en-US" dirty="0" smtClean="0">
              <a:effectLst/>
            </a:endParaRPr>
          </a:p>
          <a:p>
            <a:r>
              <a:rPr lang="en-US" dirty="0" smtClean="0">
                <a:effectLst/>
              </a:rPr>
              <a:t>Artifacts are positioned based on their comment/code ratio using the following thresholds:</a:t>
            </a:r>
          </a:p>
          <a:p>
            <a:r>
              <a:rPr lang="en-US" dirty="0" smtClean="0">
                <a:effectLst/>
              </a:rPr>
              <a:t>Average Comment/Code ratio: 15</a:t>
            </a:r>
          </a:p>
          <a:p>
            <a:r>
              <a:rPr lang="en-US" dirty="0" smtClean="0">
                <a:effectLst/>
              </a:rPr>
              <a:t>High Comment/Code Ratio: 7</a:t>
            </a:r>
          </a:p>
          <a:p>
            <a:r>
              <a:rPr lang="en-US" dirty="0" smtClean="0">
                <a:effectLst/>
              </a:rPr>
              <a:t>Very High Comment/Code Ratio: 3</a:t>
            </a:r>
          </a:p>
          <a:p>
            <a:endParaRPr lang="en-US" b="1" dirty="0" smtClean="0">
              <a:effectLst/>
            </a:endParaRPr>
          </a:p>
          <a:p>
            <a:r>
              <a:rPr lang="en-US" b="1" dirty="0" err="1" smtClean="0">
                <a:effectLst/>
              </a:rPr>
              <a:t>Cyclomatic</a:t>
            </a:r>
            <a:r>
              <a:rPr lang="en-US" b="1" dirty="0" smtClean="0">
                <a:effectLst/>
              </a:rPr>
              <a:t> Complexity index</a:t>
            </a:r>
            <a:endParaRPr lang="en-US" dirty="0" smtClean="0">
              <a:effectLst/>
            </a:endParaRPr>
          </a:p>
          <a:p>
            <a:r>
              <a:rPr lang="en-US" dirty="0" smtClean="0">
                <a:effectLst/>
              </a:rPr>
              <a:t>Artifacts are positioned based on their </a:t>
            </a:r>
            <a:r>
              <a:rPr lang="en-US" dirty="0" err="1" smtClean="0">
                <a:effectLst/>
              </a:rPr>
              <a:t>Cyclomatic</a:t>
            </a:r>
            <a:r>
              <a:rPr lang="en-US" dirty="0" smtClean="0">
                <a:effectLst/>
              </a:rPr>
              <a:t> Complexity score as follows:</a:t>
            </a:r>
          </a:p>
          <a:p>
            <a:r>
              <a:rPr lang="en-US" dirty="0" smtClean="0">
                <a:effectLst/>
              </a:rPr>
              <a:t>Moderate </a:t>
            </a:r>
            <a:r>
              <a:rPr lang="en-US" dirty="0" err="1" smtClean="0">
                <a:effectLst/>
              </a:rPr>
              <a:t>Cyclomatic</a:t>
            </a:r>
            <a:r>
              <a:rPr lang="en-US" dirty="0" smtClean="0">
                <a:effectLst/>
              </a:rPr>
              <a:t> Complexity: for all artifacts having a result for the metric 65503 (Moderate Complexity Artifacts)</a:t>
            </a:r>
          </a:p>
          <a:p>
            <a:r>
              <a:rPr lang="en-US" dirty="0" smtClean="0">
                <a:effectLst/>
              </a:rPr>
              <a:t>High </a:t>
            </a:r>
            <a:r>
              <a:rPr lang="en-US" dirty="0" err="1" smtClean="0">
                <a:effectLst/>
              </a:rPr>
              <a:t>Cyclomatic</a:t>
            </a:r>
            <a:r>
              <a:rPr lang="en-US" dirty="0" smtClean="0">
                <a:effectLst/>
              </a:rPr>
              <a:t> Complexity: for all artifacts having a result for the metric 65504 (High Complexity Artifacts)</a:t>
            </a:r>
          </a:p>
          <a:p>
            <a:r>
              <a:rPr lang="en-US" dirty="0" smtClean="0">
                <a:effectLst/>
              </a:rPr>
              <a:t>Very High </a:t>
            </a:r>
            <a:r>
              <a:rPr lang="en-US" dirty="0" err="1" smtClean="0">
                <a:effectLst/>
              </a:rPr>
              <a:t>Cyclomatic</a:t>
            </a:r>
            <a:r>
              <a:rPr lang="en-US" dirty="0" smtClean="0">
                <a:effectLst/>
              </a:rPr>
              <a:t> Complexity: for all artifacts having a result for the metric 65505 (Very High Complexity Artifacts)</a:t>
            </a:r>
          </a:p>
          <a:p>
            <a:endParaRPr lang="en-US" b="1" dirty="0" smtClean="0">
              <a:effectLst/>
            </a:endParaRPr>
          </a:p>
          <a:p>
            <a:r>
              <a:rPr lang="en-US" b="1" dirty="0" smtClean="0">
                <a:effectLst/>
              </a:rPr>
              <a:t>SQL Complexity index</a:t>
            </a:r>
            <a:endParaRPr lang="en-US" dirty="0" smtClean="0">
              <a:effectLst/>
            </a:endParaRPr>
          </a:p>
          <a:p>
            <a:r>
              <a:rPr lang="en-US" dirty="0" smtClean="0">
                <a:effectLst/>
              </a:rPr>
              <a:t>Artifacts are positioned based on their SQL Complexity score as follows:</a:t>
            </a:r>
          </a:p>
          <a:p>
            <a:r>
              <a:rPr lang="en-US" dirty="0" smtClean="0">
                <a:effectLst/>
              </a:rPr>
              <a:t>Moderate SQL Complexity: for all artifacts having a result for the metric 65803 (Moderate SQL Complexity Artifacts)</a:t>
            </a:r>
          </a:p>
          <a:p>
            <a:r>
              <a:rPr lang="en-US" dirty="0" smtClean="0">
                <a:effectLst/>
              </a:rPr>
              <a:t>High SQL Complexity: for all artifacts having a result for the metric 65804 (High SQL Complexity Artifacts)</a:t>
            </a:r>
          </a:p>
          <a:p>
            <a:r>
              <a:rPr lang="en-US" dirty="0" smtClean="0">
                <a:effectLst/>
              </a:rPr>
              <a:t>Very High SQL Complexity: for all artifacts having a result for the metric 65805 (Very High SQL Complexity Artifacts)</a:t>
            </a:r>
          </a:p>
          <a:p>
            <a:endParaRPr lang="en-US" b="1" dirty="0" smtClean="0">
              <a:effectLst/>
            </a:endParaRPr>
          </a:p>
          <a:p>
            <a:r>
              <a:rPr lang="en-US" b="1" dirty="0" smtClean="0">
                <a:effectLst/>
              </a:rPr>
              <a:t>Artifact Granularity index</a:t>
            </a:r>
            <a:endParaRPr lang="en-US" dirty="0" smtClean="0">
              <a:effectLst/>
            </a:endParaRPr>
          </a:p>
          <a:p>
            <a:r>
              <a:rPr lang="en-US" dirty="0" smtClean="0">
                <a:effectLst/>
              </a:rPr>
              <a:t>Artifacts are positioned based on their Size Distribution score as follows:</a:t>
            </a:r>
          </a:p>
          <a:p>
            <a:r>
              <a:rPr lang="en-US" dirty="0" smtClean="0">
                <a:effectLst/>
              </a:rPr>
              <a:t>Average Granularity: for all artifacts having a result for the metric 65102 (Average Size Artifacts)</a:t>
            </a:r>
          </a:p>
          <a:p>
            <a:r>
              <a:rPr lang="en-US" dirty="0" smtClean="0">
                <a:effectLst/>
              </a:rPr>
              <a:t>High Granularity: for all artifacts having a result for the metric 65103 (Large Size Artifacts)</a:t>
            </a:r>
          </a:p>
          <a:p>
            <a:r>
              <a:rPr lang="en-US" dirty="0" smtClean="0">
                <a:effectLst/>
              </a:rPr>
              <a:t>Very High Granularity: for all artifacts having a result for the metric 65104 (Very Large Size Artifacts)</a:t>
            </a:r>
          </a:p>
          <a:p>
            <a:endParaRPr lang="en-US" b="1" dirty="0" smtClean="0">
              <a:effectLst/>
            </a:endParaRPr>
          </a:p>
          <a:p>
            <a:r>
              <a:rPr lang="en-US" b="1" dirty="0" smtClean="0">
                <a:effectLst/>
              </a:rPr>
              <a:t>Artifact Coupling index</a:t>
            </a:r>
            <a:endParaRPr lang="en-US" dirty="0" smtClean="0">
              <a:effectLst/>
            </a:endParaRPr>
          </a:p>
          <a:p>
            <a:r>
              <a:rPr lang="en-US" dirty="0" smtClean="0">
                <a:effectLst/>
              </a:rPr>
              <a:t>Artifacts are positioned based on their Coupling Distribution score as follows:</a:t>
            </a:r>
          </a:p>
          <a:p>
            <a:r>
              <a:rPr lang="en-US" dirty="0" smtClean="0">
                <a:effectLst/>
              </a:rPr>
              <a:t>Average Coupling: for all artifacts having a result for the metric 65302 (Average Coupling Artifacts)</a:t>
            </a:r>
          </a:p>
          <a:p>
            <a:r>
              <a:rPr lang="en-US" dirty="0" smtClean="0">
                <a:effectLst/>
              </a:rPr>
              <a:t>High Coupling: for all artifacts having a result for the metric 65303 (High Coupling Artifacts)</a:t>
            </a:r>
          </a:p>
          <a:p>
            <a:r>
              <a:rPr lang="en-US" dirty="0" smtClean="0">
                <a:effectLst/>
              </a:rPr>
              <a:t>Very High Coupling: for all artifacts having a result for the metric 65304 (Very High Coupling Artifacts)</a:t>
            </a:r>
          </a:p>
          <a:p>
            <a:endParaRPr lang="en-US" b="1" dirty="0" smtClean="0">
              <a:effectLst/>
            </a:endParaRPr>
          </a:p>
          <a:p>
            <a:r>
              <a:rPr lang="en-US" b="1" dirty="0" smtClean="0">
                <a:effectLst/>
              </a:rPr>
              <a:t>Calculation</a:t>
            </a:r>
          </a:p>
          <a:p>
            <a:r>
              <a:rPr lang="en-US" dirty="0" smtClean="0">
                <a:effectLst/>
              </a:rPr>
              <a:t>Once the above scores are determined for an artifact, the Cost Complexity score is then calculated as follows:</a:t>
            </a:r>
          </a:p>
          <a:p>
            <a:endParaRPr lang="en-US" b="1" dirty="0" smtClean="0">
              <a:effectLst/>
            </a:endParaRPr>
          </a:p>
          <a:p>
            <a:r>
              <a:rPr lang="en-US" b="1" dirty="0" smtClean="0">
                <a:effectLst/>
              </a:rPr>
              <a:t>Very High Cost Complexity</a:t>
            </a:r>
            <a:endParaRPr lang="en-US" dirty="0" smtClean="0">
              <a:effectLst/>
            </a:endParaRPr>
          </a:p>
          <a:p>
            <a:r>
              <a:rPr lang="en-US" dirty="0" smtClean="0">
                <a:effectLst/>
              </a:rPr>
              <a:t>Cost Complexity will be Very High when ONE of the following is true:</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Very High</a:t>
            </a:r>
            <a:endParaRPr lang="en-US" dirty="0" smtClean="0">
              <a:effectLst/>
            </a:endParaRPr>
          </a:p>
          <a:p>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Very High</a:t>
            </a:r>
            <a:endParaRPr lang="en-US" dirty="0" smtClean="0">
              <a:effectLst/>
            </a:endParaRPr>
          </a:p>
          <a:p>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a:t>
            </a:r>
            <a:r>
              <a:rPr lang="en-US" u="sng" dirty="0" smtClean="0">
                <a:effectLst/>
              </a:rPr>
              <a:t>and</a:t>
            </a:r>
            <a:r>
              <a:rPr lang="en-US" b="1" dirty="0" smtClean="0">
                <a:effectLst/>
              </a:rPr>
              <a:t> Lack of Comment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a:t>
            </a:r>
            <a:r>
              <a:rPr lang="en-US" u="sng" dirty="0" smtClean="0">
                <a:effectLst/>
              </a:rPr>
              <a:t>and</a:t>
            </a:r>
            <a:r>
              <a:rPr lang="en-US" b="1" dirty="0" smtClean="0">
                <a:effectLst/>
              </a:rPr>
              <a:t> Artifact Coupling index</a:t>
            </a:r>
            <a:r>
              <a:rPr lang="en-US" dirty="0" smtClean="0">
                <a:effectLst/>
              </a:rPr>
              <a:t> is </a:t>
            </a:r>
            <a:r>
              <a:rPr lang="en-US" sz="1200" kern="1200" dirty="0" smtClean="0">
                <a:solidFill>
                  <a:schemeClr val="tx1"/>
                </a:solidFill>
                <a:effectLst/>
                <a:latin typeface="+mn-lt"/>
                <a:ea typeface="+mn-ea"/>
                <a:cs typeface="+mn-cs"/>
              </a:rPr>
              <a:t>Very High</a:t>
            </a:r>
            <a:endParaRPr lang="en-US" dirty="0" smtClean="0">
              <a:effectLst/>
            </a:endParaRPr>
          </a:p>
          <a:p>
            <a:endParaRPr lang="en-US" b="1" dirty="0" smtClean="0">
              <a:effectLst/>
            </a:endParaRPr>
          </a:p>
          <a:p>
            <a:r>
              <a:rPr lang="en-US" b="1" dirty="0" smtClean="0">
                <a:effectLst/>
              </a:rPr>
              <a:t>High Cost Complexity</a:t>
            </a:r>
            <a:endParaRPr lang="en-US" dirty="0" smtClean="0">
              <a:effectLst/>
            </a:endParaRPr>
          </a:p>
          <a:p>
            <a:r>
              <a:rPr lang="en-US" dirty="0" smtClean="0">
                <a:effectLst/>
              </a:rPr>
              <a:t>Cost Complexity will be High when ONE of the following is true:</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a:t>
            </a:r>
            <a:r>
              <a:rPr lang="en-US" u="sng" dirty="0" smtClean="0">
                <a:effectLst/>
              </a:rPr>
              <a:t>or</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 or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Very High</a:t>
            </a:r>
            <a:r>
              <a:rPr lang="en-US" dirty="0" smtClean="0">
                <a:effectLst/>
              </a:rPr>
              <a:t>)</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High</a:t>
            </a:r>
            <a:endParaRPr lang="en-US" dirty="0" smtClean="0">
              <a:effectLst/>
            </a:endParaRPr>
          </a:p>
          <a:p>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High</a:t>
            </a:r>
            <a:endParaRPr lang="en-US" dirty="0" smtClean="0">
              <a:effectLst/>
            </a:endParaRPr>
          </a:p>
          <a:p>
            <a:endParaRPr lang="en-US" b="1" dirty="0" smtClean="0">
              <a:effectLst/>
            </a:endParaRPr>
          </a:p>
          <a:p>
            <a:r>
              <a:rPr lang="en-US" b="1" dirty="0" smtClean="0">
                <a:effectLst/>
              </a:rPr>
              <a:t>Moderate Cost Complexity</a:t>
            </a:r>
            <a:endParaRPr lang="en-US" dirty="0" smtClean="0">
              <a:effectLst/>
            </a:endParaRPr>
          </a:p>
          <a:p>
            <a:r>
              <a:rPr lang="en-US" dirty="0" smtClean="0">
                <a:effectLst/>
              </a:rPr>
              <a:t>Cost Complexity will be Moderate when ONE of the following is true:</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Low</a:t>
            </a:r>
            <a:r>
              <a:rPr lang="en-US" dirty="0" smtClean="0">
                <a:effectLst/>
              </a:rPr>
              <a:t> </a:t>
            </a:r>
            <a:r>
              <a:rPr lang="en-US" u="sng" dirty="0" smtClean="0">
                <a:effectLst/>
              </a:rPr>
              <a:t>and</a:t>
            </a:r>
            <a:r>
              <a:rPr lang="en-US" dirty="0" smtClean="0">
                <a:effectLst/>
              </a:rPr>
              <a:t> </a:t>
            </a:r>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Low</a:t>
            </a:r>
            <a:r>
              <a:rPr lang="en-US" dirty="0" smtClean="0">
                <a:effectLst/>
              </a:rPr>
              <a:t> </a:t>
            </a:r>
            <a:r>
              <a:rPr lang="en-US" u="sng" dirty="0" smtClean="0">
                <a:effectLst/>
              </a:rPr>
              <a:t>and</a:t>
            </a:r>
            <a:r>
              <a:rPr lang="en-US" dirty="0" smtClean="0">
                <a:effectLst/>
              </a:rPr>
              <a:t> (</a:t>
            </a:r>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 </a:t>
            </a:r>
            <a:r>
              <a:rPr lang="en-US" u="sng" dirty="0" smtClean="0">
                <a:effectLst/>
              </a:rPr>
              <a:t>and</a:t>
            </a:r>
            <a:r>
              <a:rPr lang="en-US" dirty="0" smtClean="0">
                <a:effectLst/>
              </a:rPr>
              <a:t>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High</a:t>
            </a:r>
            <a:r>
              <a:rPr lang="en-US" dirty="0" smtClean="0">
                <a:effectLst/>
              </a:rPr>
              <a:t>)</a:t>
            </a:r>
          </a:p>
          <a:p>
            <a:r>
              <a:rPr lang="en-US" b="1" dirty="0" err="1" smtClean="0">
                <a:effectLst/>
              </a:rPr>
              <a:t>Cyclomatic</a:t>
            </a:r>
            <a:r>
              <a:rPr lang="en-US" b="1" dirty="0" smtClean="0">
                <a:effectLst/>
              </a:rPr>
              <a:t> Complexity index</a:t>
            </a:r>
            <a:r>
              <a:rPr lang="en-US" dirty="0" smtClean="0">
                <a:effectLst/>
              </a:rPr>
              <a:t> is </a:t>
            </a:r>
            <a:r>
              <a:rPr lang="en-US" sz="1200" kern="1200" dirty="0" smtClean="0">
                <a:solidFill>
                  <a:schemeClr val="tx1"/>
                </a:solidFill>
                <a:effectLst/>
                <a:latin typeface="+mn-lt"/>
                <a:ea typeface="+mn-ea"/>
                <a:cs typeface="+mn-cs"/>
              </a:rPr>
              <a:t>Moderate</a:t>
            </a:r>
            <a:endParaRPr lang="en-US" dirty="0" smtClean="0">
              <a:effectLst/>
            </a:endParaRPr>
          </a:p>
          <a:p>
            <a:r>
              <a:rPr lang="en-US" b="1" dirty="0" smtClean="0">
                <a:effectLst/>
              </a:rPr>
              <a:t>SQL Complexity index</a:t>
            </a:r>
            <a:r>
              <a:rPr lang="en-US" dirty="0" smtClean="0">
                <a:effectLst/>
              </a:rPr>
              <a:t> is </a:t>
            </a:r>
            <a:r>
              <a:rPr lang="en-US" sz="1200" kern="1200" dirty="0" smtClean="0">
                <a:solidFill>
                  <a:schemeClr val="tx1"/>
                </a:solidFill>
                <a:effectLst/>
                <a:latin typeface="+mn-lt"/>
                <a:ea typeface="+mn-ea"/>
                <a:cs typeface="+mn-cs"/>
              </a:rPr>
              <a:t>Moderate</a:t>
            </a:r>
            <a:endParaRPr lang="en-US" dirty="0" smtClean="0">
              <a:effectLst/>
            </a:endParaRPr>
          </a:p>
          <a:p>
            <a:r>
              <a:rPr lang="en-US" b="1" dirty="0" smtClean="0">
                <a:effectLst/>
              </a:rPr>
              <a:t>Artifact Granularity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Lack of Comment index</a:t>
            </a:r>
            <a:r>
              <a:rPr lang="en-US" dirty="0" smtClean="0">
                <a:effectLst/>
              </a:rPr>
              <a:t> is </a:t>
            </a:r>
            <a:r>
              <a:rPr lang="en-US" sz="1200" kern="1200" dirty="0" smtClean="0">
                <a:solidFill>
                  <a:schemeClr val="tx1"/>
                </a:solidFill>
                <a:effectLst/>
                <a:latin typeface="+mn-lt"/>
                <a:ea typeface="+mn-ea"/>
                <a:cs typeface="+mn-cs"/>
              </a:rPr>
              <a:t>Moderate</a:t>
            </a:r>
            <a:r>
              <a:rPr lang="en-US" dirty="0" smtClean="0">
                <a:effectLst/>
              </a:rPr>
              <a:t> </a:t>
            </a:r>
            <a:r>
              <a:rPr lang="en-US" u="sng" dirty="0" smtClean="0">
                <a:effectLst/>
              </a:rPr>
              <a:t>and</a:t>
            </a:r>
            <a:r>
              <a:rPr lang="en-US" dirty="0" smtClean="0">
                <a:effectLst/>
              </a:rPr>
              <a:t> </a:t>
            </a:r>
            <a:r>
              <a:rPr lang="en-US" b="1" dirty="0" smtClean="0">
                <a:effectLst/>
              </a:rPr>
              <a:t>Artifact Coupling index</a:t>
            </a:r>
            <a:r>
              <a:rPr lang="en-US" dirty="0" smtClean="0">
                <a:effectLst/>
              </a:rPr>
              <a:t> is </a:t>
            </a:r>
            <a:r>
              <a:rPr lang="en-US" sz="1200" kern="1200" dirty="0" smtClean="0">
                <a:solidFill>
                  <a:schemeClr val="tx1"/>
                </a:solidFill>
                <a:effectLst/>
                <a:latin typeface="+mn-lt"/>
                <a:ea typeface="+mn-ea"/>
                <a:cs typeface="+mn-cs"/>
              </a:rPr>
              <a:t>Moderate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14</a:t>
            </a:fld>
            <a:endParaRPr lang="en-US"/>
          </a:p>
        </p:txBody>
      </p:sp>
    </p:spTree>
    <p:extLst>
      <p:ext uri="{BB962C8B-B14F-4D97-AF65-F5344CB8AC3E}">
        <p14:creationId xmlns:p14="http://schemas.microsoft.com/office/powerpoint/2010/main" val="7836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Definition</a:t>
            </a:r>
            <a:endParaRPr lang="fr-FR" b="1" dirty="0" smtClean="0"/>
          </a:p>
          <a:p>
            <a:r>
              <a:rPr lang="en-US" sz="1200" b="1" i="0" u="none" strike="noStrike" kern="1200" baseline="0" dirty="0" smtClean="0">
                <a:solidFill>
                  <a:schemeClr val="tx1"/>
                </a:solidFill>
                <a:latin typeface="+mn-lt"/>
                <a:ea typeface="+mn-ea"/>
                <a:cs typeface="+mn-cs"/>
              </a:rPr>
              <a:t>Violation Index – VI</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VI ranks an application objects (function, module, etc.) with respect to its structural quality risk an application object VI represents the impact of its detected violation on a given health factor/ business criteria </a:t>
            </a:r>
          </a:p>
          <a:p>
            <a:r>
              <a:rPr lang="en-US" sz="1200" b="0" i="0" u="none" strike="noStrike" kern="1200" baseline="0" dirty="0" smtClean="0">
                <a:solidFill>
                  <a:schemeClr val="tx1"/>
                </a:solidFill>
                <a:latin typeface="+mn-lt"/>
                <a:ea typeface="+mn-ea"/>
                <a:cs typeface="+mn-cs"/>
              </a:rPr>
              <a:t>VI depends on the assessment model aggregation and computation weights of the detected violations </a:t>
            </a:r>
          </a:p>
          <a:p>
            <a:r>
              <a:rPr lang="en-US" sz="1200" b="0" i="0" u="none" strike="noStrike" kern="1200" baseline="0" dirty="0" smtClean="0">
                <a:solidFill>
                  <a:schemeClr val="tx1"/>
                </a:solidFill>
                <a:latin typeface="+mn-lt"/>
                <a:ea typeface="+mn-ea"/>
                <a:cs typeface="+mn-cs"/>
              </a:rPr>
              <a:t>The higher the VI of an object the larger is the impact of its violations on a given health factor score </a:t>
            </a:r>
          </a:p>
          <a:p>
            <a:r>
              <a:rPr lang="en-US" sz="1200" b="0" i="0" u="none" strike="noStrike" kern="1200" baseline="0" dirty="0" smtClean="0">
                <a:solidFill>
                  <a:schemeClr val="tx1"/>
                </a:solidFill>
                <a:latin typeface="+mn-lt"/>
                <a:ea typeface="+mn-ea"/>
                <a:cs typeface="+mn-cs"/>
              </a:rPr>
              <a:t>An object has different VI for different health factor </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Risk Propagation Factor - RPF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risk of a Violation depends on the hierarchical relationship of the affected object with other application components </a:t>
            </a:r>
          </a:p>
          <a:p>
            <a:r>
              <a:rPr lang="en-US" sz="1200" b="0" i="0" u="none" strike="noStrike" kern="1200" baseline="0" dirty="0" smtClean="0">
                <a:solidFill>
                  <a:schemeClr val="tx1"/>
                </a:solidFill>
                <a:latin typeface="+mn-lt"/>
                <a:ea typeface="+mn-ea"/>
                <a:cs typeface="+mn-cs"/>
              </a:rPr>
              <a:t>The larger the number of call-path -- how many ways the affected object can be called by another object - the higher the risk </a:t>
            </a:r>
          </a:p>
          <a:p>
            <a:r>
              <a:rPr lang="en-US" sz="1200" b="0" i="0" u="none" strike="noStrike" kern="1200" baseline="0" dirty="0" smtClean="0">
                <a:solidFill>
                  <a:schemeClr val="tx1"/>
                </a:solidFill>
                <a:latin typeface="+mn-lt"/>
                <a:ea typeface="+mn-ea"/>
                <a:cs typeface="+mn-cs"/>
              </a:rPr>
              <a:t>RPF counts the number of relevant call-paths of a given object</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Propagated Risk Index - PRI</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PRI combines VI and RPF </a:t>
            </a:r>
          </a:p>
          <a:p>
            <a:r>
              <a:rPr lang="en-US" sz="1200" b="0" i="0" u="none" strike="noStrike" kern="1200" baseline="0" dirty="0" smtClean="0">
                <a:solidFill>
                  <a:schemeClr val="tx1"/>
                </a:solidFill>
                <a:latin typeface="+mn-lt"/>
                <a:ea typeface="+mn-ea"/>
                <a:cs typeface="+mn-cs"/>
              </a:rPr>
              <a:t>Identify violations related to object with the larger number of violations, as related to a concerned Health Factor, and which can impact the largest number of linked components </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15</a:t>
            </a:fld>
            <a:endParaRPr lang="en-US"/>
          </a:p>
        </p:txBody>
      </p:sp>
    </p:spTree>
    <p:extLst>
      <p:ext uri="{BB962C8B-B14F-4D97-AF65-F5344CB8AC3E}">
        <p14:creationId xmlns:p14="http://schemas.microsoft.com/office/powerpoint/2010/main" val="2677344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Definition</a:t>
            </a:r>
            <a:endParaRPr lang="en-US" b="1" dirty="0" smtClean="0"/>
          </a:p>
          <a:p>
            <a:r>
              <a:rPr lang="en-US" sz="1200" b="1" i="0" u="none" strike="noStrike" kern="1200" baseline="0" dirty="0" smtClean="0">
                <a:solidFill>
                  <a:schemeClr val="tx1"/>
                </a:solidFill>
                <a:latin typeface="+mn-lt"/>
                <a:ea typeface="+mn-ea"/>
                <a:cs typeface="+mn-cs"/>
              </a:rPr>
              <a:t>Transaction-wide Risk Index - </a:t>
            </a:r>
            <a:r>
              <a:rPr lang="en-US" sz="1200" b="1" i="0" u="none" strike="noStrike" kern="1200" baseline="0" dirty="0" err="1" smtClean="0">
                <a:solidFill>
                  <a:schemeClr val="tx1"/>
                </a:solidFill>
                <a:latin typeface="+mn-lt"/>
                <a:ea typeface="+mn-ea"/>
                <a:cs typeface="+mn-cs"/>
              </a:rPr>
              <a:t>TwRI</a:t>
            </a:r>
            <a:r>
              <a:rPr lang="en-US" sz="1200" b="1"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Identify transactions with highest cumulated risk </a:t>
            </a:r>
          </a:p>
          <a:p>
            <a:r>
              <a:rPr lang="en-US" sz="1200" b="0" i="0" u="none" strike="noStrike" kern="1200" baseline="0" dirty="0" smtClean="0">
                <a:solidFill>
                  <a:schemeClr val="tx1"/>
                </a:solidFill>
                <a:latin typeface="+mn-lt"/>
                <a:ea typeface="+mn-ea"/>
                <a:cs typeface="+mn-cs"/>
              </a:rPr>
              <a:t>To support “smart targeting” and Action Plan building Related to transactions that truly matter for end-users With high visibility on results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TwRI</a:t>
            </a:r>
            <a:r>
              <a:rPr lang="en-US" sz="1200" b="0" i="0" u="none" strike="noStrike" kern="1200" baseline="0" dirty="0" smtClean="0">
                <a:solidFill>
                  <a:schemeClr val="tx1"/>
                </a:solidFill>
                <a:latin typeface="+mn-lt"/>
                <a:ea typeface="+mn-ea"/>
                <a:cs typeface="+mn-cs"/>
              </a:rPr>
              <a:t> is the sum of Violation Indices (VIs) of the objects along the transaction, related to Robustness, Performance, and Security</a:t>
            </a:r>
          </a:p>
          <a:p>
            <a:endParaRPr lang="fr-FR"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16</a:t>
            </a:fld>
            <a:endParaRPr lang="en-US"/>
          </a:p>
        </p:txBody>
      </p:sp>
    </p:spTree>
    <p:extLst>
      <p:ext uri="{BB962C8B-B14F-4D97-AF65-F5344CB8AC3E}">
        <p14:creationId xmlns:p14="http://schemas.microsoft.com/office/powerpoint/2010/main" val="3503467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 the </a:t>
            </a:r>
            <a:r>
              <a:rPr lang="fr-FR" dirty="0" err="1" smtClean="0"/>
              <a:t>Recommendations</a:t>
            </a:r>
            <a:r>
              <a:rPr lang="fr-FR" dirty="0" smtClean="0"/>
              <a:t> </a:t>
            </a:r>
            <a:r>
              <a:rPr lang="fr-FR" dirty="0" err="1" smtClean="0"/>
              <a:t>you</a:t>
            </a:r>
            <a:r>
              <a:rPr lang="fr-FR" dirty="0" smtClean="0"/>
              <a:t> </a:t>
            </a:r>
            <a:r>
              <a:rPr lang="fr-FR" dirty="0" err="1" smtClean="0"/>
              <a:t>will</a:t>
            </a:r>
            <a:r>
              <a:rPr lang="fr-FR" dirty="0" smtClean="0"/>
              <a:t> select no more </a:t>
            </a:r>
            <a:r>
              <a:rPr lang="fr-FR" dirty="0" err="1" smtClean="0"/>
              <a:t>than</a:t>
            </a:r>
            <a:r>
              <a:rPr lang="fr-FR" dirty="0" smtClean="0"/>
              <a:t> 3</a:t>
            </a:r>
            <a:r>
              <a:rPr lang="fr-FR" baseline="0" dirty="0" smtClean="0"/>
              <a:t> </a:t>
            </a:r>
            <a:r>
              <a:rPr lang="fr-FR" baseline="0" dirty="0" err="1" smtClean="0"/>
              <a:t>rules</a:t>
            </a:r>
            <a:r>
              <a:rPr lang="fr-FR" baseline="0" dirty="0" smtClean="0"/>
              <a:t> </a:t>
            </a:r>
            <a:r>
              <a:rPr lang="fr-FR" baseline="0" dirty="0" err="1" smtClean="0"/>
              <a:t>from</a:t>
            </a:r>
            <a:r>
              <a:rPr lang="fr-FR" baseline="0" dirty="0" smtClean="0"/>
              <a:t> </a:t>
            </a:r>
            <a:r>
              <a:rPr lang="fr-FR" baseline="0" dirty="0" err="1" smtClean="0"/>
              <a:t>you</a:t>
            </a:r>
            <a:r>
              <a:rPr lang="fr-FR" baseline="0" dirty="0" smtClean="0"/>
              <a:t> </a:t>
            </a:r>
            <a:r>
              <a:rPr lang="fr-FR" baseline="0" dirty="0" err="1" smtClean="0"/>
              <a:t>recommendation</a:t>
            </a:r>
            <a:r>
              <a:rPr lang="fr-FR" baseline="0" dirty="0" smtClean="0"/>
              <a:t> </a:t>
            </a:r>
            <a:r>
              <a:rPr lang="fr-FR" baseline="0" dirty="0" err="1" smtClean="0"/>
              <a:t>slide</a:t>
            </a:r>
            <a:r>
              <a:rPr lang="fr-FR" baseline="0" dirty="0" smtClean="0"/>
              <a:t> </a:t>
            </a:r>
            <a:r>
              <a:rPr lang="fr-FR" baseline="0" dirty="0" err="1" smtClean="0"/>
              <a:t>before</a:t>
            </a:r>
            <a:r>
              <a:rPr lang="fr-FR" baseline="0" dirty="0" smtClean="0"/>
              <a:t> </a:t>
            </a:r>
            <a:r>
              <a:rPr lang="fr-FR" baseline="0" dirty="0" err="1" smtClean="0"/>
              <a:t>that</a:t>
            </a:r>
            <a:r>
              <a:rPr lang="fr-FR" baseline="0" dirty="0" smtClean="0"/>
              <a:t> are </a:t>
            </a:r>
            <a:r>
              <a:rPr lang="fr-FR" baseline="0" dirty="0" err="1" smtClean="0"/>
              <a:t>critical</a:t>
            </a:r>
            <a:r>
              <a:rPr lang="fr-FR" baseline="0" dirty="0" smtClean="0"/>
              <a:t> or </a:t>
            </a:r>
            <a:r>
              <a:rPr lang="fr-FR" baseline="0" dirty="0" err="1" smtClean="0"/>
              <a:t>with</a:t>
            </a:r>
            <a:r>
              <a:rPr lang="fr-FR" baseline="0" dirty="0" smtClean="0"/>
              <a:t> high </a:t>
            </a:r>
            <a:r>
              <a:rPr lang="fr-FR" baseline="0" dirty="0" err="1" smtClean="0"/>
              <a:t>weight</a:t>
            </a:r>
            <a:r>
              <a:rPr lang="fr-FR" baseline="0" dirty="0" smtClean="0"/>
              <a:t> on </a:t>
            </a:r>
            <a:r>
              <a:rPr lang="fr-FR" baseline="0" dirty="0" err="1" smtClean="0"/>
              <a:t>Robustness</a:t>
            </a:r>
            <a:r>
              <a:rPr lang="fr-FR" baseline="0" dirty="0" smtClean="0"/>
              <a:t>, Performance and Security</a:t>
            </a:r>
          </a:p>
          <a:p>
            <a:r>
              <a:rPr lang="fr-FR" baseline="0" dirty="0" smtClean="0"/>
              <a:t>You </a:t>
            </a:r>
            <a:r>
              <a:rPr lang="fr-FR" baseline="0" dirty="0" err="1" smtClean="0"/>
              <a:t>should</a:t>
            </a:r>
            <a:r>
              <a:rPr lang="fr-FR" baseline="0" dirty="0" smtClean="0"/>
              <a:t> go back to the confluence </a:t>
            </a:r>
            <a:r>
              <a:rPr lang="fr-FR" baseline="0" dirty="0" err="1" smtClean="0"/>
              <a:t>website</a:t>
            </a:r>
            <a:r>
              <a:rPr lang="fr-FR" baseline="0" dirty="0" smtClean="0"/>
              <a:t> to have </a:t>
            </a:r>
            <a:r>
              <a:rPr lang="fr-FR" baseline="0" dirty="0" err="1" smtClean="0"/>
              <a:t>example</a:t>
            </a:r>
            <a:r>
              <a:rPr lang="fr-FR" baseline="0" dirty="0" smtClean="0"/>
              <a:t> of </a:t>
            </a:r>
            <a:r>
              <a:rPr lang="fr-FR" baseline="0" dirty="0" err="1" smtClean="0"/>
              <a:t>rules</a:t>
            </a:r>
            <a:r>
              <a:rPr lang="fr-FR" baseline="0" dirty="0" smtClean="0"/>
              <a:t> and </a:t>
            </a:r>
            <a:r>
              <a:rPr lang="fr-FR" baseline="0" dirty="0" err="1" smtClean="0"/>
              <a:t>slides</a:t>
            </a:r>
            <a:r>
              <a:rPr lang="fr-FR" baseline="0" dirty="0" smtClean="0"/>
              <a:t> : </a:t>
            </a:r>
          </a:p>
          <a:p>
            <a:endParaRPr lang="en-US" b="1" smtClean="0"/>
          </a:p>
          <a:p>
            <a:r>
              <a:rPr lang="en-US" b="1" smtClean="0"/>
              <a:t>https</a:t>
            </a:r>
            <a:r>
              <a:rPr lang="en-US" b="1" dirty="0" smtClean="0"/>
              <a:t>://confluence.castsoftware.com/display/PROS/S4.300+Technology+Focus</a:t>
            </a:r>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17</a:t>
            </a:fld>
            <a:endParaRPr lang="en-US"/>
          </a:p>
        </p:txBody>
      </p:sp>
    </p:spTree>
    <p:extLst>
      <p:ext uri="{BB962C8B-B14F-4D97-AF65-F5344CB8AC3E}">
        <p14:creationId xmlns:p14="http://schemas.microsoft.com/office/powerpoint/2010/main" val="34301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t>Best Practices</a:t>
            </a:r>
          </a:p>
          <a:p>
            <a:r>
              <a:rPr lang="en-US" dirty="0" smtClean="0">
                <a:effectLst/>
              </a:rPr>
              <a:t>Action plans should not have more than 50 actions to be effective and usually 1 to 10 actions are enough.</a:t>
            </a:r>
          </a:p>
          <a:p>
            <a:r>
              <a:rPr lang="fr-FR" dirty="0" err="1" smtClean="0">
                <a:effectLst/>
              </a:rPr>
              <a:t>Don’t</a:t>
            </a:r>
            <a:r>
              <a:rPr lang="fr-FR" dirty="0" smtClean="0">
                <a:effectLst/>
              </a:rPr>
              <a:t> select more </a:t>
            </a:r>
            <a:r>
              <a:rPr lang="fr-FR" dirty="0" err="1" smtClean="0">
                <a:effectLst/>
              </a:rPr>
              <a:t>than</a:t>
            </a:r>
            <a:r>
              <a:rPr lang="fr-FR" dirty="0" smtClean="0">
                <a:effectLst/>
              </a:rPr>
              <a:t> 5</a:t>
            </a:r>
            <a:r>
              <a:rPr lang="fr-FR" baseline="0" dirty="0" smtClean="0">
                <a:effectLst/>
              </a:rPr>
              <a:t> </a:t>
            </a:r>
            <a:r>
              <a:rPr lang="fr-FR" baseline="0" dirty="0" err="1" smtClean="0">
                <a:effectLst/>
              </a:rPr>
              <a:t>rules</a:t>
            </a:r>
            <a:r>
              <a:rPr lang="fr-FR" baseline="0" dirty="0" smtClean="0">
                <a:effectLst/>
              </a:rPr>
              <a:t> (if possible </a:t>
            </a:r>
            <a:r>
              <a:rPr lang="fr-FR" baseline="0" dirty="0" err="1" smtClean="0">
                <a:effectLst/>
              </a:rPr>
              <a:t>critical</a:t>
            </a:r>
            <a:r>
              <a:rPr lang="fr-FR" baseline="0" dirty="0" smtClean="0">
                <a:effectLst/>
              </a:rPr>
              <a:t> </a:t>
            </a:r>
            <a:r>
              <a:rPr lang="fr-FR" baseline="0" dirty="0" err="1" smtClean="0">
                <a:effectLst/>
              </a:rPr>
              <a:t>rules</a:t>
            </a:r>
            <a:r>
              <a:rPr lang="fr-FR" baseline="0" dirty="0" smtClean="0">
                <a:effectLst/>
              </a:rPr>
              <a:t>)</a:t>
            </a:r>
            <a:endParaRPr lang="en-US" dirty="0" smtClean="0">
              <a:effectLst/>
            </a:endParaRPr>
          </a:p>
          <a:p>
            <a:r>
              <a:rPr lang="en-US" dirty="0" smtClean="0">
                <a:effectLst/>
              </a:rPr>
              <a:t>Select always critical violations first or rules with weight higher than 6</a:t>
            </a:r>
          </a:p>
          <a:p>
            <a:r>
              <a:rPr lang="en-US" dirty="0" smtClean="0">
                <a:effectLst/>
              </a:rPr>
              <a:t>Focus your action plan on Performance, Robustness or Security</a:t>
            </a:r>
          </a:p>
          <a:p>
            <a:endParaRPr lang="fr-FR" dirty="0" smtClean="0"/>
          </a:p>
          <a:p>
            <a:r>
              <a:rPr lang="fr-FR" b="1" dirty="0" err="1" smtClean="0"/>
              <a:t>Recommendations</a:t>
            </a:r>
            <a:endParaRPr lang="fr-FR" b="1" dirty="0" smtClean="0"/>
          </a:p>
          <a:p>
            <a:r>
              <a:rPr lang="fr-FR" dirty="0" smtClean="0"/>
              <a:t>Use the Action plan </a:t>
            </a:r>
            <a:r>
              <a:rPr lang="fr-FR" dirty="0" err="1" smtClean="0"/>
              <a:t>optimizer</a:t>
            </a:r>
            <a:r>
              <a:rPr lang="fr-FR" dirty="0" smtClean="0"/>
              <a:t> to </a:t>
            </a:r>
            <a:r>
              <a:rPr lang="fr-FR" dirty="0" err="1" smtClean="0"/>
              <a:t>provide</a:t>
            </a:r>
            <a:r>
              <a:rPr lang="fr-FR" dirty="0" smtClean="0"/>
              <a:t> an estimation of the impact on the TQI</a:t>
            </a:r>
            <a:r>
              <a:rPr lang="fr-FR" baseline="0" dirty="0" smtClean="0"/>
              <a:t> of the action plan </a:t>
            </a:r>
            <a:r>
              <a:rPr lang="fr-FR" baseline="0" dirty="0" err="1" smtClean="0"/>
              <a:t>based</a:t>
            </a:r>
            <a:r>
              <a:rPr lang="fr-FR" baseline="0" dirty="0" smtClean="0"/>
              <a:t> on the application if the impact </a:t>
            </a:r>
            <a:r>
              <a:rPr lang="fr-FR" baseline="0" dirty="0" err="1" smtClean="0"/>
              <a:t>is</a:t>
            </a:r>
            <a:r>
              <a:rPr lang="fr-FR" baseline="0" dirty="0" smtClean="0"/>
              <a:t> high </a:t>
            </a:r>
            <a:r>
              <a:rPr lang="fr-FR" baseline="0" dirty="0" err="1" smtClean="0"/>
              <a:t>at</a:t>
            </a:r>
            <a:r>
              <a:rPr lang="fr-FR" baseline="0" dirty="0" smtClean="0"/>
              <a:t> </a:t>
            </a:r>
            <a:r>
              <a:rPr lang="fr-FR" baseline="0" dirty="0" err="1" smtClean="0"/>
              <a:t>this</a:t>
            </a:r>
            <a:r>
              <a:rPr lang="fr-FR" baseline="0" dirty="0" smtClean="0"/>
              <a:t> </a:t>
            </a:r>
            <a:r>
              <a:rPr lang="fr-FR" baseline="0" dirty="0" err="1" smtClean="0"/>
              <a:t>level</a:t>
            </a:r>
            <a:r>
              <a:rPr lang="fr-FR" baseline="0" dirty="0" smtClean="0"/>
              <a:t> or </a:t>
            </a:r>
            <a:r>
              <a:rPr lang="fr-FR" baseline="0" dirty="0" err="1" smtClean="0"/>
              <a:t>usually</a:t>
            </a:r>
            <a:r>
              <a:rPr lang="fr-FR" baseline="0" dirty="0" smtClean="0"/>
              <a:t> on a </a:t>
            </a:r>
            <a:r>
              <a:rPr lang="fr-FR" baseline="0" dirty="0" err="1" smtClean="0"/>
              <a:t>specific</a:t>
            </a:r>
            <a:r>
              <a:rPr lang="fr-FR" baseline="0" dirty="0" smtClean="0"/>
              <a:t> module</a:t>
            </a:r>
          </a:p>
          <a:p>
            <a:r>
              <a:rPr lang="fr-FR" baseline="0" dirty="0" err="1" smtClean="0"/>
              <a:t>Provide</a:t>
            </a:r>
            <a:r>
              <a:rPr lang="fr-FR" baseline="0" dirty="0" smtClean="0"/>
              <a:t> </a:t>
            </a:r>
            <a:r>
              <a:rPr lang="fr-FR" baseline="0" dirty="0" err="1" smtClean="0"/>
              <a:t>list</a:t>
            </a:r>
            <a:r>
              <a:rPr lang="fr-FR" baseline="0" dirty="0" smtClean="0"/>
              <a:t> of </a:t>
            </a:r>
            <a:r>
              <a:rPr lang="fr-FR" baseline="0" dirty="0" err="1" smtClean="0"/>
              <a:t>rules</a:t>
            </a:r>
            <a:r>
              <a:rPr lang="fr-FR" baseline="0" dirty="0" smtClean="0"/>
              <a:t> </a:t>
            </a:r>
            <a:r>
              <a:rPr lang="fr-FR" baseline="0" dirty="0" err="1" smtClean="0"/>
              <a:t>that</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part of new guidelines for </a:t>
            </a:r>
            <a:r>
              <a:rPr lang="fr-FR" baseline="0" dirty="0" err="1" smtClean="0"/>
              <a:t>developers</a:t>
            </a:r>
            <a:r>
              <a:rPr lang="fr-FR" baseline="0" dirty="0" smtClean="0"/>
              <a:t> to </a:t>
            </a:r>
            <a:r>
              <a:rPr lang="fr-FR" baseline="0" dirty="0" err="1" smtClean="0"/>
              <a:t>educate</a:t>
            </a:r>
            <a:r>
              <a:rPr lang="fr-FR" baseline="0" dirty="0" smtClean="0"/>
              <a:t> </a:t>
            </a:r>
            <a:r>
              <a:rPr lang="fr-FR" baseline="0" dirty="0" err="1" smtClean="0"/>
              <a:t>them</a:t>
            </a:r>
            <a:r>
              <a:rPr lang="fr-FR" baseline="0" dirty="0" smtClean="0"/>
              <a:t> </a:t>
            </a:r>
            <a:r>
              <a:rPr lang="fr-FR" baseline="0" dirty="0" err="1" smtClean="0"/>
              <a:t>without</a:t>
            </a:r>
            <a:r>
              <a:rPr lang="fr-FR" baseline="0" dirty="0" smtClean="0"/>
              <a:t> </a:t>
            </a:r>
            <a:r>
              <a:rPr lang="fr-FR" baseline="0" dirty="0" err="1" smtClean="0"/>
              <a:t>having</a:t>
            </a:r>
            <a:r>
              <a:rPr lang="fr-FR" baseline="0" dirty="0" smtClean="0"/>
              <a:t> to </a:t>
            </a:r>
            <a:r>
              <a:rPr lang="fr-FR" baseline="0" dirty="0" err="1" smtClean="0"/>
              <a:t>create</a:t>
            </a:r>
            <a:r>
              <a:rPr lang="fr-FR" baseline="0" dirty="0" smtClean="0"/>
              <a:t> an action plan</a:t>
            </a:r>
          </a:p>
          <a:p>
            <a:r>
              <a:rPr lang="fr-FR" baseline="0" dirty="0" smtClean="0"/>
              <a:t>The </a:t>
            </a:r>
            <a:r>
              <a:rPr lang="fr-FR" baseline="0" dirty="0" err="1" smtClean="0"/>
              <a:t>list</a:t>
            </a:r>
            <a:r>
              <a:rPr lang="fr-FR" baseline="0" dirty="0" smtClean="0"/>
              <a:t> of </a:t>
            </a:r>
            <a:r>
              <a:rPr lang="fr-FR" baseline="0" dirty="0" err="1" smtClean="0"/>
              <a:t>rules</a:t>
            </a:r>
            <a:r>
              <a:rPr lang="fr-FR" baseline="0" dirty="0" smtClean="0"/>
              <a:t> </a:t>
            </a:r>
            <a:r>
              <a:rPr lang="fr-FR" baseline="0" dirty="0" err="1" smtClean="0"/>
              <a:t>selection</a:t>
            </a:r>
            <a:r>
              <a:rPr lang="fr-FR" baseline="0" dirty="0" smtClean="0"/>
              <a:t> for </a:t>
            </a:r>
            <a:r>
              <a:rPr lang="fr-FR" baseline="0" dirty="0" err="1" smtClean="0"/>
              <a:t>education</a:t>
            </a:r>
            <a:r>
              <a:rPr lang="fr-FR" baseline="0" dirty="0" smtClean="0"/>
              <a:t> </a:t>
            </a:r>
            <a:r>
              <a:rPr lang="fr-FR" baseline="0" dirty="0" err="1" smtClean="0"/>
              <a:t>will</a:t>
            </a:r>
            <a:r>
              <a:rPr lang="fr-FR" baseline="0" dirty="0" smtClean="0"/>
              <a:t> </a:t>
            </a:r>
            <a:r>
              <a:rPr lang="fr-FR" baseline="0" dirty="0" err="1" smtClean="0"/>
              <a:t>be</a:t>
            </a:r>
            <a:r>
              <a:rPr lang="fr-FR" baseline="0" dirty="0" smtClean="0"/>
              <a:t> on </a:t>
            </a:r>
            <a:r>
              <a:rPr lang="fr-FR" baseline="0" dirty="0" err="1" smtClean="0"/>
              <a:t>rules</a:t>
            </a:r>
            <a:r>
              <a:rPr lang="fr-FR" baseline="0" dirty="0" smtClean="0"/>
              <a:t> </a:t>
            </a:r>
            <a:r>
              <a:rPr lang="fr-FR" baseline="0" dirty="0" err="1" smtClean="0"/>
              <a:t>with</a:t>
            </a:r>
            <a:r>
              <a:rPr lang="fr-FR" baseline="0" dirty="0" smtClean="0"/>
              <a:t> high </a:t>
            </a:r>
            <a:r>
              <a:rPr lang="fr-FR" baseline="0" dirty="0" err="1" smtClean="0"/>
              <a:t>weight</a:t>
            </a:r>
            <a:r>
              <a:rPr lang="fr-FR" baseline="0" dirty="0" smtClean="0"/>
              <a:t> or </a:t>
            </a:r>
            <a:r>
              <a:rPr lang="fr-FR" baseline="0" dirty="0" err="1" smtClean="0"/>
              <a:t>critical</a:t>
            </a:r>
            <a:r>
              <a:rPr lang="fr-FR" baseline="0" dirty="0" smtClean="0"/>
              <a:t> and </a:t>
            </a:r>
            <a:r>
              <a:rPr lang="fr-FR" baseline="0" dirty="0" err="1" smtClean="0"/>
              <a:t>with</a:t>
            </a:r>
            <a:r>
              <a:rPr lang="fr-FR" baseline="0" dirty="0" smtClean="0"/>
              <a:t> lots of violations (</a:t>
            </a:r>
            <a:r>
              <a:rPr lang="fr-FR" baseline="0" dirty="0" err="1" smtClean="0"/>
              <a:t>developers</a:t>
            </a:r>
            <a:r>
              <a:rPr lang="fr-FR" baseline="0" dirty="0" smtClean="0"/>
              <a:t> </a:t>
            </a:r>
            <a:r>
              <a:rPr lang="fr-FR" baseline="0" dirty="0" err="1" smtClean="0"/>
              <a:t>usually</a:t>
            </a:r>
            <a:r>
              <a:rPr lang="fr-FR" baseline="0" dirty="0" smtClean="0"/>
              <a:t> </a:t>
            </a:r>
            <a:r>
              <a:rPr lang="fr-FR" baseline="0" dirty="0" err="1" smtClean="0"/>
              <a:t>don’t</a:t>
            </a:r>
            <a:r>
              <a:rPr lang="fr-FR" baseline="0" dirty="0" smtClean="0"/>
              <a:t> know about the </a:t>
            </a:r>
            <a:r>
              <a:rPr lang="fr-FR" baseline="0" dirty="0" err="1" smtClean="0"/>
              <a:t>rule</a:t>
            </a:r>
            <a:r>
              <a:rPr lang="fr-FR" baseline="0" dirty="0" smtClean="0"/>
              <a:t> if </a:t>
            </a:r>
            <a:r>
              <a:rPr lang="fr-FR" baseline="0" dirty="0" err="1" smtClean="0"/>
              <a:t>too</a:t>
            </a:r>
            <a:r>
              <a:rPr lang="fr-FR" baseline="0" dirty="0" smtClean="0"/>
              <a:t> </a:t>
            </a:r>
            <a:r>
              <a:rPr lang="fr-FR" baseline="0" dirty="0" err="1" smtClean="0"/>
              <a:t>many</a:t>
            </a:r>
            <a:r>
              <a:rPr lang="fr-FR" baseline="0" dirty="0" smtClean="0"/>
              <a:t> violations)</a:t>
            </a:r>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18</a:t>
            </a:fld>
            <a:endParaRPr lang="en-US"/>
          </a:p>
        </p:txBody>
      </p:sp>
    </p:spTree>
    <p:extLst>
      <p:ext uri="{BB962C8B-B14F-4D97-AF65-F5344CB8AC3E}">
        <p14:creationId xmlns:p14="http://schemas.microsoft.com/office/powerpoint/2010/main" val="397286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Implementing CAST is pretty straightforward, as long as you can find your source code.</a:t>
            </a:r>
          </a:p>
          <a:p>
            <a:pPr eaLnBrk="1" hangingPunct="1"/>
            <a:endParaRPr lang="en-US" dirty="0" smtClean="0"/>
          </a:p>
          <a:p>
            <a:pPr eaLnBrk="1" hangingPunct="1"/>
            <a:r>
              <a:rPr lang="en-US" dirty="0" smtClean="0"/>
              <a:t>CAST plugs into all the major SCM or build management systems, or can take source code in whatever format it is maintained in the organization. Source code is then processed and stored in the CAST Knowledge Base as metadata. That metadata then forms the basis for all the analysis and information provided by the CAST AI Platform.</a:t>
            </a:r>
          </a:p>
          <a:p>
            <a:pPr eaLnBrk="1" hangingPunct="1"/>
            <a:endParaRPr lang="en-US" dirty="0" smtClean="0"/>
          </a:p>
          <a:p>
            <a:pPr eaLnBrk="1" hangingPunct="1"/>
            <a:r>
              <a:rPr lang="en-US" dirty="0" smtClean="0"/>
              <a:t>CAST looks at the entire application – even legacy components, packaged app customizations, and of course all the modern distributed technology environments. Data from third party code analyzers (like open source analyzers) can be integrated into CAST knowledge base and displayed in the AIP dash boards. </a:t>
            </a:r>
          </a:p>
          <a:p>
            <a:pPr eaLnBrk="1" hangingPunct="1"/>
            <a:endParaRPr lang="en-US" dirty="0" smtClean="0"/>
          </a:p>
          <a:p>
            <a:pPr eaLnBrk="1" hangingPunct="1"/>
            <a:r>
              <a:rPr lang="en-US" dirty="0" smtClean="0"/>
              <a:t>The resulting analysis gets distributed through the organization</a:t>
            </a:r>
            <a:r>
              <a:rPr lang="en-US" baseline="0" dirty="0" smtClean="0"/>
              <a:t> through a series of portals. Integration to other ALM products allow data to be pulled into other lifecycle tools as well.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4</a:t>
            </a:fld>
            <a:endParaRPr lang="en-US" dirty="0"/>
          </a:p>
        </p:txBody>
      </p:sp>
    </p:spTree>
    <p:extLst>
      <p:ext uri="{BB962C8B-B14F-4D97-AF65-F5344CB8AC3E}">
        <p14:creationId xmlns:p14="http://schemas.microsoft.com/office/powerpoint/2010/main" val="255081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code quality program</a:t>
            </a:r>
            <a:r>
              <a:rPr lang="en-US" baseline="0" dirty="0" smtClean="0"/>
              <a:t> is very good, but if it has a specific business purpose, that’s even better. The industry has come together with thought leaders, IT executives and standards organizations in the CISQ consortium. The CISQ founders identified four business impacts of code quality: Reliability, Performance Efficiency, Security, and Maintainability. If your code quality program is not measuring &amp; controlling these four factors, it probably lacks some element of purpose.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5</a:t>
            </a:fld>
            <a:endParaRPr lang="en-US"/>
          </a:p>
        </p:txBody>
      </p:sp>
    </p:spTree>
    <p:extLst>
      <p:ext uri="{BB962C8B-B14F-4D97-AF65-F5344CB8AC3E}">
        <p14:creationId xmlns:p14="http://schemas.microsoft.com/office/powerpoint/2010/main" val="316081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Further, the CISQ engineers have identified that the Unit level code quality checks, which account for 90% of the violations that would be flagged in analyzing code, account for a relatively small business impact. The System level code quality checks, however, account for 10% of all violations and represent the majority of business impact.</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fr-FR" smtClean="0">
                <a:solidFill>
                  <a:prstClr val="white"/>
                </a:solidFill>
              </a:rPr>
              <a:t>CAST Copyright 2007</a:t>
            </a:r>
            <a:endParaRPr lang="fr-FR" dirty="0">
              <a:solidFill>
                <a:prstClr val="white"/>
              </a:solidFill>
            </a:endParaRPr>
          </a:p>
        </p:txBody>
      </p:sp>
      <p:sp>
        <p:nvSpPr>
          <p:cNvPr id="5" name="Slide Number Placeholder 4"/>
          <p:cNvSpPr>
            <a:spLocks noGrp="1"/>
          </p:cNvSpPr>
          <p:nvPr>
            <p:ph type="sldNum" sz="quarter" idx="11"/>
          </p:nvPr>
        </p:nvSpPr>
        <p:spPr/>
        <p:txBody>
          <a:bodyPr/>
          <a:lstStyle/>
          <a:p>
            <a:pPr>
              <a:defRPr/>
            </a:pPr>
            <a:fld id="{C344E4EB-8A4C-4D7E-8D5A-2D72E56AF011}" type="slidenum">
              <a:rPr lang="fr-FR" smtClean="0">
                <a:solidFill>
                  <a:prstClr val="white"/>
                </a:solidFill>
              </a:rPr>
              <a:pPr>
                <a:defRPr/>
              </a:pPr>
              <a:t>6</a:t>
            </a:fld>
            <a:endParaRPr lang="fr-FR" dirty="0">
              <a:solidFill>
                <a:prstClr val="white"/>
              </a:solidFill>
            </a:endParaRPr>
          </a:p>
        </p:txBody>
      </p:sp>
    </p:spTree>
    <p:extLst>
      <p:ext uri="{BB962C8B-B14F-4D97-AF65-F5344CB8AC3E}">
        <p14:creationId xmlns:p14="http://schemas.microsoft.com/office/powerpoint/2010/main" val="367310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84ED451-6976-4BCD-83D5-82B72706584A}" type="slidenum">
              <a:rPr lang="fr-FR" smtClean="0">
                <a:latin typeface="Arial" charset="0"/>
              </a:rPr>
              <a:pPr/>
              <a:t>7</a:t>
            </a:fld>
            <a:endParaRPr lang="fr-FR" smtClean="0">
              <a:latin typeface="Arial" charset="0"/>
            </a:endParaRPr>
          </a:p>
        </p:txBody>
      </p:sp>
      <p:sp>
        <p:nvSpPr>
          <p:cNvPr id="18435" name="Rectangle 2"/>
          <p:cNvSpPr>
            <a:spLocks noGrp="1" noRot="1" noChangeAspect="1" noChangeArrowheads="1" noTextEdit="1"/>
          </p:cNvSpPr>
          <p:nvPr>
            <p:ph type="sldImg"/>
          </p:nvPr>
        </p:nvSpPr>
        <p:spPr>
          <a:xfrm>
            <a:off x="1146175" y="685800"/>
            <a:ext cx="4567238" cy="3427413"/>
          </a:xfrm>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Arial" charset="0"/>
              </a:rPr>
              <a:t>A synthesis of Software Engineering for your business</a:t>
            </a:r>
          </a:p>
          <a:p>
            <a:pPr eaLnBrk="1" hangingPunct="1"/>
            <a:endParaRPr lang="en-US" dirty="0" smtClean="0">
              <a:latin typeface="Arial" charset="0"/>
            </a:endParaRPr>
          </a:p>
          <a:p>
            <a:pPr eaLnBrk="1" hangingPunct="1"/>
            <a:r>
              <a:rPr lang="en-US" dirty="0" smtClean="0">
                <a:latin typeface="Arial" charset="0"/>
              </a:rPr>
              <a:t>The CAST health factors measure the quality risk in an application. CAST provides an out-of-the-box synthesis of the body of Software Engineering knowledge of Software Quality. The six health factors are generic quality indicators, following the ISO model of software quality definition (the same for every language) and specific quality metrics (unique by technology).</a:t>
            </a:r>
          </a:p>
          <a:p>
            <a:pPr eaLnBrk="1" hangingPunct="1"/>
            <a:endParaRPr lang="en-US" dirty="0" smtClean="0">
              <a:latin typeface="Arial" charset="0"/>
            </a:endParaRPr>
          </a:p>
          <a:p>
            <a:pPr eaLnBrk="1" hangingPunct="1"/>
            <a:r>
              <a:rPr lang="en-US" dirty="0" smtClean="0">
                <a:latin typeface="Arial" charset="0"/>
              </a:rPr>
              <a:t>The only way to get a true measure of quality risk, and an early warning sign before serious problems occur with the application, is to measure quality metrics at the DNA level – directly from the application source code.</a:t>
            </a:r>
          </a:p>
          <a:p>
            <a:pPr eaLnBrk="1" hangingPunct="1"/>
            <a:endParaRPr lang="en-US" dirty="0" smtClean="0">
              <a:latin typeface="Arial" charset="0"/>
            </a:endParaRPr>
          </a:p>
          <a:p>
            <a:pPr eaLnBrk="1" hangingPunct="1"/>
            <a:r>
              <a:rPr lang="en-US" dirty="0" smtClean="0">
                <a:latin typeface="Arial" charset="0"/>
              </a:rPr>
              <a:t>We automate the process of code review, providing 100% architectural and code checking via our Application Intelligence Platform.</a:t>
            </a:r>
          </a:p>
          <a:p>
            <a:pPr eaLnBrk="1" hangingPunct="1"/>
            <a:endParaRPr lang="en-US" dirty="0" smtClean="0">
              <a:latin typeface="Arial" charset="0"/>
            </a:endParaRPr>
          </a:p>
          <a:p>
            <a:pPr eaLnBrk="1" hangingPunct="1"/>
            <a:r>
              <a:rPr lang="en-US" dirty="0" smtClean="0">
                <a:latin typeface="Arial" charset="0"/>
              </a:rPr>
              <a:t>Review of Health Factors:</a:t>
            </a:r>
          </a:p>
          <a:p>
            <a:pPr eaLnBrk="1" hangingPunct="1">
              <a:spcBef>
                <a:spcPct val="50000"/>
              </a:spcBef>
            </a:pPr>
            <a:r>
              <a:rPr lang="en-US" b="1" dirty="0" smtClean="0">
                <a:solidFill>
                  <a:srgbClr val="000000"/>
                </a:solidFill>
                <a:latin typeface="Arial" charset="0"/>
              </a:rPr>
              <a:t>1. Performance - </a:t>
            </a:r>
            <a:r>
              <a:rPr lang="en-US" dirty="0" smtClean="0">
                <a:solidFill>
                  <a:srgbClr val="000000"/>
                </a:solidFill>
                <a:latin typeface="Arial" charset="0"/>
              </a:rPr>
              <a:t>Potential bottlenecks and scalability issues</a:t>
            </a:r>
          </a:p>
          <a:p>
            <a:pPr eaLnBrk="1" hangingPunct="1">
              <a:spcBef>
                <a:spcPct val="50000"/>
              </a:spcBef>
            </a:pPr>
            <a:r>
              <a:rPr lang="en-US" b="1" dirty="0" smtClean="0">
                <a:solidFill>
                  <a:srgbClr val="000000"/>
                </a:solidFill>
                <a:latin typeface="Arial" charset="0"/>
              </a:rPr>
              <a:t>2. Robustness - </a:t>
            </a:r>
            <a:r>
              <a:rPr lang="en-US" dirty="0" smtClean="0">
                <a:solidFill>
                  <a:srgbClr val="000000"/>
                </a:solidFill>
                <a:latin typeface="Arial" charset="0"/>
              </a:rPr>
              <a:t>Risk of failure, difficulty to test</a:t>
            </a:r>
          </a:p>
          <a:p>
            <a:pPr eaLnBrk="1" hangingPunct="1">
              <a:spcBef>
                <a:spcPct val="50000"/>
              </a:spcBef>
            </a:pPr>
            <a:r>
              <a:rPr lang="en-US" b="1" dirty="0" smtClean="0">
                <a:solidFill>
                  <a:srgbClr val="000000"/>
                </a:solidFill>
                <a:latin typeface="Arial" charset="0"/>
              </a:rPr>
              <a:t>3. Security - </a:t>
            </a:r>
            <a:r>
              <a:rPr lang="en-US" dirty="0" smtClean="0">
                <a:solidFill>
                  <a:srgbClr val="000000"/>
                </a:solidFill>
                <a:latin typeface="Arial" charset="0"/>
              </a:rPr>
              <a:t>Likelihood of breaches</a:t>
            </a:r>
          </a:p>
          <a:p>
            <a:pPr eaLnBrk="1" hangingPunct="1">
              <a:spcBef>
                <a:spcPct val="50000"/>
              </a:spcBef>
            </a:pPr>
            <a:r>
              <a:rPr lang="en-US" b="1" dirty="0" smtClean="0">
                <a:solidFill>
                  <a:srgbClr val="000000"/>
                </a:solidFill>
                <a:latin typeface="Arial" charset="0"/>
              </a:rPr>
              <a:t>4. Transferability - </a:t>
            </a:r>
            <a:r>
              <a:rPr lang="en-US" dirty="0" smtClean="0">
                <a:solidFill>
                  <a:srgbClr val="000000"/>
                </a:solidFill>
                <a:latin typeface="Arial" charset="0"/>
              </a:rPr>
              <a:t>Ease of moving code among team members</a:t>
            </a:r>
          </a:p>
          <a:p>
            <a:pPr eaLnBrk="1" hangingPunct="1">
              <a:spcBef>
                <a:spcPct val="50000"/>
              </a:spcBef>
            </a:pPr>
            <a:r>
              <a:rPr lang="en-US" b="1" dirty="0" smtClean="0">
                <a:solidFill>
                  <a:srgbClr val="000000"/>
                </a:solidFill>
                <a:latin typeface="Arial" charset="0"/>
              </a:rPr>
              <a:t>5. Changeability - </a:t>
            </a:r>
            <a:r>
              <a:rPr lang="en-US" dirty="0" smtClean="0">
                <a:solidFill>
                  <a:srgbClr val="000000"/>
                </a:solidFill>
                <a:latin typeface="Arial" charset="0"/>
              </a:rPr>
              <a:t>Ease of modifying, implementing new features</a:t>
            </a:r>
          </a:p>
          <a:p>
            <a:pPr eaLnBrk="1" hangingPunct="1">
              <a:spcBef>
                <a:spcPct val="50000"/>
              </a:spcBef>
            </a:pPr>
            <a:r>
              <a:rPr lang="en-US" b="1" dirty="0" smtClean="0">
                <a:solidFill>
                  <a:srgbClr val="000000"/>
                </a:solidFill>
                <a:latin typeface="Arial" charset="0"/>
              </a:rPr>
              <a:t>6. Maintainability - </a:t>
            </a:r>
            <a:r>
              <a:rPr lang="en-US" dirty="0" smtClean="0">
                <a:solidFill>
                  <a:srgbClr val="000000"/>
                </a:solidFill>
                <a:latin typeface="Arial" charset="0"/>
              </a:rPr>
              <a:t>General measure of ease to maintain</a:t>
            </a:r>
          </a:p>
          <a:p>
            <a:pPr eaLnBrk="1" hangingPunct="1"/>
            <a:endParaRPr lang="en-US" dirty="0" smtClean="0">
              <a:latin typeface="Arial" charset="0"/>
            </a:endParaRPr>
          </a:p>
        </p:txBody>
      </p:sp>
    </p:spTree>
    <p:extLst>
      <p:ext uri="{BB962C8B-B14F-4D97-AF65-F5344CB8AC3E}">
        <p14:creationId xmlns:p14="http://schemas.microsoft.com/office/powerpoint/2010/main" val="306799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3EFD8EC-31A6-4C3B-AD79-9F6A80E23265}" type="slidenum">
              <a:rPr lang="fr-FR" smtClean="0">
                <a:latin typeface="Arial" charset="0"/>
              </a:rPr>
              <a:pPr/>
              <a:t>8</a:t>
            </a:fld>
            <a:endParaRPr lang="fr-FR" smtClean="0">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96759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Context</a:t>
            </a:r>
            <a:endParaRPr lang="fr-FR" b="1" dirty="0" smtClean="0"/>
          </a:p>
          <a:p>
            <a:pPr marL="171450" indent="-171450">
              <a:buFont typeface="Arial" panose="020B0604020202020204" pitchFamily="34" charset="0"/>
              <a:buChar char="•"/>
            </a:pPr>
            <a:r>
              <a:rPr lang="fr-FR" u="sng" dirty="0" smtClean="0"/>
              <a:t>Application </a:t>
            </a:r>
            <a:r>
              <a:rPr lang="fr-FR" u="sng" dirty="0" err="1" smtClean="0"/>
              <a:t>name</a:t>
            </a:r>
            <a:r>
              <a:rPr lang="fr-FR" u="sng" baseline="0" dirty="0" smtClean="0"/>
              <a:t> </a:t>
            </a:r>
            <a:r>
              <a:rPr lang="fr-FR" baseline="0" dirty="0" smtClean="0"/>
              <a:t>: </a:t>
            </a:r>
            <a:r>
              <a:rPr lang="fr-FR" i="1" baseline="0" dirty="0" err="1" smtClean="0"/>
              <a:t>generated</a:t>
            </a:r>
            <a:r>
              <a:rPr lang="fr-FR" i="1" baseline="0" dirty="0" smtClean="0"/>
              <a:t> </a:t>
            </a:r>
            <a:r>
              <a:rPr lang="fr-FR" i="1" baseline="0" dirty="0" err="1" smtClean="0"/>
              <a:t>from</a:t>
            </a:r>
            <a:r>
              <a:rPr lang="fr-FR" i="1" baseline="0" dirty="0" smtClean="0"/>
              <a:t> CAST Dashboard and </a:t>
            </a:r>
            <a:r>
              <a:rPr lang="fr-FR" i="1" baseline="0" dirty="0" err="1" smtClean="0"/>
              <a:t>webservice</a:t>
            </a:r>
            <a:endParaRPr lang="fr-FR" i="1" baseline="0" dirty="0" smtClean="0"/>
          </a:p>
          <a:p>
            <a:pPr marL="171450" indent="-171450">
              <a:buFont typeface="Arial" panose="020B0604020202020204" pitchFamily="34" charset="0"/>
              <a:buChar char="•"/>
            </a:pPr>
            <a:r>
              <a:rPr lang="fr-FR" u="sng" baseline="0" dirty="0" err="1" smtClean="0"/>
              <a:t>Actual</a:t>
            </a:r>
            <a:r>
              <a:rPr lang="fr-FR" u="sng" baseline="0" dirty="0" smtClean="0"/>
              <a:t> version </a:t>
            </a:r>
            <a:r>
              <a:rPr lang="fr-FR" u="sng" baseline="0" dirty="0" err="1" smtClean="0"/>
              <a:t>number</a:t>
            </a:r>
            <a:r>
              <a:rPr lang="fr-FR" u="sng" baseline="0" dirty="0" smtClean="0"/>
              <a:t> </a:t>
            </a:r>
            <a:r>
              <a:rPr lang="fr-FR" baseline="0" dirty="0" smtClean="0"/>
              <a:t>: </a:t>
            </a:r>
            <a:r>
              <a:rPr lang="fr-FR" i="1" baseline="0" dirty="0" err="1" smtClean="0"/>
              <a:t>generated</a:t>
            </a:r>
            <a:r>
              <a:rPr lang="fr-FR" i="1" baseline="0" dirty="0" smtClean="0"/>
              <a:t> </a:t>
            </a:r>
            <a:r>
              <a:rPr lang="fr-FR" i="1" baseline="0" dirty="0" err="1" smtClean="0"/>
              <a:t>from</a:t>
            </a:r>
            <a:r>
              <a:rPr lang="fr-FR" i="1" baseline="0" dirty="0" smtClean="0"/>
              <a:t> CAST Dashboard and </a:t>
            </a:r>
            <a:r>
              <a:rPr lang="fr-FR" i="1" baseline="0" dirty="0" err="1" smtClean="0"/>
              <a:t>webservice</a:t>
            </a:r>
            <a:r>
              <a:rPr lang="fr-FR" i="1" baseline="0" dirty="0" smtClean="0"/>
              <a:t> </a:t>
            </a:r>
            <a:r>
              <a:rPr lang="fr-FR" baseline="0" dirty="0" smtClean="0"/>
              <a:t>(the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a:t>
            </a:r>
          </a:p>
          <a:p>
            <a:pPr marL="171450" indent="-171450">
              <a:buFont typeface="Arial" panose="020B0604020202020204" pitchFamily="34" charset="0"/>
              <a:buChar char="•"/>
            </a:pPr>
            <a:r>
              <a:rPr lang="fr-FR" u="sng" baseline="0" dirty="0" err="1" smtClean="0"/>
              <a:t>Number</a:t>
            </a:r>
            <a:r>
              <a:rPr lang="fr-FR" u="sng" baseline="0" dirty="0" smtClean="0"/>
              <a:t> of Release per </a:t>
            </a:r>
            <a:r>
              <a:rPr lang="fr-FR" u="sng" baseline="0" dirty="0" err="1" smtClean="0"/>
              <a:t>Year</a:t>
            </a:r>
            <a:r>
              <a:rPr lang="fr-FR" u="sng" baseline="0" dirty="0" smtClean="0"/>
              <a:t> </a:t>
            </a:r>
            <a:r>
              <a:rPr lang="fr-FR" baseline="0" dirty="0" smtClean="0"/>
              <a:t>: (the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a:t>
            </a:r>
            <a:r>
              <a:rPr lang="fr-FR" baseline="0" dirty="0" err="1" smtClean="0"/>
              <a:t>this</a:t>
            </a:r>
            <a:r>
              <a:rPr lang="fr-FR" baseline="0" dirty="0" smtClean="0"/>
              <a:t> information </a:t>
            </a:r>
            <a:r>
              <a:rPr lang="fr-FR" baseline="0" dirty="0" err="1" smtClean="0"/>
              <a:t>is</a:t>
            </a:r>
            <a:r>
              <a:rPr lang="fr-FR" baseline="0" dirty="0" smtClean="0"/>
              <a:t> important to </a:t>
            </a:r>
            <a:r>
              <a:rPr lang="fr-FR" baseline="0" dirty="0" err="1" smtClean="0"/>
              <a:t>identify</a:t>
            </a:r>
            <a:r>
              <a:rPr lang="fr-FR" baseline="0" dirty="0" smtClean="0"/>
              <a:t> the </a:t>
            </a:r>
            <a:r>
              <a:rPr lang="fr-FR" baseline="0" dirty="0" err="1" smtClean="0"/>
              <a:t>analysis</a:t>
            </a:r>
            <a:r>
              <a:rPr lang="fr-FR" baseline="0" dirty="0" smtClean="0"/>
              <a:t> </a:t>
            </a:r>
            <a:r>
              <a:rPr lang="fr-FR" baseline="0" dirty="0" err="1" smtClean="0"/>
              <a:t>frequency</a:t>
            </a:r>
            <a:r>
              <a:rPr lang="fr-FR" baseline="0" dirty="0" smtClean="0"/>
              <a:t>, </a:t>
            </a:r>
            <a:r>
              <a:rPr lang="fr-FR" baseline="0" dirty="0" err="1" smtClean="0"/>
              <a:t>when</a:t>
            </a:r>
            <a:r>
              <a:rPr lang="fr-FR" baseline="0" dirty="0" smtClean="0"/>
              <a:t> to </a:t>
            </a:r>
            <a:r>
              <a:rPr lang="fr-FR" baseline="0" dirty="0" err="1" smtClean="0"/>
              <a:t>schedule</a:t>
            </a:r>
            <a:r>
              <a:rPr lang="fr-FR" baseline="0" dirty="0" smtClean="0"/>
              <a:t> the </a:t>
            </a:r>
            <a:r>
              <a:rPr lang="fr-FR" baseline="0" dirty="0" err="1" smtClean="0"/>
              <a:t>next</a:t>
            </a:r>
            <a:r>
              <a:rPr lang="fr-FR" baseline="0" dirty="0" smtClean="0"/>
              <a:t> </a:t>
            </a:r>
            <a:r>
              <a:rPr lang="fr-FR" baseline="0" dirty="0" err="1" smtClean="0"/>
              <a:t>analysis</a:t>
            </a:r>
            <a:r>
              <a:rPr lang="fr-FR" baseline="0" dirty="0" smtClean="0"/>
              <a:t>.</a:t>
            </a:r>
          </a:p>
          <a:p>
            <a:pPr marL="171450" indent="-171450">
              <a:buFont typeface="Arial" panose="020B0604020202020204" pitchFamily="34" charset="0"/>
              <a:buChar char="•"/>
            </a:pPr>
            <a:r>
              <a:rPr lang="fr-FR" u="sng" baseline="0" dirty="0" err="1" smtClean="0"/>
              <a:t>Number</a:t>
            </a:r>
            <a:r>
              <a:rPr lang="fr-FR" u="sng" baseline="0" dirty="0" smtClean="0"/>
              <a:t> of End-</a:t>
            </a:r>
            <a:r>
              <a:rPr lang="fr-FR" u="sng" baseline="0" dirty="0" err="1" smtClean="0"/>
              <a:t>users</a:t>
            </a:r>
            <a:r>
              <a:rPr lang="fr-FR" u="sng" baseline="0" dirty="0" smtClean="0"/>
              <a:t> </a:t>
            </a:r>
            <a:r>
              <a:rPr lang="fr-FR" baseline="0" dirty="0" smtClean="0"/>
              <a:t>:  (the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information </a:t>
            </a:r>
            <a:r>
              <a:rPr lang="fr-FR" baseline="0" dirty="0" err="1" smtClean="0">
                <a:sym typeface="Wingdings" panose="05000000000000000000" pitchFamily="2" charset="2"/>
              </a:rPr>
              <a:t>gives</a:t>
            </a:r>
            <a:r>
              <a:rPr lang="fr-FR" baseline="0" dirty="0" smtClean="0">
                <a:sym typeface="Wingdings" panose="05000000000000000000" pitchFamily="2" charset="2"/>
              </a:rPr>
              <a:t> an </a:t>
            </a:r>
            <a:r>
              <a:rPr lang="fr-FR" baseline="0" dirty="0" err="1" smtClean="0">
                <a:sym typeface="Wingdings" panose="05000000000000000000" pitchFamily="2" charset="2"/>
              </a:rPr>
              <a:t>idea</a:t>
            </a:r>
            <a:r>
              <a:rPr lang="fr-FR" baseline="0" dirty="0" smtClean="0">
                <a:sym typeface="Wingdings" panose="05000000000000000000" pitchFamily="2" charset="2"/>
              </a:rPr>
              <a:t> of the impact of the </a:t>
            </a:r>
            <a:r>
              <a:rPr lang="fr-FR" baseline="0" dirty="0" err="1" smtClean="0">
                <a:sym typeface="Wingdings" panose="05000000000000000000" pitchFamily="2" charset="2"/>
              </a:rPr>
              <a:t>technical</a:t>
            </a:r>
            <a:r>
              <a:rPr lang="fr-FR" baseline="0" dirty="0" smtClean="0">
                <a:sym typeface="Wingdings" panose="05000000000000000000" pitchFamily="2" charset="2"/>
              </a:rPr>
              <a:t> </a:t>
            </a:r>
            <a:r>
              <a:rPr lang="fr-FR" baseline="0" dirty="0" err="1" smtClean="0">
                <a:sym typeface="Wingdings" panose="05000000000000000000" pitchFamily="2" charset="2"/>
              </a:rPr>
              <a:t>quality</a:t>
            </a:r>
            <a:r>
              <a:rPr lang="fr-FR" baseline="0" dirty="0" smtClean="0">
                <a:sym typeface="Wingdings" panose="05000000000000000000" pitchFamily="2" charset="2"/>
              </a:rPr>
              <a:t>, the more end-</a:t>
            </a:r>
            <a:r>
              <a:rPr lang="fr-FR" baseline="0" dirty="0" err="1" smtClean="0">
                <a:sym typeface="Wingdings" panose="05000000000000000000" pitchFamily="2" charset="2"/>
              </a:rPr>
              <a:t>users</a:t>
            </a:r>
            <a:r>
              <a:rPr lang="fr-FR" baseline="0" dirty="0" smtClean="0">
                <a:sym typeface="Wingdings" panose="05000000000000000000" pitchFamily="2" charset="2"/>
              </a:rPr>
              <a:t> the more 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err="1" smtClean="0">
                <a:sym typeface="Wingdings" panose="05000000000000000000" pitchFamily="2" charset="2"/>
              </a:rPr>
              <a:t>Criticality</a:t>
            </a:r>
            <a:r>
              <a:rPr lang="fr-FR" baseline="0" dirty="0" smtClean="0">
                <a:sym typeface="Wingdings" panose="05000000000000000000" pitchFamily="2" charset="2"/>
              </a:rPr>
              <a:t> : </a:t>
            </a:r>
            <a:r>
              <a:rPr lang="fr-FR" baseline="0" dirty="0" smtClean="0"/>
              <a:t>(the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information </a:t>
            </a:r>
            <a:r>
              <a:rPr lang="fr-FR" baseline="0" dirty="0" err="1" smtClean="0">
                <a:sym typeface="Wingdings" panose="05000000000000000000" pitchFamily="2" charset="2"/>
              </a:rPr>
              <a:t>gives</a:t>
            </a:r>
            <a:r>
              <a:rPr lang="fr-FR" baseline="0" dirty="0" smtClean="0">
                <a:sym typeface="Wingdings" panose="05000000000000000000" pitchFamily="2" charset="2"/>
              </a:rPr>
              <a:t> an </a:t>
            </a:r>
            <a:r>
              <a:rPr lang="fr-FR" baseline="0" dirty="0" err="1" smtClean="0">
                <a:sym typeface="Wingdings" panose="05000000000000000000" pitchFamily="2" charset="2"/>
              </a:rPr>
              <a:t>idea</a:t>
            </a:r>
            <a:r>
              <a:rPr lang="fr-FR" baseline="0" dirty="0" smtClean="0">
                <a:sym typeface="Wingdings" panose="05000000000000000000" pitchFamily="2" charset="2"/>
              </a:rPr>
              <a:t> of the impact of the </a:t>
            </a:r>
            <a:r>
              <a:rPr lang="fr-FR" baseline="0" dirty="0" err="1" smtClean="0">
                <a:sym typeface="Wingdings" panose="05000000000000000000" pitchFamily="2" charset="2"/>
              </a:rPr>
              <a:t>technical</a:t>
            </a:r>
            <a:r>
              <a:rPr lang="fr-FR" baseline="0" dirty="0" smtClean="0">
                <a:sym typeface="Wingdings" panose="05000000000000000000" pitchFamily="2" charset="2"/>
              </a:rPr>
              <a:t> </a:t>
            </a:r>
            <a:r>
              <a:rPr lang="fr-FR" baseline="0" dirty="0" err="1" smtClean="0">
                <a:sym typeface="Wingdings" panose="05000000000000000000" pitchFamily="2" charset="2"/>
              </a:rPr>
              <a:t>quality</a:t>
            </a:r>
            <a:r>
              <a:rPr lang="fr-FR" baseline="0" dirty="0" smtClean="0">
                <a:sym typeface="Wingdings" panose="05000000000000000000" pitchFamily="2" charset="2"/>
              </a:rPr>
              <a:t>, the more business </a:t>
            </a:r>
            <a:r>
              <a:rPr lang="fr-FR" baseline="0" dirty="0" err="1" smtClean="0">
                <a:sym typeface="Wingdings" panose="05000000000000000000" pitchFamily="2" charset="2"/>
              </a:rPr>
              <a:t>critical</a:t>
            </a:r>
            <a:r>
              <a:rPr lang="fr-FR" baseline="0" dirty="0" smtClean="0">
                <a:sym typeface="Wingdings" panose="05000000000000000000" pitchFamily="2" charset="2"/>
              </a:rPr>
              <a:t> the more impact.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smtClean="0">
                <a:sym typeface="Wingdings" panose="05000000000000000000" pitchFamily="2" charset="2"/>
              </a:rPr>
              <a:t>Domain</a:t>
            </a:r>
            <a:r>
              <a:rPr lang="fr-FR" baseline="0" dirty="0" smtClean="0">
                <a:sym typeface="Wingdings" panose="05000000000000000000" pitchFamily="2" charset="2"/>
              </a:rPr>
              <a:t> : </a:t>
            </a:r>
            <a:r>
              <a:rPr lang="fr-FR" baseline="0" dirty="0" smtClean="0"/>
              <a:t>(the information </a:t>
            </a:r>
            <a:r>
              <a:rPr lang="fr-FR" baseline="0" dirty="0" err="1" smtClean="0"/>
              <a:t>should</a:t>
            </a:r>
            <a:r>
              <a:rPr lang="fr-FR" baseline="0" dirty="0" smtClean="0"/>
              <a:t> </a:t>
            </a:r>
            <a:r>
              <a:rPr lang="fr-FR" baseline="0" dirty="0" err="1" smtClean="0"/>
              <a:t>be</a:t>
            </a:r>
            <a:r>
              <a:rPr lang="fr-FR" baseline="0" dirty="0" smtClean="0"/>
              <a:t> the </a:t>
            </a:r>
            <a:r>
              <a:rPr lang="fr-FR" baseline="0" dirty="0" err="1" smtClean="0"/>
              <a:t>same</a:t>
            </a:r>
            <a:r>
              <a:rPr lang="fr-FR" baseline="0" dirty="0" smtClean="0"/>
              <a:t> as the one </a:t>
            </a:r>
            <a:r>
              <a:rPr lang="fr-FR" baseline="0" dirty="0" err="1" smtClean="0"/>
              <a:t>provided</a:t>
            </a:r>
            <a:r>
              <a:rPr lang="fr-FR" baseline="0" dirty="0" smtClean="0"/>
              <a:t> </a:t>
            </a:r>
            <a:r>
              <a:rPr lang="fr-FR" baseline="0" dirty="0" err="1" smtClean="0"/>
              <a:t>inside</a:t>
            </a:r>
            <a:r>
              <a:rPr lang="fr-FR" baseline="0" dirty="0" smtClean="0"/>
              <a:t> the </a:t>
            </a:r>
            <a:r>
              <a:rPr lang="fr-FR" baseline="0" dirty="0" err="1" smtClean="0"/>
              <a:t>technical</a:t>
            </a:r>
            <a:r>
              <a:rPr lang="fr-FR" baseline="0" dirty="0" smtClean="0"/>
              <a:t> </a:t>
            </a:r>
            <a:r>
              <a:rPr lang="fr-FR" baseline="0" dirty="0" err="1" smtClean="0"/>
              <a:t>survey</a:t>
            </a:r>
            <a:r>
              <a:rPr lang="fr-FR" baseline="0" dirty="0" smtClean="0"/>
              <a:t>) </a:t>
            </a:r>
            <a:r>
              <a:rPr lang="fr-FR" baseline="0" dirty="0" smtClean="0">
                <a:sym typeface="Wingdings" panose="05000000000000000000" pitchFamily="2" charset="2"/>
              </a:rPr>
              <a:t> </a:t>
            </a:r>
            <a:r>
              <a:rPr lang="fr-FR" baseline="0" dirty="0" err="1" smtClean="0">
                <a:sym typeface="Wingdings" panose="05000000000000000000" pitchFamily="2" charset="2"/>
              </a:rPr>
              <a:t>this</a:t>
            </a:r>
            <a:r>
              <a:rPr lang="fr-FR" baseline="0" dirty="0" smtClean="0">
                <a:sym typeface="Wingdings" panose="05000000000000000000" pitchFamily="2" charset="2"/>
              </a:rPr>
              <a:t> information </a:t>
            </a:r>
            <a:r>
              <a:rPr lang="fr-FR" baseline="0" dirty="0" err="1" smtClean="0">
                <a:sym typeface="Wingdings" panose="05000000000000000000" pitchFamily="2" charset="2"/>
              </a:rPr>
              <a:t>can</a:t>
            </a:r>
            <a:r>
              <a:rPr lang="fr-FR" baseline="0" dirty="0" smtClean="0">
                <a:sym typeface="Wingdings" panose="05000000000000000000" pitchFamily="2" charset="2"/>
              </a:rPr>
              <a:t> </a:t>
            </a:r>
            <a:r>
              <a:rPr lang="fr-FR" baseline="0" dirty="0" err="1" smtClean="0">
                <a:sym typeface="Wingdings" panose="05000000000000000000" pitchFamily="2" charset="2"/>
              </a:rPr>
              <a:t>be</a:t>
            </a:r>
            <a:r>
              <a:rPr lang="fr-FR" baseline="0" dirty="0" smtClean="0">
                <a:sym typeface="Wingdings" panose="05000000000000000000" pitchFamily="2" charset="2"/>
              </a:rPr>
              <a:t> </a:t>
            </a:r>
            <a:r>
              <a:rPr lang="fr-FR" baseline="0" dirty="0" err="1" smtClean="0">
                <a:sym typeface="Wingdings" panose="05000000000000000000" pitchFamily="2" charset="2"/>
              </a:rPr>
              <a:t>used</a:t>
            </a:r>
            <a:r>
              <a:rPr lang="fr-FR" baseline="0" dirty="0" smtClean="0">
                <a:sym typeface="Wingdings" panose="05000000000000000000" pitchFamily="2" charset="2"/>
              </a:rPr>
              <a:t> to compare </a:t>
            </a:r>
            <a:r>
              <a:rPr lang="fr-FR" baseline="0" dirty="0" err="1" smtClean="0">
                <a:sym typeface="Wingdings" panose="05000000000000000000" pitchFamily="2" charset="2"/>
              </a:rPr>
              <a:t>this</a:t>
            </a:r>
            <a:r>
              <a:rPr lang="fr-FR" baseline="0" dirty="0" smtClean="0">
                <a:sym typeface="Wingdings" panose="05000000000000000000" pitchFamily="2" charset="2"/>
              </a:rPr>
              <a:t> application to CAST </a:t>
            </a:r>
            <a:r>
              <a:rPr lang="fr-FR" baseline="0" dirty="0" err="1" smtClean="0">
                <a:sym typeface="Wingdings" panose="05000000000000000000" pitchFamily="2" charset="2"/>
              </a:rPr>
              <a:t>APPmarq</a:t>
            </a:r>
            <a:r>
              <a:rPr lang="fr-FR" baseline="0" dirty="0" smtClean="0">
                <a:sym typeface="Wingdings" panose="05000000000000000000" pitchFamily="2" charset="2"/>
              </a:rPr>
              <a:t> </a:t>
            </a:r>
            <a:r>
              <a:rPr lang="fr-FR" baseline="0" dirty="0" err="1" smtClean="0">
                <a:sym typeface="Wingdings" panose="05000000000000000000" pitchFamily="2" charset="2"/>
              </a:rPr>
              <a:t>database</a:t>
            </a:r>
            <a:r>
              <a:rPr lang="fr-FR" baseline="0" dirty="0" smtClean="0">
                <a:sym typeface="Wingdings" panose="05000000000000000000" pitchFamily="2" charset="2"/>
              </a:rPr>
              <a:t> for </a:t>
            </a:r>
            <a:r>
              <a:rPr lang="fr-FR" baseline="0" dirty="0" err="1" smtClean="0">
                <a:sym typeface="Wingdings" panose="05000000000000000000" pitchFamily="2" charset="2"/>
              </a:rPr>
              <a:t>benchmarking</a:t>
            </a:r>
            <a:endParaRPr lang="fr-FR" baseline="0" dirty="0" smtClean="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smtClean="0">
                <a:sym typeface="Wingdings" panose="05000000000000000000" pitchFamily="2" charset="2"/>
              </a:rPr>
              <a:t>Size Application </a:t>
            </a:r>
            <a:r>
              <a:rPr lang="fr-FR" u="sng" baseline="0" dirty="0" err="1" smtClean="0">
                <a:sym typeface="Wingdings" panose="05000000000000000000" pitchFamily="2" charset="2"/>
              </a:rPr>
              <a:t>Category</a:t>
            </a:r>
            <a:r>
              <a:rPr lang="fr-FR" u="sng" baseline="0" dirty="0" smtClean="0">
                <a:sym typeface="Wingdings" panose="05000000000000000000" pitchFamily="2" charset="2"/>
              </a:rPr>
              <a:t> </a:t>
            </a:r>
            <a:r>
              <a:rPr lang="fr-FR" baseline="0" dirty="0" smtClean="0">
                <a:sym typeface="Wingdings" panose="05000000000000000000" pitchFamily="2" charset="2"/>
              </a:rPr>
              <a:t>: </a:t>
            </a:r>
            <a:r>
              <a:rPr lang="fr-FR" i="1" baseline="0" dirty="0" err="1" smtClean="0">
                <a:sym typeface="Wingdings" panose="05000000000000000000" pitchFamily="2" charset="2"/>
              </a:rPr>
              <a:t>generated</a:t>
            </a:r>
            <a:r>
              <a:rPr lang="fr-FR" i="1" baseline="0" dirty="0" smtClean="0">
                <a:sym typeface="Wingdings" panose="05000000000000000000" pitchFamily="2" charset="2"/>
              </a:rPr>
              <a:t> </a:t>
            </a:r>
            <a:r>
              <a:rPr lang="fr-FR" i="1" baseline="0" dirty="0" err="1" smtClean="0">
                <a:sym typeface="Wingdings" panose="05000000000000000000" pitchFamily="2" charset="2"/>
              </a:rPr>
              <a:t>from</a:t>
            </a:r>
            <a:r>
              <a:rPr lang="fr-FR" i="1" baseline="0" dirty="0" smtClean="0">
                <a:sym typeface="Wingdings" panose="05000000000000000000" pitchFamily="2" charset="2"/>
              </a:rPr>
              <a:t> CAST Dashboard and </a:t>
            </a:r>
            <a:r>
              <a:rPr lang="fr-FR" i="1" baseline="0" dirty="0" err="1" smtClean="0">
                <a:sym typeface="Wingdings" panose="05000000000000000000" pitchFamily="2" charset="2"/>
              </a:rPr>
              <a:t>webservice</a:t>
            </a:r>
            <a:r>
              <a:rPr lang="fr-FR" i="1" baseline="0" dirty="0" smtClean="0">
                <a:sym typeface="Wingdings" panose="05000000000000000000" pitchFamily="2" charset="2"/>
              </a:rPr>
              <a:t> </a:t>
            </a:r>
            <a:r>
              <a:rPr lang="fr-FR" baseline="0" dirty="0" smtClean="0">
                <a:sym typeface="Wingdings" panose="05000000000000000000" pitchFamily="2" charset="2"/>
              </a:rPr>
              <a:t>(LOC)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u="sng" baseline="0" dirty="0" err="1" smtClean="0">
                <a:sym typeface="Wingdings" panose="05000000000000000000" pitchFamily="2" charset="2"/>
              </a:rPr>
              <a:t>Quality</a:t>
            </a:r>
            <a:r>
              <a:rPr lang="fr-FR" u="sng" baseline="0" dirty="0" smtClean="0">
                <a:sym typeface="Wingdings" panose="05000000000000000000" pitchFamily="2" charset="2"/>
              </a:rPr>
              <a:t> Application </a:t>
            </a:r>
            <a:r>
              <a:rPr lang="fr-FR" u="sng" baseline="0" dirty="0" err="1" smtClean="0">
                <a:sym typeface="Wingdings" panose="05000000000000000000" pitchFamily="2" charset="2"/>
              </a:rPr>
              <a:t>Category</a:t>
            </a:r>
            <a:r>
              <a:rPr lang="fr-FR" u="sng" baseline="0" dirty="0" smtClean="0">
                <a:sym typeface="Wingdings" panose="05000000000000000000" pitchFamily="2" charset="2"/>
              </a:rPr>
              <a:t> </a:t>
            </a:r>
            <a:r>
              <a:rPr lang="fr-FR" baseline="0" dirty="0" smtClean="0">
                <a:sym typeface="Wingdings" panose="05000000000000000000" pitchFamily="2" charset="2"/>
              </a:rPr>
              <a:t>: </a:t>
            </a:r>
            <a:r>
              <a:rPr lang="fr-FR" i="1" baseline="0" dirty="0" err="1" smtClean="0">
                <a:sym typeface="Wingdings" panose="05000000000000000000" pitchFamily="2" charset="2"/>
              </a:rPr>
              <a:t>generated</a:t>
            </a:r>
            <a:r>
              <a:rPr lang="fr-FR" i="1" baseline="0" dirty="0" smtClean="0">
                <a:sym typeface="Wingdings" panose="05000000000000000000" pitchFamily="2" charset="2"/>
              </a:rPr>
              <a:t> </a:t>
            </a:r>
            <a:r>
              <a:rPr lang="fr-FR" i="1" baseline="0" dirty="0" err="1" smtClean="0">
                <a:sym typeface="Wingdings" panose="05000000000000000000" pitchFamily="2" charset="2"/>
              </a:rPr>
              <a:t>from</a:t>
            </a:r>
            <a:r>
              <a:rPr lang="fr-FR" i="1" baseline="0" dirty="0" smtClean="0">
                <a:sym typeface="Wingdings" panose="05000000000000000000" pitchFamily="2" charset="2"/>
              </a:rPr>
              <a:t> CAST Dashboard and </a:t>
            </a:r>
            <a:r>
              <a:rPr lang="fr-FR" i="1" baseline="0" dirty="0" err="1" smtClean="0">
                <a:sym typeface="Wingdings" panose="05000000000000000000" pitchFamily="2" charset="2"/>
              </a:rPr>
              <a:t>webservice</a:t>
            </a:r>
            <a:r>
              <a:rPr lang="fr-FR" i="1" baseline="0" dirty="0" smtClean="0">
                <a:sym typeface="Wingdings" panose="05000000000000000000" pitchFamily="2" charset="2"/>
              </a:rPr>
              <a:t> </a:t>
            </a:r>
            <a:r>
              <a:rPr lang="fr-FR" baseline="0" dirty="0" smtClean="0">
                <a:sym typeface="Wingdings" panose="05000000000000000000" pitchFamily="2" charset="2"/>
              </a:rPr>
              <a:t>(TQI)</a:t>
            </a:r>
          </a:p>
          <a:p>
            <a:endParaRPr lang="fr-FR" baseline="0" dirty="0" smtClean="0"/>
          </a:p>
          <a:p>
            <a:r>
              <a:rPr lang="fr-FR" b="1" dirty="0" smtClean="0"/>
              <a:t>Objectives</a:t>
            </a:r>
          </a:p>
          <a:p>
            <a:pPr marL="171450" indent="-171450">
              <a:buFont typeface="Arial" panose="020B0604020202020204" pitchFamily="34" charset="0"/>
              <a:buChar char="•"/>
            </a:pPr>
            <a:r>
              <a:rPr lang="fr-FR" dirty="0" smtClean="0"/>
              <a:t>Objectives </a:t>
            </a:r>
            <a:r>
              <a:rPr lang="fr-FR" dirty="0" err="1" smtClean="0"/>
              <a:t>should</a:t>
            </a:r>
            <a:r>
              <a:rPr lang="fr-FR" dirty="0" smtClean="0"/>
              <a:t> </a:t>
            </a:r>
            <a:r>
              <a:rPr lang="fr-FR" dirty="0" err="1" smtClean="0"/>
              <a:t>be</a:t>
            </a:r>
            <a:r>
              <a:rPr lang="fr-FR" dirty="0" smtClean="0"/>
              <a:t> </a:t>
            </a:r>
            <a:r>
              <a:rPr lang="fr-FR" dirty="0" err="1" smtClean="0"/>
              <a:t>taken</a:t>
            </a:r>
            <a:r>
              <a:rPr lang="fr-FR" dirty="0" smtClean="0"/>
              <a:t> </a:t>
            </a:r>
            <a:r>
              <a:rPr lang="fr-FR" dirty="0" err="1" smtClean="0"/>
              <a:t>from</a:t>
            </a:r>
            <a:r>
              <a:rPr lang="fr-FR" dirty="0" smtClean="0"/>
              <a:t> the </a:t>
            </a:r>
            <a:r>
              <a:rPr lang="fr-FR" dirty="0" err="1" smtClean="0"/>
              <a:t>technical</a:t>
            </a:r>
            <a:r>
              <a:rPr lang="fr-FR" dirty="0" smtClean="0"/>
              <a:t> </a:t>
            </a:r>
            <a:r>
              <a:rPr lang="fr-FR" dirty="0" err="1" smtClean="0"/>
              <a:t>survey</a:t>
            </a:r>
            <a:r>
              <a:rPr lang="fr-FR" dirty="0" smtClean="0"/>
              <a:t> and the Kick-off minutes call.</a:t>
            </a:r>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10</a:t>
            </a:fld>
            <a:endParaRPr lang="en-US"/>
          </a:p>
        </p:txBody>
      </p:sp>
    </p:spTree>
    <p:extLst>
      <p:ext uri="{BB962C8B-B14F-4D97-AF65-F5344CB8AC3E}">
        <p14:creationId xmlns:p14="http://schemas.microsoft.com/office/powerpoint/2010/main" val="2216553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err="1" smtClean="0"/>
              <a:t>Health</a:t>
            </a:r>
            <a:r>
              <a:rPr lang="fr-FR" b="1" baseline="0" dirty="0" smtClean="0"/>
              <a:t> </a:t>
            </a:r>
            <a:r>
              <a:rPr lang="fr-FR" b="1" baseline="0" dirty="0" err="1" smtClean="0"/>
              <a:t>Factors</a:t>
            </a:r>
            <a:endParaRPr lang="fr-FR" b="1" baseline="0" dirty="0" smtClean="0"/>
          </a:p>
          <a:p>
            <a:pPr marL="171450" indent="-171450">
              <a:buFont typeface="Arial" panose="020B0604020202020204" pitchFamily="34" charset="0"/>
              <a:buChar char="•"/>
            </a:pPr>
            <a:r>
              <a:rPr lang="en-US" dirty="0" smtClean="0"/>
              <a:t>The current status is displayed as a Radar Chart that assess the application along the following five health factors: Robustness, Performance, Security, Transferability, and Changeability.</a:t>
            </a:r>
          </a:p>
          <a:p>
            <a:pPr marL="171450" indent="-171450">
              <a:buFont typeface="Arial" panose="020B0604020202020204" pitchFamily="34" charset="0"/>
              <a:buChar char="•"/>
            </a:pPr>
            <a:r>
              <a:rPr lang="en-US" dirty="0" smtClean="0"/>
              <a:t>In a nutshell, these Health Factors respectively assess the ability of each application to perform well in operations, to withstand workload, to insure data integrity and confidentiality, to be understood by a developer, and to be evolved quickly.</a:t>
            </a:r>
          </a:p>
          <a:p>
            <a:pPr marL="171450" indent="-171450">
              <a:buFont typeface="Arial" panose="020B0604020202020204" pitchFamily="34" charset="0"/>
              <a:buChar char="•"/>
            </a:pPr>
            <a:r>
              <a:rPr lang="en-US" dirty="0" smtClean="0"/>
              <a:t>This guides my assessment of the situation: how good – or bad – is the application likely to behave in operations? As this is a Web-facing application, is it robust and secure enough? As this is intended to serve all company employees, is it likely to withstand the workload during closing periods? </a:t>
            </a:r>
          </a:p>
          <a:p>
            <a:endParaRPr lang="fr-FR" baseline="0" dirty="0" smtClean="0"/>
          </a:p>
          <a:p>
            <a:r>
              <a:rPr lang="fr-FR" b="1" baseline="0" dirty="0" err="1" smtClean="0"/>
              <a:t>Technical</a:t>
            </a:r>
            <a:r>
              <a:rPr lang="fr-FR" b="1" baseline="0" dirty="0" smtClean="0"/>
              <a:t> </a:t>
            </a:r>
            <a:r>
              <a:rPr lang="fr-FR" b="1" baseline="0" dirty="0" err="1" smtClean="0"/>
              <a:t>Inventory</a:t>
            </a:r>
            <a:endParaRPr lang="fr-FR" b="1" baseline="0" dirty="0" smtClean="0"/>
          </a:p>
          <a:p>
            <a:pPr marL="171450" indent="-171450">
              <a:buFont typeface="Arial" panose="020B0604020202020204" pitchFamily="34" charset="0"/>
              <a:buChar char="•"/>
            </a:pPr>
            <a:r>
              <a:rPr lang="en-US" dirty="0" smtClean="0"/>
              <a:t>Technical Size - </a:t>
            </a:r>
            <a:r>
              <a:rPr lang="en-US" dirty="0" err="1" smtClean="0"/>
              <a:t>kLOCs</a:t>
            </a:r>
            <a:r>
              <a:rPr lang="en-US" dirty="0" smtClean="0"/>
              <a:t>/Classes/Files/Programs/Forms/SQL Artifacts/Tables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Various statistics for Current and Previous snapshots - Critical Violations/Critical Objects</a:t>
            </a:r>
          </a:p>
          <a:p>
            <a:pPr marL="171450" indent="-171450">
              <a:buFont typeface="Arial" panose="020B0604020202020204" pitchFamily="34" charset="0"/>
              <a:buChar char="•"/>
            </a:pPr>
            <a:r>
              <a:rPr lang="en-US" dirty="0" smtClean="0"/>
              <a:t>Top 5 </a:t>
            </a:r>
            <a:r>
              <a:rPr lang="en-US" dirty="0" err="1" smtClean="0"/>
              <a:t>technos</a:t>
            </a:r>
            <a:r>
              <a:rPr lang="en-US" dirty="0" smtClean="0"/>
              <a:t> for </a:t>
            </a:r>
            <a:r>
              <a:rPr lang="en-US" dirty="0" err="1" smtClean="0"/>
              <a:t>kLOCs</a:t>
            </a:r>
            <a:endParaRPr lang="en-US" dirty="0" smtClean="0"/>
          </a:p>
          <a:p>
            <a:endParaRPr lang="fr-FR" baseline="0" dirty="0" smtClean="0"/>
          </a:p>
          <a:p>
            <a:r>
              <a:rPr lang="fr-FR" b="1" baseline="0" dirty="0" smtClean="0"/>
              <a:t>Best Practice </a:t>
            </a:r>
            <a:r>
              <a:rPr lang="fr-FR" b="1" baseline="0" dirty="0" err="1" smtClean="0"/>
              <a:t>Compliance</a:t>
            </a:r>
            <a:endParaRPr lang="fr-FR" b="1" baseline="0" dirty="0" smtClean="0"/>
          </a:p>
          <a:p>
            <a:pPr marL="171450" indent="-171450">
              <a:buFont typeface="Arial" panose="020B0604020202020204" pitchFamily="34" charset="0"/>
              <a:buChar char="•"/>
            </a:pPr>
            <a:r>
              <a:rPr lang="en-US" altLang="en-US" dirty="0" smtClean="0"/>
              <a:t>The current status is displayed as a Radar Chart that assess my application along the following three rule compliance indexes: Documentation, Architectural Design, and Programming Practices.</a:t>
            </a:r>
          </a:p>
          <a:p>
            <a:pPr marL="171450" indent="-171450">
              <a:buFont typeface="Arial" panose="020B0604020202020204" pitchFamily="34" charset="0"/>
              <a:buChar char="•"/>
            </a:pPr>
            <a:r>
              <a:rPr lang="en-US" altLang="en-US" dirty="0" smtClean="0"/>
              <a:t>In a nutshell, these respectively assess the compliance of the application with 100s of quality rules.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smtClean="0"/>
              <a:t>This gives further insight in the situation: am I making some progress these days? Have I improved the situation on the long run?</a:t>
            </a:r>
          </a:p>
          <a:p>
            <a:pPr marL="171450" indent="-171450">
              <a:buFont typeface="Arial" panose="020B0604020202020204" pitchFamily="34" charset="0"/>
              <a:buChar char="•"/>
            </a:pPr>
            <a:endParaRPr lang="fr-FR" baseline="0" dirty="0" smtClean="0"/>
          </a:p>
          <a:p>
            <a:pPr marL="0" indent="0">
              <a:buFont typeface="Arial" panose="020B0604020202020204" pitchFamily="34" charset="0"/>
              <a:buNone/>
            </a:pPr>
            <a:r>
              <a:rPr lang="fr-FR" b="1" baseline="0" dirty="0" err="1" smtClean="0"/>
              <a:t>Comments</a:t>
            </a:r>
            <a:endParaRPr lang="fr-FR" b="1" baseline="0" dirty="0" smtClean="0"/>
          </a:p>
          <a:p>
            <a:pPr marL="171450" indent="-171450">
              <a:buFont typeface="Arial" panose="020B0604020202020204" pitchFamily="34" charset="0"/>
              <a:buChar char="•"/>
            </a:pPr>
            <a:r>
              <a:rPr lang="fr-FR" baseline="0" dirty="0" err="1" smtClean="0"/>
              <a:t>Provide</a:t>
            </a:r>
            <a:r>
              <a:rPr lang="fr-FR" baseline="0" dirty="0" smtClean="0"/>
              <a:t> a short comment about the </a:t>
            </a:r>
            <a:r>
              <a:rPr lang="fr-FR" baseline="0" dirty="0" err="1" smtClean="0"/>
              <a:t>overall</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 </a:t>
            </a:r>
          </a:p>
          <a:p>
            <a:pPr marL="628650" lvl="1" indent="-171450">
              <a:buFont typeface="Wingdings" panose="05000000000000000000" pitchFamily="2" charset="2"/>
              <a:buChar char="Ø"/>
            </a:pPr>
            <a:r>
              <a:rPr lang="fr-FR" baseline="0" dirty="0" err="1" smtClean="0"/>
              <a:t>Which</a:t>
            </a:r>
            <a:r>
              <a:rPr lang="fr-FR" baseline="0" dirty="0" smtClean="0"/>
              <a:t> </a:t>
            </a:r>
            <a:r>
              <a:rPr lang="fr-FR" baseline="0" dirty="0" err="1" smtClean="0"/>
              <a:t>Health</a:t>
            </a:r>
            <a:r>
              <a:rPr lang="fr-FR" baseline="0" dirty="0" smtClean="0"/>
              <a:t> Factor </a:t>
            </a:r>
            <a:r>
              <a:rPr lang="fr-FR" baseline="0" dirty="0" err="1" smtClean="0"/>
              <a:t>is</a:t>
            </a:r>
            <a:r>
              <a:rPr lang="fr-FR" baseline="0" dirty="0" smtClean="0"/>
              <a:t> </a:t>
            </a:r>
            <a:r>
              <a:rPr lang="fr-FR" baseline="0" dirty="0" err="1" smtClean="0"/>
              <a:t>at</a:t>
            </a:r>
            <a:r>
              <a:rPr lang="fr-FR" baseline="0" dirty="0" smtClean="0"/>
              <a:t> high </a:t>
            </a:r>
            <a:r>
              <a:rPr lang="fr-FR" baseline="0" dirty="0" err="1" smtClean="0"/>
              <a:t>risk</a:t>
            </a:r>
            <a:r>
              <a:rPr lang="fr-FR" baseline="0" dirty="0" smtClean="0"/>
              <a:t> (&lt;3) or </a:t>
            </a:r>
            <a:r>
              <a:rPr lang="fr-FR" baseline="0" dirty="0" err="1" smtClean="0"/>
              <a:t>higher</a:t>
            </a:r>
            <a:r>
              <a:rPr lang="fr-FR" baseline="0" dirty="0" smtClean="0"/>
              <a:t> </a:t>
            </a:r>
            <a:r>
              <a:rPr lang="fr-FR" baseline="0" dirty="0" err="1" smtClean="0"/>
              <a:t>risk</a:t>
            </a:r>
            <a:r>
              <a:rPr lang="fr-FR" baseline="0" dirty="0" smtClean="0"/>
              <a:t> (</a:t>
            </a:r>
            <a:r>
              <a:rPr lang="fr-FR" baseline="0" dirty="0" err="1" smtClean="0"/>
              <a:t>lower</a:t>
            </a:r>
            <a:r>
              <a:rPr lang="fr-FR" baseline="0" dirty="0" smtClean="0"/>
              <a:t> </a:t>
            </a:r>
            <a:r>
              <a:rPr lang="fr-FR" baseline="0" dirty="0" err="1" smtClean="0"/>
              <a:t>than</a:t>
            </a:r>
            <a:r>
              <a:rPr lang="fr-FR" baseline="0" dirty="0" smtClean="0"/>
              <a:t> </a:t>
            </a:r>
            <a:r>
              <a:rPr lang="fr-FR" baseline="0" dirty="0" err="1" smtClean="0"/>
              <a:t>other</a:t>
            </a:r>
            <a:r>
              <a:rPr lang="fr-FR" baseline="0" dirty="0" smtClean="0"/>
              <a:t> </a:t>
            </a:r>
            <a:r>
              <a:rPr lang="fr-FR" baseline="0" dirty="0" err="1" smtClean="0"/>
              <a:t>health</a:t>
            </a:r>
            <a:r>
              <a:rPr lang="fr-FR" baseline="0" dirty="0" smtClean="0"/>
              <a:t> </a:t>
            </a:r>
            <a:r>
              <a:rPr lang="fr-FR" baseline="0" dirty="0" err="1" smtClean="0"/>
              <a:t>Factors</a:t>
            </a:r>
            <a:r>
              <a:rPr lang="fr-FR" baseline="0" dirty="0" smtClean="0"/>
              <a:t>)</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fr-FR" baseline="0" dirty="0" err="1" smtClean="0"/>
              <a:t>Which</a:t>
            </a:r>
            <a:r>
              <a:rPr lang="fr-FR" baseline="0" dirty="0" smtClean="0"/>
              <a:t> </a:t>
            </a:r>
            <a:r>
              <a:rPr lang="fr-FR" baseline="0" dirty="0" err="1" smtClean="0"/>
              <a:t>Rule</a:t>
            </a:r>
            <a:r>
              <a:rPr lang="fr-FR" baseline="0" dirty="0" smtClean="0"/>
              <a:t> </a:t>
            </a:r>
            <a:r>
              <a:rPr lang="fr-FR" baseline="0" dirty="0" err="1" smtClean="0"/>
              <a:t>Compliance</a:t>
            </a:r>
            <a:r>
              <a:rPr lang="fr-FR" baseline="0" dirty="0" smtClean="0"/>
              <a:t> </a:t>
            </a:r>
            <a:r>
              <a:rPr lang="fr-FR" baseline="0" dirty="0" err="1" smtClean="0"/>
              <a:t>is</a:t>
            </a:r>
            <a:r>
              <a:rPr lang="fr-FR" baseline="0" dirty="0" smtClean="0"/>
              <a:t> </a:t>
            </a:r>
            <a:r>
              <a:rPr lang="fr-FR" baseline="0" dirty="0" err="1" smtClean="0"/>
              <a:t>at</a:t>
            </a:r>
            <a:r>
              <a:rPr lang="fr-FR" baseline="0" dirty="0" smtClean="0"/>
              <a:t> high </a:t>
            </a:r>
            <a:r>
              <a:rPr lang="fr-FR" baseline="0" dirty="0" err="1" smtClean="0"/>
              <a:t>risk</a:t>
            </a:r>
            <a:r>
              <a:rPr lang="fr-FR" baseline="0" dirty="0" smtClean="0"/>
              <a:t> (&lt;3) or </a:t>
            </a:r>
            <a:r>
              <a:rPr lang="fr-FR" baseline="0" dirty="0" err="1" smtClean="0"/>
              <a:t>higher</a:t>
            </a:r>
            <a:r>
              <a:rPr lang="fr-FR" baseline="0" dirty="0" smtClean="0"/>
              <a:t> </a:t>
            </a:r>
            <a:r>
              <a:rPr lang="fr-FR" baseline="0" dirty="0" err="1" smtClean="0"/>
              <a:t>risk</a:t>
            </a:r>
            <a:r>
              <a:rPr lang="fr-FR" baseline="0" dirty="0" smtClean="0"/>
              <a:t> (</a:t>
            </a:r>
            <a:r>
              <a:rPr lang="fr-FR" baseline="0" dirty="0" err="1" smtClean="0"/>
              <a:t>lower</a:t>
            </a:r>
            <a:r>
              <a:rPr lang="fr-FR" baseline="0" dirty="0" smtClean="0"/>
              <a:t> </a:t>
            </a:r>
            <a:r>
              <a:rPr lang="fr-FR" baseline="0" dirty="0" err="1" smtClean="0"/>
              <a:t>than</a:t>
            </a:r>
            <a:r>
              <a:rPr lang="fr-FR" baseline="0" dirty="0" smtClean="0"/>
              <a:t> </a:t>
            </a:r>
            <a:r>
              <a:rPr lang="fr-FR" baseline="0" dirty="0" err="1" smtClean="0"/>
              <a:t>other</a:t>
            </a:r>
            <a:r>
              <a:rPr lang="fr-FR" baseline="0" dirty="0" smtClean="0"/>
              <a:t> </a:t>
            </a:r>
            <a:r>
              <a:rPr lang="fr-FR" baseline="0" dirty="0" err="1" smtClean="0"/>
              <a:t>rule</a:t>
            </a:r>
            <a:r>
              <a:rPr lang="fr-FR" baseline="0" dirty="0" smtClean="0"/>
              <a:t> </a:t>
            </a:r>
            <a:r>
              <a:rPr lang="fr-FR" baseline="0" dirty="0" err="1" smtClean="0"/>
              <a:t>compliance</a:t>
            </a:r>
            <a:r>
              <a:rPr lang="fr-FR" baseline="0"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dirty="0" err="1" smtClean="0"/>
              <a:t>Provide</a:t>
            </a:r>
            <a:r>
              <a:rPr lang="fr-FR" baseline="0" dirty="0" smtClean="0"/>
              <a:t> a short comment on the trend (</a:t>
            </a:r>
            <a:r>
              <a:rPr lang="fr-FR" baseline="0" dirty="0" err="1" smtClean="0"/>
              <a:t>evolution</a:t>
            </a:r>
            <a:r>
              <a:rPr lang="fr-FR" baseline="0" dirty="0" smtClean="0"/>
              <a:t> of </a:t>
            </a:r>
            <a:r>
              <a:rPr lang="fr-FR" baseline="0" dirty="0" err="1" smtClean="0"/>
              <a:t>quantity</a:t>
            </a:r>
            <a:r>
              <a:rPr lang="fr-FR" baseline="0" dirty="0" smtClean="0"/>
              <a:t> and </a:t>
            </a:r>
            <a:r>
              <a:rPr lang="fr-FR" baseline="0" dirty="0" err="1" smtClean="0"/>
              <a:t>quality</a:t>
            </a:r>
            <a:r>
              <a:rPr lang="fr-FR" baseline="0" dirty="0" smtClean="0"/>
              <a:t>) if </a:t>
            </a:r>
            <a:r>
              <a:rPr lang="fr-FR" baseline="0" dirty="0" err="1" smtClean="0"/>
              <a:t>there</a:t>
            </a:r>
            <a:r>
              <a:rPr lang="fr-FR" baseline="0" dirty="0" smtClean="0"/>
              <a:t> are more </a:t>
            </a:r>
            <a:r>
              <a:rPr lang="fr-FR" baseline="0" dirty="0" err="1" smtClean="0"/>
              <a:t>than</a:t>
            </a:r>
            <a:r>
              <a:rPr lang="fr-FR" baseline="0" dirty="0" smtClean="0"/>
              <a:t> one version.</a:t>
            </a:r>
          </a:p>
          <a:p>
            <a:pPr marL="171450" indent="-171450">
              <a:buFont typeface="Arial" panose="020B0604020202020204" pitchFamily="34" charset="0"/>
              <a:buChar char="•"/>
            </a:pPr>
            <a:r>
              <a:rPr lang="fr-FR" baseline="0" dirty="0" err="1" smtClean="0"/>
              <a:t>Provide</a:t>
            </a:r>
            <a:r>
              <a:rPr lang="fr-FR" baseline="0" dirty="0" smtClean="0"/>
              <a:t> information </a:t>
            </a:r>
            <a:r>
              <a:rPr lang="fr-FR" baseline="0" dirty="0" err="1" smtClean="0"/>
              <a:t>regarding</a:t>
            </a:r>
            <a:r>
              <a:rPr lang="fr-FR" baseline="0" dirty="0" smtClean="0"/>
              <a:t> the module </a:t>
            </a:r>
            <a:r>
              <a:rPr lang="fr-FR" baseline="0" dirty="0" err="1" smtClean="0"/>
              <a:t>at</a:t>
            </a:r>
            <a:r>
              <a:rPr lang="fr-FR" baseline="0" dirty="0" smtClean="0"/>
              <a:t> </a:t>
            </a:r>
            <a:r>
              <a:rPr lang="fr-FR" baseline="0" dirty="0" err="1" smtClean="0"/>
              <a:t>higher</a:t>
            </a:r>
            <a:r>
              <a:rPr lang="fr-FR" baseline="0" dirty="0" smtClean="0"/>
              <a:t> </a:t>
            </a:r>
            <a:r>
              <a:rPr lang="fr-FR" baseline="0" dirty="0" err="1" smtClean="0"/>
              <a:t>risk</a:t>
            </a:r>
            <a:r>
              <a:rPr lang="fr-FR" baseline="0" dirty="0" smtClean="0"/>
              <a:t> </a:t>
            </a:r>
            <a:r>
              <a:rPr lang="fr-FR" baseline="0" dirty="0" err="1" smtClean="0"/>
              <a:t>with</a:t>
            </a:r>
            <a:r>
              <a:rPr lang="fr-FR" baseline="0" dirty="0" smtClean="0"/>
              <a:t> the </a:t>
            </a:r>
            <a:r>
              <a:rPr lang="fr-FR" baseline="0" dirty="0" err="1" smtClean="0"/>
              <a:t>name</a:t>
            </a:r>
            <a:r>
              <a:rPr lang="fr-FR" baseline="0" dirty="0" smtClean="0"/>
              <a:t> of the module and the </a:t>
            </a:r>
            <a:r>
              <a:rPr lang="fr-FR" baseline="0" dirty="0" err="1" smtClean="0"/>
              <a:t>health</a:t>
            </a:r>
            <a:r>
              <a:rPr lang="fr-FR" baseline="0" dirty="0" smtClean="0"/>
              <a:t> factor </a:t>
            </a:r>
            <a:r>
              <a:rPr lang="fr-FR" baseline="0" dirty="0" err="1" smtClean="0"/>
              <a:t>at</a:t>
            </a:r>
            <a:r>
              <a:rPr lang="fr-FR" baseline="0" dirty="0" smtClean="0"/>
              <a:t> </a:t>
            </a:r>
            <a:r>
              <a:rPr lang="fr-FR" baseline="0" dirty="0" err="1" smtClean="0"/>
              <a:t>higher</a:t>
            </a:r>
            <a:r>
              <a:rPr lang="fr-FR" baseline="0" dirty="0" smtClean="0"/>
              <a:t> </a:t>
            </a:r>
            <a:r>
              <a:rPr lang="fr-FR" baseline="0" dirty="0" err="1" smtClean="0"/>
              <a:t>risk</a:t>
            </a:r>
            <a:r>
              <a:rPr lang="fr-FR" baseline="0" dirty="0" smtClean="0"/>
              <a:t> for </a:t>
            </a:r>
            <a:r>
              <a:rPr lang="fr-FR" baseline="0" dirty="0" err="1" smtClean="0"/>
              <a:t>this</a:t>
            </a:r>
            <a:r>
              <a:rPr lang="fr-FR" baseline="0" dirty="0" smtClean="0"/>
              <a:t> module.</a:t>
            </a:r>
          </a:p>
          <a:p>
            <a:pPr marL="171450" indent="-171450">
              <a:buFont typeface="Arial" panose="020B0604020202020204" pitchFamily="34" charset="0"/>
              <a:buChar char="•"/>
            </a:pPr>
            <a:r>
              <a:rPr lang="fr-FR" baseline="0" dirty="0" err="1" smtClean="0"/>
              <a:t>Provide</a:t>
            </a:r>
            <a:r>
              <a:rPr lang="fr-FR" baseline="0" dirty="0" smtClean="0"/>
              <a:t> the </a:t>
            </a:r>
            <a:r>
              <a:rPr lang="fr-FR" baseline="0" dirty="0" err="1" smtClean="0"/>
              <a:t>name</a:t>
            </a:r>
            <a:r>
              <a:rPr lang="fr-FR" baseline="0" dirty="0" smtClean="0"/>
              <a:t> of the </a:t>
            </a:r>
            <a:r>
              <a:rPr lang="fr-FR" baseline="0" dirty="0" err="1" smtClean="0"/>
              <a:t>technical</a:t>
            </a:r>
            <a:r>
              <a:rPr lang="fr-FR" baseline="0" dirty="0" smtClean="0"/>
              <a:t> </a:t>
            </a:r>
            <a:r>
              <a:rPr lang="fr-FR" baseline="0" dirty="0" err="1" smtClean="0"/>
              <a:t>criteria</a:t>
            </a:r>
            <a:r>
              <a:rPr lang="fr-FR" baseline="0" dirty="0" smtClean="0"/>
              <a:t> </a:t>
            </a:r>
            <a:r>
              <a:rPr lang="fr-FR" baseline="0" dirty="0" err="1" smtClean="0"/>
              <a:t>at</a:t>
            </a:r>
            <a:r>
              <a:rPr lang="fr-FR" baseline="0" dirty="0" smtClean="0"/>
              <a:t> </a:t>
            </a:r>
            <a:r>
              <a:rPr lang="fr-FR" baseline="0" dirty="0" err="1" smtClean="0"/>
              <a:t>higher</a:t>
            </a:r>
            <a:r>
              <a:rPr lang="fr-FR" baseline="0" dirty="0" smtClean="0"/>
              <a:t> </a:t>
            </a:r>
            <a:r>
              <a:rPr lang="fr-FR" baseline="0" dirty="0" err="1" smtClean="0"/>
              <a:t>risk</a:t>
            </a:r>
            <a:r>
              <a:rPr lang="fr-FR" baseline="0" dirty="0" smtClean="0"/>
              <a:t> or </a:t>
            </a:r>
            <a:r>
              <a:rPr lang="fr-FR" baseline="0" dirty="0" err="1" smtClean="0"/>
              <a:t>with</a:t>
            </a:r>
            <a:r>
              <a:rPr lang="fr-FR" baseline="0" dirty="0" smtClean="0"/>
              <a:t> the </a:t>
            </a:r>
            <a:r>
              <a:rPr lang="fr-FR" baseline="0" dirty="0" err="1" smtClean="0"/>
              <a:t>higher</a:t>
            </a:r>
            <a:r>
              <a:rPr lang="fr-FR" baseline="0" dirty="0" smtClean="0"/>
              <a:t> </a:t>
            </a:r>
            <a:r>
              <a:rPr lang="fr-FR" baseline="0" dirty="0" err="1" smtClean="0"/>
              <a:t>increase</a:t>
            </a:r>
            <a:r>
              <a:rPr lang="fr-FR" baseline="0" dirty="0" smtClean="0"/>
              <a:t> if </a:t>
            </a:r>
            <a:r>
              <a:rPr lang="fr-FR" baseline="0" dirty="0" err="1" smtClean="0"/>
              <a:t>there</a:t>
            </a:r>
            <a:r>
              <a:rPr lang="fr-FR" baseline="0" dirty="0" smtClean="0"/>
              <a:t> </a:t>
            </a:r>
            <a:r>
              <a:rPr lang="fr-FR" baseline="0" dirty="0" err="1" smtClean="0"/>
              <a:t>is</a:t>
            </a:r>
            <a:r>
              <a:rPr lang="fr-FR" baseline="0" dirty="0" smtClean="0"/>
              <a:t> an </a:t>
            </a:r>
            <a:r>
              <a:rPr lang="fr-FR" baseline="0" dirty="0" err="1" smtClean="0"/>
              <a:t>evolution</a:t>
            </a: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11</a:t>
            </a:fld>
            <a:endParaRPr lang="en-US"/>
          </a:p>
        </p:txBody>
      </p:sp>
    </p:spTree>
    <p:extLst>
      <p:ext uri="{BB962C8B-B14F-4D97-AF65-F5344CB8AC3E}">
        <p14:creationId xmlns:p14="http://schemas.microsoft.com/office/powerpoint/2010/main" val="245516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u="none" strike="noStrike" kern="1200" baseline="0" dirty="0" err="1" smtClean="0">
                <a:solidFill>
                  <a:schemeClr val="tx1"/>
                </a:solidFill>
                <a:latin typeface="+mn-lt"/>
                <a:ea typeface="+mn-ea"/>
                <a:cs typeface="+mn-cs"/>
              </a:rPr>
              <a:t>Technical</a:t>
            </a:r>
            <a:r>
              <a:rPr lang="fr-FR" sz="1200" b="1" i="0" u="none" strike="noStrike" kern="1200" baseline="0" dirty="0" smtClean="0">
                <a:solidFill>
                  <a:schemeClr val="tx1"/>
                </a:solidFill>
                <a:latin typeface="+mn-lt"/>
                <a:ea typeface="+mn-ea"/>
                <a:cs typeface="+mn-cs"/>
              </a:rPr>
              <a:t> </a:t>
            </a:r>
            <a:r>
              <a:rPr lang="fr-FR" sz="1200" b="1" i="0" u="none" strike="noStrike" kern="1200" baseline="0" dirty="0" err="1" smtClean="0">
                <a:solidFill>
                  <a:schemeClr val="tx1"/>
                </a:solidFill>
                <a:latin typeface="+mn-lt"/>
                <a:ea typeface="+mn-ea"/>
                <a:cs typeface="+mn-cs"/>
              </a:rPr>
              <a:t>Debt</a:t>
            </a:r>
            <a:r>
              <a:rPr lang="fr-FR" sz="1200" b="1" i="0" u="none" strike="noStrike" kern="1200" baseline="0" dirty="0" smtClean="0">
                <a:solidFill>
                  <a:schemeClr val="tx1"/>
                </a:solidFill>
                <a:latin typeface="+mn-lt"/>
                <a:ea typeface="+mn-ea"/>
                <a:cs typeface="+mn-cs"/>
              </a:rPr>
              <a:t> Graph</a:t>
            </a:r>
          </a:p>
          <a:p>
            <a:r>
              <a:rPr lang="en-US" sz="1200" b="0" i="1"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Left</a:t>
            </a:r>
            <a:r>
              <a:rPr lang="fr-FR" sz="1200" b="0" i="0" u="none" strike="noStrike" kern="1200" baseline="0" dirty="0" smtClean="0">
                <a:solidFill>
                  <a:schemeClr val="tx1"/>
                </a:solidFill>
                <a:latin typeface="+mn-lt"/>
                <a:ea typeface="+mn-ea"/>
                <a:cs typeface="+mn-cs"/>
              </a:rPr>
              <a:t> Y axis,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evolution</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added</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removed</a:t>
            </a:r>
            <a:r>
              <a:rPr lang="fr-FR" sz="1200" b="0" i="0" u="none" strike="noStrike" kern="1200" baseline="0" dirty="0" smtClean="0">
                <a:solidFill>
                  <a:schemeClr val="tx1"/>
                </a:solidFill>
                <a:latin typeface="+mn-lt"/>
                <a:ea typeface="+mn-ea"/>
                <a:cs typeface="+mn-cs"/>
              </a:rPr>
              <a:t>) in euro</a:t>
            </a:r>
          </a:p>
          <a:p>
            <a:r>
              <a:rPr lang="en-US" sz="1200" b="0" i="1"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Right Y axis total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in euro</a:t>
            </a:r>
          </a:p>
          <a:p>
            <a:r>
              <a:rPr lang="en-US" sz="1200" b="0" i="1"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X axis, </a:t>
            </a:r>
            <a:r>
              <a:rPr lang="fr-FR" sz="1200" b="0" i="0" u="none" strike="noStrike" kern="1200" baseline="0" dirty="0" err="1" smtClean="0">
                <a:solidFill>
                  <a:schemeClr val="tx1"/>
                </a:solidFill>
                <a:latin typeface="+mn-lt"/>
                <a:ea typeface="+mn-ea"/>
                <a:cs typeface="+mn-cs"/>
              </a:rPr>
              <a:t>snapshots</a:t>
            </a:r>
            <a:r>
              <a:rPr lang="fr-FR" sz="1200" b="0" i="0" u="none" strike="noStrike" kern="1200" baseline="0" dirty="0" smtClean="0">
                <a:solidFill>
                  <a:schemeClr val="tx1"/>
                </a:solidFill>
                <a:latin typeface="+mn-lt"/>
                <a:ea typeface="+mn-ea"/>
                <a:cs typeface="+mn-cs"/>
              </a:rPr>
              <a:t> date</a:t>
            </a:r>
          </a:p>
          <a:p>
            <a:endParaRPr lang="fr-FR" sz="1200" b="0" i="0" u="none" strike="noStrike" kern="1200" baseline="0" dirty="0" smtClean="0">
              <a:solidFill>
                <a:schemeClr val="tx1"/>
              </a:solidFill>
              <a:latin typeface="+mn-lt"/>
              <a:ea typeface="+mn-ea"/>
              <a:cs typeface="+mn-cs"/>
            </a:endParaRPr>
          </a:p>
          <a:p>
            <a:r>
              <a:rPr lang="fr-FR" sz="1200" b="1" i="0" u="none" strike="noStrike" kern="1200" baseline="0" dirty="0" err="1" smtClean="0">
                <a:solidFill>
                  <a:schemeClr val="tx1"/>
                </a:solidFill>
                <a:latin typeface="+mn-lt"/>
                <a:ea typeface="+mn-ea"/>
                <a:cs typeface="+mn-cs"/>
              </a:rPr>
              <a:t>Comments</a:t>
            </a:r>
            <a:endParaRPr lang="fr-FR" sz="1200" b="1" i="0" u="none" strike="noStrike" kern="1200" baseline="0" dirty="0" smtClean="0">
              <a:solidFill>
                <a:schemeClr val="tx1"/>
              </a:solidFill>
              <a:latin typeface="+mn-lt"/>
              <a:ea typeface="+mn-ea"/>
              <a:cs typeface="+mn-cs"/>
            </a:endParaRPr>
          </a:p>
          <a:p>
            <a:r>
              <a:rPr lang="fr-FR" sz="1200" b="0" i="0" u="none" strike="noStrike" kern="1200" baseline="0" dirty="0" err="1" smtClean="0">
                <a:solidFill>
                  <a:schemeClr val="tx1"/>
                </a:solidFill>
                <a:latin typeface="+mn-lt"/>
                <a:ea typeface="+mn-ea"/>
                <a:cs typeface="+mn-cs"/>
              </a:rPr>
              <a:t>Give</a:t>
            </a:r>
            <a:r>
              <a:rPr lang="fr-FR" sz="1200" b="0" i="0" u="none" strike="noStrike" kern="1200" baseline="0" dirty="0" smtClean="0">
                <a:solidFill>
                  <a:schemeClr val="tx1"/>
                </a:solidFill>
                <a:latin typeface="+mn-lt"/>
                <a:ea typeface="+mn-ea"/>
                <a:cs typeface="+mn-cs"/>
              </a:rPr>
              <a:t> the total </a:t>
            </a:r>
            <a:r>
              <a:rPr lang="fr-FR" sz="1200" b="0" i="0" u="none" strike="noStrike" kern="1200" baseline="0" dirty="0" err="1" smtClean="0">
                <a:solidFill>
                  <a:schemeClr val="tx1"/>
                </a:solidFill>
                <a:latin typeface="+mn-lt"/>
                <a:ea typeface="+mn-ea"/>
                <a:cs typeface="+mn-cs"/>
              </a:rPr>
              <a:t>technical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on the last </a:t>
            </a:r>
            <a:r>
              <a:rPr lang="fr-FR" sz="1200" b="0" i="0" u="none" strike="noStrike" kern="1200" baseline="0" dirty="0" err="1" smtClean="0">
                <a:solidFill>
                  <a:schemeClr val="tx1"/>
                </a:solidFill>
                <a:latin typeface="+mn-lt"/>
                <a:ea typeface="+mn-ea"/>
                <a:cs typeface="+mn-cs"/>
              </a:rPr>
              <a:t>snapshot</a:t>
            </a:r>
            <a:r>
              <a:rPr lang="fr-FR" sz="1200" b="0" i="0" u="none" strike="noStrike" kern="1200" baseline="0" dirty="0" smtClean="0">
                <a:solidFill>
                  <a:schemeClr val="tx1"/>
                </a:solidFill>
                <a:latin typeface="+mn-lt"/>
                <a:ea typeface="+mn-ea"/>
                <a:cs typeface="+mn-cs"/>
              </a:rPr>
              <a:t>.</a:t>
            </a:r>
          </a:p>
          <a:p>
            <a:r>
              <a:rPr lang="fr-FR" sz="1200" b="0" i="0" u="none" strike="noStrike" kern="1200" baseline="0" dirty="0" err="1" smtClean="0">
                <a:solidFill>
                  <a:schemeClr val="tx1"/>
                </a:solidFill>
                <a:latin typeface="+mn-lt"/>
                <a:ea typeface="+mn-ea"/>
                <a:cs typeface="+mn-cs"/>
              </a:rPr>
              <a:t>Give</a:t>
            </a:r>
            <a:r>
              <a:rPr lang="fr-FR" sz="1200" b="0" i="0" u="none" strike="noStrike" kern="1200" baseline="0" dirty="0" smtClean="0">
                <a:solidFill>
                  <a:schemeClr val="tx1"/>
                </a:solidFill>
                <a:latin typeface="+mn-lt"/>
                <a:ea typeface="+mn-ea"/>
                <a:cs typeface="+mn-cs"/>
              </a:rPr>
              <a:t> the </a:t>
            </a:r>
            <a:r>
              <a:rPr lang="fr-FR" sz="1200" b="0" i="0" u="none" strike="noStrike" kern="1200" baseline="0" dirty="0" err="1" smtClean="0">
                <a:solidFill>
                  <a:schemeClr val="tx1"/>
                </a:solidFill>
                <a:latin typeface="+mn-lt"/>
                <a:ea typeface="+mn-ea"/>
                <a:cs typeface="+mn-cs"/>
              </a:rPr>
              <a:t>added</a:t>
            </a:r>
            <a:r>
              <a:rPr lang="fr-FR" sz="1200" b="0" i="0" u="none" strike="noStrike" kern="1200" baseline="0" dirty="0" smtClean="0">
                <a:solidFill>
                  <a:schemeClr val="tx1"/>
                </a:solidFill>
                <a:latin typeface="+mn-lt"/>
                <a:ea typeface="+mn-ea"/>
                <a:cs typeface="+mn-cs"/>
              </a:rPr>
              <a:t> and </a:t>
            </a:r>
            <a:r>
              <a:rPr lang="fr-FR" sz="1200" b="0" i="0" u="none" strike="noStrike" kern="1200" baseline="0" dirty="0" err="1" smtClean="0">
                <a:solidFill>
                  <a:schemeClr val="tx1"/>
                </a:solidFill>
                <a:latin typeface="+mn-lt"/>
                <a:ea typeface="+mn-ea"/>
                <a:cs typeface="+mn-cs"/>
              </a:rPr>
              <a:t>removed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technical</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debt</a:t>
            </a:r>
            <a:r>
              <a:rPr lang="fr-FR" sz="1200" b="0" i="0" u="none" strike="noStrike" kern="1200" baseline="0" dirty="0" smtClean="0">
                <a:solidFill>
                  <a:schemeClr val="tx1"/>
                </a:solidFill>
                <a:latin typeface="+mn-lt"/>
                <a:ea typeface="+mn-ea"/>
                <a:cs typeface="+mn-cs"/>
              </a:rPr>
              <a:t> value </a:t>
            </a:r>
            <a:r>
              <a:rPr lang="fr-FR" sz="1200" b="0" i="0" u="none" strike="noStrike" kern="1200" baseline="0" dirty="0" err="1" smtClean="0">
                <a:solidFill>
                  <a:schemeClr val="tx1"/>
                </a:solidFill>
                <a:latin typeface="+mn-lt"/>
                <a:ea typeface="+mn-ea"/>
                <a:cs typeface="+mn-cs"/>
              </a:rPr>
              <a:t>from</a:t>
            </a:r>
            <a:r>
              <a:rPr lang="fr-FR" sz="1200" b="0" i="0" u="none" strike="noStrike" kern="1200" baseline="0" dirty="0" smtClean="0">
                <a:solidFill>
                  <a:schemeClr val="tx1"/>
                </a:solidFill>
                <a:latin typeface="+mn-lt"/>
                <a:ea typeface="+mn-ea"/>
                <a:cs typeface="+mn-cs"/>
              </a:rPr>
              <a:t> the last </a:t>
            </a:r>
            <a:r>
              <a:rPr lang="fr-FR" sz="1200" b="0" i="0" u="none" strike="noStrike" kern="1200" baseline="0" dirty="0" err="1" smtClean="0">
                <a:solidFill>
                  <a:schemeClr val="tx1"/>
                </a:solidFill>
                <a:latin typeface="+mn-lt"/>
                <a:ea typeface="+mn-ea"/>
                <a:cs typeface="+mn-cs"/>
              </a:rPr>
              <a:t>snapshot</a:t>
            </a:r>
            <a:r>
              <a:rPr lang="fr-FR" sz="1200" b="0" i="0" u="none" strike="noStrike" kern="1200" baseline="0" dirty="0" smtClean="0">
                <a:solidFill>
                  <a:schemeClr val="tx1"/>
                </a:solidFill>
                <a:latin typeface="+mn-lt"/>
                <a:ea typeface="+mn-ea"/>
                <a:cs typeface="+mn-cs"/>
              </a:rPr>
              <a:t> if </a:t>
            </a:r>
            <a:r>
              <a:rPr lang="fr-FR" sz="1200" b="0" i="0" u="none" strike="noStrike" kern="1200" baseline="0" dirty="0" err="1" smtClean="0">
                <a:solidFill>
                  <a:schemeClr val="tx1"/>
                </a:solidFill>
                <a:latin typeface="+mn-lt"/>
                <a:ea typeface="+mn-ea"/>
                <a:cs typeface="+mn-cs"/>
              </a:rPr>
              <a:t>evolution</a:t>
            </a:r>
            <a:endParaRPr lang="fr-FR" sz="1200" b="0" i="0" u="none" strike="noStrike" kern="1200" baseline="0" dirty="0" smtClean="0">
              <a:solidFill>
                <a:schemeClr val="tx1"/>
              </a:solidFill>
              <a:latin typeface="+mn-lt"/>
              <a:ea typeface="+mn-ea"/>
              <a:cs typeface="+mn-cs"/>
            </a:endParaRPr>
          </a:p>
          <a:p>
            <a:endParaRPr lang="fr-FR" sz="1200" b="0" i="0" u="none" strike="noStrike" kern="1200" baseline="0" dirty="0" smtClean="0">
              <a:solidFill>
                <a:schemeClr val="tx1"/>
              </a:solidFill>
              <a:latin typeface="+mn-lt"/>
              <a:ea typeface="+mn-ea"/>
              <a:cs typeface="+mn-cs"/>
            </a:endParaRPr>
          </a:p>
          <a:p>
            <a:r>
              <a:rPr lang="fr-FR" b="1" dirty="0" err="1" smtClean="0"/>
              <a:t>Technical</a:t>
            </a:r>
            <a:r>
              <a:rPr lang="fr-FR" b="1" dirty="0" smtClean="0"/>
              <a:t> </a:t>
            </a:r>
            <a:r>
              <a:rPr lang="fr-FR" b="1" dirty="0" err="1" smtClean="0"/>
              <a:t>Debt</a:t>
            </a:r>
            <a:r>
              <a:rPr lang="fr-FR" b="1" dirty="0" smtClean="0"/>
              <a:t> </a:t>
            </a:r>
            <a:r>
              <a:rPr lang="fr-FR" b="1" dirty="0" err="1" smtClean="0"/>
              <a:t>Definition</a:t>
            </a:r>
            <a:r>
              <a:rPr lang="fr-FR" b="1" baseline="0" dirty="0" smtClean="0"/>
              <a:t> in </a:t>
            </a:r>
            <a:r>
              <a:rPr lang="fr-FR" b="1" baseline="0" dirty="0" err="1" smtClean="0"/>
              <a:t>details</a:t>
            </a:r>
            <a:endParaRPr lang="fr-FR" b="1" dirty="0" smtClean="0"/>
          </a:p>
          <a:p>
            <a:pPr marL="0" indent="0">
              <a:buFont typeface="Arial" panose="020B0604020202020204" pitchFamily="34" charset="0"/>
              <a:buNone/>
            </a:pPr>
            <a:r>
              <a:rPr lang="en-US" sz="1200" b="0" i="1" u="none" strike="noStrike" kern="1200" baseline="0" dirty="0" smtClean="0">
                <a:solidFill>
                  <a:schemeClr val="tx1"/>
                </a:solidFill>
                <a:latin typeface="+mn-lt"/>
                <a:ea typeface="+mn-ea"/>
                <a:cs typeface="+mn-cs"/>
              </a:rPr>
              <a:t>• Principal  </a:t>
            </a:r>
            <a:r>
              <a:rPr lang="en-US" sz="1200" b="0" i="0" u="none" strike="noStrike" kern="1200" baseline="0" dirty="0" smtClean="0">
                <a:solidFill>
                  <a:schemeClr val="tx1"/>
                </a:solidFill>
                <a:latin typeface="+mn-lt"/>
                <a:ea typeface="+mn-ea"/>
                <a:cs typeface="+mn-cs"/>
              </a:rPr>
              <a:t>is the cost of remediating should-fix violations in production code (hereafter referred to as “TD-principal”).</a:t>
            </a:r>
          </a:p>
          <a:p>
            <a:r>
              <a:rPr lang="en-US" sz="1200" b="0" i="1" u="none" strike="noStrike" kern="1200" baseline="0" dirty="0" smtClean="0">
                <a:solidFill>
                  <a:schemeClr val="tx1"/>
                </a:solidFill>
                <a:latin typeface="+mn-lt"/>
                <a:ea typeface="+mn-ea"/>
                <a:cs typeface="+mn-cs"/>
              </a:rPr>
              <a:t>• Interest </a:t>
            </a:r>
            <a:r>
              <a:rPr lang="en-US" sz="1200" b="0" i="0" u="none" strike="noStrike" kern="1200" baseline="0" dirty="0" smtClean="0">
                <a:solidFill>
                  <a:schemeClr val="tx1"/>
                </a:solidFill>
                <a:latin typeface="+mn-lt"/>
                <a:ea typeface="+mn-ea"/>
                <a:cs typeface="+mn-cs"/>
              </a:rPr>
              <a:t>is the continuing costs attributable to should-fix violations in production code that haven’t been remediated, such as greater maintenance hours and inefficient resource usage.</a:t>
            </a:r>
          </a:p>
          <a:p>
            <a:r>
              <a:rPr lang="en-US" sz="1200" b="0" i="1" u="none" strike="noStrike" kern="1200" baseline="0" dirty="0" smtClean="0">
                <a:solidFill>
                  <a:schemeClr val="tx1"/>
                </a:solidFill>
                <a:latin typeface="+mn-lt"/>
                <a:ea typeface="+mn-ea"/>
                <a:cs typeface="+mn-cs"/>
              </a:rPr>
              <a:t>• Technical debt </a:t>
            </a:r>
            <a:r>
              <a:rPr lang="en-US" sz="1200" b="0" i="0" u="none" strike="noStrike" kern="1200" baseline="0" dirty="0" smtClean="0">
                <a:solidFill>
                  <a:schemeClr val="tx1"/>
                </a:solidFill>
                <a:latin typeface="+mn-lt"/>
                <a:ea typeface="+mn-ea"/>
                <a:cs typeface="+mn-cs"/>
              </a:rPr>
              <a:t>is the future costs attributable to known violations in production code that should be fixed—a cost that includes both principal and interest.</a:t>
            </a:r>
          </a:p>
          <a:p>
            <a:endParaRPr lang="en-US" b="0" dirty="0"/>
          </a:p>
        </p:txBody>
      </p:sp>
      <p:sp>
        <p:nvSpPr>
          <p:cNvPr id="4" name="Slide Number Placeholder 3"/>
          <p:cNvSpPr>
            <a:spLocks noGrp="1"/>
          </p:cNvSpPr>
          <p:nvPr>
            <p:ph type="sldNum" sz="quarter" idx="10"/>
          </p:nvPr>
        </p:nvSpPr>
        <p:spPr/>
        <p:txBody>
          <a:bodyPr/>
          <a:lstStyle/>
          <a:p>
            <a:fld id="{B86B7789-17B1-452E-853E-7F8AC869DE40}" type="slidenum">
              <a:rPr lang="en-US" smtClean="0"/>
              <a:pPr/>
              <a:t>13</a:t>
            </a:fld>
            <a:endParaRPr lang="en-US"/>
          </a:p>
        </p:txBody>
      </p:sp>
    </p:spTree>
    <p:extLst>
      <p:ext uri="{BB962C8B-B14F-4D97-AF65-F5344CB8AC3E}">
        <p14:creationId xmlns:p14="http://schemas.microsoft.com/office/powerpoint/2010/main" val="1516254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774"/>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grpSp>
          <p:pic>
            <p:nvPicPr>
              <p:cNvPr id="8" name="Picture 7" descr="Cover_Cast_IceBerg_3-JSP9.jpg"/>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25000"/>
                        </a14:imgEffect>
                      </a14:imgLayer>
                    </a14:imgProps>
                  </a:ext>
                </a:extLst>
              </a:blip>
              <a:srcRect t="30446" b="21586"/>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print"/>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solidFill>
                  <a:schemeClr val="tx1"/>
                </a:solidFill>
              </a:defRPr>
            </a:lvl1pPr>
          </a:lstStyle>
          <a:p>
            <a:fld id="{D112F321-ADE0-4CA9-90EE-BE719C325C6C}" type="slidenum">
              <a:rPr lang="fr-FR" smtClean="0"/>
              <a:pPr/>
              <a:t>‹#›</a:t>
            </a:fld>
            <a:endParaRPr lang="fr-FR" dirty="0"/>
          </a:p>
        </p:txBody>
      </p:sp>
      <p:sp>
        <p:nvSpPr>
          <p:cNvPr id="5" name="Title 4"/>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6" name="Text Placeholder 6"/>
          <p:cNvSpPr>
            <a:spLocks noGrp="1"/>
          </p:cNvSpPr>
          <p:nvPr>
            <p:ph type="body" sz="quarter" idx="15"/>
          </p:nvPr>
        </p:nvSpPr>
        <p:spPr>
          <a:xfrm>
            <a:off x="4764612" y="386144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8" name="Text Placeholder 6"/>
          <p:cNvSpPr>
            <a:spLocks noGrp="1"/>
          </p:cNvSpPr>
          <p:nvPr>
            <p:ph type="body" sz="quarter" idx="16"/>
          </p:nvPr>
        </p:nvSpPr>
        <p:spPr>
          <a:xfrm>
            <a:off x="261122" y="3862846"/>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4600110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
        <p:nvSpPr>
          <p:cNvPr id="4" name="Rectangle 3"/>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112F321-ADE0-4CA9-90EE-BE719C325C6C}"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4" y="6516077"/>
            <a:ext cx="2230021" cy="228600"/>
          </a:xfrm>
          <a:prstGeom prst="rect">
            <a:avLst/>
          </a:prstGeom>
          <a:noFill/>
          <a:ln w="9525">
            <a:noFill/>
            <a:miter lim="800000"/>
            <a:headEnd/>
            <a:tailEnd/>
          </a:ln>
          <a:effectLst/>
        </p:spPr>
        <p:txBody>
          <a:bodyPr wrap="none" lIns="0" tIns="0" rIns="0" bIns="0" anchor="ctr"/>
          <a:lstStyle/>
          <a:p>
            <a:pPr marL="0" indent="0" algn="l" eaLnBrk="0" hangingPunct="0">
              <a:defRPr/>
            </a:pPr>
            <a:r>
              <a:rPr lang="en-US" sz="1000" b="0" dirty="0" smtClean="0">
                <a:solidFill>
                  <a:schemeClr val="tx2">
                    <a:lumMod val="65000"/>
                    <a:lumOff val="35000"/>
                  </a:schemeClr>
                </a:solidFill>
                <a:latin typeface="+mn-lt"/>
                <a:cs typeface="Arial" pitchFamily="34" charset="0"/>
              </a:rPr>
              <a:t>CAST Application Intelligence Platform</a:t>
            </a:r>
            <a:endParaRPr lang="en-US" sz="1000" b="0" dirty="0">
              <a:solidFill>
                <a:schemeClr val="tx2">
                  <a:lumMod val="65000"/>
                  <a:lumOff val="35000"/>
                </a:schemeClr>
              </a:solidFill>
              <a:latin typeface="+mn-lt"/>
              <a:cs typeface="Arial" pitchFamily="34" charset="0"/>
            </a:endParaRPr>
          </a:p>
        </p:txBody>
      </p:sp>
      <p:pic>
        <p:nvPicPr>
          <p:cNvPr id="18" name="Picture 17" descr="CAST_grey_100_bl.jpg"/>
          <p:cNvPicPr>
            <a:picLocks noChangeAspect="1"/>
          </p:cNvPicPr>
          <p:nvPr/>
        </p:nvPicPr>
        <p:blipFill>
          <a:blip r:embed="rId10"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fld id="{D112F321-ADE0-4CA9-90EE-BE719C325C6C}" type="slidenum">
              <a:rPr lang="fr-FR" smtClean="0"/>
              <a:pPr/>
              <a:t>‹#›</a:t>
            </a:fld>
            <a:endParaRPr lang="fr-F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microsoft.com/office/2007/relationships/hdphoto" Target="../media/hdphoto2.wdp"/><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fr-FR" dirty="0" smtClean="0"/>
              <a:t>CAST AIP – Out of the Box </a:t>
            </a:r>
            <a:r>
              <a:rPr lang="fr-FR" dirty="0" err="1" smtClean="0"/>
              <a:t>Presentation</a:t>
            </a:r>
            <a:endParaRPr lang="en-US" dirty="0"/>
          </a:p>
        </p:txBody>
      </p:sp>
      <p:sp>
        <p:nvSpPr>
          <p:cNvPr id="4" name="TextBox 3" descr="TEXT;APPLICATION_NAME"/>
          <p:cNvSpPr txBox="1"/>
          <p:nvPr/>
        </p:nvSpPr>
        <p:spPr>
          <a:xfrm>
            <a:off x="3713854" y="5462599"/>
            <a:ext cx="2880320" cy="369332"/>
          </a:xfrm>
          <a:prstGeom prst="rect">
            <a:avLst/>
          </a:prstGeom>
          <a:noFill/>
        </p:spPr>
        <p:txBody>
          <a:bodyPr wrap="square" rtlCol="0">
            <a:spAutoFit/>
          </a:bodyPr>
          <a:lstStyle/>
          <a:p>
            <a:r>
              <a:rPr lang="fr-FR" b="1" i="1" dirty="0" err="1" smtClean="0">
                <a:solidFill>
                  <a:schemeClr val="tx2">
                    <a:lumMod val="60000"/>
                    <a:lumOff val="40000"/>
                  </a:schemeClr>
                </a:solidFill>
              </a:rPr>
              <a:t>ApplicationName</a:t>
            </a:r>
            <a:endParaRPr lang="fr-FR" b="1" i="1" dirty="0" smtClean="0">
              <a:solidFill>
                <a:schemeClr val="tx2">
                  <a:lumMod val="60000"/>
                  <a:lumOff val="40000"/>
                </a:schemeClr>
              </a:solidFill>
            </a:endParaRPr>
          </a:p>
        </p:txBody>
      </p:sp>
      <p:sp>
        <p:nvSpPr>
          <p:cNvPr id="5" name="TextBox 4" descr="TEXT;LAST_SNAPSHOT_VERSION"/>
          <p:cNvSpPr txBox="1"/>
          <p:nvPr/>
        </p:nvSpPr>
        <p:spPr>
          <a:xfrm>
            <a:off x="3708918" y="5840787"/>
            <a:ext cx="2880320" cy="369332"/>
          </a:xfrm>
          <a:prstGeom prst="rect">
            <a:avLst/>
          </a:prstGeom>
          <a:noFill/>
        </p:spPr>
        <p:txBody>
          <a:bodyPr wrap="square" rtlCol="0">
            <a:spAutoFit/>
          </a:bodyPr>
          <a:lstStyle/>
          <a:p>
            <a:r>
              <a:rPr lang="fr-FR" b="1" i="1" dirty="0" smtClean="0">
                <a:solidFill>
                  <a:schemeClr val="tx2">
                    <a:lumMod val="60000"/>
                    <a:lumOff val="40000"/>
                  </a:schemeClr>
                </a:solidFill>
              </a:rPr>
              <a:t>version</a:t>
            </a:r>
          </a:p>
        </p:txBody>
      </p:sp>
      <p:sp>
        <p:nvSpPr>
          <p:cNvPr id="6" name="TextBox 5" descr="TEXT;TODAY_DATE"/>
          <p:cNvSpPr txBox="1"/>
          <p:nvPr/>
        </p:nvSpPr>
        <p:spPr>
          <a:xfrm>
            <a:off x="119945" y="6381328"/>
            <a:ext cx="3515951" cy="400110"/>
          </a:xfrm>
          <a:prstGeom prst="rect">
            <a:avLst/>
          </a:prstGeom>
          <a:noFill/>
        </p:spPr>
        <p:txBody>
          <a:bodyPr wrap="square" rtlCol="0">
            <a:normAutofit/>
          </a:bodyPr>
          <a:lstStyle/>
          <a:p>
            <a:r>
              <a:rPr lang="fr-FR" sz="1400" b="1" dirty="0">
                <a:solidFill>
                  <a:schemeClr val="tx1">
                    <a:lumMod val="50000"/>
                    <a:lumOff val="50000"/>
                  </a:schemeClr>
                </a:solidFill>
                <a:latin typeface="Georgia" pitchFamily="18" charset="0"/>
                <a:ea typeface="+mj-ea"/>
                <a:cs typeface="Arial" pitchFamily="34" charset="0"/>
              </a:rPr>
              <a:t>TodayDate</a:t>
            </a:r>
          </a:p>
        </p:txBody>
      </p:sp>
      <p:sp>
        <p:nvSpPr>
          <p:cNvPr id="2" name="TextBox 1"/>
          <p:cNvSpPr txBox="1"/>
          <p:nvPr/>
        </p:nvSpPr>
        <p:spPr>
          <a:xfrm>
            <a:off x="2153364" y="5840787"/>
            <a:ext cx="1482532" cy="369332"/>
          </a:xfrm>
          <a:prstGeom prst="rect">
            <a:avLst/>
          </a:prstGeom>
        </p:spPr>
        <p:txBody>
          <a:bodyPr vert="horz" wrap="square" lIns="45720" tIns="45720" rIns="45720" bIns="45720" rtlCol="0">
            <a:spAutoFit/>
          </a:bodyPr>
          <a:lstStyle/>
          <a:p>
            <a:pPr marL="1587" algn="r">
              <a:spcBef>
                <a:spcPts val="300"/>
              </a:spcBef>
              <a:spcAft>
                <a:spcPts val="400"/>
              </a:spcAft>
              <a:buClr>
                <a:schemeClr val="tx2">
                  <a:lumMod val="65000"/>
                  <a:lumOff val="35000"/>
                </a:schemeClr>
              </a:buClr>
              <a:buSzPct val="95000"/>
            </a:pPr>
            <a:r>
              <a:rPr lang="fr-FR" dirty="0" smtClean="0">
                <a:solidFill>
                  <a:schemeClr val="tx2">
                    <a:lumMod val="60000"/>
                    <a:lumOff val="40000"/>
                  </a:schemeClr>
                </a:solidFill>
              </a:rPr>
              <a:t>Version : </a:t>
            </a:r>
            <a:endParaRPr lang="en-US" dirty="0" err="1">
              <a:solidFill>
                <a:schemeClr val="tx2">
                  <a:lumMod val="60000"/>
                  <a:lumOff val="40000"/>
                </a:schemeClr>
              </a:solidFill>
            </a:endParaRPr>
          </a:p>
        </p:txBody>
      </p:sp>
      <p:sp>
        <p:nvSpPr>
          <p:cNvPr id="7" name="TextBox 6"/>
          <p:cNvSpPr txBox="1"/>
          <p:nvPr/>
        </p:nvSpPr>
        <p:spPr>
          <a:xfrm>
            <a:off x="2281604" y="5462599"/>
            <a:ext cx="1427314" cy="369332"/>
          </a:xfrm>
          <a:prstGeom prst="rect">
            <a:avLst/>
          </a:prstGeom>
        </p:spPr>
        <p:txBody>
          <a:bodyPr vert="horz" wrap="none" lIns="45720" tIns="45720" rIns="45720" bIns="45720" rtlCol="0">
            <a:spAutoFit/>
          </a:bodyPr>
          <a:lstStyle/>
          <a:p>
            <a:pPr marL="1587" algn="r">
              <a:spcBef>
                <a:spcPts val="300"/>
              </a:spcBef>
              <a:spcAft>
                <a:spcPts val="400"/>
              </a:spcAft>
              <a:buClr>
                <a:schemeClr val="tx2">
                  <a:lumMod val="65000"/>
                  <a:lumOff val="35000"/>
                </a:schemeClr>
              </a:buClr>
              <a:buSzPct val="95000"/>
            </a:pPr>
            <a:r>
              <a:rPr lang="fr-FR" dirty="0">
                <a:solidFill>
                  <a:schemeClr val="tx2">
                    <a:lumMod val="60000"/>
                    <a:lumOff val="40000"/>
                  </a:schemeClr>
                </a:solidFill>
              </a:rPr>
              <a:t>Application</a:t>
            </a:r>
            <a:r>
              <a:rPr lang="fr-FR" b="1" dirty="0">
                <a:solidFill>
                  <a:schemeClr val="tx2">
                    <a:lumMod val="60000"/>
                    <a:lumOff val="40000"/>
                  </a:schemeClr>
                </a:solidFill>
              </a:rPr>
              <a:t> : </a:t>
            </a:r>
            <a:endParaRPr lang="en-US" b="1" dirty="0" err="1">
              <a:solidFill>
                <a:schemeClr val="tx2">
                  <a:lumMod val="60000"/>
                  <a:lumOff val="40000"/>
                </a:schemeClr>
              </a:solidFill>
            </a:endParaRPr>
          </a:p>
        </p:txBody>
      </p:sp>
    </p:spTree>
    <p:extLst>
      <p:ext uri="{BB962C8B-B14F-4D97-AF65-F5344CB8AC3E}">
        <p14:creationId xmlns:p14="http://schemas.microsoft.com/office/powerpoint/2010/main" val="172746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Context &amp; Objectives</a:t>
            </a:r>
            <a:endParaRPr lang="en-US" dirty="0"/>
          </a:p>
        </p:txBody>
      </p:sp>
      <p:sp>
        <p:nvSpPr>
          <p:cNvPr id="5" name="Text Placeholder 4"/>
          <p:cNvSpPr>
            <a:spLocks noGrp="1"/>
          </p:cNvSpPr>
          <p:nvPr>
            <p:ph type="body" sz="quarter" idx="11"/>
          </p:nvPr>
        </p:nvSpPr>
        <p:spPr>
          <a:xfrm>
            <a:off x="325438" y="907126"/>
            <a:ext cx="8504237" cy="4714111"/>
          </a:xfrm>
        </p:spPr>
        <p:txBody>
          <a:bodyPr/>
          <a:lstStyle/>
          <a:p>
            <a:r>
              <a:rPr lang="fr-FR" dirty="0" err="1" smtClean="0"/>
              <a:t>Context</a:t>
            </a:r>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smtClean="0"/>
              <a:t>Objectives</a:t>
            </a:r>
          </a:p>
          <a:p>
            <a:pPr lvl="1"/>
            <a:r>
              <a:rPr lang="fr-FR" dirty="0" smtClean="0"/>
              <a:t>…</a:t>
            </a:r>
            <a:endParaRPr lang="en-US" dirty="0"/>
          </a:p>
        </p:txBody>
      </p:sp>
      <p:graphicFrame>
        <p:nvGraphicFramePr>
          <p:cNvPr id="10" name="Tableau 10"/>
          <p:cNvGraphicFramePr>
            <a:graphicFrameLocks noGrp="1"/>
          </p:cNvGraphicFramePr>
          <p:nvPr>
            <p:extLst>
              <p:ext uri="{D42A27DB-BD31-4B8C-83A1-F6EECF244321}">
                <p14:modId xmlns:p14="http://schemas.microsoft.com/office/powerpoint/2010/main" val="1575755850"/>
              </p:ext>
            </p:extLst>
          </p:nvPr>
        </p:nvGraphicFramePr>
        <p:xfrm>
          <a:off x="683568" y="1516975"/>
          <a:ext cx="8136904" cy="2848129"/>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3960440"/>
                <a:gridCol w="4176464"/>
              </a:tblGrid>
              <a:tr h="327849">
                <a:tc>
                  <a:txBody>
                    <a:bodyPr/>
                    <a:lstStyle/>
                    <a:p>
                      <a:pPr marL="63500" algn="l" defTabSz="914400" rtl="0" eaLnBrk="1" latinLnBrk="0" hangingPunct="1">
                        <a:spcAft>
                          <a:spcPts val="0"/>
                        </a:spcAft>
                      </a:pPr>
                      <a:r>
                        <a:rPr lang="fr-FR" sz="1600" kern="1200" noProof="0" dirty="0" smtClean="0"/>
                        <a:t>Application Name</a:t>
                      </a:r>
                      <a:endParaRPr lang="en-US" sz="1600" kern="1200" noProof="0" dirty="0">
                        <a:solidFill>
                          <a:schemeClr val="dk1"/>
                        </a:solidFill>
                        <a:latin typeface="+mn-lt"/>
                        <a:ea typeface="+mn-ea"/>
                        <a:cs typeface="+mn-cs"/>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Actual version number</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Number of Release per Year</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Number of End-users</a:t>
                      </a:r>
                      <a:endParaRPr lang="en-US" sz="1600" noProof="0" dirty="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smtClean="0"/>
                        <a:t>Criticality</a:t>
                      </a:r>
                      <a:endParaRPr lang="en-US" sz="1600" noProof="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smtClean="0"/>
                        <a:t>Domain</a:t>
                      </a:r>
                      <a:endParaRPr lang="en-US" sz="1600" noProof="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Size Application Category</a:t>
                      </a:r>
                      <a:endParaRPr lang="en-US" sz="1600" noProof="0" dirty="0" smtClean="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r h="360040">
                <a:tc>
                  <a:txBody>
                    <a:bodyPr/>
                    <a:lstStyle/>
                    <a:p>
                      <a:pPr marL="63500">
                        <a:spcAft>
                          <a:spcPts val="0"/>
                        </a:spcAft>
                      </a:pPr>
                      <a:r>
                        <a:rPr lang="en-US" sz="1600" noProof="0" dirty="0" smtClean="0"/>
                        <a:t>Quality Application Category</a:t>
                      </a:r>
                      <a:endParaRPr lang="en-US" sz="1600" noProof="0" dirty="0" smtClean="0">
                        <a:solidFill>
                          <a:srgbClr val="002060"/>
                        </a:solidFill>
                        <a:latin typeface="+mn-lt"/>
                        <a:ea typeface="Corbel"/>
                        <a:cs typeface="Corbel"/>
                      </a:endParaRPr>
                    </a:p>
                  </a:txBody>
                  <a:tcPr marL="0" marR="0" marT="0" marB="0" anchor="ctr"/>
                </a:tc>
                <a:tc>
                  <a:txBody>
                    <a:bodyPr/>
                    <a:lstStyle/>
                    <a:p>
                      <a:pPr marL="0" algn="l" defTabSz="914342" rtl="0" eaLnBrk="1" latinLnBrk="0" hangingPunct="1">
                        <a:spcAft>
                          <a:spcPts val="0"/>
                        </a:spcAft>
                      </a:pPr>
                      <a:endParaRPr lang="en-US" sz="1600" kern="1200" noProof="0" dirty="0">
                        <a:solidFill>
                          <a:schemeClr val="tx1"/>
                        </a:solidFill>
                        <a:latin typeface="+mn-lt"/>
                        <a:ea typeface="Times New Roman"/>
                        <a:cs typeface="Times New Roman"/>
                      </a:endParaRPr>
                    </a:p>
                  </a:txBody>
                  <a:tcPr marL="0" marR="0" marT="0" marB="0" anchor="ctr"/>
                </a:tc>
              </a:tr>
            </a:tbl>
          </a:graphicData>
        </a:graphic>
      </p:graphicFrame>
      <p:sp>
        <p:nvSpPr>
          <p:cNvPr id="12" name="TextBox 48" descr="TEXT;APPLICATION_QUALITY_TYPE"/>
          <p:cNvSpPr txBox="1"/>
          <p:nvPr/>
        </p:nvSpPr>
        <p:spPr>
          <a:xfrm>
            <a:off x="4638367" y="4005064"/>
            <a:ext cx="4156075" cy="338554"/>
          </a:xfrm>
          <a:prstGeom prst="rect">
            <a:avLst/>
          </a:prstGeom>
          <a:noFill/>
        </p:spPr>
        <p:txBody>
          <a:bodyPr wrap="square" rtlCol="0">
            <a:spAutoFit/>
          </a:bodyPr>
          <a:lstStyle/>
          <a:p>
            <a:pPr algn="ctr"/>
            <a:r>
              <a:rPr lang="fr-FR" sz="1600" b="1" dirty="0" smtClean="0"/>
              <a:t>qualityType</a:t>
            </a:r>
          </a:p>
        </p:txBody>
      </p:sp>
      <p:sp>
        <p:nvSpPr>
          <p:cNvPr id="13" name="TextBox 64" descr="TEXT;APPLICATION_SIZE_TYPE"/>
          <p:cNvSpPr txBox="1"/>
          <p:nvPr/>
        </p:nvSpPr>
        <p:spPr>
          <a:xfrm>
            <a:off x="4638368" y="3666510"/>
            <a:ext cx="4156075" cy="338554"/>
          </a:xfrm>
          <a:prstGeom prst="rect">
            <a:avLst/>
          </a:prstGeom>
          <a:noFill/>
        </p:spPr>
        <p:txBody>
          <a:bodyPr wrap="square" rtlCol="0">
            <a:spAutoFit/>
          </a:bodyPr>
          <a:lstStyle/>
          <a:p>
            <a:pPr algn="ctr"/>
            <a:r>
              <a:rPr lang="fr-FR" sz="1600" b="1" dirty="0" smtClean="0"/>
              <a:t>SizeType</a:t>
            </a:r>
          </a:p>
        </p:txBody>
      </p:sp>
      <p:sp>
        <p:nvSpPr>
          <p:cNvPr id="15" name="TextBox 14" descr="TEXT;LAST_SNAPSHOT_VERSION"/>
          <p:cNvSpPr txBox="1"/>
          <p:nvPr/>
        </p:nvSpPr>
        <p:spPr>
          <a:xfrm>
            <a:off x="4638368" y="1878243"/>
            <a:ext cx="4156074" cy="338554"/>
          </a:xfrm>
          <a:prstGeom prst="rect">
            <a:avLst/>
          </a:prstGeom>
          <a:noFill/>
        </p:spPr>
        <p:txBody>
          <a:bodyPr wrap="square" rtlCol="0">
            <a:spAutoFit/>
          </a:bodyPr>
          <a:lstStyle/>
          <a:p>
            <a:pPr algn="ctr"/>
            <a:r>
              <a:rPr lang="fr-FR" sz="1600" b="1" dirty="0"/>
              <a:t>version</a:t>
            </a:r>
          </a:p>
        </p:txBody>
      </p:sp>
      <p:sp>
        <p:nvSpPr>
          <p:cNvPr id="16" name="TextBox 15" descr="TEXT;APPLICATION_NAME"/>
          <p:cNvSpPr txBox="1"/>
          <p:nvPr/>
        </p:nvSpPr>
        <p:spPr>
          <a:xfrm>
            <a:off x="4660509" y="1523665"/>
            <a:ext cx="4133934" cy="338554"/>
          </a:xfrm>
          <a:prstGeom prst="rect">
            <a:avLst/>
          </a:prstGeom>
          <a:noFill/>
        </p:spPr>
        <p:txBody>
          <a:bodyPr wrap="square" rtlCol="0">
            <a:spAutoFit/>
          </a:bodyPr>
          <a:lstStyle/>
          <a:p>
            <a:pPr algn="ctr"/>
            <a:r>
              <a:rPr lang="fr-FR" sz="1600" b="1" dirty="0" err="1"/>
              <a:t>ApplicationName</a:t>
            </a:r>
            <a:endParaRPr lang="fr-FR" sz="1600" b="1" dirty="0"/>
          </a:p>
        </p:txBody>
      </p:sp>
    </p:spTree>
    <p:extLst>
      <p:ext uri="{BB962C8B-B14F-4D97-AF65-F5344CB8AC3E}">
        <p14:creationId xmlns:p14="http://schemas.microsoft.com/office/powerpoint/2010/main" val="347354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166229" y="796129"/>
            <a:ext cx="4726251" cy="2848895"/>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fr-FR" dirty="0" err="1" smtClean="0"/>
              <a:t>Executive</a:t>
            </a:r>
            <a:r>
              <a:rPr lang="fr-FR" dirty="0" smtClean="0"/>
              <a:t> </a:t>
            </a:r>
            <a:r>
              <a:rPr lang="fr-FR" dirty="0" err="1" smtClean="0"/>
              <a:t>Summary</a:t>
            </a:r>
            <a:endParaRPr lang="en-US" dirty="0"/>
          </a:p>
        </p:txBody>
      </p:sp>
      <p:sp>
        <p:nvSpPr>
          <p:cNvPr id="4" name="Rounded Rectangle 3"/>
          <p:cNvSpPr/>
          <p:nvPr/>
        </p:nvSpPr>
        <p:spPr>
          <a:xfrm>
            <a:off x="251521" y="3789040"/>
            <a:ext cx="3816424" cy="2513789"/>
          </a:xfrm>
          <a:prstGeom prst="roundRect">
            <a:avLst>
              <a:gd name="adj" fmla="val 1157"/>
            </a:avLst>
          </a:prstGeom>
          <a:ln>
            <a:solidFill>
              <a:schemeClr val="bg1">
                <a:lumMod val="8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251520" y="764704"/>
            <a:ext cx="3816425" cy="2880320"/>
          </a:xfrm>
          <a:prstGeom prst="roundRect">
            <a:avLst>
              <a:gd name="adj" fmla="val 1086"/>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aphicFrame>
        <p:nvGraphicFramePr>
          <p:cNvPr id="6" name="Table 5" descr="TABLE;COMPLIANCE;HEADER=SHORT"/>
          <p:cNvGraphicFramePr>
            <a:graphicFrameLocks noGrp="1"/>
          </p:cNvGraphicFramePr>
          <p:nvPr>
            <p:extLst>
              <p:ext uri="{D42A27DB-BD31-4B8C-83A1-F6EECF244321}">
                <p14:modId xmlns:p14="http://schemas.microsoft.com/office/powerpoint/2010/main" val="3631575608"/>
              </p:ext>
            </p:extLst>
          </p:nvPr>
        </p:nvGraphicFramePr>
        <p:xfrm>
          <a:off x="323529" y="4143301"/>
          <a:ext cx="3672406" cy="669243"/>
        </p:xfrm>
        <a:graphic>
          <a:graphicData uri="http://schemas.openxmlformats.org/drawingml/2006/table">
            <a:tbl>
              <a:tblPr firstRow="1" bandRow="1">
                <a:tableStyleId>{B301B821-A1FF-4177-AEE7-76D212191A09}</a:tableStyleId>
              </a:tblPr>
              <a:tblGrid>
                <a:gridCol w="2054057"/>
                <a:gridCol w="560198"/>
                <a:gridCol w="497953"/>
                <a:gridCol w="560198"/>
              </a:tblGrid>
              <a:tr h="210975">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err="1" smtClean="0"/>
                        <a:t>Prog</a:t>
                      </a:r>
                      <a:r>
                        <a:rPr lang="en-GB" sz="900" dirty="0" smtClean="0"/>
                        <a:t>.</a:t>
                      </a:r>
                      <a:endParaRPr lang="fr-FR" sz="1050" dirty="0">
                        <a:latin typeface="Calibri"/>
                        <a:ea typeface="Calibri"/>
                        <a:cs typeface="Times New Roman"/>
                      </a:endParaRPr>
                    </a:p>
                  </a:txBody>
                  <a:tcPr marL="68580" marR="68580" marT="0" marB="0"/>
                </a:tc>
                <a:tc>
                  <a:txBody>
                    <a:bodyPr/>
                    <a:lstStyle/>
                    <a:p>
                      <a:pPr algn="ctr">
                        <a:lnSpc>
                          <a:spcPct val="115000"/>
                        </a:lnSpc>
                        <a:spcAft>
                          <a:spcPts val="0"/>
                        </a:spcAft>
                      </a:pPr>
                      <a:r>
                        <a:rPr lang="fr-FR" sz="900" dirty="0" smtClean="0">
                          <a:latin typeface="+mn-lt"/>
                          <a:ea typeface="Calibri"/>
                          <a:cs typeface="Times New Roman"/>
                        </a:rPr>
                        <a:t>Arch.</a:t>
                      </a:r>
                      <a:r>
                        <a:rPr lang="fr-FR" sz="900" baseline="0" dirty="0" smtClean="0">
                          <a:latin typeface="+mn-lt"/>
                          <a:ea typeface="Calibri"/>
                          <a:cs typeface="Times New Roman"/>
                        </a:rPr>
                        <a:t> </a:t>
                      </a:r>
                      <a:endParaRPr lang="fr-FR" sz="900" dirty="0">
                        <a:latin typeface="+mn-lt"/>
                        <a:ea typeface="Calibri"/>
                        <a:cs typeface="Times New Roman"/>
                      </a:endParaRPr>
                    </a:p>
                  </a:txBody>
                  <a:tcPr marL="68580" marR="68580" marT="0" marB="0"/>
                </a:tc>
                <a:tc>
                  <a:txBody>
                    <a:bodyPr/>
                    <a:lstStyle/>
                    <a:p>
                      <a:pPr algn="ctr">
                        <a:lnSpc>
                          <a:spcPct val="115000"/>
                        </a:lnSpc>
                        <a:spcAft>
                          <a:spcPts val="0"/>
                        </a:spcAft>
                      </a:pPr>
                      <a:r>
                        <a:rPr lang="fr-FR" sz="900" dirty="0" smtClean="0">
                          <a:latin typeface="+mn-lt"/>
                          <a:ea typeface="Calibri"/>
                          <a:cs typeface="Times New Roman"/>
                        </a:rPr>
                        <a:t>Doc.</a:t>
                      </a:r>
                      <a:endParaRPr lang="fr-FR" sz="900" dirty="0">
                        <a:latin typeface="+mn-lt"/>
                        <a:ea typeface="Calibri"/>
                        <a:cs typeface="Times New Roman"/>
                      </a:endParaRPr>
                    </a:p>
                  </a:txBody>
                  <a:tcPr marL="68580" marR="68580" marT="0" marB="0"/>
                </a:tc>
              </a:tr>
              <a:tr h="152756">
                <a:tc>
                  <a:txBody>
                    <a:bodyPr/>
                    <a:lstStyle/>
                    <a:p>
                      <a:pPr>
                        <a:lnSpc>
                          <a:spcPct val="115000"/>
                        </a:lnSpc>
                        <a:spcAft>
                          <a:spcPts val="0"/>
                        </a:spcAft>
                      </a:pPr>
                      <a:r>
                        <a:rPr lang="en-GB" sz="800" dirty="0" smtClean="0"/>
                        <a:t>Current version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0.00</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r>
              <a:tr h="152756">
                <a:tc>
                  <a:txBody>
                    <a:bodyPr/>
                    <a:lstStyle/>
                    <a:p>
                      <a:pPr>
                        <a:lnSpc>
                          <a:spcPct val="115000"/>
                        </a:lnSpc>
                        <a:spcAft>
                          <a:spcPts val="0"/>
                        </a:spcAft>
                      </a:pPr>
                      <a:r>
                        <a:rPr lang="en-GB" sz="800" dirty="0" smtClean="0"/>
                        <a:t>Previous version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0.00</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a:t>
                      </a:r>
                      <a:endParaRPr lang="fr-FR" sz="800" kern="1200" dirty="0">
                        <a:solidFill>
                          <a:schemeClr val="dk1"/>
                        </a:solidFill>
                        <a:latin typeface="+mn-lt"/>
                        <a:ea typeface="+mn-ea"/>
                        <a:cs typeface="+mn-cs"/>
                      </a:endParaRPr>
                    </a:p>
                  </a:txBody>
                  <a:tcPr marL="68580" marR="68580" marT="0" marB="0"/>
                </a:tc>
              </a:tr>
              <a:tr h="152756">
                <a:tc>
                  <a:txBody>
                    <a:bodyPr/>
                    <a:lstStyle/>
                    <a:p>
                      <a:pPr>
                        <a:lnSpc>
                          <a:spcPct val="115000"/>
                        </a:lnSpc>
                        <a:spcAft>
                          <a:spcPts val="0"/>
                        </a:spcAft>
                      </a:pPr>
                      <a:r>
                        <a:rPr lang="en-GB" sz="800" dirty="0" smtClean="0"/>
                        <a:t>Variation</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0.00 %</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0.00 %</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dirty="0" smtClean="0"/>
                        <a:t>0.00 %</a:t>
                      </a:r>
                      <a:endParaRPr lang="fr-FR" sz="800" kern="1200" dirty="0">
                        <a:solidFill>
                          <a:schemeClr val="dk1"/>
                        </a:solidFill>
                        <a:latin typeface="+mn-lt"/>
                        <a:ea typeface="+mn-ea"/>
                        <a:cs typeface="+mn-cs"/>
                      </a:endParaRPr>
                    </a:p>
                  </a:txBody>
                  <a:tcPr marL="68580" marR="68580" marT="0" marB="0"/>
                </a:tc>
              </a:tr>
            </a:tbl>
          </a:graphicData>
        </a:graphic>
      </p:graphicFrame>
      <p:sp>
        <p:nvSpPr>
          <p:cNvPr id="7" name="TextBox 6"/>
          <p:cNvSpPr txBox="1"/>
          <p:nvPr/>
        </p:nvSpPr>
        <p:spPr>
          <a:xfrm>
            <a:off x="218629" y="3789040"/>
            <a:ext cx="2911374"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t>Best Practice Compliance</a:t>
            </a:r>
          </a:p>
        </p:txBody>
      </p:sp>
      <p:graphicFrame>
        <p:nvGraphicFramePr>
          <p:cNvPr id="8" name="Chart 7" descr="GRAPH;RADAR_COMPLIANCE_2_LAST_SNAPSHOTS"/>
          <p:cNvGraphicFramePr/>
          <p:nvPr>
            <p:extLst>
              <p:ext uri="{D42A27DB-BD31-4B8C-83A1-F6EECF244321}">
                <p14:modId xmlns:p14="http://schemas.microsoft.com/office/powerpoint/2010/main" val="4119800239"/>
              </p:ext>
            </p:extLst>
          </p:nvPr>
        </p:nvGraphicFramePr>
        <p:xfrm>
          <a:off x="827584" y="4941169"/>
          <a:ext cx="3341638" cy="1689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descr="TABLE;HEALTH_FACTOR;HEADER=SHORT"/>
          <p:cNvGraphicFramePr>
            <a:graphicFrameLocks noGrp="1"/>
          </p:cNvGraphicFramePr>
          <p:nvPr>
            <p:extLst>
              <p:ext uri="{D42A27DB-BD31-4B8C-83A1-F6EECF244321}">
                <p14:modId xmlns:p14="http://schemas.microsoft.com/office/powerpoint/2010/main" val="2336668090"/>
              </p:ext>
            </p:extLst>
          </p:nvPr>
        </p:nvGraphicFramePr>
        <p:xfrm>
          <a:off x="326641" y="1128090"/>
          <a:ext cx="3669294" cy="710787"/>
        </p:xfrm>
        <a:graphic>
          <a:graphicData uri="http://schemas.openxmlformats.org/drawingml/2006/table">
            <a:tbl>
              <a:tblPr bandRow="1">
                <a:tableStyleId>{B301B821-A1FF-4177-AEE7-76D212191A09}</a:tableStyleId>
              </a:tblPr>
              <a:tblGrid>
                <a:gridCol w="1149015"/>
                <a:gridCol w="431020"/>
                <a:gridCol w="379863"/>
                <a:gridCol w="379863"/>
                <a:gridCol w="443177"/>
                <a:gridCol w="443177"/>
                <a:gridCol w="443179"/>
              </a:tblGrid>
              <a:tr h="169313">
                <a:tc>
                  <a:txBody>
                    <a:bodyPr/>
                    <a:lstStyle/>
                    <a:p>
                      <a:pPr marL="0" algn="r" defTabSz="914400" rtl="0" eaLnBrk="1" latinLnBrk="0" hangingPunct="1">
                        <a:lnSpc>
                          <a:spcPct val="115000"/>
                        </a:lnSpc>
                        <a:spcAft>
                          <a:spcPts val="0"/>
                        </a:spcAft>
                      </a:pPr>
                      <a:endParaRPr lang="fr-FR" sz="900" b="1" kern="1200" dirty="0">
                        <a:solidFill>
                          <a:schemeClr val="bg1"/>
                        </a:solidFill>
                        <a:latin typeface="+mn-lt"/>
                        <a:ea typeface="+mn-ea"/>
                        <a:cs typeface="+mn-cs"/>
                      </a:endParaRPr>
                    </a:p>
                  </a:txBody>
                  <a:tcPr marL="68580" marR="68580" marT="0" marB="0">
                    <a:solidFill>
                      <a:schemeClr val="accent1"/>
                    </a:solidFill>
                  </a:tcPr>
                </a:tc>
                <a:tc>
                  <a:txBody>
                    <a:bodyPr/>
                    <a:lstStyle/>
                    <a:p>
                      <a:pPr algn="ctr">
                        <a:lnSpc>
                          <a:spcPct val="115000"/>
                        </a:lnSpc>
                        <a:spcAft>
                          <a:spcPts val="0"/>
                        </a:spcAft>
                      </a:pPr>
                      <a:r>
                        <a:rPr lang="en-US" sz="900" b="1" kern="1200" dirty="0">
                          <a:solidFill>
                            <a:schemeClr val="bg1"/>
                          </a:solidFill>
                        </a:rPr>
                        <a:t>TQI</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err="1" smtClean="0">
                          <a:solidFill>
                            <a:schemeClr val="bg1"/>
                          </a:solidFill>
                        </a:rPr>
                        <a:t>Robu</a:t>
                      </a:r>
                      <a:r>
                        <a:rPr lang="en-US" sz="900" b="1" kern="1200" dirty="0" smtClean="0">
                          <a:solidFill>
                            <a:schemeClr val="bg1"/>
                          </a:solidFill>
                        </a:rPr>
                        <a:t>.</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err="1" smtClean="0">
                          <a:solidFill>
                            <a:schemeClr val="bg1"/>
                          </a:solidFill>
                        </a:rPr>
                        <a:t>Perf</a:t>
                      </a:r>
                      <a:r>
                        <a:rPr lang="en-US" sz="900" b="1" kern="1200" dirty="0" smtClean="0">
                          <a:solidFill>
                            <a:schemeClr val="bg1"/>
                          </a:solidFill>
                        </a:rPr>
                        <a:t>.</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err="1" smtClean="0">
                          <a:solidFill>
                            <a:schemeClr val="bg1"/>
                          </a:solidFill>
                        </a:rPr>
                        <a:t>Secu</a:t>
                      </a:r>
                      <a:r>
                        <a:rPr lang="en-US" sz="900" b="1" kern="1200" dirty="0" smtClean="0">
                          <a:solidFill>
                            <a:schemeClr val="bg1"/>
                          </a:solidFill>
                        </a:rPr>
                        <a:t>.</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smtClean="0">
                          <a:solidFill>
                            <a:schemeClr val="bg1"/>
                          </a:solidFill>
                        </a:rPr>
                        <a:t>Trans.</a:t>
                      </a:r>
                      <a:endParaRPr lang="fr-FR" sz="900" b="1" kern="1200" dirty="0">
                        <a:solidFill>
                          <a:schemeClr val="bg1"/>
                        </a:solidFill>
                        <a:latin typeface="+mn-lt"/>
                        <a:ea typeface="+mn-ea"/>
                        <a:cs typeface="+mn-cs"/>
                      </a:endParaRPr>
                    </a:p>
                  </a:txBody>
                  <a:tcPr marL="0" marR="0" marT="0" marB="0">
                    <a:solidFill>
                      <a:schemeClr val="accent1"/>
                    </a:solidFill>
                  </a:tcPr>
                </a:tc>
                <a:tc>
                  <a:txBody>
                    <a:bodyPr/>
                    <a:lstStyle/>
                    <a:p>
                      <a:pPr algn="ctr">
                        <a:lnSpc>
                          <a:spcPct val="115000"/>
                        </a:lnSpc>
                        <a:spcAft>
                          <a:spcPts val="0"/>
                        </a:spcAft>
                      </a:pPr>
                      <a:r>
                        <a:rPr lang="en-US" sz="900" b="1" kern="1200" dirty="0" smtClean="0">
                          <a:solidFill>
                            <a:schemeClr val="bg1"/>
                          </a:solidFill>
                        </a:rPr>
                        <a:t>Chang.</a:t>
                      </a:r>
                      <a:endParaRPr lang="fr-FR" sz="900" b="1" kern="1200" dirty="0">
                        <a:solidFill>
                          <a:schemeClr val="bg1"/>
                        </a:solidFill>
                        <a:latin typeface="+mn-lt"/>
                        <a:ea typeface="+mn-ea"/>
                        <a:cs typeface="+mn-cs"/>
                      </a:endParaRPr>
                    </a:p>
                  </a:txBody>
                  <a:tcPr marL="0" marR="0" marT="0" marB="0">
                    <a:solidFill>
                      <a:schemeClr val="accent1"/>
                    </a:solidFill>
                  </a:tcPr>
                </a:tc>
              </a:tr>
              <a:tr h="181434">
                <a:tc>
                  <a:txBody>
                    <a:bodyPr/>
                    <a:lstStyle/>
                    <a:p>
                      <a:pPr>
                        <a:lnSpc>
                          <a:spcPct val="115000"/>
                        </a:lnSpc>
                        <a:spcAft>
                          <a:spcPts val="0"/>
                        </a:spcAft>
                      </a:pPr>
                      <a:r>
                        <a:rPr lang="fr-FR" sz="800" dirty="0" err="1" smtClean="0"/>
                        <a:t>Current</a:t>
                      </a:r>
                      <a:r>
                        <a:rPr lang="fr-FR" sz="800" dirty="0" smtClean="0"/>
                        <a:t> version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r>
              <a:tr h="198777">
                <a:tc>
                  <a:txBody>
                    <a:bodyPr/>
                    <a:lstStyle/>
                    <a:p>
                      <a:pPr>
                        <a:lnSpc>
                          <a:spcPct val="115000"/>
                        </a:lnSpc>
                        <a:spcAft>
                          <a:spcPts val="0"/>
                        </a:spcAft>
                      </a:pPr>
                      <a:r>
                        <a:rPr lang="fr-FR" sz="800" dirty="0" err="1" smtClean="0"/>
                        <a:t>Previous</a:t>
                      </a:r>
                      <a:r>
                        <a:rPr lang="fr-FR" sz="800" dirty="0" smtClean="0"/>
                        <a:t> version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800" dirty="0" smtClean="0"/>
                        <a:t>0</a:t>
                      </a:r>
                      <a:endParaRPr lang="fr-FR" sz="1050" b="1" dirty="0">
                        <a:solidFill>
                          <a:schemeClr val="accent1">
                            <a:lumMod val="75000"/>
                          </a:schemeClr>
                        </a:solidFill>
                        <a:latin typeface="Calibri"/>
                        <a:ea typeface="Calibri"/>
                        <a:cs typeface="Times New Roman"/>
                      </a:endParaRPr>
                    </a:p>
                  </a:txBody>
                  <a:tcPr marL="0" marR="0" marT="0" marB="0"/>
                </a:tc>
              </a:tr>
              <a:tr h="161263">
                <a:tc>
                  <a:txBody>
                    <a:bodyPr/>
                    <a:lstStyle/>
                    <a:p>
                      <a:pPr>
                        <a:lnSpc>
                          <a:spcPct val="115000"/>
                        </a:lnSpc>
                        <a:spcAft>
                          <a:spcPts val="0"/>
                        </a:spcAft>
                      </a:pPr>
                      <a:r>
                        <a:rPr lang="fr-FR" sz="800" dirty="0"/>
                        <a:t>Variation</a:t>
                      </a:r>
                      <a:endParaRPr lang="fr-FR" sz="105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800" dirty="0" smtClean="0"/>
                        <a:t>0,00 %</a:t>
                      </a:r>
                      <a:endParaRPr lang="fr-FR" sz="1050" b="1" dirty="0">
                        <a:solidFill>
                          <a:schemeClr val="accent1">
                            <a:lumMod val="75000"/>
                          </a:schemeClr>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dirty="0" smtClean="0"/>
                        <a:t>0,00 %</a:t>
                      </a:r>
                      <a:endParaRPr lang="fr-FR" sz="1050" b="1" dirty="0" smtClean="0">
                        <a:solidFill>
                          <a:schemeClr val="accent1">
                            <a:lumMod val="75000"/>
                          </a:schemeClr>
                        </a:solidFill>
                        <a:latin typeface="+mn-lt"/>
                        <a:ea typeface="Calibri"/>
                        <a:cs typeface="Times New Roman"/>
                      </a:endParaRPr>
                    </a:p>
                  </a:txBody>
                  <a:tcPr marL="0" marR="0" marT="0" marB="0"/>
                </a:tc>
              </a:tr>
            </a:tbl>
          </a:graphicData>
        </a:graphic>
      </p:graphicFrame>
      <p:sp>
        <p:nvSpPr>
          <p:cNvPr id="10" name="TextBox 9"/>
          <p:cNvSpPr txBox="1"/>
          <p:nvPr/>
        </p:nvSpPr>
        <p:spPr>
          <a:xfrm>
            <a:off x="218629" y="764704"/>
            <a:ext cx="2481163" cy="338554"/>
          </a:xfrm>
          <a:prstGeom prst="rect">
            <a:avLst/>
          </a:prstGeom>
          <a:noFill/>
        </p:spPr>
        <p:txBody>
          <a:bodyPr wrap="square" rtlCol="0">
            <a:spAutoFit/>
          </a:bodyPr>
          <a:lstStyle/>
          <a:p>
            <a:r>
              <a:rPr lang="en-US" sz="1600" b="1" dirty="0" smtClean="0">
                <a:solidFill>
                  <a:schemeClr val="accent1"/>
                </a:solidFill>
              </a:rPr>
              <a:t>Health Factors</a:t>
            </a:r>
          </a:p>
        </p:txBody>
      </p:sp>
      <p:graphicFrame>
        <p:nvGraphicFramePr>
          <p:cNvPr id="11" name="Chart 10" descr="GRAPH;RADAR_HEALTH_FACTOR_2_LAST_SNAPSHOTS"/>
          <p:cNvGraphicFramePr/>
          <p:nvPr>
            <p:extLst>
              <p:ext uri="{D42A27DB-BD31-4B8C-83A1-F6EECF244321}">
                <p14:modId xmlns:p14="http://schemas.microsoft.com/office/powerpoint/2010/main" val="2807144489"/>
              </p:ext>
            </p:extLst>
          </p:nvPr>
        </p:nvGraphicFramePr>
        <p:xfrm>
          <a:off x="899592" y="1916832"/>
          <a:ext cx="3096344" cy="1872208"/>
        </p:xfrm>
        <a:graphic>
          <a:graphicData uri="http://schemas.openxmlformats.org/drawingml/2006/chart">
            <c:chart xmlns:c="http://schemas.openxmlformats.org/drawingml/2006/chart" xmlns:r="http://schemas.openxmlformats.org/officeDocument/2006/relationships" r:id="rId4"/>
          </a:graphicData>
        </a:graphic>
      </p:graphicFrame>
      <p:sp>
        <p:nvSpPr>
          <p:cNvPr id="23" name="Rounded Rectangle 22"/>
          <p:cNvSpPr/>
          <p:nvPr/>
        </p:nvSpPr>
        <p:spPr>
          <a:xfrm>
            <a:off x="4175067" y="3789040"/>
            <a:ext cx="4717413" cy="2513788"/>
          </a:xfrm>
          <a:prstGeom prst="roundRect">
            <a:avLst>
              <a:gd name="adj" fmla="val 899"/>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pPr marL="285750" indent="-285750">
              <a:buFont typeface="Wingdings" panose="05000000000000000000" pitchFamily="2" charset="2"/>
              <a:buChar char="§"/>
            </a:pP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fr-FR" sz="1200" dirty="0">
              <a:solidFill>
                <a:schemeClr val="tx2">
                  <a:lumMod val="65000"/>
                  <a:lumOff val="35000"/>
                </a:schemeClr>
              </a:solidFill>
              <a:cs typeface="Arial" pitchFamily="34" charset="0"/>
            </a:endParaRPr>
          </a:p>
        </p:txBody>
      </p:sp>
      <p:sp>
        <p:nvSpPr>
          <p:cNvPr id="24" name="TextBox 23"/>
          <p:cNvSpPr txBox="1"/>
          <p:nvPr/>
        </p:nvSpPr>
        <p:spPr>
          <a:xfrm>
            <a:off x="4175067" y="3789040"/>
            <a:ext cx="1725788" cy="338554"/>
          </a:xfrm>
          <a:prstGeom prst="rect">
            <a:avLst/>
          </a:prstGeom>
          <a:noFill/>
        </p:spPr>
        <p:txBody>
          <a:bodyPr wrap="square" rtlCol="0">
            <a:spAutoFit/>
          </a:bodyPr>
          <a:lstStyle/>
          <a:p>
            <a:r>
              <a:rPr lang="en-US" sz="1600" b="1" dirty="0" smtClean="0">
                <a:solidFill>
                  <a:schemeClr val="accent1"/>
                </a:solidFill>
              </a:rPr>
              <a:t>Comments</a:t>
            </a:r>
            <a:endParaRPr lang="en-US" sz="1600" b="1" dirty="0">
              <a:solidFill>
                <a:schemeClr val="accent1"/>
              </a:solidFill>
            </a:endParaRPr>
          </a:p>
        </p:txBody>
      </p:sp>
      <p:sp>
        <p:nvSpPr>
          <p:cNvPr id="29" name="TextBox 28"/>
          <p:cNvSpPr txBox="1"/>
          <p:nvPr/>
        </p:nvSpPr>
        <p:spPr>
          <a:xfrm>
            <a:off x="4175067" y="796129"/>
            <a:ext cx="2214569" cy="338554"/>
          </a:xfrm>
          <a:prstGeom prst="rect">
            <a:avLst/>
          </a:prstGeom>
          <a:noFill/>
        </p:spPr>
        <p:txBody>
          <a:bodyPr wrap="square" rtlCol="0">
            <a:spAutoFit/>
          </a:bodyPr>
          <a:lstStyle/>
          <a:p>
            <a:r>
              <a:rPr lang="en-US" sz="1600" b="1" dirty="0" smtClean="0">
                <a:solidFill>
                  <a:schemeClr val="accent1"/>
                </a:solidFill>
              </a:rPr>
              <a:t>Technical Inventory</a:t>
            </a:r>
            <a:endParaRPr lang="en-US" sz="1600" b="1" dirty="0">
              <a:solidFill>
                <a:schemeClr val="accent1"/>
              </a:solidFill>
            </a:endParaRPr>
          </a:p>
        </p:txBody>
      </p:sp>
      <p:graphicFrame>
        <p:nvGraphicFramePr>
          <p:cNvPr id="31" name="Chart 30" descr="GRAPH;TECHNO_LOC"/>
          <p:cNvGraphicFramePr/>
          <p:nvPr>
            <p:extLst>
              <p:ext uri="{D42A27DB-BD31-4B8C-83A1-F6EECF244321}">
                <p14:modId xmlns:p14="http://schemas.microsoft.com/office/powerpoint/2010/main" val="1324168946"/>
              </p:ext>
            </p:extLst>
          </p:nvPr>
        </p:nvGraphicFramePr>
        <p:xfrm>
          <a:off x="4585138" y="2220576"/>
          <a:ext cx="1718463" cy="133228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Table 31" descr="TABLE;TECHNO_LOC"/>
          <p:cNvGraphicFramePr>
            <a:graphicFrameLocks noGrp="1"/>
          </p:cNvGraphicFramePr>
          <p:nvPr>
            <p:extLst>
              <p:ext uri="{D42A27DB-BD31-4B8C-83A1-F6EECF244321}">
                <p14:modId xmlns:p14="http://schemas.microsoft.com/office/powerpoint/2010/main" val="3007240930"/>
              </p:ext>
            </p:extLst>
          </p:nvPr>
        </p:nvGraphicFramePr>
        <p:xfrm>
          <a:off x="6660232" y="2493201"/>
          <a:ext cx="1872209" cy="841248"/>
        </p:xfrm>
        <a:graphic>
          <a:graphicData uri="http://schemas.openxmlformats.org/drawingml/2006/table">
            <a:tbl>
              <a:tblPr firstRow="1" bandRow="1">
                <a:tableStyleId>{B301B821-A1FF-4177-AEE7-76D212191A09}</a:tableStyleId>
              </a:tblPr>
              <a:tblGrid>
                <a:gridCol w="1097502"/>
                <a:gridCol w="774707"/>
              </a:tblGrid>
              <a:tr h="139256">
                <a:tc>
                  <a:txBody>
                    <a:bodyPr/>
                    <a:lstStyle/>
                    <a:p>
                      <a:pPr>
                        <a:lnSpc>
                          <a:spcPct val="115000"/>
                        </a:lnSpc>
                        <a:spcAft>
                          <a:spcPts val="0"/>
                        </a:spcAft>
                      </a:pPr>
                      <a:r>
                        <a:rPr lang="en-GB" sz="800" dirty="0"/>
                        <a:t>Name</a:t>
                      </a:r>
                      <a:endParaRPr lang="fr-FR" sz="800" dirty="0">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LOC</a:t>
                      </a:r>
                      <a:endParaRPr lang="fr-FR" sz="800" dirty="0">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1</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2</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3</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4</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r h="139256">
                <a:tc>
                  <a:txBody>
                    <a:bodyPr/>
                    <a:lstStyle/>
                    <a:p>
                      <a:pPr>
                        <a:lnSpc>
                          <a:spcPct val="115000"/>
                        </a:lnSpc>
                        <a:spcAft>
                          <a:spcPts val="0"/>
                        </a:spcAft>
                      </a:pPr>
                      <a:r>
                        <a:rPr lang="en-GB" sz="800" dirty="0" smtClean="0"/>
                        <a:t>Techno 5</a:t>
                      </a:r>
                      <a:endParaRPr lang="fr-FR" sz="8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8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33" name="Rectangle 6"/>
          <p:cNvSpPr>
            <a:spLocks noChangeArrowheads="1"/>
          </p:cNvSpPr>
          <p:nvPr/>
        </p:nvSpPr>
        <p:spPr bwMode="auto">
          <a:xfrm>
            <a:off x="6660232" y="2220576"/>
            <a:ext cx="1728192"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small" normalizeH="0" dirty="0" smtClean="0">
                <a:ln>
                  <a:noFill/>
                </a:ln>
                <a:solidFill>
                  <a:srgbClr val="4F6228"/>
                </a:solidFill>
                <a:effectLst/>
                <a:ea typeface="Calibri" pitchFamily="34" charset="0"/>
                <a:cs typeface="Times New Roman" pitchFamily="18" charset="0"/>
              </a:rPr>
              <a:t>Top 5 Technologies</a:t>
            </a:r>
            <a:endParaRPr kumimoji="0" lang="en-GB" sz="1800" b="0" i="0" u="none" strike="noStrike" cap="small" normalizeH="0" dirty="0" smtClean="0">
              <a:ln>
                <a:noFill/>
              </a:ln>
              <a:solidFill>
                <a:schemeClr val="tx1"/>
              </a:solidFill>
              <a:effectLst/>
              <a:cs typeface="Arial" pitchFamily="34" charset="0"/>
            </a:endParaRPr>
          </a:p>
        </p:txBody>
      </p:sp>
      <p:graphicFrame>
        <p:nvGraphicFramePr>
          <p:cNvPr id="34" name="Table 33" descr="TABLE;TECHNICAL_SIZING"/>
          <p:cNvGraphicFramePr>
            <a:graphicFrameLocks noGrp="1"/>
          </p:cNvGraphicFramePr>
          <p:nvPr>
            <p:extLst>
              <p:ext uri="{D42A27DB-BD31-4B8C-83A1-F6EECF244321}">
                <p14:modId xmlns:p14="http://schemas.microsoft.com/office/powerpoint/2010/main" val="1951328702"/>
              </p:ext>
            </p:extLst>
          </p:nvPr>
        </p:nvGraphicFramePr>
        <p:xfrm>
          <a:off x="4585138" y="1314346"/>
          <a:ext cx="1728192" cy="858774"/>
        </p:xfrm>
        <a:graphic>
          <a:graphicData uri="http://schemas.openxmlformats.org/drawingml/2006/table">
            <a:tbl>
              <a:tblPr firstRow="1" bandRow="1">
                <a:tableStyleId>{B301B821-A1FF-4177-AEE7-76D212191A09}</a:tableStyleId>
              </a:tblPr>
              <a:tblGrid>
                <a:gridCol w="731158"/>
                <a:gridCol w="997034"/>
              </a:tblGrid>
              <a:tr h="0">
                <a:tc>
                  <a:txBody>
                    <a:bodyPr/>
                    <a:lstStyle/>
                    <a:p>
                      <a:pPr>
                        <a:lnSpc>
                          <a:spcPct val="115000"/>
                        </a:lnSpc>
                        <a:spcAft>
                          <a:spcPts val="0"/>
                        </a:spcAft>
                      </a:pPr>
                      <a:r>
                        <a:rPr lang="en-GB" sz="900" dirty="0"/>
                        <a:t>Name</a:t>
                      </a:r>
                      <a:endParaRPr lang="fr-FR" sz="1050" dirty="0">
                        <a:latin typeface="Calibri"/>
                        <a:ea typeface="Calibri"/>
                        <a:cs typeface="Times New Roman"/>
                      </a:endParaRPr>
                    </a:p>
                  </a:txBody>
                  <a:tcPr marL="68580" marR="68580" marT="0" marB="0"/>
                </a:tc>
                <a:tc>
                  <a:txBody>
                    <a:bodyPr/>
                    <a:lstStyle/>
                    <a:p>
                      <a:pPr algn="r">
                        <a:lnSpc>
                          <a:spcPct val="115000"/>
                        </a:lnSpc>
                        <a:spcAft>
                          <a:spcPts val="0"/>
                        </a:spcAft>
                      </a:pPr>
                      <a:r>
                        <a:rPr lang="en-GB" sz="900" dirty="0"/>
                        <a:t>Number</a:t>
                      </a:r>
                      <a:endParaRPr lang="fr-FR" sz="1050" dirty="0">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err="1"/>
                        <a:t>kLOCs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a:t>Files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Classes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a:t>SQL Art.</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a:t>Tables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35" name="Rectangle 6"/>
          <p:cNvSpPr>
            <a:spLocks noChangeArrowheads="1"/>
          </p:cNvSpPr>
          <p:nvPr/>
        </p:nvSpPr>
        <p:spPr bwMode="auto">
          <a:xfrm>
            <a:off x="4585138" y="1052736"/>
            <a:ext cx="11876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small" normalizeH="0" dirty="0" smtClean="0">
                <a:ln>
                  <a:noFill/>
                </a:ln>
                <a:solidFill>
                  <a:srgbClr val="4F6228"/>
                </a:solidFill>
                <a:effectLst/>
                <a:ea typeface="Calibri" pitchFamily="34" charset="0"/>
                <a:cs typeface="Times New Roman" pitchFamily="18" charset="0"/>
              </a:rPr>
              <a:t>Technical Size</a:t>
            </a:r>
            <a:endParaRPr kumimoji="0" lang="en-GB" sz="1800" b="0" i="0" u="none" strike="noStrike" cap="small" normalizeH="0" dirty="0" smtClean="0">
              <a:ln>
                <a:noFill/>
              </a:ln>
              <a:solidFill>
                <a:schemeClr val="tx1"/>
              </a:solidFill>
              <a:effectLst/>
              <a:cs typeface="Arial" pitchFamily="34" charset="0"/>
            </a:endParaRPr>
          </a:p>
        </p:txBody>
      </p:sp>
      <p:sp>
        <p:nvSpPr>
          <p:cNvPr id="36" name="Rectangle 6"/>
          <p:cNvSpPr>
            <a:spLocks noChangeArrowheads="1"/>
          </p:cNvSpPr>
          <p:nvPr/>
        </p:nvSpPr>
        <p:spPr bwMode="auto">
          <a:xfrm>
            <a:off x="6660232" y="1052736"/>
            <a:ext cx="1728192"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1" i="0" u="none" strike="noStrike" cap="small" normalizeH="0" baseline="0" dirty="0" smtClean="0">
                <a:ln>
                  <a:noFill/>
                </a:ln>
                <a:solidFill>
                  <a:srgbClr val="4F6228"/>
                </a:solidFill>
                <a:effectLst/>
                <a:ea typeface="Calibri" pitchFamily="34" charset="0"/>
                <a:cs typeface="Times New Roman" pitchFamily="18" charset="0"/>
              </a:rPr>
              <a:t>Statistics</a:t>
            </a:r>
            <a:r>
              <a:rPr kumimoji="0" lang="en-GB" sz="1100" b="1" i="0" u="none" strike="noStrike" cap="small" normalizeH="0" dirty="0" smtClean="0">
                <a:ln>
                  <a:noFill/>
                </a:ln>
                <a:solidFill>
                  <a:srgbClr val="4F6228"/>
                </a:solidFill>
                <a:effectLst/>
                <a:ea typeface="Calibri" pitchFamily="34" charset="0"/>
                <a:cs typeface="Times New Roman" pitchFamily="18" charset="0"/>
              </a:rPr>
              <a:t> on Violations</a:t>
            </a:r>
            <a:endParaRPr kumimoji="0" lang="en-GB" sz="1800" b="0" i="0" u="none" strike="noStrike" cap="small" normalizeH="0" baseline="0" dirty="0" smtClean="0">
              <a:ln>
                <a:noFill/>
              </a:ln>
              <a:solidFill>
                <a:schemeClr val="tx1"/>
              </a:solidFill>
              <a:effectLst/>
              <a:cs typeface="Arial" pitchFamily="34" charset="0"/>
            </a:endParaRPr>
          </a:p>
        </p:txBody>
      </p:sp>
      <p:graphicFrame>
        <p:nvGraphicFramePr>
          <p:cNvPr id="37" name="Table 36" descr="TABLE;VIOLATION_STATISTICS"/>
          <p:cNvGraphicFramePr>
            <a:graphicFrameLocks noGrp="1"/>
          </p:cNvGraphicFramePr>
          <p:nvPr>
            <p:extLst>
              <p:ext uri="{D42A27DB-BD31-4B8C-83A1-F6EECF244321}">
                <p14:modId xmlns:p14="http://schemas.microsoft.com/office/powerpoint/2010/main" val="497702580"/>
              </p:ext>
            </p:extLst>
          </p:nvPr>
        </p:nvGraphicFramePr>
        <p:xfrm>
          <a:off x="6660232" y="1314346"/>
          <a:ext cx="1872208" cy="858774"/>
        </p:xfrm>
        <a:graphic>
          <a:graphicData uri="http://schemas.openxmlformats.org/drawingml/2006/table">
            <a:tbl>
              <a:tblPr firstRow="1" bandRow="1">
                <a:tableStyleId>{B301B821-A1FF-4177-AEE7-76D212191A09}</a:tableStyleId>
              </a:tblPr>
              <a:tblGrid>
                <a:gridCol w="1080120"/>
                <a:gridCol w="792088"/>
              </a:tblGrid>
              <a:tr h="0">
                <a:tc>
                  <a:txBody>
                    <a:bodyPr/>
                    <a:lstStyle/>
                    <a:p>
                      <a:pPr>
                        <a:lnSpc>
                          <a:spcPct val="115000"/>
                        </a:lnSpc>
                        <a:spcAft>
                          <a:spcPts val="0"/>
                        </a:spcAft>
                      </a:pPr>
                      <a:r>
                        <a:rPr lang="en-GB" sz="900" dirty="0"/>
                        <a:t>Name</a:t>
                      </a:r>
                      <a:endParaRPr lang="fr-FR" sz="105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900" dirty="0"/>
                        <a:t>Number</a:t>
                      </a:r>
                      <a:endParaRPr lang="fr-FR" sz="1050" dirty="0">
                        <a:solidFill>
                          <a:schemeClr val="bg1"/>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Critical Violations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per Files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Per </a:t>
                      </a:r>
                      <a:r>
                        <a:rPr lang="en-GB" sz="800" dirty="0" err="1" smtClean="0"/>
                        <a:t>kLOC</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Complex Objects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0">
                <a:tc>
                  <a:txBody>
                    <a:bodyPr/>
                    <a:lstStyle/>
                    <a:p>
                      <a:pPr>
                        <a:lnSpc>
                          <a:spcPct val="115000"/>
                        </a:lnSpc>
                        <a:spcAft>
                          <a:spcPts val="0"/>
                        </a:spcAft>
                      </a:pPr>
                      <a:r>
                        <a:rPr lang="en-GB" sz="800" dirty="0" smtClean="0"/>
                        <a:t>with violations</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0576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Risk</a:t>
            </a:r>
            <a:r>
              <a:rPr lang="fr-FR" dirty="0" smtClean="0"/>
              <a:t> Drivers </a:t>
            </a:r>
            <a:r>
              <a:rPr lang="fr-FR" dirty="0" err="1" smtClean="0"/>
              <a:t>analysis</a:t>
            </a:r>
            <a:endParaRPr lang="en-US" dirty="0"/>
          </a:p>
        </p:txBody>
      </p:sp>
      <p:sp>
        <p:nvSpPr>
          <p:cNvPr id="3" name="Text Placeholder 2"/>
          <p:cNvSpPr>
            <a:spLocks noGrp="1"/>
          </p:cNvSpPr>
          <p:nvPr>
            <p:ph type="body" sz="quarter" idx="11"/>
          </p:nvPr>
        </p:nvSpPr>
        <p:spPr>
          <a:xfrm>
            <a:off x="352955" y="907126"/>
            <a:ext cx="8504237" cy="1836400"/>
          </a:xfrm>
        </p:spPr>
        <p:txBody>
          <a:bodyPr/>
          <a:lstStyle/>
          <a:p>
            <a:endParaRPr lang="en-US"/>
          </a:p>
        </p:txBody>
      </p:sp>
      <p:sp>
        <p:nvSpPr>
          <p:cNvPr id="4" name="Rounded Rectangle 3"/>
          <p:cNvSpPr/>
          <p:nvPr/>
        </p:nvSpPr>
        <p:spPr>
          <a:xfrm>
            <a:off x="6111685" y="717957"/>
            <a:ext cx="2952000" cy="5663371"/>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3087349" y="717957"/>
            <a:ext cx="2952000" cy="5663371"/>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 name="Rounded Rectangle 5"/>
          <p:cNvSpPr/>
          <p:nvPr/>
        </p:nvSpPr>
        <p:spPr>
          <a:xfrm>
            <a:off x="63013" y="717957"/>
            <a:ext cx="2952000" cy="5663371"/>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3014" y="692696"/>
            <a:ext cx="1584176" cy="338554"/>
          </a:xfrm>
          <a:prstGeom prst="rect">
            <a:avLst/>
          </a:prstGeom>
          <a:noFill/>
        </p:spPr>
        <p:txBody>
          <a:bodyPr wrap="square" rtlCol="0">
            <a:spAutoFit/>
          </a:bodyPr>
          <a:lstStyle/>
          <a:p>
            <a:r>
              <a:rPr lang="en-US" sz="1600" b="1" dirty="0" smtClean="0">
                <a:solidFill>
                  <a:schemeClr val="accent1"/>
                </a:solidFill>
              </a:rPr>
              <a:t>Performance:</a:t>
            </a:r>
            <a:endParaRPr lang="en-US" sz="1600" b="1" dirty="0">
              <a:solidFill>
                <a:schemeClr val="accent1"/>
              </a:solidFill>
            </a:endParaRPr>
          </a:p>
        </p:txBody>
      </p:sp>
      <p:sp>
        <p:nvSpPr>
          <p:cNvPr id="8" name="Text"/>
          <p:cNvSpPr>
            <a:spLocks noGrp="1"/>
          </p:cNvSpPr>
          <p:nvPr/>
        </p:nvSpPr>
        <p:spPr>
          <a:xfrm>
            <a:off x="135021" y="976677"/>
            <a:ext cx="259228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performance issues of an application</a:t>
            </a:r>
          </a:p>
        </p:txBody>
      </p:sp>
      <p:sp>
        <p:nvSpPr>
          <p:cNvPr id="9" name="TextBox 8"/>
          <p:cNvSpPr txBox="1"/>
          <p:nvPr/>
        </p:nvSpPr>
        <p:spPr>
          <a:xfrm>
            <a:off x="3087349" y="708845"/>
            <a:ext cx="1512168" cy="338554"/>
          </a:xfrm>
          <a:prstGeom prst="rect">
            <a:avLst/>
          </a:prstGeom>
          <a:noFill/>
        </p:spPr>
        <p:txBody>
          <a:bodyPr wrap="square" rtlCol="0">
            <a:spAutoFit/>
          </a:bodyPr>
          <a:lstStyle/>
          <a:p>
            <a:r>
              <a:rPr lang="en-US" sz="1600" b="1" dirty="0" smtClean="0">
                <a:solidFill>
                  <a:schemeClr val="accent1"/>
                </a:solidFill>
              </a:rPr>
              <a:t>Robustness: </a:t>
            </a:r>
            <a:endParaRPr lang="en-US" sz="1600" b="1" dirty="0">
              <a:solidFill>
                <a:schemeClr val="accent1"/>
              </a:solidFill>
            </a:endParaRPr>
          </a:p>
        </p:txBody>
      </p:sp>
      <p:sp>
        <p:nvSpPr>
          <p:cNvPr id="10" name="Text"/>
          <p:cNvSpPr>
            <a:spLocks noGrp="1"/>
          </p:cNvSpPr>
          <p:nvPr/>
        </p:nvSpPr>
        <p:spPr>
          <a:xfrm>
            <a:off x="3159357" y="1031250"/>
            <a:ext cx="295232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failures or defects that could occur in production</a:t>
            </a:r>
          </a:p>
        </p:txBody>
      </p:sp>
      <p:sp>
        <p:nvSpPr>
          <p:cNvPr id="11" name="TextBox 10"/>
          <p:cNvSpPr txBox="1"/>
          <p:nvPr/>
        </p:nvSpPr>
        <p:spPr>
          <a:xfrm>
            <a:off x="6156176" y="708845"/>
            <a:ext cx="1512168" cy="338554"/>
          </a:xfrm>
          <a:prstGeom prst="rect">
            <a:avLst/>
          </a:prstGeom>
          <a:noFill/>
        </p:spPr>
        <p:txBody>
          <a:bodyPr wrap="square" rtlCol="0">
            <a:spAutoFit/>
          </a:bodyPr>
          <a:lstStyle/>
          <a:p>
            <a:r>
              <a:rPr lang="en-US" sz="1600" b="1" dirty="0" smtClean="0">
                <a:solidFill>
                  <a:schemeClr val="accent1"/>
                </a:solidFill>
              </a:rPr>
              <a:t>Security:</a:t>
            </a:r>
            <a:endParaRPr lang="en-US" sz="1600" b="1" dirty="0">
              <a:solidFill>
                <a:schemeClr val="accent1"/>
              </a:solidFill>
            </a:endParaRPr>
          </a:p>
        </p:txBody>
      </p:sp>
      <p:sp>
        <p:nvSpPr>
          <p:cNvPr id="12" name="Text"/>
          <p:cNvSpPr>
            <a:spLocks noGrp="1"/>
          </p:cNvSpPr>
          <p:nvPr/>
        </p:nvSpPr>
        <p:spPr>
          <a:xfrm>
            <a:off x="6156176" y="1047399"/>
            <a:ext cx="2952328" cy="317500"/>
          </a:xfrm>
          <a:prstGeom prst="rect">
            <a:avLst/>
          </a:prstGeom>
        </p:spPr>
        <p:txBody>
          <a:bodyPr wrap="square" lIns="0" tIns="0" rIns="0" bIns="0" rtlCol="0" anchor="t"/>
          <a:lstStyle/>
          <a:p>
            <a:pPr>
              <a:defRPr sz="1000">
                <a:solidFill>
                  <a:srgbClr val="000000"/>
                </a:solidFill>
                <a:latin typeface="Corbel"/>
                <a:ea typeface="Corbel"/>
                <a:cs typeface="Corbel"/>
              </a:defRPr>
            </a:pPr>
            <a:r>
              <a:rPr lang="en-US" sz="1000" dirty="0">
                <a:latin typeface="Corbel"/>
                <a:ea typeface="Corbel"/>
                <a:cs typeface="Corbel"/>
              </a:rPr>
              <a:t>Determines the risk of security breaches for an application</a:t>
            </a:r>
          </a:p>
        </p:txBody>
      </p:sp>
      <p:graphicFrame>
        <p:nvGraphicFramePr>
          <p:cNvPr id="13" name="Table 12" descr="TABLE;CRITERIA_GRADE;PAR=60014,COUNT=7"/>
          <p:cNvGraphicFramePr>
            <a:graphicFrameLocks noGrp="1"/>
          </p:cNvGraphicFramePr>
          <p:nvPr>
            <p:extLst>
              <p:ext uri="{D42A27DB-BD31-4B8C-83A1-F6EECF244321}">
                <p14:modId xmlns:p14="http://schemas.microsoft.com/office/powerpoint/2010/main" val="3737661053"/>
              </p:ext>
            </p:extLst>
          </p:nvPr>
        </p:nvGraphicFramePr>
        <p:xfrm>
          <a:off x="135022" y="1424587"/>
          <a:ext cx="2808311" cy="2016220"/>
        </p:xfrm>
        <a:graphic>
          <a:graphicData uri="http://schemas.openxmlformats.org/drawingml/2006/table">
            <a:tbl>
              <a:tblPr firstRow="1" bandRow="1">
                <a:tableStyleId>{B301B821-A1FF-4177-AEE7-76D212191A09}</a:tableStyleId>
              </a:tblPr>
              <a:tblGrid>
                <a:gridCol w="1800199"/>
                <a:gridCol w="504056"/>
                <a:gridCol w="504056"/>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r>
                        <a:rPr lang="fr-FR" sz="900" kern="1200" baseline="0" dirty="0" smtClean="0"/>
                        <a:t> </a:t>
                      </a:r>
                      <a:endParaRPr lang="fr-FR" sz="900" b="0"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0"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smtClean="0"/>
                        <a:t>Evol</a:t>
                      </a:r>
                      <a:r>
                        <a:rPr lang="fr-FR" sz="900" kern="1200" dirty="0" smtClean="0"/>
                        <a:t>.</a:t>
                      </a:r>
                      <a:endParaRPr lang="fr-FR" sz="900" b="0"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4" name="Table 13" descr="TABLE;CRITERIA_GRADE;PAR=60016,COUNT=7"/>
          <p:cNvGraphicFramePr>
            <a:graphicFrameLocks noGrp="1"/>
          </p:cNvGraphicFramePr>
          <p:nvPr>
            <p:extLst>
              <p:ext uri="{D42A27DB-BD31-4B8C-83A1-F6EECF244321}">
                <p14:modId xmlns:p14="http://schemas.microsoft.com/office/powerpoint/2010/main" val="1214728657"/>
              </p:ext>
            </p:extLst>
          </p:nvPr>
        </p:nvGraphicFramePr>
        <p:xfrm>
          <a:off x="6156176" y="1428925"/>
          <a:ext cx="2835829" cy="2008237"/>
        </p:xfrm>
        <a:graphic>
          <a:graphicData uri="http://schemas.openxmlformats.org/drawingml/2006/table">
            <a:tbl>
              <a:tblPr firstRow="1" bandRow="1">
                <a:tableStyleId>{B301B821-A1FF-4177-AEE7-76D212191A09}</a:tableStyleId>
              </a:tblPr>
              <a:tblGrid>
                <a:gridCol w="1755709"/>
                <a:gridCol w="572484"/>
                <a:gridCol w="507636"/>
              </a:tblGrid>
              <a:tr h="182567">
                <a:tc>
                  <a:txBody>
                    <a:bodyPr/>
                    <a:lstStyle/>
                    <a:p>
                      <a:pPr marL="0" algn="l" defTabSz="914400" rtl="0" eaLnBrk="1" latinLnBrk="0" hangingPunct="1">
                        <a:lnSpc>
                          <a:spcPct val="115000"/>
                        </a:lnSpc>
                        <a:spcAft>
                          <a:spcPts val="0"/>
                        </a:spcAft>
                      </a:pPr>
                      <a:r>
                        <a:rPr lang="fr-FR" sz="900" kern="1200" dirty="0" err="1" smtClean="0">
                          <a:solidFill>
                            <a:schemeClr val="bg1"/>
                          </a:solidFill>
                        </a:rPr>
                        <a:t>Technical</a:t>
                      </a:r>
                      <a:r>
                        <a:rPr lang="fr-FR" sz="900" kern="1200" dirty="0" smtClean="0">
                          <a:solidFill>
                            <a:schemeClr val="bg1"/>
                          </a:solidFill>
                        </a:rPr>
                        <a:t> </a:t>
                      </a:r>
                      <a:r>
                        <a:rPr lang="fr-FR" sz="900" kern="1200" baseline="0" dirty="0" smtClean="0">
                          <a:solidFill>
                            <a:schemeClr val="bg1"/>
                          </a:solidFill>
                        </a:rPr>
                        <a:t> </a:t>
                      </a:r>
                      <a:r>
                        <a:rPr lang="fr-FR" sz="900" kern="1200" baseline="0" dirty="0" err="1" smtClean="0">
                          <a:solidFill>
                            <a:schemeClr val="bg1"/>
                          </a:solidFill>
                        </a:rPr>
                        <a:t>Criteria</a:t>
                      </a:r>
                      <a:r>
                        <a:rPr lang="fr-FR" sz="900" kern="1200" baseline="0" dirty="0" smtClean="0">
                          <a:solidFill>
                            <a:schemeClr val="bg1"/>
                          </a:solidFill>
                        </a:rPr>
                        <a:t> </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solidFill>
                            <a:schemeClr val="bg1"/>
                          </a:solidFill>
                        </a:rPr>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smtClean="0">
                          <a:solidFill>
                            <a:schemeClr val="bg1"/>
                          </a:solidFill>
                        </a:rPr>
                        <a:t>Evol</a:t>
                      </a:r>
                      <a:r>
                        <a:rPr lang="fr-FR" sz="900" kern="1200" dirty="0" smtClean="0">
                          <a:solidFill>
                            <a:schemeClr val="bg1"/>
                          </a:solidFill>
                        </a:rPr>
                        <a:t>.</a:t>
                      </a:r>
                      <a:endParaRPr lang="fr-FR" sz="900" b="1" kern="1200" dirty="0" smtClean="0">
                        <a:solidFill>
                          <a:schemeClr val="bg1"/>
                        </a:solidFill>
                      </a:endParaRPr>
                    </a:p>
                  </a:txBody>
                  <a:tcPr marL="68580" marR="68580" marT="0" marB="0" anchor="ctr"/>
                </a:tc>
              </a:tr>
              <a:tr h="165970">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5970">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5970">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5" name="Table 14" descr="TABLE;CRITERIA_GRADE;PAR=60013,COUNT=7"/>
          <p:cNvGraphicFramePr>
            <a:graphicFrameLocks noGrp="1"/>
          </p:cNvGraphicFramePr>
          <p:nvPr>
            <p:extLst>
              <p:ext uri="{D42A27DB-BD31-4B8C-83A1-F6EECF244321}">
                <p14:modId xmlns:p14="http://schemas.microsoft.com/office/powerpoint/2010/main" val="848589968"/>
              </p:ext>
            </p:extLst>
          </p:nvPr>
        </p:nvGraphicFramePr>
        <p:xfrm>
          <a:off x="3159358" y="1428925"/>
          <a:ext cx="2808312" cy="2016220"/>
        </p:xfrm>
        <a:graphic>
          <a:graphicData uri="http://schemas.openxmlformats.org/drawingml/2006/table">
            <a:tbl>
              <a:tblPr firstRow="1" bandRow="1">
                <a:tableStyleId>{B301B821-A1FF-4177-AEE7-76D212191A09}</a:tableStyleId>
              </a:tblPr>
              <a:tblGrid>
                <a:gridCol w="1656183"/>
                <a:gridCol w="648072"/>
                <a:gridCol w="504057"/>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err="1" smtClean="0"/>
                        <a:t>Evol</a:t>
                      </a:r>
                      <a:r>
                        <a:rPr lang="fr-FR" sz="900" kern="1200" dirty="0" smtClean="0"/>
                        <a:t>.</a:t>
                      </a:r>
                      <a:endParaRPr lang="fr-FR" sz="900" b="1"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6" name="Table 15" descr="TABLE;TOP_CRITICAL_VIOLATIONS;PAR=60014,COUNT=8"/>
          <p:cNvGraphicFramePr>
            <a:graphicFrameLocks noGrp="1"/>
          </p:cNvGraphicFramePr>
          <p:nvPr>
            <p:extLst>
              <p:ext uri="{D42A27DB-BD31-4B8C-83A1-F6EECF244321}">
                <p14:modId xmlns:p14="http://schemas.microsoft.com/office/powerpoint/2010/main" val="865388140"/>
              </p:ext>
            </p:extLst>
          </p:nvPr>
        </p:nvGraphicFramePr>
        <p:xfrm>
          <a:off x="135021" y="4093221"/>
          <a:ext cx="2808312" cy="1345568"/>
        </p:xfrm>
        <a:graphic>
          <a:graphicData uri="http://schemas.openxmlformats.org/drawingml/2006/table">
            <a:tbl>
              <a:tblPr firstRow="1" bandRow="1">
                <a:tableStyleId>{B301B821-A1FF-4177-AEE7-76D212191A09}</a:tableStyleId>
              </a:tblPr>
              <a:tblGrid>
                <a:gridCol w="2016224"/>
                <a:gridCol w="792088"/>
              </a:tblGrid>
              <a:tr h="144446">
                <a:tc>
                  <a:txBody>
                    <a:bodyPr/>
                    <a:lstStyle/>
                    <a:p>
                      <a:pPr>
                        <a:lnSpc>
                          <a:spcPct val="115000"/>
                        </a:lnSpc>
                        <a:spcAft>
                          <a:spcPts val="0"/>
                        </a:spcAft>
                      </a:pPr>
                      <a:r>
                        <a:rPr lang="fr-FR" sz="900" dirty="0" err="1" smtClean="0"/>
                        <a:t>Critical</a:t>
                      </a:r>
                      <a:r>
                        <a:rPr lang="fr-FR" sz="900" dirty="0" smtClean="0"/>
                        <a:t> </a:t>
                      </a:r>
                      <a:r>
                        <a:rPr lang="fr-FR" sz="900" dirty="0" err="1" smtClean="0"/>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smtClean="0"/>
                        <a:t>Violations</a:t>
                      </a:r>
                      <a:endParaRPr lang="fr-FR" sz="900" dirty="0">
                        <a:latin typeface="Calibri"/>
                        <a:ea typeface="Calibri"/>
                        <a:cs typeface="Times New Roman"/>
                      </a:endParaRPr>
                    </a:p>
                  </a:txBody>
                  <a:tcPr marL="68580" marR="68580" marT="0" marB="0"/>
                </a:tc>
              </a:tr>
              <a:tr h="131305">
                <a:tc>
                  <a:txBody>
                    <a:bodyPr/>
                    <a:lstStyle/>
                    <a:p>
                      <a:pPr>
                        <a:lnSpc>
                          <a:spcPct val="115000"/>
                        </a:lnSpc>
                        <a:spcAft>
                          <a:spcPts val="0"/>
                        </a:spcAft>
                      </a:pPr>
                      <a:r>
                        <a:rPr lang="en-GB" sz="800" dirty="0" smtClean="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smtClean="0"/>
                        <a:t>0</a:t>
                      </a:r>
                      <a:endParaRPr lang="fr-FR" sz="800" kern="1200" dirty="0">
                        <a:solidFill>
                          <a:schemeClr val="dk1"/>
                        </a:solidFill>
                        <a:latin typeface="+mn-lt"/>
                        <a:ea typeface="+mn-ea"/>
                        <a:cs typeface="+mn-cs"/>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fr-FR"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7" name="Table 16" descr="TABLE;TOP_CRITICAL_VIOLATIONS;PAR=60013,COUNT=8"/>
          <p:cNvGraphicFramePr>
            <a:graphicFrameLocks noGrp="1"/>
          </p:cNvGraphicFramePr>
          <p:nvPr>
            <p:extLst>
              <p:ext uri="{D42A27DB-BD31-4B8C-83A1-F6EECF244321}">
                <p14:modId xmlns:p14="http://schemas.microsoft.com/office/powerpoint/2010/main" val="258970089"/>
              </p:ext>
            </p:extLst>
          </p:nvPr>
        </p:nvGraphicFramePr>
        <p:xfrm>
          <a:off x="3202158" y="4093221"/>
          <a:ext cx="2765511" cy="1345568"/>
        </p:xfrm>
        <a:graphic>
          <a:graphicData uri="http://schemas.openxmlformats.org/drawingml/2006/table">
            <a:tbl>
              <a:tblPr firstRow="1" bandRow="1">
                <a:tableStyleId>{B301B821-A1FF-4177-AEE7-76D212191A09}</a:tableStyleId>
              </a:tblPr>
              <a:tblGrid>
                <a:gridCol w="1973423"/>
                <a:gridCol w="792088"/>
              </a:tblGrid>
              <a:tr h="144446">
                <a:tc>
                  <a:txBody>
                    <a:bodyPr/>
                    <a:lstStyle/>
                    <a:p>
                      <a:pPr>
                        <a:lnSpc>
                          <a:spcPct val="115000"/>
                        </a:lnSpc>
                        <a:spcAft>
                          <a:spcPts val="0"/>
                        </a:spcAft>
                      </a:pPr>
                      <a:r>
                        <a:rPr lang="fr-FR" sz="900" dirty="0" err="1" smtClean="0"/>
                        <a:t>Critical</a:t>
                      </a:r>
                      <a:r>
                        <a:rPr lang="fr-FR" sz="900" dirty="0" smtClean="0"/>
                        <a:t> </a:t>
                      </a:r>
                      <a:r>
                        <a:rPr lang="fr-FR" sz="900" dirty="0" err="1" smtClean="0"/>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smtClean="0"/>
                        <a:t>Violations</a:t>
                      </a:r>
                      <a:endParaRPr lang="fr-FR" sz="900" dirty="0">
                        <a:latin typeface="Calibri"/>
                        <a:ea typeface="Calibri"/>
                        <a:cs typeface="Times New Roman"/>
                      </a:endParaRPr>
                    </a:p>
                  </a:txBody>
                  <a:tcPr marL="68580" marR="68580" marT="0" marB="0"/>
                </a:tc>
              </a:tr>
              <a:tr h="131305">
                <a:tc>
                  <a:txBody>
                    <a:bodyPr/>
                    <a:lstStyle/>
                    <a:p>
                      <a:pPr>
                        <a:lnSpc>
                          <a:spcPct val="115000"/>
                        </a:lnSpc>
                        <a:spcAft>
                          <a:spcPts val="0"/>
                        </a:spcAft>
                      </a:pPr>
                      <a:r>
                        <a:rPr lang="en-GB" sz="800" dirty="0" smtClean="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smtClean="0"/>
                        <a:t>0</a:t>
                      </a:r>
                      <a:endParaRPr lang="fr-FR" sz="800" kern="1200" dirty="0">
                        <a:solidFill>
                          <a:schemeClr val="dk1"/>
                        </a:solidFill>
                        <a:latin typeface="+mn-lt"/>
                        <a:ea typeface="+mn-ea"/>
                        <a:cs typeface="+mn-cs"/>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fr-FR"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8" name="Table 17" descr="TABLE;TOP_CRITICAL_VIOLATIONS;PAR=60016,COUNT=8"/>
          <p:cNvGraphicFramePr>
            <a:graphicFrameLocks noGrp="1"/>
          </p:cNvGraphicFramePr>
          <p:nvPr>
            <p:extLst>
              <p:ext uri="{D42A27DB-BD31-4B8C-83A1-F6EECF244321}">
                <p14:modId xmlns:p14="http://schemas.microsoft.com/office/powerpoint/2010/main" val="2434799802"/>
              </p:ext>
            </p:extLst>
          </p:nvPr>
        </p:nvGraphicFramePr>
        <p:xfrm>
          <a:off x="6156176" y="4078723"/>
          <a:ext cx="2835829" cy="1345568"/>
        </p:xfrm>
        <a:graphic>
          <a:graphicData uri="http://schemas.openxmlformats.org/drawingml/2006/table">
            <a:tbl>
              <a:tblPr firstRow="1" bandRow="1">
                <a:tableStyleId>{B301B821-A1FF-4177-AEE7-76D212191A09}</a:tableStyleId>
              </a:tblPr>
              <a:tblGrid>
                <a:gridCol w="2043741"/>
                <a:gridCol w="792088"/>
              </a:tblGrid>
              <a:tr h="144446">
                <a:tc>
                  <a:txBody>
                    <a:bodyPr/>
                    <a:lstStyle/>
                    <a:p>
                      <a:pPr>
                        <a:lnSpc>
                          <a:spcPct val="115000"/>
                        </a:lnSpc>
                        <a:spcAft>
                          <a:spcPts val="0"/>
                        </a:spcAft>
                      </a:pPr>
                      <a:r>
                        <a:rPr lang="fr-FR" sz="900" dirty="0" err="1" smtClean="0"/>
                        <a:t>Critical</a:t>
                      </a:r>
                      <a:r>
                        <a:rPr lang="fr-FR" sz="900" dirty="0" smtClean="0"/>
                        <a:t> </a:t>
                      </a:r>
                      <a:r>
                        <a:rPr lang="fr-FR" sz="900" dirty="0" err="1" smtClean="0"/>
                        <a:t>Rules</a:t>
                      </a:r>
                      <a:endParaRPr lang="fr-FR" sz="900" dirty="0">
                        <a:latin typeface="Calibri"/>
                        <a:ea typeface="Calibri"/>
                        <a:cs typeface="Times New Roman"/>
                      </a:endParaRPr>
                    </a:p>
                  </a:txBody>
                  <a:tcPr marL="68580" marR="68580" marT="0" marB="0"/>
                </a:tc>
                <a:tc>
                  <a:txBody>
                    <a:bodyPr/>
                    <a:lstStyle/>
                    <a:p>
                      <a:pPr algn="ctr">
                        <a:lnSpc>
                          <a:spcPct val="115000"/>
                        </a:lnSpc>
                        <a:spcAft>
                          <a:spcPts val="0"/>
                        </a:spcAft>
                      </a:pPr>
                      <a:r>
                        <a:rPr lang="en-GB" sz="900" dirty="0" smtClean="0"/>
                        <a:t>Violations</a:t>
                      </a:r>
                      <a:endParaRPr lang="fr-FR" sz="900" dirty="0">
                        <a:latin typeface="Calibri"/>
                        <a:ea typeface="Calibri"/>
                        <a:cs typeface="Times New Roman"/>
                      </a:endParaRPr>
                    </a:p>
                  </a:txBody>
                  <a:tcPr marL="68580" marR="68580" marT="0" marB="0"/>
                </a:tc>
              </a:tr>
              <a:tr h="131305">
                <a:tc>
                  <a:txBody>
                    <a:bodyPr/>
                    <a:lstStyle/>
                    <a:p>
                      <a:pPr>
                        <a:lnSpc>
                          <a:spcPct val="115000"/>
                        </a:lnSpc>
                        <a:spcAft>
                          <a:spcPts val="0"/>
                        </a:spcAft>
                      </a:pPr>
                      <a:r>
                        <a:rPr lang="en-GB" sz="800" dirty="0" smtClean="0"/>
                        <a:t>Rule 1</a:t>
                      </a:r>
                      <a:endParaRPr lang="fr-FR" sz="10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800" dirty="0" smtClean="0"/>
                        <a:t>0</a:t>
                      </a:r>
                      <a:endParaRPr lang="fr-FR" sz="1000" dirty="0">
                        <a:solidFill>
                          <a:schemeClr val="accent3">
                            <a:lumMod val="50000"/>
                          </a:schemeClr>
                        </a:solidFill>
                        <a:latin typeface="Calibri"/>
                        <a:ea typeface="Calibri"/>
                        <a:cs typeface="Times New Roman"/>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800" kern="1200" dirty="0" smtClean="0"/>
                        <a:t>0</a:t>
                      </a:r>
                      <a:endParaRPr lang="fr-FR" sz="800" kern="1200" dirty="0">
                        <a:solidFill>
                          <a:schemeClr val="dk1"/>
                        </a:solidFill>
                        <a:latin typeface="+mn-lt"/>
                        <a:ea typeface="+mn-ea"/>
                        <a:cs typeface="+mn-cs"/>
                      </a:endParaRPr>
                    </a:p>
                  </a:txBody>
                  <a:tcPr marL="68580" marR="68580" marT="0" marB="0"/>
                </a:tc>
              </a:tr>
              <a:tr h="131305">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en-GB" sz="800" kern="1200" dirty="0" smtClean="0"/>
                        <a:t>Rule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r h="153442">
                <a:tc>
                  <a:txBody>
                    <a:bodyPr/>
                    <a:lstStyle/>
                    <a:p>
                      <a:pPr marL="0" algn="l" defTabSz="914400" rtl="0" eaLnBrk="1" latinLnBrk="0" hangingPunct="1">
                        <a:lnSpc>
                          <a:spcPct val="115000"/>
                        </a:lnSpc>
                        <a:spcAft>
                          <a:spcPts val="0"/>
                        </a:spcAft>
                      </a:pPr>
                      <a:r>
                        <a:rPr lang="fr-FR"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a:t>
                      </a:r>
                      <a:endParaRPr lang="fr-FR" sz="800" kern="1200" dirty="0">
                        <a:solidFill>
                          <a:schemeClr val="dk1"/>
                        </a:solidFill>
                        <a:latin typeface="+mn-lt"/>
                        <a:ea typeface="+mn-ea"/>
                        <a:cs typeface="+mn-cs"/>
                      </a:endParaRPr>
                    </a:p>
                  </a:txBody>
                  <a:tcPr marL="68580" marR="68580" marT="0" marB="0"/>
                </a:tc>
              </a:tr>
            </a:tbl>
          </a:graphicData>
        </a:graphic>
      </p:graphicFrame>
      <p:sp>
        <p:nvSpPr>
          <p:cNvPr id="19" name="TextBox 18" descr="TEXT;APPLICATION_RULE;ID=60014"/>
          <p:cNvSpPr txBox="1"/>
          <p:nvPr/>
        </p:nvSpPr>
        <p:spPr>
          <a:xfrm>
            <a:off x="1475656" y="714182"/>
            <a:ext cx="1656184" cy="584775"/>
          </a:xfrm>
          <a:prstGeom prst="rect">
            <a:avLst/>
          </a:prstGeom>
          <a:noFill/>
        </p:spPr>
        <p:txBody>
          <a:bodyPr wrap="square" rtlCol="0">
            <a:spAutoFit/>
          </a:bodyPr>
          <a:lstStyle/>
          <a:p>
            <a:r>
              <a:rPr lang="fr-FR" sz="1600" b="1" dirty="0">
                <a:solidFill>
                  <a:schemeClr val="accent1"/>
                </a:solidFill>
              </a:rPr>
              <a:t>qualityRuleGrade</a:t>
            </a:r>
          </a:p>
        </p:txBody>
      </p:sp>
      <p:sp>
        <p:nvSpPr>
          <p:cNvPr id="20" name="TextBox 19" descr="TEXT;APPLICATION_RULE;ID=60013"/>
          <p:cNvSpPr txBox="1"/>
          <p:nvPr/>
        </p:nvSpPr>
        <p:spPr>
          <a:xfrm>
            <a:off x="4399309" y="724587"/>
            <a:ext cx="1872208" cy="338554"/>
          </a:xfrm>
          <a:prstGeom prst="rect">
            <a:avLst/>
          </a:prstGeom>
          <a:noFill/>
        </p:spPr>
        <p:txBody>
          <a:bodyPr wrap="square" rtlCol="0">
            <a:spAutoFit/>
          </a:bodyPr>
          <a:lstStyle/>
          <a:p>
            <a:r>
              <a:rPr lang="fr-FR" sz="1600" b="1" dirty="0">
                <a:solidFill>
                  <a:schemeClr val="accent1"/>
                </a:solidFill>
              </a:rPr>
              <a:t>qualityRuleGrade</a:t>
            </a:r>
          </a:p>
        </p:txBody>
      </p:sp>
      <p:sp>
        <p:nvSpPr>
          <p:cNvPr id="21" name="TextBox 20" descr="TEXT;APPLICATION_RULE;ID=60016&#10;"/>
          <p:cNvSpPr txBox="1"/>
          <p:nvPr/>
        </p:nvSpPr>
        <p:spPr>
          <a:xfrm>
            <a:off x="7092280" y="704051"/>
            <a:ext cx="1872208" cy="338554"/>
          </a:xfrm>
          <a:prstGeom prst="rect">
            <a:avLst/>
          </a:prstGeom>
          <a:noFill/>
        </p:spPr>
        <p:txBody>
          <a:bodyPr wrap="square" rtlCol="0">
            <a:spAutoFit/>
          </a:bodyPr>
          <a:lstStyle/>
          <a:p>
            <a:r>
              <a:rPr lang="fr-FR" sz="1600" b="1" dirty="0">
                <a:solidFill>
                  <a:schemeClr val="accent1"/>
                </a:solidFill>
              </a:rPr>
              <a:t>qualityRuleGrade</a:t>
            </a:r>
          </a:p>
        </p:txBody>
      </p:sp>
    </p:spTree>
    <p:extLst>
      <p:ext uri="{BB962C8B-B14F-4D97-AF65-F5344CB8AC3E}">
        <p14:creationId xmlns:p14="http://schemas.microsoft.com/office/powerpoint/2010/main" val="243440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Technical</a:t>
            </a:r>
            <a:r>
              <a:rPr lang="fr-FR" dirty="0" smtClean="0"/>
              <a:t> </a:t>
            </a:r>
            <a:r>
              <a:rPr lang="fr-FR" dirty="0" err="1" smtClean="0"/>
              <a:t>Debt</a:t>
            </a:r>
            <a:endParaRPr lang="en-US" dirty="0"/>
          </a:p>
        </p:txBody>
      </p:sp>
      <p:sp>
        <p:nvSpPr>
          <p:cNvPr id="3" name="Text Placeholder 2"/>
          <p:cNvSpPr>
            <a:spLocks noGrp="1"/>
          </p:cNvSpPr>
          <p:nvPr>
            <p:ph type="body" sz="quarter" idx="11"/>
          </p:nvPr>
        </p:nvSpPr>
        <p:spPr/>
        <p:txBody>
          <a:bodyPr/>
          <a:lstStyle/>
          <a:p>
            <a:endParaRPr lang="en-US" dirty="0"/>
          </a:p>
        </p:txBody>
      </p:sp>
      <p:sp>
        <p:nvSpPr>
          <p:cNvPr id="5" name="Rounded Rectangle 3"/>
          <p:cNvSpPr/>
          <p:nvPr/>
        </p:nvSpPr>
        <p:spPr>
          <a:xfrm>
            <a:off x="352301" y="764704"/>
            <a:ext cx="4752528" cy="5544616"/>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graphicFrame>
        <p:nvGraphicFramePr>
          <p:cNvPr id="6" name="Chart 12" descr="GRAPH;TREND_TECH_DEBT"/>
          <p:cNvGraphicFramePr/>
          <p:nvPr>
            <p:extLst>
              <p:ext uri="{D42A27DB-BD31-4B8C-83A1-F6EECF244321}">
                <p14:modId xmlns:p14="http://schemas.microsoft.com/office/powerpoint/2010/main" val="2899511141"/>
              </p:ext>
            </p:extLst>
          </p:nvPr>
        </p:nvGraphicFramePr>
        <p:xfrm>
          <a:off x="400153" y="1128214"/>
          <a:ext cx="4735023" cy="448919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3"/>
          <p:cNvSpPr txBox="1"/>
          <p:nvPr/>
        </p:nvSpPr>
        <p:spPr>
          <a:xfrm>
            <a:off x="371815" y="796206"/>
            <a:ext cx="1754776" cy="338554"/>
          </a:xfrm>
          <a:prstGeom prst="rect">
            <a:avLst/>
          </a:prstGeom>
          <a:noFill/>
        </p:spPr>
        <p:txBody>
          <a:bodyPr wrap="non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4B7FC9"/>
                </a:solidFill>
                <a:effectLst/>
                <a:uLnTx/>
                <a:uFillTx/>
                <a:latin typeface="Arial"/>
                <a:ea typeface="+mn-ea"/>
                <a:cs typeface="+mn-cs"/>
              </a:rPr>
              <a:t>Technical</a:t>
            </a:r>
            <a:r>
              <a:rPr kumimoji="0" lang="fr-FR" sz="1600" b="1" i="0" u="none" strike="noStrike" kern="1200" cap="none" spc="0" normalizeH="0" baseline="0" noProof="0" dirty="0">
                <a:ln>
                  <a:noFill/>
                </a:ln>
                <a:solidFill>
                  <a:srgbClr val="4B7FC9"/>
                </a:solidFill>
                <a:effectLst/>
                <a:uLnTx/>
                <a:uFillTx/>
                <a:latin typeface="Arial"/>
                <a:ea typeface="+mn-ea"/>
                <a:cs typeface="+mn-cs"/>
              </a:rPr>
              <a:t> </a:t>
            </a:r>
            <a:r>
              <a:rPr kumimoji="0" lang="fr-FR" sz="1600" b="1" i="0" u="none" strike="noStrike" kern="1200" cap="none" spc="0" normalizeH="0" baseline="0" noProof="0" dirty="0" err="1" smtClean="0">
                <a:ln>
                  <a:noFill/>
                </a:ln>
                <a:solidFill>
                  <a:srgbClr val="4B7FC9"/>
                </a:solidFill>
                <a:effectLst/>
                <a:uLnTx/>
                <a:uFillTx/>
                <a:latin typeface="Arial"/>
                <a:ea typeface="+mn-ea"/>
                <a:cs typeface="+mn-cs"/>
              </a:rPr>
              <a:t>Debt</a:t>
            </a:r>
            <a:r>
              <a:rPr kumimoji="0" lang="fr-FR" sz="1600" b="1" i="0" u="none" strike="noStrike" kern="1200" cap="none" spc="0" normalizeH="0" baseline="0" noProof="0" dirty="0" smtClean="0">
                <a:ln>
                  <a:noFill/>
                </a:ln>
                <a:solidFill>
                  <a:srgbClr val="4B7FC9"/>
                </a:solidFill>
                <a:effectLst/>
                <a:uLnTx/>
                <a:uFillTx/>
                <a:latin typeface="Arial"/>
                <a:ea typeface="+mn-ea"/>
                <a:cs typeface="+mn-cs"/>
              </a:rPr>
              <a:t> :</a:t>
            </a:r>
            <a:endParaRPr kumimoji="0" lang="fr-FR" sz="1800" b="1" i="0" u="none" strike="noStrike" kern="1200" cap="none" spc="0" normalizeH="0" baseline="0" noProof="0" dirty="0">
              <a:ln>
                <a:noFill/>
              </a:ln>
              <a:solidFill>
                <a:srgbClr val="4B7FC9"/>
              </a:solidFill>
              <a:effectLst/>
              <a:uLnTx/>
              <a:uFillTx/>
              <a:latin typeface="Arial"/>
              <a:ea typeface="+mn-ea"/>
              <a:cs typeface="+mn-cs"/>
            </a:endParaRPr>
          </a:p>
        </p:txBody>
      </p:sp>
      <p:sp>
        <p:nvSpPr>
          <p:cNvPr id="8" name="TextBox 14" descr="TEXT;METRIC_TECHNICAL_DEBT"/>
          <p:cNvSpPr txBox="1"/>
          <p:nvPr/>
        </p:nvSpPr>
        <p:spPr>
          <a:xfrm>
            <a:off x="1979712" y="789660"/>
            <a:ext cx="2405037" cy="338554"/>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err="1">
                <a:ln>
                  <a:noFill/>
                </a:ln>
                <a:solidFill>
                  <a:srgbClr val="4B7FC9"/>
                </a:solidFill>
                <a:effectLst/>
                <a:uLnTx/>
                <a:uFillTx/>
                <a:latin typeface="Arial"/>
                <a:ea typeface="+mn-ea"/>
                <a:cs typeface="+mn-cs"/>
              </a:rPr>
              <a:t>DebtValue</a:t>
            </a:r>
            <a:endParaRPr kumimoji="0" lang="fr-FR" sz="1600" b="1" i="0" u="none" strike="noStrike" kern="1200" cap="none" spc="0" normalizeH="0" baseline="0" noProof="0" dirty="0">
              <a:ln>
                <a:noFill/>
              </a:ln>
              <a:solidFill>
                <a:srgbClr val="4B7FC9"/>
              </a:solidFill>
              <a:effectLst/>
              <a:uLnTx/>
              <a:uFillTx/>
              <a:latin typeface="Arial"/>
              <a:ea typeface="+mn-ea"/>
              <a:cs typeface="+mn-cs"/>
            </a:endParaRPr>
          </a:p>
        </p:txBody>
      </p:sp>
      <p:sp>
        <p:nvSpPr>
          <p:cNvPr id="9" name="Rounded Rectangle 8"/>
          <p:cNvSpPr/>
          <p:nvPr/>
        </p:nvSpPr>
        <p:spPr>
          <a:xfrm>
            <a:off x="5292080" y="764704"/>
            <a:ext cx="3600400" cy="5538124"/>
          </a:xfrm>
          <a:prstGeom prst="roundRect">
            <a:avLst>
              <a:gd name="adj" fmla="val 899"/>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1" name="Rounded Rectangle 10"/>
          <p:cNvSpPr/>
          <p:nvPr/>
        </p:nvSpPr>
        <p:spPr>
          <a:xfrm>
            <a:off x="5292080" y="764704"/>
            <a:ext cx="3600400" cy="5538124"/>
          </a:xfrm>
          <a:prstGeom prst="roundRect">
            <a:avLst>
              <a:gd name="adj" fmla="val 899"/>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smtClean="0"/>
          </a:p>
          <a:p>
            <a:endParaRPr lang="fr-FR" sz="1200" b="1" dirty="0">
              <a:solidFill>
                <a:schemeClr val="tx2">
                  <a:lumMod val="65000"/>
                  <a:lumOff val="35000"/>
                </a:schemeClr>
              </a:solidFill>
              <a:cs typeface="Arial" pitchFamily="34" charset="0"/>
            </a:endParaRPr>
          </a:p>
          <a:p>
            <a:r>
              <a:rPr lang="en-US" sz="1200" b="1" dirty="0">
                <a:solidFill>
                  <a:schemeClr val="tx2">
                    <a:lumMod val="65000"/>
                    <a:lumOff val="35000"/>
                  </a:schemeClr>
                </a:solidFill>
                <a:cs typeface="Arial" pitchFamily="34" charset="0"/>
              </a:rPr>
              <a:t>The complexity </a:t>
            </a:r>
            <a:r>
              <a:rPr lang="en-US" sz="1200" b="1" dirty="0" smtClean="0">
                <a:solidFill>
                  <a:schemeClr val="tx2">
                    <a:lumMod val="65000"/>
                    <a:lumOff val="35000"/>
                  </a:schemeClr>
                </a:solidFill>
                <a:cs typeface="Arial" pitchFamily="34" charset="0"/>
              </a:rPr>
              <a:t>has </a:t>
            </a:r>
            <a:r>
              <a:rPr lang="en-US" sz="1200" b="1" dirty="0">
                <a:solidFill>
                  <a:schemeClr val="tx2">
                    <a:lumMod val="65000"/>
                    <a:lumOff val="35000"/>
                  </a:schemeClr>
                </a:solidFill>
                <a:cs typeface="Arial" pitchFamily="34" charset="0"/>
              </a:rPr>
              <a:t>been converted into Technical Debt – the cost of fixing the structural quality violations that cause serious business disruption</a:t>
            </a:r>
            <a:r>
              <a:rPr lang="en-US" sz="1200" dirty="0"/>
              <a:t>. </a:t>
            </a: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p>
          <a:p>
            <a:pPr marL="285750" indent="-285750">
              <a:buFont typeface="Wingdings" panose="05000000000000000000" pitchFamily="2" charset="2"/>
              <a:buChar char="§"/>
            </a:pPr>
            <a:endParaRPr lang="fr-FR" sz="1200" dirty="0" smtClean="0">
              <a:solidFill>
                <a:schemeClr val="tx2">
                  <a:lumMod val="65000"/>
                  <a:lumOff val="35000"/>
                </a:schemeClr>
              </a:solidFill>
              <a:cs typeface="Arial" pitchFamily="34" charset="0"/>
            </a:endParaRPr>
          </a:p>
          <a:p>
            <a:pPr marL="285750" indent="-285750">
              <a:buFont typeface="Wingdings" panose="05000000000000000000" pitchFamily="2" charset="2"/>
              <a:buChar char="§"/>
            </a:pPr>
            <a:r>
              <a:rPr lang="fr-FR" sz="1200" dirty="0" smtClean="0">
                <a:solidFill>
                  <a:schemeClr val="tx2">
                    <a:lumMod val="65000"/>
                    <a:lumOff val="35000"/>
                  </a:schemeClr>
                </a:solidFill>
                <a:cs typeface="Arial" pitchFamily="34" charset="0"/>
              </a:rPr>
              <a:t>…</a:t>
            </a:r>
            <a:endParaRPr lang="en-US" sz="1200" dirty="0">
              <a:solidFill>
                <a:schemeClr val="tx2">
                  <a:lumMod val="65000"/>
                  <a:lumOff val="35000"/>
                </a:schemeClr>
              </a:solidFill>
              <a:cs typeface="Arial" pitchFamily="34" charset="0"/>
            </a:endParaRPr>
          </a:p>
        </p:txBody>
      </p:sp>
      <p:sp>
        <p:nvSpPr>
          <p:cNvPr id="12" name="TextBox 11"/>
          <p:cNvSpPr txBox="1"/>
          <p:nvPr/>
        </p:nvSpPr>
        <p:spPr>
          <a:xfrm>
            <a:off x="5292080" y="796206"/>
            <a:ext cx="1725788" cy="338554"/>
          </a:xfrm>
          <a:prstGeom prst="rect">
            <a:avLst/>
          </a:prstGeom>
          <a:noFill/>
        </p:spPr>
        <p:txBody>
          <a:bodyPr wrap="square" rtlCol="0">
            <a:spAutoFit/>
          </a:bodyPr>
          <a:lstStyle/>
          <a:p>
            <a:r>
              <a:rPr lang="en-US" sz="1600" b="1" dirty="0" smtClean="0">
                <a:solidFill>
                  <a:schemeClr val="accent1"/>
                </a:solidFill>
              </a:rPr>
              <a:t>Definition</a:t>
            </a:r>
            <a:endParaRPr lang="en-US" sz="1600" b="1" dirty="0">
              <a:solidFill>
                <a:schemeClr val="accent1"/>
              </a:solidFill>
            </a:endParaRPr>
          </a:p>
        </p:txBody>
      </p:sp>
      <p:sp>
        <p:nvSpPr>
          <p:cNvPr id="13" name="TextBox 12"/>
          <p:cNvSpPr txBox="1"/>
          <p:nvPr/>
        </p:nvSpPr>
        <p:spPr>
          <a:xfrm>
            <a:off x="5292080" y="2204864"/>
            <a:ext cx="1725788" cy="338554"/>
          </a:xfrm>
          <a:prstGeom prst="rect">
            <a:avLst/>
          </a:prstGeom>
          <a:noFill/>
        </p:spPr>
        <p:txBody>
          <a:bodyPr wrap="square" rtlCol="0">
            <a:spAutoFit/>
          </a:bodyPr>
          <a:lstStyle/>
          <a:p>
            <a:r>
              <a:rPr lang="en-US" sz="1600" b="1" dirty="0" smtClean="0">
                <a:solidFill>
                  <a:schemeClr val="accent1"/>
                </a:solidFill>
              </a:rPr>
              <a:t>Comments</a:t>
            </a:r>
            <a:endParaRPr lang="en-US" sz="1600" b="1" dirty="0">
              <a:solidFill>
                <a:schemeClr val="accent1"/>
              </a:solidFill>
            </a:endParaRPr>
          </a:p>
        </p:txBody>
      </p:sp>
    </p:spTree>
    <p:extLst>
      <p:ext uri="{BB962C8B-B14F-4D97-AF65-F5344CB8AC3E}">
        <p14:creationId xmlns:p14="http://schemas.microsoft.com/office/powerpoint/2010/main" val="1092196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Maintenability</a:t>
            </a:r>
            <a:r>
              <a:rPr lang="fr-FR" dirty="0" smtClean="0"/>
              <a:t> </a:t>
            </a:r>
            <a:r>
              <a:rPr lang="fr-FR" dirty="0" err="1" smtClean="0"/>
              <a:t>Cost</a:t>
            </a:r>
            <a:endParaRPr lang="en-US" dirty="0"/>
          </a:p>
        </p:txBody>
      </p:sp>
      <p:sp>
        <p:nvSpPr>
          <p:cNvPr id="5" name="Rounded Rectangle 4"/>
          <p:cNvSpPr/>
          <p:nvPr/>
        </p:nvSpPr>
        <p:spPr>
          <a:xfrm>
            <a:off x="251520" y="3730419"/>
            <a:ext cx="3744416" cy="2650909"/>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6" name="Rounded Rectangle 5"/>
          <p:cNvSpPr/>
          <p:nvPr/>
        </p:nvSpPr>
        <p:spPr>
          <a:xfrm>
            <a:off x="251520" y="764704"/>
            <a:ext cx="3744416" cy="2880320"/>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51520" y="777347"/>
            <a:ext cx="1656184" cy="338554"/>
          </a:xfrm>
          <a:prstGeom prst="rect">
            <a:avLst/>
          </a:prstGeom>
          <a:noFill/>
        </p:spPr>
        <p:txBody>
          <a:bodyPr wrap="square" rtlCol="0">
            <a:spAutoFit/>
          </a:bodyPr>
          <a:lstStyle/>
          <a:p>
            <a:r>
              <a:rPr lang="en-US" sz="1600" b="1" dirty="0" smtClean="0">
                <a:solidFill>
                  <a:schemeClr val="accent1"/>
                </a:solidFill>
              </a:rPr>
              <a:t>Transferability:</a:t>
            </a:r>
            <a:endParaRPr lang="en-US" sz="1600" b="1" dirty="0">
              <a:solidFill>
                <a:schemeClr val="accent1"/>
              </a:solidFill>
            </a:endParaRPr>
          </a:p>
        </p:txBody>
      </p:sp>
      <p:sp>
        <p:nvSpPr>
          <p:cNvPr id="8" name="Text"/>
          <p:cNvSpPr>
            <a:spLocks noGrp="1"/>
          </p:cNvSpPr>
          <p:nvPr/>
        </p:nvSpPr>
        <p:spPr>
          <a:xfrm>
            <a:off x="323528" y="1052736"/>
            <a:ext cx="3600400" cy="504056"/>
          </a:xfrm>
          <a:prstGeom prst="rect">
            <a:avLst/>
          </a:prstGeom>
        </p:spPr>
        <p:txBody>
          <a:bodyPr wrap="square" lIns="0" tIns="0" rIns="0" bIns="0" rtlCol="0" anchor="t"/>
          <a:lstStyle/>
          <a:p>
            <a:r>
              <a:rPr lang="en-US" sz="1000" dirty="0" smtClean="0">
                <a:ea typeface="Corbel"/>
                <a:cs typeface="Corbel"/>
              </a:rPr>
              <a:t>Evaluate </a:t>
            </a:r>
            <a:r>
              <a:rPr lang="en-US" sz="1000" dirty="0" smtClean="0"/>
              <a:t> </a:t>
            </a:r>
            <a:r>
              <a:rPr lang="en-US" sz="1000" dirty="0"/>
              <a:t>how easily a new team or team member can be productive when assigned to work on the application 	</a:t>
            </a:r>
          </a:p>
        </p:txBody>
      </p:sp>
      <p:sp>
        <p:nvSpPr>
          <p:cNvPr id="9" name="TextBox 8"/>
          <p:cNvSpPr txBox="1"/>
          <p:nvPr/>
        </p:nvSpPr>
        <p:spPr>
          <a:xfrm>
            <a:off x="251520" y="3730419"/>
            <a:ext cx="1656184" cy="338554"/>
          </a:xfrm>
          <a:prstGeom prst="rect">
            <a:avLst/>
          </a:prstGeom>
          <a:noFill/>
        </p:spPr>
        <p:txBody>
          <a:bodyPr wrap="square" rtlCol="0">
            <a:spAutoFit/>
          </a:bodyPr>
          <a:lstStyle/>
          <a:p>
            <a:r>
              <a:rPr lang="en-US" sz="1600" b="1" dirty="0" smtClean="0">
                <a:solidFill>
                  <a:schemeClr val="accent1"/>
                </a:solidFill>
              </a:rPr>
              <a:t>Changeability:</a:t>
            </a:r>
            <a:endParaRPr lang="en-US" sz="1600" b="1" dirty="0">
              <a:solidFill>
                <a:schemeClr val="accent1"/>
              </a:solidFill>
            </a:endParaRPr>
          </a:p>
        </p:txBody>
      </p:sp>
      <p:sp>
        <p:nvSpPr>
          <p:cNvPr id="10" name="Text"/>
          <p:cNvSpPr>
            <a:spLocks noGrp="1"/>
          </p:cNvSpPr>
          <p:nvPr/>
        </p:nvSpPr>
        <p:spPr>
          <a:xfrm>
            <a:off x="323528" y="4005064"/>
            <a:ext cx="3600400" cy="504056"/>
          </a:xfrm>
          <a:prstGeom prst="rect">
            <a:avLst/>
          </a:prstGeom>
        </p:spPr>
        <p:txBody>
          <a:bodyPr wrap="square" lIns="0" tIns="0" rIns="0" bIns="0" rtlCol="0" anchor="t"/>
          <a:lstStyle/>
          <a:p>
            <a:r>
              <a:rPr lang="en-US" sz="1000" dirty="0" smtClean="0">
                <a:ea typeface="Corbel"/>
                <a:cs typeface="Corbel"/>
              </a:rPr>
              <a:t>Evaluate </a:t>
            </a:r>
            <a:r>
              <a:rPr lang="en-US" sz="1000" dirty="0" smtClean="0"/>
              <a:t>how </a:t>
            </a:r>
            <a:r>
              <a:rPr lang="en-US" sz="1000" dirty="0"/>
              <a:t>easily and quickly an application can be modified 	</a:t>
            </a:r>
          </a:p>
        </p:txBody>
      </p:sp>
      <p:graphicFrame>
        <p:nvGraphicFramePr>
          <p:cNvPr id="11" name="Table 10" descr="TABLE;CRITERIA_GRADE;PAR=60011,COUNT=7"/>
          <p:cNvGraphicFramePr>
            <a:graphicFrameLocks noGrp="1"/>
          </p:cNvGraphicFramePr>
          <p:nvPr>
            <p:extLst>
              <p:ext uri="{D42A27DB-BD31-4B8C-83A1-F6EECF244321}">
                <p14:modId xmlns:p14="http://schemas.microsoft.com/office/powerpoint/2010/main" val="1137472823"/>
              </p:ext>
            </p:extLst>
          </p:nvPr>
        </p:nvGraphicFramePr>
        <p:xfrm>
          <a:off x="323528" y="1412776"/>
          <a:ext cx="3600400" cy="2016220"/>
        </p:xfrm>
        <a:graphic>
          <a:graphicData uri="http://schemas.openxmlformats.org/drawingml/2006/table">
            <a:tbl>
              <a:tblPr firstRow="1" bandRow="1">
                <a:tableStyleId>{B301B821-A1FF-4177-AEE7-76D212191A09}</a:tableStyleId>
              </a:tblPr>
              <a:tblGrid>
                <a:gridCol w="2269818"/>
                <a:gridCol w="547886"/>
                <a:gridCol w="782696"/>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r>
                        <a:rPr lang="fr-FR" sz="900" kern="1200" baseline="0" dirty="0" smtClean="0"/>
                        <a:t> Name</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Evolution</a:t>
                      </a:r>
                      <a:endParaRPr lang="fr-FR" sz="900" b="1"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graphicFrame>
        <p:nvGraphicFramePr>
          <p:cNvPr id="12" name="Table 11" descr="TABLE;CRITERIA_GRADE;PAR=60012,COUNT=7"/>
          <p:cNvGraphicFramePr>
            <a:graphicFrameLocks noGrp="1"/>
          </p:cNvGraphicFramePr>
          <p:nvPr>
            <p:extLst>
              <p:ext uri="{D42A27DB-BD31-4B8C-83A1-F6EECF244321}">
                <p14:modId xmlns:p14="http://schemas.microsoft.com/office/powerpoint/2010/main" val="2431829472"/>
              </p:ext>
            </p:extLst>
          </p:nvPr>
        </p:nvGraphicFramePr>
        <p:xfrm>
          <a:off x="323528" y="4221088"/>
          <a:ext cx="3600400" cy="2016220"/>
        </p:xfrm>
        <a:graphic>
          <a:graphicData uri="http://schemas.openxmlformats.org/drawingml/2006/table">
            <a:tbl>
              <a:tblPr firstRow="1" bandRow="1">
                <a:tableStyleId>{B301B821-A1FF-4177-AEE7-76D212191A09}</a:tableStyleId>
              </a:tblPr>
              <a:tblGrid>
                <a:gridCol w="2269818"/>
                <a:gridCol w="547886"/>
                <a:gridCol w="782696"/>
              </a:tblGrid>
              <a:tr h="177141">
                <a:tc>
                  <a:txBody>
                    <a:bodyPr/>
                    <a:lstStyle/>
                    <a:p>
                      <a:pPr marL="0" algn="l" defTabSz="914400" rtl="0" eaLnBrk="1" latinLnBrk="0" hangingPunct="1">
                        <a:lnSpc>
                          <a:spcPct val="115000"/>
                        </a:lnSpc>
                        <a:spcAft>
                          <a:spcPts val="0"/>
                        </a:spcAft>
                      </a:pPr>
                      <a:r>
                        <a:rPr lang="fr-FR" sz="900" kern="1200" dirty="0" err="1" smtClean="0"/>
                        <a:t>Technical</a:t>
                      </a:r>
                      <a:r>
                        <a:rPr lang="fr-FR" sz="900" kern="1200" dirty="0" smtClean="0"/>
                        <a:t> </a:t>
                      </a:r>
                      <a:r>
                        <a:rPr lang="fr-FR" sz="900" kern="1200" baseline="0" dirty="0" smtClean="0"/>
                        <a:t> </a:t>
                      </a:r>
                      <a:r>
                        <a:rPr lang="fr-FR" sz="900" kern="1200" baseline="0" dirty="0" err="1" smtClean="0"/>
                        <a:t>Criteria</a:t>
                      </a:r>
                      <a:r>
                        <a:rPr lang="fr-FR" sz="900" kern="1200" baseline="0" dirty="0" smtClean="0"/>
                        <a:t> Name</a:t>
                      </a:r>
                      <a:endParaRPr lang="fr-FR" sz="9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Grade</a:t>
                      </a:r>
                      <a:endParaRPr lang="fr-FR" sz="9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900" kern="1200" dirty="0" smtClean="0"/>
                        <a:t>Evolution</a:t>
                      </a:r>
                      <a:endParaRPr lang="fr-FR" sz="900" b="1" kern="1200" dirty="0" smtClean="0">
                        <a:solidFill>
                          <a:schemeClr val="bg1"/>
                        </a:solidFill>
                      </a:endParaRP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1</a:t>
                      </a:r>
                      <a:endParaRPr lang="fr-FR" sz="8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a:t>
                      </a:r>
                    </a:p>
                  </a:txBody>
                  <a:tcPr marL="68580" marR="68580" marT="0" marB="0" anchor="ctr"/>
                </a:tc>
                <a:tc>
                  <a:txBody>
                    <a:bodyPr/>
                    <a:lstStyle/>
                    <a:p>
                      <a:pPr marL="0" algn="ctr" defTabSz="914400" rtl="0" eaLnBrk="1" latinLnBrk="0" hangingPunct="1">
                        <a:lnSpc>
                          <a:spcPct val="115000"/>
                        </a:lnSpc>
                        <a:spcAft>
                          <a:spcPts val="0"/>
                        </a:spcAft>
                      </a:pPr>
                      <a:r>
                        <a:rPr lang="fr-FR" sz="800" kern="1200" dirty="0" smtClean="0"/>
                        <a:t>0.0 %</a:t>
                      </a:r>
                    </a:p>
                  </a:txBody>
                  <a:tcPr marL="68580" marR="68580" marT="0" marB="0" anchor="ctr"/>
                </a:tc>
              </a:tr>
              <a:tr h="167189">
                <a:tc>
                  <a:txBody>
                    <a:bodyPr/>
                    <a:lstStyle/>
                    <a:p>
                      <a:pPr marL="0" algn="l" defTabSz="914400" rtl="0" eaLnBrk="1" latinLnBrk="0" hangingPunct="1">
                        <a:lnSpc>
                          <a:spcPct val="115000"/>
                        </a:lnSpc>
                        <a:spcAft>
                          <a:spcPts val="0"/>
                        </a:spcAft>
                      </a:pPr>
                      <a:r>
                        <a:rPr lang="en-GB" sz="800" kern="1200" dirty="0" smtClean="0"/>
                        <a:t>Technical Criteria 2</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7</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r h="167189">
                <a:tc>
                  <a:txBody>
                    <a:bodyPr/>
                    <a:lstStyle/>
                    <a:p>
                      <a:pPr marL="0" algn="l" defTabSz="914400" rtl="0" eaLnBrk="1" latinLnBrk="0" hangingPunct="1">
                        <a:lnSpc>
                          <a:spcPct val="115000"/>
                        </a:lnSpc>
                        <a:spcAft>
                          <a:spcPts val="0"/>
                        </a:spcAft>
                      </a:pPr>
                      <a:r>
                        <a:rPr lang="en-GB" sz="800" kern="1200" dirty="0" smtClean="0"/>
                        <a:t>Technical Criteria 11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0.0 %</a:t>
                      </a:r>
                      <a:endParaRPr lang="fr-FR" sz="800" kern="1200" dirty="0">
                        <a:solidFill>
                          <a:schemeClr val="dk1"/>
                        </a:solidFill>
                        <a:latin typeface="+mn-lt"/>
                        <a:ea typeface="+mn-ea"/>
                        <a:cs typeface="+mn-cs"/>
                      </a:endParaRPr>
                    </a:p>
                  </a:txBody>
                  <a:tcPr marL="68580" marR="68580" marT="0" marB="0"/>
                </a:tc>
              </a:tr>
            </a:tbl>
          </a:graphicData>
        </a:graphic>
      </p:graphicFrame>
      <p:sp>
        <p:nvSpPr>
          <p:cNvPr id="16" name="TextBox 15" descr="TEXT;APPLICATION_RULE;ID=60011"/>
          <p:cNvSpPr txBox="1"/>
          <p:nvPr/>
        </p:nvSpPr>
        <p:spPr>
          <a:xfrm>
            <a:off x="1763688" y="771250"/>
            <a:ext cx="1872208" cy="338554"/>
          </a:xfrm>
          <a:prstGeom prst="rect">
            <a:avLst/>
          </a:prstGeom>
          <a:noFill/>
        </p:spPr>
        <p:txBody>
          <a:bodyPr wrap="square" rtlCol="0">
            <a:spAutoFit/>
          </a:bodyPr>
          <a:lstStyle/>
          <a:p>
            <a:r>
              <a:rPr lang="fr-FR" sz="1600" b="1" dirty="0">
                <a:solidFill>
                  <a:schemeClr val="accent1"/>
                </a:solidFill>
              </a:rPr>
              <a:t>qualityRuleGrade</a:t>
            </a:r>
          </a:p>
        </p:txBody>
      </p:sp>
      <p:sp>
        <p:nvSpPr>
          <p:cNvPr id="17" name="TextBox 16" descr="TEXT;APPLICATION_RULE;ID=60012"/>
          <p:cNvSpPr txBox="1"/>
          <p:nvPr/>
        </p:nvSpPr>
        <p:spPr>
          <a:xfrm>
            <a:off x="1763688" y="3731434"/>
            <a:ext cx="1872208" cy="338554"/>
          </a:xfrm>
          <a:prstGeom prst="rect">
            <a:avLst/>
          </a:prstGeom>
          <a:noFill/>
        </p:spPr>
        <p:txBody>
          <a:bodyPr wrap="square" rtlCol="0">
            <a:spAutoFit/>
          </a:bodyPr>
          <a:lstStyle/>
          <a:p>
            <a:r>
              <a:rPr lang="fr-FR" sz="1600" b="1" dirty="0" err="1" smtClean="0">
                <a:solidFill>
                  <a:schemeClr val="accent1"/>
                </a:solidFill>
              </a:rPr>
              <a:t>qualityRuleGrade</a:t>
            </a:r>
            <a:endParaRPr lang="fr-FR" dirty="0" smtClean="0"/>
          </a:p>
        </p:txBody>
      </p:sp>
      <p:sp>
        <p:nvSpPr>
          <p:cNvPr id="18" name="AutoShape 39"/>
          <p:cNvSpPr>
            <a:spLocks noChangeArrowheads="1"/>
          </p:cNvSpPr>
          <p:nvPr/>
        </p:nvSpPr>
        <p:spPr bwMode="auto">
          <a:xfrm>
            <a:off x="4139953" y="764704"/>
            <a:ext cx="4752528" cy="5616624"/>
          </a:xfrm>
          <a:prstGeom prst="roundRect">
            <a:avLst>
              <a:gd name="adj" fmla="val 214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a:p>
        </p:txBody>
      </p:sp>
      <p:sp>
        <p:nvSpPr>
          <p:cNvPr id="19" name="TextBox 18"/>
          <p:cNvSpPr txBox="1"/>
          <p:nvPr/>
        </p:nvSpPr>
        <p:spPr>
          <a:xfrm>
            <a:off x="4139953" y="764704"/>
            <a:ext cx="3384376" cy="338554"/>
          </a:xfrm>
          <a:prstGeom prst="rect">
            <a:avLst/>
          </a:prstGeom>
          <a:noFill/>
        </p:spPr>
        <p:txBody>
          <a:bodyPr wrap="square" rtlCol="0">
            <a:spAutoFit/>
          </a:bodyPr>
          <a:lstStyle/>
          <a:p>
            <a:r>
              <a:rPr lang="en-US" sz="1600" b="1" dirty="0" smtClean="0">
                <a:solidFill>
                  <a:schemeClr val="accent1"/>
                </a:solidFill>
              </a:rPr>
              <a:t>CAST Complexity Distribution</a:t>
            </a:r>
            <a:endParaRPr lang="en-US" sz="1600" b="1" dirty="0">
              <a:solidFill>
                <a:schemeClr val="accent1"/>
              </a:solidFill>
            </a:endParaRPr>
          </a:p>
        </p:txBody>
      </p:sp>
      <p:graphicFrame>
        <p:nvGraphicFramePr>
          <p:cNvPr id="20" name="Chart 19" descr="GRAPH;CAST_COMPLEXITY"/>
          <p:cNvGraphicFramePr/>
          <p:nvPr>
            <p:extLst>
              <p:ext uri="{D42A27DB-BD31-4B8C-83A1-F6EECF244321}">
                <p14:modId xmlns:p14="http://schemas.microsoft.com/office/powerpoint/2010/main" val="1787589534"/>
              </p:ext>
            </p:extLst>
          </p:nvPr>
        </p:nvGraphicFramePr>
        <p:xfrm>
          <a:off x="4773586" y="1115901"/>
          <a:ext cx="3413252" cy="209901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p:cNvSpPr txBox="1"/>
          <p:nvPr/>
        </p:nvSpPr>
        <p:spPr>
          <a:xfrm>
            <a:off x="4355976" y="3137192"/>
            <a:ext cx="4248472" cy="1015663"/>
          </a:xfrm>
          <a:prstGeom prst="rect">
            <a:avLst/>
          </a:prstGeom>
        </p:spPr>
        <p:txBody>
          <a:bodyPr vert="horz" wrap="square" lIns="45720" tIns="45720" rIns="45720" bIns="45720" rtlCol="0">
            <a:spAutoFit/>
          </a:bodyPr>
          <a:lstStyle/>
          <a:p>
            <a:r>
              <a:rPr lang="en-GB" sz="1000" dirty="0"/>
              <a:t>CAST provides a distribution of objects based on several distributions:</a:t>
            </a:r>
          </a:p>
          <a:p>
            <a:pPr lvl="1"/>
            <a:r>
              <a:rPr lang="en-GB" sz="1000" dirty="0"/>
              <a:t>-Algorithm Complexity (based on </a:t>
            </a:r>
            <a:r>
              <a:rPr lang="en-GB" sz="1000" dirty="0" err="1"/>
              <a:t>Cyclomatic</a:t>
            </a:r>
            <a:r>
              <a:rPr lang="en-GB" sz="1000" dirty="0"/>
              <a:t> </a:t>
            </a:r>
            <a:r>
              <a:rPr lang="en-GB" sz="1000" dirty="0" smtClean="0"/>
              <a:t>complexity)</a:t>
            </a:r>
            <a:endParaRPr lang="en-GB" sz="1000" dirty="0"/>
          </a:p>
          <a:p>
            <a:pPr lvl="1"/>
            <a:r>
              <a:rPr lang="en-GB" sz="1000" dirty="0"/>
              <a:t>-SQL Complexity</a:t>
            </a:r>
          </a:p>
          <a:p>
            <a:pPr lvl="1"/>
            <a:r>
              <a:rPr lang="en-GB" sz="1000" dirty="0"/>
              <a:t>-Coupling (Fan in, Fan out)</a:t>
            </a:r>
          </a:p>
          <a:p>
            <a:pPr lvl="1"/>
            <a:r>
              <a:rPr lang="en-GB" sz="1000" dirty="0"/>
              <a:t>-Ratio of documentation</a:t>
            </a:r>
          </a:p>
          <a:p>
            <a:pPr lvl="1"/>
            <a:r>
              <a:rPr lang="en-GB" sz="1000" dirty="0"/>
              <a:t>-Size of </a:t>
            </a:r>
            <a:r>
              <a:rPr lang="en-GB" sz="1000" dirty="0" smtClean="0"/>
              <a:t>components</a:t>
            </a:r>
            <a:endParaRPr lang="en-US" sz="1000" dirty="0" err="1" smtClean="0">
              <a:cs typeface="Arial" pitchFamily="34" charset="0"/>
            </a:endParaRPr>
          </a:p>
        </p:txBody>
      </p:sp>
      <p:graphicFrame>
        <p:nvGraphicFramePr>
          <p:cNvPr id="22" name="Table 21" descr="TABLE;CAST_COMPLEXITY"/>
          <p:cNvGraphicFramePr>
            <a:graphicFrameLocks noGrp="1"/>
          </p:cNvGraphicFramePr>
          <p:nvPr>
            <p:extLst>
              <p:ext uri="{D42A27DB-BD31-4B8C-83A1-F6EECF244321}">
                <p14:modId xmlns:p14="http://schemas.microsoft.com/office/powerpoint/2010/main" val="3318937121"/>
              </p:ext>
            </p:extLst>
          </p:nvPr>
        </p:nvGraphicFramePr>
        <p:xfrm>
          <a:off x="4456314" y="4221088"/>
          <a:ext cx="4176464" cy="4101084"/>
        </p:xfrm>
        <a:graphic>
          <a:graphicData uri="http://schemas.openxmlformats.org/drawingml/2006/table">
            <a:tbl>
              <a:tblPr firstRow="1" bandRow="1">
                <a:tableStyleId>{B301B821-A1FF-4177-AEE7-76D212191A09}</a:tableStyleId>
              </a:tblPr>
              <a:tblGrid>
                <a:gridCol w="1123798"/>
                <a:gridCol w="648072"/>
                <a:gridCol w="720080"/>
                <a:gridCol w="474450"/>
                <a:gridCol w="445813"/>
                <a:gridCol w="764251"/>
              </a:tblGrid>
              <a:tr h="108012">
                <a:tc>
                  <a:txBody>
                    <a:bodyPr/>
                    <a:lstStyle/>
                    <a:p>
                      <a:pPr marL="0" algn="l" defTabSz="914400" rtl="0" eaLnBrk="1" latinLnBrk="0" hangingPunct="1">
                        <a:lnSpc>
                          <a:spcPct val="115000"/>
                        </a:lnSpc>
                        <a:spcAft>
                          <a:spcPts val="0"/>
                        </a:spcAft>
                      </a:pPr>
                      <a:r>
                        <a:rPr lang="en-GB" sz="900" kern="1200" dirty="0" smtClean="0"/>
                        <a:t>Cast complexity</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Current</a:t>
                      </a:r>
                      <a:r>
                        <a:rPr lang="fr-FR" sz="900" b="1" kern="1200" dirty="0" smtClean="0">
                          <a:solidFill>
                            <a:schemeClr val="lt1"/>
                          </a:solidFill>
                          <a:latin typeface="+mn-lt"/>
                          <a:ea typeface="+mn-ea"/>
                          <a:cs typeface="+mn-cs"/>
                        </a:rPr>
                        <a:t> total</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Previous</a:t>
                      </a:r>
                      <a:r>
                        <a:rPr lang="fr-FR" sz="900" b="1" kern="1200" dirty="0" smtClean="0">
                          <a:solidFill>
                            <a:schemeClr val="lt1"/>
                          </a:solidFill>
                          <a:latin typeface="+mn-lt"/>
                          <a:ea typeface="+mn-ea"/>
                          <a:cs typeface="+mn-cs"/>
                        </a:rPr>
                        <a:t> total</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Evol</a:t>
                      </a:r>
                      <a:r>
                        <a:rPr lang="fr-FR" sz="900" b="1" kern="1200" dirty="0" smtClean="0">
                          <a:solidFill>
                            <a:schemeClr val="lt1"/>
                          </a:solidFill>
                          <a:latin typeface="+mn-lt"/>
                          <a:ea typeface="+mn-ea"/>
                          <a:cs typeface="+mn-cs"/>
                        </a:rPr>
                        <a:t>.</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err="1" smtClean="0">
                          <a:solidFill>
                            <a:schemeClr val="lt1"/>
                          </a:solidFill>
                          <a:latin typeface="+mn-lt"/>
                          <a:ea typeface="+mn-ea"/>
                          <a:cs typeface="+mn-cs"/>
                        </a:rPr>
                        <a:t>Evol</a:t>
                      </a:r>
                      <a:r>
                        <a:rPr lang="fr-FR" sz="900" b="1" kern="1200" dirty="0" smtClean="0">
                          <a:solidFill>
                            <a:schemeClr val="lt1"/>
                          </a:solidFill>
                          <a:latin typeface="+mn-lt"/>
                          <a:ea typeface="+mn-ea"/>
                          <a:cs typeface="+mn-cs"/>
                        </a:rPr>
                        <a:t>. %</a:t>
                      </a:r>
                      <a:endParaRPr lang="fr-FR" sz="9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b="1" kern="1200" dirty="0" smtClean="0">
                          <a:solidFill>
                            <a:schemeClr val="lt1"/>
                          </a:solidFill>
                          <a:latin typeface="+mn-lt"/>
                          <a:ea typeface="+mn-ea"/>
                          <a:cs typeface="+mn-cs"/>
                        </a:rPr>
                        <a:t>% on total </a:t>
                      </a:r>
                      <a:r>
                        <a:rPr lang="fr-FR" sz="900" b="1" kern="1200" dirty="0" err="1" smtClean="0">
                          <a:solidFill>
                            <a:schemeClr val="lt1"/>
                          </a:solidFill>
                          <a:latin typeface="+mn-lt"/>
                          <a:ea typeface="+mn-ea"/>
                          <a:cs typeface="+mn-cs"/>
                        </a:rPr>
                        <a:t>elements</a:t>
                      </a:r>
                      <a:endParaRPr lang="fr-FR" sz="900" b="1" kern="1200" dirty="0">
                        <a:solidFill>
                          <a:schemeClr val="lt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900" kern="1200" dirty="0" smtClean="0"/>
                        <a:t>Low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A2 – A1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(A2-A1)/A1</a:t>
                      </a:r>
                      <a:endParaRPr lang="fr-FR" sz="9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900" kern="1200" dirty="0" smtClean="0"/>
                        <a:t>100*A2/(A2+B2+C2+D2)</a:t>
                      </a:r>
                      <a:endParaRPr lang="fr-FR" sz="900" kern="1200" dirty="0">
                        <a:solidFill>
                          <a:schemeClr val="dk1"/>
                        </a:solidFill>
                        <a:latin typeface="+mn-lt"/>
                        <a:ea typeface="+mn-ea"/>
                        <a:cs typeface="+mn-cs"/>
                      </a:endParaRPr>
                    </a:p>
                  </a:txBody>
                  <a:tcPr marL="68580" marR="432000" marT="0" marB="0"/>
                </a:tc>
              </a:tr>
              <a:tr h="108012">
                <a:tc>
                  <a:txBody>
                    <a:bodyPr/>
                    <a:lstStyle/>
                    <a:p>
                      <a:pPr marL="0" algn="l" defTabSz="914400" rtl="0" eaLnBrk="1" latinLnBrk="0" hangingPunct="1">
                        <a:lnSpc>
                          <a:spcPct val="115000"/>
                        </a:lnSpc>
                        <a:spcAft>
                          <a:spcPts val="0"/>
                        </a:spcAft>
                      </a:pPr>
                      <a:r>
                        <a:rPr lang="en-GB" sz="900" kern="1200" dirty="0" smtClean="0"/>
                        <a:t>Average</a:t>
                      </a:r>
                      <a:r>
                        <a:rPr lang="en-GB" sz="900" kern="1200" baseline="0" dirty="0" smtClean="0"/>
                        <a:t> Complexity</a:t>
                      </a:r>
                      <a:endParaRPr lang="fr-FR" sz="9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B2</a:t>
                      </a: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B1</a:t>
                      </a: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B2 – B1</a:t>
                      </a: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kern="1200" dirty="0" smtClean="0">
                          <a:solidFill>
                            <a:schemeClr val="dk1"/>
                          </a:solidFill>
                          <a:latin typeface="+mn-lt"/>
                          <a:ea typeface="+mn-ea"/>
                          <a:cs typeface="+mn-cs"/>
                        </a:rPr>
                        <a:t>(B2-B1)/B1</a:t>
                      </a:r>
                    </a:p>
                  </a:txBody>
                  <a:tcPr marL="68580" marR="68580" marT="0" marB="0"/>
                </a:tc>
                <a:tc>
                  <a:txBody>
                    <a:bodyPr/>
                    <a:lstStyle/>
                    <a:p>
                      <a:pPr marL="0" algn="r" defTabSz="914400" rtl="0" eaLnBrk="1" latinLnBrk="0" hangingPunct="1">
                        <a:lnSpc>
                          <a:spcPct val="115000"/>
                        </a:lnSpc>
                        <a:spcAft>
                          <a:spcPts val="0"/>
                        </a:spcAft>
                      </a:pPr>
                      <a:r>
                        <a:rPr lang="fr-FR" sz="900" kern="1200" dirty="0" smtClean="0"/>
                        <a:t>100*B2/(A2+B2+C2+D2)</a:t>
                      </a:r>
                      <a:endParaRPr lang="fr-FR" sz="900" kern="1200" dirty="0">
                        <a:solidFill>
                          <a:schemeClr val="dk1"/>
                        </a:solidFill>
                        <a:latin typeface="+mn-lt"/>
                        <a:ea typeface="+mn-ea"/>
                        <a:cs typeface="+mn-cs"/>
                      </a:endParaRPr>
                    </a:p>
                  </a:txBody>
                  <a:tcPr marL="68580" marR="432000" marT="0" marB="0"/>
                </a:tc>
              </a:tr>
              <a:tr h="108012">
                <a:tc>
                  <a:txBody>
                    <a:bodyPr/>
                    <a:lstStyle/>
                    <a:p>
                      <a:pPr marL="0" algn="l" defTabSz="914400" rtl="0" eaLnBrk="1" latinLnBrk="0" hangingPunct="1">
                        <a:lnSpc>
                          <a:spcPct val="115000"/>
                        </a:lnSpc>
                        <a:spcAft>
                          <a:spcPts val="0"/>
                        </a:spcAft>
                      </a:pPr>
                      <a:r>
                        <a:rPr lang="en-GB" sz="900" kern="1200" dirty="0" smtClean="0"/>
                        <a:t>High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C2 – C1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(C2-C1)/C1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smtClean="0"/>
                        <a:t>100*C2/(A2+B2+C2+D2)</a:t>
                      </a:r>
                      <a:endParaRPr lang="fr-FR" sz="900" kern="1200" dirty="0">
                        <a:solidFill>
                          <a:schemeClr val="dk1"/>
                        </a:solidFill>
                        <a:latin typeface="+mn-lt"/>
                        <a:ea typeface="+mn-ea"/>
                        <a:cs typeface="+mn-cs"/>
                      </a:endParaRPr>
                    </a:p>
                  </a:txBody>
                  <a:tcPr marL="68580" marR="432000" marT="0" marB="0"/>
                </a:tc>
              </a:tr>
              <a:tr h="108012">
                <a:tc>
                  <a:txBody>
                    <a:bodyPr/>
                    <a:lstStyle/>
                    <a:p>
                      <a:pPr marL="0" algn="l" defTabSz="914400" rtl="0" eaLnBrk="1" latinLnBrk="0" hangingPunct="1">
                        <a:lnSpc>
                          <a:spcPct val="115000"/>
                        </a:lnSpc>
                        <a:spcAft>
                          <a:spcPts val="0"/>
                        </a:spcAft>
                      </a:pPr>
                      <a:r>
                        <a:rPr lang="en-GB" sz="900" kern="1200" dirty="0" smtClean="0"/>
                        <a:t>Very</a:t>
                      </a:r>
                      <a:r>
                        <a:rPr lang="en-GB" sz="900" kern="1200" baseline="0" dirty="0" smtClean="0"/>
                        <a:t> High Complexity</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D2</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D2 – D1</a:t>
                      </a:r>
                      <a:endParaRPr lang="fr-FR" sz="9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solidFill>
                            <a:schemeClr val="dk1"/>
                          </a:solidFill>
                          <a:latin typeface="+mn-lt"/>
                          <a:ea typeface="+mn-ea"/>
                          <a:cs typeface="+mn-cs"/>
                        </a:rPr>
                        <a:t>(D2-D1)/D1</a:t>
                      </a:r>
                      <a:endParaRPr lang="fr-FR" sz="9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900" kern="1200" dirty="0" smtClean="0"/>
                        <a:t>100*D2/(A2+B2+C2+D2)</a:t>
                      </a:r>
                      <a:endParaRPr lang="fr-FR" sz="900" kern="1200" dirty="0">
                        <a:solidFill>
                          <a:schemeClr val="dk1"/>
                        </a:solidFill>
                        <a:latin typeface="+mn-lt"/>
                        <a:ea typeface="+mn-ea"/>
                        <a:cs typeface="+mn-cs"/>
                      </a:endParaRPr>
                    </a:p>
                  </a:txBody>
                  <a:tcPr marL="68580" marR="432000" marT="0" marB="0"/>
                </a:tc>
              </a:tr>
            </a:tbl>
          </a:graphicData>
        </a:graphic>
      </p:graphicFrame>
    </p:spTree>
    <p:extLst>
      <p:ext uri="{BB962C8B-B14F-4D97-AF65-F5344CB8AC3E}">
        <p14:creationId xmlns:p14="http://schemas.microsoft.com/office/powerpoint/2010/main" val="944306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237736"/>
            <a:ext cx="8503920" cy="378565"/>
          </a:xfrm>
        </p:spPr>
        <p:txBody>
          <a:bodyPr/>
          <a:lstStyle/>
          <a:p>
            <a:pPr lvl="0"/>
            <a:r>
              <a:rPr lang="en-US" dirty="0"/>
              <a:t>Potential Points of failures: Propagated Risk </a:t>
            </a:r>
            <a:r>
              <a:rPr lang="en-US" dirty="0" smtClean="0"/>
              <a:t>Index</a:t>
            </a:r>
            <a:endParaRPr lang="en-US" dirty="0"/>
          </a:p>
        </p:txBody>
      </p:sp>
      <p:sp>
        <p:nvSpPr>
          <p:cNvPr id="3" name="Text Placeholder 2"/>
          <p:cNvSpPr>
            <a:spLocks noGrp="1"/>
          </p:cNvSpPr>
          <p:nvPr>
            <p:ph type="body" sz="quarter" idx="11"/>
          </p:nvPr>
        </p:nvSpPr>
        <p:spPr/>
        <p:txBody>
          <a:bodyPr/>
          <a:lstStyle/>
          <a:p>
            <a:endParaRPr lang="en-US"/>
          </a:p>
        </p:txBody>
      </p:sp>
      <p:sp>
        <p:nvSpPr>
          <p:cNvPr id="4" name="Rounded Rectangle 5"/>
          <p:cNvSpPr/>
          <p:nvPr/>
        </p:nvSpPr>
        <p:spPr>
          <a:xfrm>
            <a:off x="276562" y="908720"/>
            <a:ext cx="8543909" cy="5472608"/>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5" name="TextBox 6"/>
          <p:cNvSpPr txBox="1"/>
          <p:nvPr/>
        </p:nvSpPr>
        <p:spPr>
          <a:xfrm>
            <a:off x="279096" y="930206"/>
            <a:ext cx="6381136" cy="338554"/>
          </a:xfrm>
          <a:prstGeom prst="rect">
            <a:avLst/>
          </a:prstGeom>
          <a:noFill/>
        </p:spPr>
        <p:txBody>
          <a:bodyPr wrap="square" rtlCol="0">
            <a:spAutoFit/>
          </a:bodyPr>
          <a:lstStyle/>
          <a:p>
            <a:pPr defTabSz="914400">
              <a:defRPr/>
            </a:pPr>
            <a:r>
              <a:rPr lang="en-US" sz="1600" b="1" kern="0" dirty="0" smtClean="0">
                <a:solidFill>
                  <a:srgbClr val="4B7FC9"/>
                </a:solidFill>
              </a:rPr>
              <a:t>Top Riskiest Components</a:t>
            </a:r>
          </a:p>
        </p:txBody>
      </p:sp>
      <p:sp>
        <p:nvSpPr>
          <p:cNvPr id="6" name="Text"/>
          <p:cNvSpPr>
            <a:spLocks noGrp="1"/>
          </p:cNvSpPr>
          <p:nvPr/>
        </p:nvSpPr>
        <p:spPr>
          <a:xfrm>
            <a:off x="422787" y="1268760"/>
            <a:ext cx="8397684" cy="504056"/>
          </a:xfrm>
          <a:prstGeom prst="rect">
            <a:avLst/>
          </a:prstGeom>
        </p:spPr>
        <p:txBody>
          <a:bodyPr wrap="square" lIns="0" tIns="0" rIns="0" bIns="0" rtlCol="0" anchor="t"/>
          <a:lstStyle/>
          <a:p>
            <a:pPr lvl="0" defTabSz="914400">
              <a:defRPr/>
            </a:pPr>
            <a:r>
              <a:rPr lang="en-US" sz="1000" dirty="0" smtClean="0"/>
              <a:t>The PRI number reflects the cumulative risk of the object based on its relationships and interdependencies.  The PRI is calculated as a function of the rules violated, their weight/criticality, and the frequency of the violation. </a:t>
            </a:r>
            <a:r>
              <a:rPr kumimoji="0" lang="en-US" sz="1000" b="0" i="0" u="none" strike="noStrike" kern="0" cap="none" spc="0" normalizeH="0" baseline="0" noProof="0" dirty="0">
                <a:ln>
                  <a:noFill/>
                </a:ln>
                <a:solidFill>
                  <a:sysClr val="windowText" lastClr="000000"/>
                </a:solidFill>
                <a:effectLst/>
                <a:uLnTx/>
                <a:uFillTx/>
              </a:rPr>
              <a:t> </a:t>
            </a:r>
          </a:p>
        </p:txBody>
      </p:sp>
      <p:sp>
        <p:nvSpPr>
          <p:cNvPr id="8" name="TextBox 6"/>
          <p:cNvSpPr txBox="1"/>
          <p:nvPr/>
        </p:nvSpPr>
        <p:spPr>
          <a:xfrm>
            <a:off x="408932" y="1834318"/>
            <a:ext cx="1902542" cy="338554"/>
          </a:xfrm>
          <a:prstGeom prst="rect">
            <a:avLst/>
          </a:prstGeom>
          <a:noFill/>
        </p:spPr>
        <p:txBody>
          <a:bodyPr wrap="square" rtlCol="0">
            <a:spAutoFit/>
          </a:bodyPr>
          <a:lstStyle/>
          <a:p>
            <a:pPr defTabSz="914400">
              <a:defRPr/>
            </a:pPr>
            <a:r>
              <a:rPr lang="en-US" sz="1600" b="1" kern="0" dirty="0" smtClean="0">
                <a:solidFill>
                  <a:srgbClr val="4B7FC9"/>
                </a:solidFill>
              </a:rPr>
              <a:t>PERFORMANCE</a:t>
            </a:r>
          </a:p>
        </p:txBody>
      </p:sp>
      <p:sp>
        <p:nvSpPr>
          <p:cNvPr id="10" name="TextBox 6"/>
          <p:cNvSpPr txBox="1"/>
          <p:nvPr/>
        </p:nvSpPr>
        <p:spPr>
          <a:xfrm>
            <a:off x="422787" y="330647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ROBUSTNESS</a:t>
            </a:r>
          </a:p>
        </p:txBody>
      </p:sp>
      <p:sp>
        <p:nvSpPr>
          <p:cNvPr id="12" name="TextBox 6"/>
          <p:cNvSpPr txBox="1"/>
          <p:nvPr/>
        </p:nvSpPr>
        <p:spPr>
          <a:xfrm>
            <a:off x="408932" y="471023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SECURITY</a:t>
            </a:r>
          </a:p>
        </p:txBody>
      </p:sp>
      <p:graphicFrame>
        <p:nvGraphicFramePr>
          <p:cNvPr id="13" name="Table 12" descr="TABLE;TOP_RISKIEST_COMPONENTS;COUNT=5,SRC=PERF"/>
          <p:cNvGraphicFramePr>
            <a:graphicFrameLocks noGrp="1"/>
          </p:cNvGraphicFramePr>
          <p:nvPr>
            <p:extLst>
              <p:ext uri="{D42A27DB-BD31-4B8C-83A1-F6EECF244321}">
                <p14:modId xmlns:p14="http://schemas.microsoft.com/office/powerpoint/2010/main" val="4017607212"/>
              </p:ext>
            </p:extLst>
          </p:nvPr>
        </p:nvGraphicFramePr>
        <p:xfrm>
          <a:off x="491611" y="2225683"/>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PRI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4" name="Table 13" descr="TABLE;TOP_RISKIEST_COMPONENTS;COUNT=5,SRC=SEC"/>
          <p:cNvGraphicFramePr>
            <a:graphicFrameLocks noGrp="1"/>
          </p:cNvGraphicFramePr>
          <p:nvPr>
            <p:extLst>
              <p:ext uri="{D42A27DB-BD31-4B8C-83A1-F6EECF244321}">
                <p14:modId xmlns:p14="http://schemas.microsoft.com/office/powerpoint/2010/main" val="673967917"/>
              </p:ext>
            </p:extLst>
          </p:nvPr>
        </p:nvGraphicFramePr>
        <p:xfrm>
          <a:off x="491611" y="5085184"/>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PRI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5" name="Table 14" descr="TABLE;TOP_RISKIEST_COMPONENTS;COUNT=5,SRC=ROB"/>
          <p:cNvGraphicFramePr>
            <a:graphicFrameLocks noGrp="1"/>
          </p:cNvGraphicFramePr>
          <p:nvPr>
            <p:extLst>
              <p:ext uri="{D42A27DB-BD31-4B8C-83A1-F6EECF244321}">
                <p14:modId xmlns:p14="http://schemas.microsoft.com/office/powerpoint/2010/main" val="182194510"/>
              </p:ext>
            </p:extLst>
          </p:nvPr>
        </p:nvGraphicFramePr>
        <p:xfrm>
          <a:off x="494620" y="3658670"/>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PRI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PRI 5</a:t>
                      </a:r>
                      <a:endParaRPr lang="fr-FR" sz="1000" kern="1200" dirty="0">
                        <a:solidFill>
                          <a:schemeClr val="dk1"/>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054185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223886"/>
            <a:ext cx="8503920" cy="392415"/>
          </a:xfrm>
        </p:spPr>
        <p:txBody>
          <a:bodyPr/>
          <a:lstStyle/>
          <a:p>
            <a:r>
              <a:rPr lang="en-GB" dirty="0"/>
              <a:t>Potential Points of failures: Transaction Risk Index</a:t>
            </a:r>
            <a:endParaRPr lang="en-US" dirty="0"/>
          </a:p>
        </p:txBody>
      </p:sp>
      <p:sp>
        <p:nvSpPr>
          <p:cNvPr id="7" name="Text Placeholder 242"/>
          <p:cNvSpPr txBox="1">
            <a:spLocks/>
          </p:cNvSpPr>
          <p:nvPr/>
        </p:nvSpPr>
        <p:spPr>
          <a:xfrm>
            <a:off x="4399472" y="3089601"/>
            <a:ext cx="4464709" cy="338554"/>
          </a:xfrm>
          <a:prstGeom prst="rect">
            <a:avLst/>
          </a:prstGeom>
          <a:solidFill>
            <a:schemeClr val="bg1"/>
          </a:solidFill>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600" kern="0" smtClean="0"/>
              <a:t>Comments</a:t>
            </a:r>
            <a:endParaRPr lang="fr-FR" sz="1400" kern="0"/>
          </a:p>
        </p:txBody>
      </p:sp>
      <p:sp>
        <p:nvSpPr>
          <p:cNvPr id="239" name="Rounded Rectangle 5"/>
          <p:cNvSpPr/>
          <p:nvPr/>
        </p:nvSpPr>
        <p:spPr>
          <a:xfrm>
            <a:off x="276562" y="908720"/>
            <a:ext cx="8543909" cy="5472608"/>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240" name="TextBox 6"/>
          <p:cNvSpPr txBox="1"/>
          <p:nvPr/>
        </p:nvSpPr>
        <p:spPr>
          <a:xfrm>
            <a:off x="279096" y="930206"/>
            <a:ext cx="6381136" cy="338554"/>
          </a:xfrm>
          <a:prstGeom prst="rect">
            <a:avLst/>
          </a:prstGeom>
          <a:noFill/>
        </p:spPr>
        <p:txBody>
          <a:bodyPr wrap="square" rtlCol="0">
            <a:spAutoFit/>
          </a:bodyPr>
          <a:lstStyle/>
          <a:p>
            <a:pPr defTabSz="914400">
              <a:defRPr/>
            </a:pPr>
            <a:r>
              <a:rPr lang="en-US" sz="1600" b="1" kern="0" dirty="0" smtClean="0">
                <a:solidFill>
                  <a:srgbClr val="4B7FC9"/>
                </a:solidFill>
              </a:rPr>
              <a:t>Top Riskiest Transactions</a:t>
            </a:r>
          </a:p>
        </p:txBody>
      </p:sp>
      <p:sp>
        <p:nvSpPr>
          <p:cNvPr id="241" name="Text"/>
          <p:cNvSpPr>
            <a:spLocks noGrp="1"/>
          </p:cNvSpPr>
          <p:nvPr/>
        </p:nvSpPr>
        <p:spPr>
          <a:xfrm>
            <a:off x="422787" y="1268760"/>
            <a:ext cx="8397684" cy="504056"/>
          </a:xfrm>
          <a:prstGeom prst="rect">
            <a:avLst/>
          </a:prstGeom>
        </p:spPr>
        <p:txBody>
          <a:bodyPr wrap="square" lIns="0" tIns="0" rIns="0" bIns="0" rtlCol="0" anchor="t"/>
          <a:lstStyle/>
          <a:p>
            <a:pPr lvl="0">
              <a:defRPr/>
            </a:pPr>
            <a:r>
              <a:rPr lang="en-GB" sz="1000" dirty="0"/>
              <a:t>Transaction </a:t>
            </a:r>
            <a:r>
              <a:rPr lang="en-GB" sz="1000" dirty="0" smtClean="0"/>
              <a:t>Wide Risk </a:t>
            </a:r>
            <a:r>
              <a:rPr lang="en-GB" sz="1000" dirty="0"/>
              <a:t>Index (</a:t>
            </a:r>
            <a:r>
              <a:rPr lang="en-GB" sz="1000" dirty="0" err="1" smtClean="0"/>
              <a:t>TwRI</a:t>
            </a:r>
            <a:r>
              <a:rPr lang="en-GB" sz="1000" dirty="0"/>
              <a:t>) is an indicator of the riskiest transactions of the application.  The </a:t>
            </a:r>
            <a:r>
              <a:rPr lang="en-GB" sz="1000" dirty="0" err="1" smtClean="0"/>
              <a:t>TwRI</a:t>
            </a:r>
            <a:r>
              <a:rPr lang="en-GB" sz="1000" dirty="0" smtClean="0"/>
              <a:t> </a:t>
            </a:r>
            <a:r>
              <a:rPr lang="en-GB" sz="1000" dirty="0"/>
              <a:t>number reflects the cumulative risk of the transaction based on the risk in the individual objects contributing to the transaction. The </a:t>
            </a:r>
            <a:r>
              <a:rPr lang="en-GB" sz="1000" dirty="0" err="1" smtClean="0"/>
              <a:t>TwRI</a:t>
            </a:r>
            <a:r>
              <a:rPr lang="en-GB" sz="1000" dirty="0" smtClean="0"/>
              <a:t> </a:t>
            </a:r>
            <a:r>
              <a:rPr lang="en-GB" sz="1000" dirty="0"/>
              <a:t>is calculated as a function of the rules violated, their weight/criticality, and the frequency of the violation across all objects in the path of the transaction. </a:t>
            </a:r>
            <a:r>
              <a:rPr lang="en-GB" sz="1000" dirty="0" err="1" smtClean="0"/>
              <a:t>TwRI</a:t>
            </a:r>
            <a:r>
              <a:rPr lang="en-GB" sz="1000" dirty="0" smtClean="0"/>
              <a:t> </a:t>
            </a:r>
            <a:r>
              <a:rPr lang="en-GB" sz="1000" dirty="0"/>
              <a:t>is a powerful metric to identify, prioritize and ultimately remediate riskiest transactions and their objects</a:t>
            </a:r>
            <a:endParaRPr kumimoji="0" lang="en-US" sz="1000" b="0" i="0" u="none" strike="noStrike" kern="0" cap="none" spc="0" normalizeH="0" baseline="0" noProof="0" dirty="0">
              <a:ln>
                <a:noFill/>
              </a:ln>
              <a:solidFill>
                <a:sysClr val="windowText" lastClr="000000"/>
              </a:solidFill>
              <a:effectLst/>
              <a:uLnTx/>
              <a:uFillTx/>
            </a:endParaRPr>
          </a:p>
        </p:txBody>
      </p:sp>
      <p:sp>
        <p:nvSpPr>
          <p:cNvPr id="242" name="TextBox 6"/>
          <p:cNvSpPr txBox="1"/>
          <p:nvPr/>
        </p:nvSpPr>
        <p:spPr>
          <a:xfrm>
            <a:off x="408932" y="1834318"/>
            <a:ext cx="1902542" cy="338554"/>
          </a:xfrm>
          <a:prstGeom prst="rect">
            <a:avLst/>
          </a:prstGeom>
          <a:noFill/>
        </p:spPr>
        <p:txBody>
          <a:bodyPr wrap="square" rtlCol="0">
            <a:spAutoFit/>
          </a:bodyPr>
          <a:lstStyle/>
          <a:p>
            <a:pPr defTabSz="914400">
              <a:defRPr/>
            </a:pPr>
            <a:r>
              <a:rPr lang="en-US" sz="1600" b="1" kern="0" dirty="0" smtClean="0">
                <a:solidFill>
                  <a:srgbClr val="4B7FC9"/>
                </a:solidFill>
              </a:rPr>
              <a:t>PERFORMANCE</a:t>
            </a:r>
          </a:p>
        </p:txBody>
      </p:sp>
      <p:sp>
        <p:nvSpPr>
          <p:cNvPr id="243" name="TextBox 6"/>
          <p:cNvSpPr txBox="1"/>
          <p:nvPr/>
        </p:nvSpPr>
        <p:spPr>
          <a:xfrm>
            <a:off x="422787" y="330647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ROBUSTNESS</a:t>
            </a:r>
          </a:p>
        </p:txBody>
      </p:sp>
      <p:sp>
        <p:nvSpPr>
          <p:cNvPr id="244" name="TextBox 6"/>
          <p:cNvSpPr txBox="1"/>
          <p:nvPr/>
        </p:nvSpPr>
        <p:spPr>
          <a:xfrm>
            <a:off x="408932" y="4710230"/>
            <a:ext cx="1902542" cy="338554"/>
          </a:xfrm>
          <a:prstGeom prst="rect">
            <a:avLst/>
          </a:prstGeom>
          <a:noFill/>
        </p:spPr>
        <p:txBody>
          <a:bodyPr wrap="square" rtlCol="0">
            <a:spAutoFit/>
          </a:bodyPr>
          <a:lstStyle/>
          <a:p>
            <a:pPr defTabSz="914400">
              <a:defRPr/>
            </a:pPr>
            <a:r>
              <a:rPr lang="en-US" sz="1600" b="1" kern="0" dirty="0" smtClean="0">
                <a:solidFill>
                  <a:srgbClr val="4B7FC9"/>
                </a:solidFill>
              </a:rPr>
              <a:t>SECURITY</a:t>
            </a:r>
          </a:p>
        </p:txBody>
      </p:sp>
      <p:graphicFrame>
        <p:nvGraphicFramePr>
          <p:cNvPr id="245" name="Table 244" descr="TABLE;TOP_RISKIEST_TRANSACTIONS;COUNT=5,SRC=PERF"/>
          <p:cNvGraphicFramePr>
            <a:graphicFrameLocks noGrp="1"/>
          </p:cNvGraphicFramePr>
          <p:nvPr>
            <p:extLst>
              <p:ext uri="{D42A27DB-BD31-4B8C-83A1-F6EECF244321}">
                <p14:modId xmlns:p14="http://schemas.microsoft.com/office/powerpoint/2010/main" val="2767879935"/>
              </p:ext>
            </p:extLst>
          </p:nvPr>
        </p:nvGraphicFramePr>
        <p:xfrm>
          <a:off x="491611" y="2225683"/>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TRI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TRI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46" name="Table 245" descr="TABLE;TOP_RISKIEST_TRANSACTIONS;COUNT=5,SRC=SEC"/>
          <p:cNvGraphicFramePr>
            <a:graphicFrameLocks noGrp="1"/>
          </p:cNvGraphicFramePr>
          <p:nvPr>
            <p:extLst>
              <p:ext uri="{D42A27DB-BD31-4B8C-83A1-F6EECF244321}">
                <p14:modId xmlns:p14="http://schemas.microsoft.com/office/powerpoint/2010/main" val="4138998417"/>
              </p:ext>
            </p:extLst>
          </p:nvPr>
        </p:nvGraphicFramePr>
        <p:xfrm>
          <a:off x="491611" y="5085184"/>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TRI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TRI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5</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47" name="Table 246" descr="TABLE;TOP_RISKIEST_TRANSACTIONS;COUNT=5,SRC=ROB"/>
          <p:cNvGraphicFramePr>
            <a:graphicFrameLocks noGrp="1"/>
          </p:cNvGraphicFramePr>
          <p:nvPr>
            <p:extLst>
              <p:ext uri="{D42A27DB-BD31-4B8C-83A1-F6EECF244321}">
                <p14:modId xmlns:p14="http://schemas.microsoft.com/office/powerpoint/2010/main" val="3081172134"/>
              </p:ext>
            </p:extLst>
          </p:nvPr>
        </p:nvGraphicFramePr>
        <p:xfrm>
          <a:off x="494620" y="3658670"/>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bg1"/>
                          </a:solidFill>
                        </a:rPr>
                        <a:t>Artefact Name</a:t>
                      </a:r>
                      <a:endParaRPr lang="fr-FR" sz="1000" b="1" kern="1200" dirty="0">
                        <a:solidFill>
                          <a:schemeClr val="bg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bg1"/>
                          </a:solidFill>
                        </a:rPr>
                        <a:t>TRI</a:t>
                      </a:r>
                      <a:endParaRPr lang="fr-FR" sz="1000" b="1" kern="1200" dirty="0">
                        <a:solidFill>
                          <a:schemeClr val="bg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TRI 1</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2</a:t>
                      </a:r>
                      <a:endParaRPr lang="fr-FR" sz="10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3</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4</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TRI 5</a:t>
                      </a:r>
                      <a:endParaRPr lang="fr-FR" sz="1000" kern="1200" dirty="0">
                        <a:solidFill>
                          <a:schemeClr val="dk1"/>
                        </a:solidFill>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4260172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recommendations</a:t>
            </a:r>
            <a:endParaRPr lang="en-US" dirty="0"/>
          </a:p>
        </p:txBody>
      </p:sp>
    </p:spTree>
    <p:extLst>
      <p:ext uri="{BB962C8B-B14F-4D97-AF65-F5344CB8AC3E}">
        <p14:creationId xmlns:p14="http://schemas.microsoft.com/office/powerpoint/2010/main" val="2446259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Proposed</a:t>
            </a:r>
            <a:r>
              <a:rPr lang="fr-FR" dirty="0" smtClean="0"/>
              <a:t> Action Plan</a:t>
            </a:r>
            <a:endParaRPr lang="en-US" dirty="0"/>
          </a:p>
        </p:txBody>
      </p:sp>
      <p:sp>
        <p:nvSpPr>
          <p:cNvPr id="4" name="Rounded Rectangle 3"/>
          <p:cNvSpPr/>
          <p:nvPr/>
        </p:nvSpPr>
        <p:spPr>
          <a:xfrm>
            <a:off x="250371" y="800708"/>
            <a:ext cx="4177613" cy="5580620"/>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1520" y="800708"/>
            <a:ext cx="3316627"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a:t>Rules selected for action</a:t>
            </a:r>
          </a:p>
        </p:txBody>
      </p:sp>
      <p:graphicFrame>
        <p:nvGraphicFramePr>
          <p:cNvPr id="6" name="Table 5" descr="TABLE;ACTION_PLANS"/>
          <p:cNvGraphicFramePr>
            <a:graphicFrameLocks noGrp="1"/>
          </p:cNvGraphicFramePr>
          <p:nvPr>
            <p:extLst>
              <p:ext uri="{D42A27DB-BD31-4B8C-83A1-F6EECF244321}">
                <p14:modId xmlns:p14="http://schemas.microsoft.com/office/powerpoint/2010/main" val="945544585"/>
              </p:ext>
            </p:extLst>
          </p:nvPr>
        </p:nvGraphicFramePr>
        <p:xfrm>
          <a:off x="391276" y="1232756"/>
          <a:ext cx="3964700" cy="1717548"/>
        </p:xfrm>
        <a:graphic>
          <a:graphicData uri="http://schemas.openxmlformats.org/drawingml/2006/table">
            <a:tbl>
              <a:tblPr firstRow="1" bandRow="1">
                <a:tableStyleId>{B301B821-A1FF-4177-AEE7-76D212191A09}</a:tableStyleId>
              </a:tblPr>
              <a:tblGrid>
                <a:gridCol w="2021218"/>
                <a:gridCol w="1010610"/>
                <a:gridCol w="932872"/>
              </a:tblGrid>
              <a:tr h="108012">
                <a:tc>
                  <a:txBody>
                    <a:bodyPr/>
                    <a:lstStyle/>
                    <a:p>
                      <a:pPr marL="0" algn="l" defTabSz="914400" rtl="0" eaLnBrk="1" latinLnBrk="0" hangingPunct="1">
                        <a:lnSpc>
                          <a:spcPct val="115000"/>
                        </a:lnSpc>
                        <a:spcAft>
                          <a:spcPts val="0"/>
                        </a:spcAft>
                      </a:pPr>
                      <a:r>
                        <a:rPr lang="en-GB" sz="900" kern="1200" dirty="0" smtClean="0"/>
                        <a:t>Rule</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err="1" smtClean="0"/>
                        <a:t>Still</a:t>
                      </a:r>
                      <a:r>
                        <a:rPr lang="fr-FR" sz="900" kern="1200" baseline="0" dirty="0" smtClean="0"/>
                        <a:t> </a:t>
                      </a:r>
                      <a:r>
                        <a:rPr lang="fr-FR" sz="900" kern="1200" dirty="0" smtClean="0"/>
                        <a:t>Violation </a:t>
                      </a:r>
                      <a:r>
                        <a:rPr lang="fr-FR" sz="900" kern="1200" baseline="0" dirty="0" smtClean="0"/>
                        <a:t>(#)</a:t>
                      </a:r>
                      <a:endParaRPr lang="fr-FR" sz="9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900" kern="1200" dirty="0" smtClean="0"/>
                        <a:t>New Violation</a:t>
                      </a:r>
                      <a:r>
                        <a:rPr lang="fr-FR" sz="900" kern="1200" baseline="0" dirty="0" smtClean="0"/>
                        <a:t> (#)</a:t>
                      </a:r>
                      <a:endParaRPr lang="fr-FR" sz="900" b="1" kern="1200" dirty="0">
                        <a:solidFill>
                          <a:schemeClr val="accent2">
                            <a:lumMod val="75000"/>
                          </a:schemeClr>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1</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1</a:t>
                      </a:r>
                      <a:endParaRPr lang="fr-FR" sz="8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kern="1200" dirty="0" smtClean="0"/>
                        <a:t>1</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2</a:t>
                      </a:r>
                      <a:endParaRPr lang="fr-FR" sz="8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fr-FR" sz="800" kern="1200" dirty="0" smtClean="0"/>
                        <a:t>2</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3</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3</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4</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4</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5</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t>5</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6</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6</a:t>
                      </a:r>
                      <a:endParaRPr lang="fr-FR" sz="8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800" kern="1200" dirty="0" smtClean="0">
                          <a:solidFill>
                            <a:schemeClr val="dk1"/>
                          </a:solidFill>
                          <a:latin typeface="+mn-lt"/>
                          <a:ea typeface="+mn-ea"/>
                          <a:cs typeface="+mn-cs"/>
                        </a:rPr>
                        <a:t>6</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7</a:t>
                      </a:r>
                      <a:endParaRPr lang="fr-FR" sz="800" kern="1200" dirty="0" smtClean="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7</a:t>
                      </a: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7</a:t>
                      </a:r>
                      <a:endParaRPr lang="fr-FR" sz="800" kern="1200" dirty="0">
                        <a:solidFill>
                          <a:schemeClr val="dk1"/>
                        </a:solidFill>
                        <a:latin typeface="+mn-lt"/>
                        <a:ea typeface="+mn-ea"/>
                        <a:cs typeface="+mn-cs"/>
                      </a:endParaRPr>
                    </a:p>
                  </a:txBody>
                  <a:tcPr marL="68580" marR="68580" marT="0" marB="0"/>
                </a:tc>
              </a:tr>
              <a:tr h="38080">
                <a:tc>
                  <a:txBody>
                    <a:bodyPr/>
                    <a:lstStyle/>
                    <a:p>
                      <a:pPr marL="0" algn="l" defTabSz="914400" rtl="0" eaLnBrk="1" latinLnBrk="0" hangingPunct="1">
                        <a:lnSpc>
                          <a:spcPct val="115000"/>
                        </a:lnSpc>
                        <a:spcAft>
                          <a:spcPts val="0"/>
                        </a:spcAft>
                      </a:pPr>
                      <a:r>
                        <a:rPr lang="en-GB" sz="800" kern="1200" dirty="0" smtClean="0"/>
                        <a:t>Rule 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8</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8</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9</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9</a:t>
                      </a:r>
                      <a:endParaRPr lang="fr-FR" sz="8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800" kern="1200" dirty="0" smtClean="0"/>
                        <a:t>Rule 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10</a:t>
                      </a:r>
                      <a:endParaRPr lang="fr-FR" sz="8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800" kern="1200" dirty="0" smtClean="0">
                          <a:solidFill>
                            <a:schemeClr val="dk1"/>
                          </a:solidFill>
                          <a:latin typeface="+mn-lt"/>
                          <a:ea typeface="+mn-ea"/>
                          <a:cs typeface="+mn-cs"/>
                        </a:rPr>
                        <a:t>10</a:t>
                      </a:r>
                      <a:endParaRPr lang="fr-FR" sz="800" kern="1200" dirty="0">
                        <a:solidFill>
                          <a:schemeClr val="dk1"/>
                        </a:solidFill>
                        <a:latin typeface="+mn-lt"/>
                        <a:ea typeface="+mn-ea"/>
                        <a:cs typeface="+mn-cs"/>
                      </a:endParaRPr>
                    </a:p>
                  </a:txBody>
                  <a:tcPr marL="68580" marR="68580" marT="0" marB="0"/>
                </a:tc>
              </a:tr>
            </a:tbl>
          </a:graphicData>
        </a:graphic>
      </p:graphicFrame>
      <p:sp>
        <p:nvSpPr>
          <p:cNvPr id="7" name="Rounded Rectangle 6"/>
          <p:cNvSpPr/>
          <p:nvPr/>
        </p:nvSpPr>
        <p:spPr>
          <a:xfrm>
            <a:off x="4572000" y="791512"/>
            <a:ext cx="4248472" cy="5589816"/>
          </a:xfrm>
          <a:prstGeom prst="roundRect">
            <a:avLst>
              <a:gd name="adj" fmla="val 1157"/>
            </a:avLst>
          </a:prstGeom>
          <a:ln>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nvSpPr>
        <p:spPr>
          <a:xfrm>
            <a:off x="4572000" y="790979"/>
            <a:ext cx="3316627" cy="338554"/>
          </a:xfrm>
          <a:prstGeom prst="rect">
            <a:avLst/>
          </a:prstGeom>
          <a:noFill/>
        </p:spPr>
        <p:txBody>
          <a:bodyPr wrap="square" rtlCol="0">
            <a:spAutoFit/>
          </a:bodyPr>
          <a:lstStyle>
            <a:defPPr>
              <a:defRPr lang="fr-FR"/>
            </a:defPPr>
            <a:lvl1pPr>
              <a:defRPr sz="1600" b="1">
                <a:solidFill>
                  <a:schemeClr val="accent1"/>
                </a:solidFill>
              </a:defRPr>
            </a:lvl1pPr>
          </a:lstStyle>
          <a:p>
            <a:r>
              <a:rPr lang="en-US" dirty="0" smtClean="0"/>
              <a:t>Recommendations</a:t>
            </a:r>
            <a:endParaRPr lang="en-US" dirty="0"/>
          </a:p>
        </p:txBody>
      </p:sp>
    </p:spTree>
    <p:extLst>
      <p:ext uri="{BB962C8B-B14F-4D97-AF65-F5344CB8AC3E}">
        <p14:creationId xmlns:p14="http://schemas.microsoft.com/office/powerpoint/2010/main" val="2606776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smtClean="0"/>
              <a:t>Rule</a:t>
            </a:r>
            <a:r>
              <a:rPr lang="fr-FR" dirty="0" smtClean="0"/>
              <a:t> </a:t>
            </a:r>
            <a:r>
              <a:rPr lang="fr-FR" dirty="0" err="1" smtClean="0"/>
              <a:t>name</a:t>
            </a:r>
            <a:endParaRPr lang="fr-FR" dirty="0"/>
          </a:p>
        </p:txBody>
      </p:sp>
      <p:sp>
        <p:nvSpPr>
          <p:cNvPr id="7" name="Rounded Rectangle 6"/>
          <p:cNvSpPr/>
          <p:nvPr/>
        </p:nvSpPr>
        <p:spPr bwMode="auto">
          <a:xfrm>
            <a:off x="319177" y="957532"/>
            <a:ext cx="8453887" cy="128533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600" b="1" dirty="0" smtClean="0">
                <a:solidFill>
                  <a:schemeClr val="tx2">
                    <a:lumMod val="65000"/>
                    <a:lumOff val="35000"/>
                  </a:schemeClr>
                </a:solidFill>
                <a:latin typeface="+mn-lt"/>
                <a:cs typeface="Arial" pitchFamily="34" charset="0"/>
              </a:rPr>
              <a:t>Observation</a:t>
            </a:r>
            <a:r>
              <a:rPr lang="fr-FR" sz="1600" dirty="0" smtClean="0">
                <a:solidFill>
                  <a:schemeClr val="tx2">
                    <a:lumMod val="65000"/>
                    <a:lumOff val="35000"/>
                  </a:schemeClr>
                </a:solidFill>
                <a:latin typeface="+mn-lt"/>
                <a:cs typeface="Arial" pitchFamily="34" charset="0"/>
              </a:rPr>
              <a:t>:</a:t>
            </a:r>
          </a:p>
          <a:p>
            <a:pPr>
              <a:spcBef>
                <a:spcPts val="300"/>
              </a:spcBef>
              <a:spcAft>
                <a:spcPts val="400"/>
              </a:spcAft>
              <a:buClr>
                <a:schemeClr val="accent5">
                  <a:lumMod val="50000"/>
                </a:schemeClr>
              </a:buClr>
              <a:buFont typeface="Webdings" pitchFamily="18" charset="2"/>
              <a:buNone/>
            </a:pPr>
            <a:r>
              <a:rPr lang="fr-FR" sz="1400" dirty="0" smtClean="0">
                <a:solidFill>
                  <a:schemeClr val="tx2">
                    <a:lumMod val="65000"/>
                    <a:lumOff val="35000"/>
                  </a:schemeClr>
                </a:solidFill>
                <a:latin typeface="+mn-lt"/>
                <a:cs typeface="Arial" pitchFamily="34" charset="0"/>
              </a:rPr>
              <a:t>XXXX</a:t>
            </a: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smtClean="0">
              <a:solidFill>
                <a:schemeClr val="tx2">
                  <a:lumMod val="65000"/>
                  <a:lumOff val="35000"/>
                </a:schemeClr>
              </a:solidFill>
              <a:latin typeface="+mn-lt"/>
              <a:cs typeface="Arial" pitchFamily="34" charset="0"/>
            </a:endParaRPr>
          </a:p>
        </p:txBody>
      </p:sp>
      <p:sp>
        <p:nvSpPr>
          <p:cNvPr id="8" name="Rounded Rectangle 7"/>
          <p:cNvSpPr/>
          <p:nvPr/>
        </p:nvSpPr>
        <p:spPr bwMode="auto">
          <a:xfrm>
            <a:off x="333555" y="2441275"/>
            <a:ext cx="4022785" cy="2231367"/>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CAST </a:t>
            </a:r>
            <a:r>
              <a:rPr lang="fr-FR" sz="1600" b="1" dirty="0" err="1" smtClean="0">
                <a:solidFill>
                  <a:srgbClr val="000000">
                    <a:lumMod val="65000"/>
                    <a:lumOff val="35000"/>
                  </a:srgbClr>
                </a:solidFill>
                <a:latin typeface="Arial"/>
                <a:cs typeface="Arial" pitchFamily="34" charset="0"/>
              </a:rPr>
              <a:t>findings</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200" dirty="0" smtClean="0">
              <a:solidFill>
                <a:srgbClr val="000000">
                  <a:lumMod val="65000"/>
                  <a:lumOff val="35000"/>
                </a:srgbClr>
              </a:solidFill>
              <a:latin typeface="Arial"/>
              <a:cs typeface="Arial" pitchFamily="34" charset="0"/>
            </a:endParaRPr>
          </a:p>
        </p:txBody>
      </p:sp>
      <p:sp>
        <p:nvSpPr>
          <p:cNvPr id="9" name="Rounded Rectangle 8"/>
          <p:cNvSpPr/>
          <p:nvPr/>
        </p:nvSpPr>
        <p:spPr bwMode="auto">
          <a:xfrm>
            <a:off x="287549" y="4902679"/>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Business Value</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0" name="Rounded Rectangle 9"/>
          <p:cNvSpPr/>
          <p:nvPr/>
        </p:nvSpPr>
        <p:spPr bwMode="auto">
          <a:xfrm>
            <a:off x="4658266" y="4891177"/>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err="1" smtClean="0">
                <a:solidFill>
                  <a:srgbClr val="000000">
                    <a:lumMod val="65000"/>
                    <a:lumOff val="35000"/>
                  </a:srgbClr>
                </a:solidFill>
                <a:latin typeface="Arial"/>
                <a:cs typeface="Arial" pitchFamily="34" charset="0"/>
              </a:rPr>
              <a:t>Recommendation</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1" name="Isosceles Triangle 10"/>
          <p:cNvSpPr/>
          <p:nvPr/>
        </p:nvSpPr>
        <p:spPr bwMode="auto">
          <a:xfrm flipV="1">
            <a:off x="759125" y="225151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2" name="Isosceles Triangle 11"/>
          <p:cNvSpPr/>
          <p:nvPr/>
        </p:nvSpPr>
        <p:spPr bwMode="auto">
          <a:xfrm flipV="1">
            <a:off x="808008" y="468126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3" name="Isosceles Triangle 12"/>
          <p:cNvSpPr/>
          <p:nvPr/>
        </p:nvSpPr>
        <p:spPr bwMode="auto">
          <a:xfrm rot="16200000" flipV="1">
            <a:off x="4195315" y="530812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4" name="Rectangle 13"/>
          <p:cNvSpPr/>
          <p:nvPr/>
        </p:nvSpPr>
        <p:spPr bwMode="auto">
          <a:xfrm>
            <a:off x="4753155" y="2536166"/>
            <a:ext cx="3925019" cy="2070340"/>
          </a:xfrm>
          <a:prstGeom prst="rect">
            <a:avLst/>
          </a:prstGeom>
          <a:solidFill>
            <a:schemeClr val="bg1"/>
          </a:solidFill>
          <a:ln w="38100">
            <a:solidFill>
              <a:schemeClr val="accent3"/>
            </a:solidFill>
            <a:prstDash val="dash"/>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r>
              <a:rPr lang="fr-FR" sz="2200" dirty="0" err="1" smtClean="0">
                <a:solidFill>
                  <a:schemeClr val="accent3"/>
                </a:solidFill>
                <a:latin typeface="+mn-lt"/>
                <a:cs typeface="Arial" pitchFamily="34" charset="0"/>
              </a:rPr>
              <a:t>Screen</a:t>
            </a:r>
            <a:r>
              <a:rPr lang="fr-FR" sz="2200" dirty="0" smtClean="0">
                <a:solidFill>
                  <a:schemeClr val="accent3"/>
                </a:solidFill>
                <a:latin typeface="+mn-lt"/>
                <a:cs typeface="Arial" pitchFamily="34" charset="0"/>
              </a:rPr>
              <a:t> copy or </a:t>
            </a:r>
            <a:r>
              <a:rPr lang="fr-FR" sz="2200" dirty="0" err="1" smtClean="0">
                <a:solidFill>
                  <a:schemeClr val="accent3"/>
                </a:solidFill>
                <a:latin typeface="+mn-lt"/>
                <a:cs typeface="Arial" pitchFamily="34" charset="0"/>
              </a:rPr>
              <a:t>picture</a:t>
            </a:r>
            <a:endParaRPr lang="fr-FR" sz="2200" dirty="0" smtClean="0">
              <a:solidFill>
                <a:schemeClr val="accent3"/>
              </a:solidFill>
              <a:latin typeface="+mn-lt"/>
              <a:cs typeface="Arial" pitchFamily="34" charset="0"/>
            </a:endParaRPr>
          </a:p>
        </p:txBody>
      </p:sp>
    </p:spTree>
    <p:extLst>
      <p:ext uri="{BB962C8B-B14F-4D97-AF65-F5344CB8AC3E}">
        <p14:creationId xmlns:p14="http://schemas.microsoft.com/office/powerpoint/2010/main" val="3816656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Agenda</a:t>
            </a:r>
            <a:endParaRPr lang="en-US" dirty="0"/>
          </a:p>
        </p:txBody>
      </p:sp>
      <p:sp>
        <p:nvSpPr>
          <p:cNvPr id="3" name="Text Placeholder 2"/>
          <p:cNvSpPr>
            <a:spLocks noGrp="1"/>
          </p:cNvSpPr>
          <p:nvPr>
            <p:ph type="body" sz="quarter" idx="11"/>
          </p:nvPr>
        </p:nvSpPr>
        <p:spPr>
          <a:xfrm>
            <a:off x="0" y="907126"/>
            <a:ext cx="9144000" cy="4955203"/>
          </a:xfrm>
        </p:spPr>
        <p:txBody>
          <a:bodyPr/>
          <a:lstStyle/>
          <a:p>
            <a:r>
              <a:rPr lang="en-US" sz="2000" b="1" dirty="0" smtClean="0"/>
              <a:t>CAST Overview</a:t>
            </a:r>
          </a:p>
          <a:p>
            <a:endParaRPr lang="en-US" sz="2000" dirty="0" smtClean="0"/>
          </a:p>
          <a:p>
            <a:r>
              <a:rPr lang="en-US" sz="2000" b="1" dirty="0" smtClean="0"/>
              <a:t>Application Overview</a:t>
            </a:r>
          </a:p>
          <a:p>
            <a:pPr marL="760413" lvl="1" indent="-457200"/>
            <a:r>
              <a:rPr lang="en-US" sz="1800" dirty="0">
                <a:ea typeface="+mn-ea"/>
              </a:rPr>
              <a:t>Context and Objectives</a:t>
            </a:r>
          </a:p>
          <a:p>
            <a:pPr marL="760413" lvl="1" indent="-457200"/>
            <a:r>
              <a:rPr lang="en-US" sz="1800" dirty="0">
                <a:ea typeface="+mn-ea"/>
              </a:rPr>
              <a:t>Executive Summary</a:t>
            </a:r>
          </a:p>
          <a:p>
            <a:pPr marL="760413" lvl="1" indent="-457200"/>
            <a:r>
              <a:rPr lang="en-US" sz="1800" dirty="0">
                <a:ea typeface="+mn-ea"/>
              </a:rPr>
              <a:t>Risk Drivers and potential Points of failures</a:t>
            </a:r>
          </a:p>
          <a:p>
            <a:pPr marL="760413" lvl="1" indent="-457200"/>
            <a:r>
              <a:rPr lang="en-US" sz="1800" dirty="0">
                <a:ea typeface="+mn-ea"/>
              </a:rPr>
              <a:t>Technical </a:t>
            </a:r>
            <a:r>
              <a:rPr lang="en-US" sz="1800" dirty="0" smtClean="0">
                <a:ea typeface="+mn-ea"/>
              </a:rPr>
              <a:t>Debt, Maintainability costs and Compliance</a:t>
            </a:r>
            <a:endParaRPr lang="en-US" sz="1800" dirty="0">
              <a:ea typeface="+mn-ea"/>
            </a:endParaRPr>
          </a:p>
          <a:p>
            <a:pPr marL="760413" lvl="1" indent="-457200"/>
            <a:endParaRPr lang="en-US" sz="2000" dirty="0" smtClean="0"/>
          </a:p>
          <a:p>
            <a:pPr marL="457200" indent="-457200"/>
            <a:r>
              <a:rPr lang="en-US" sz="2000" b="1" dirty="0" smtClean="0"/>
              <a:t>Recommendations</a:t>
            </a:r>
          </a:p>
          <a:p>
            <a:pPr marL="760413" lvl="1" indent="-457200"/>
            <a:r>
              <a:rPr lang="en-US" sz="1800" dirty="0" smtClean="0">
                <a:ea typeface="+mn-ea"/>
              </a:rPr>
              <a:t>Proposed </a:t>
            </a:r>
            <a:r>
              <a:rPr lang="en-US" sz="1800" dirty="0">
                <a:ea typeface="+mn-ea"/>
              </a:rPr>
              <a:t>Action </a:t>
            </a:r>
            <a:r>
              <a:rPr lang="en-US" sz="1800" dirty="0" smtClean="0">
                <a:ea typeface="+mn-ea"/>
              </a:rPr>
              <a:t>Plan</a:t>
            </a:r>
          </a:p>
          <a:p>
            <a:pPr marL="760413" lvl="1" indent="-457200"/>
            <a:r>
              <a:rPr lang="en-US" sz="1800" dirty="0"/>
              <a:t>Recommended metrics for Education and monitoring (watch list)</a:t>
            </a:r>
          </a:p>
          <a:p>
            <a:pPr marL="760413" lvl="1" indent="-457200"/>
            <a:endParaRPr lang="en-US" sz="1800" dirty="0">
              <a:ea typeface="+mn-ea"/>
            </a:endParaRPr>
          </a:p>
          <a:p>
            <a:endParaRPr lang="en-US" sz="2000" dirty="0"/>
          </a:p>
        </p:txBody>
      </p:sp>
    </p:spTree>
    <p:extLst>
      <p:ext uri="{BB962C8B-B14F-4D97-AF65-F5344CB8AC3E}">
        <p14:creationId xmlns:p14="http://schemas.microsoft.com/office/powerpoint/2010/main" val="2290115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smtClean="0"/>
              <a:t>Rule</a:t>
            </a:r>
            <a:r>
              <a:rPr lang="fr-FR" dirty="0" smtClean="0"/>
              <a:t> </a:t>
            </a:r>
            <a:r>
              <a:rPr lang="fr-FR" dirty="0" err="1" smtClean="0"/>
              <a:t>name</a:t>
            </a:r>
            <a:endParaRPr lang="fr-FR" dirty="0"/>
          </a:p>
        </p:txBody>
      </p:sp>
      <p:sp>
        <p:nvSpPr>
          <p:cNvPr id="7" name="Rounded Rectangle 6"/>
          <p:cNvSpPr/>
          <p:nvPr/>
        </p:nvSpPr>
        <p:spPr bwMode="auto">
          <a:xfrm>
            <a:off x="319177" y="957532"/>
            <a:ext cx="8453887" cy="128533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600" b="1" dirty="0" smtClean="0">
                <a:solidFill>
                  <a:schemeClr val="tx2">
                    <a:lumMod val="65000"/>
                    <a:lumOff val="35000"/>
                  </a:schemeClr>
                </a:solidFill>
                <a:latin typeface="+mn-lt"/>
                <a:cs typeface="Arial" pitchFamily="34" charset="0"/>
              </a:rPr>
              <a:t>Observation</a:t>
            </a:r>
            <a:r>
              <a:rPr lang="fr-FR" sz="1600" dirty="0" smtClean="0">
                <a:solidFill>
                  <a:schemeClr val="tx2">
                    <a:lumMod val="65000"/>
                    <a:lumOff val="35000"/>
                  </a:schemeClr>
                </a:solidFill>
                <a:latin typeface="+mn-lt"/>
                <a:cs typeface="Arial" pitchFamily="34" charset="0"/>
              </a:rPr>
              <a:t>:</a:t>
            </a:r>
          </a:p>
          <a:p>
            <a:pPr>
              <a:spcBef>
                <a:spcPts val="300"/>
              </a:spcBef>
              <a:spcAft>
                <a:spcPts val="400"/>
              </a:spcAft>
              <a:buClr>
                <a:schemeClr val="accent5">
                  <a:lumMod val="50000"/>
                </a:schemeClr>
              </a:buClr>
              <a:buFont typeface="Webdings" pitchFamily="18" charset="2"/>
              <a:buNone/>
            </a:pPr>
            <a:r>
              <a:rPr lang="fr-FR" sz="1400" dirty="0" smtClean="0">
                <a:solidFill>
                  <a:schemeClr val="tx2">
                    <a:lumMod val="65000"/>
                    <a:lumOff val="35000"/>
                  </a:schemeClr>
                </a:solidFill>
                <a:latin typeface="+mn-lt"/>
                <a:cs typeface="Arial" pitchFamily="34" charset="0"/>
              </a:rPr>
              <a:t>XXXX</a:t>
            </a: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smtClean="0">
              <a:solidFill>
                <a:schemeClr val="tx2">
                  <a:lumMod val="65000"/>
                  <a:lumOff val="35000"/>
                </a:schemeClr>
              </a:solidFill>
              <a:latin typeface="+mn-lt"/>
              <a:cs typeface="Arial" pitchFamily="34" charset="0"/>
            </a:endParaRPr>
          </a:p>
        </p:txBody>
      </p:sp>
      <p:sp>
        <p:nvSpPr>
          <p:cNvPr id="8" name="Rounded Rectangle 7"/>
          <p:cNvSpPr/>
          <p:nvPr/>
        </p:nvSpPr>
        <p:spPr bwMode="auto">
          <a:xfrm>
            <a:off x="333555" y="2441275"/>
            <a:ext cx="4022785" cy="2231367"/>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CAST </a:t>
            </a:r>
            <a:r>
              <a:rPr lang="fr-FR" sz="1600" b="1" dirty="0" err="1" smtClean="0">
                <a:solidFill>
                  <a:srgbClr val="000000">
                    <a:lumMod val="65000"/>
                    <a:lumOff val="35000"/>
                  </a:srgbClr>
                </a:solidFill>
                <a:latin typeface="Arial"/>
                <a:cs typeface="Arial" pitchFamily="34" charset="0"/>
              </a:rPr>
              <a:t>findings</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200" dirty="0" smtClean="0">
              <a:solidFill>
                <a:srgbClr val="000000">
                  <a:lumMod val="65000"/>
                  <a:lumOff val="35000"/>
                </a:srgbClr>
              </a:solidFill>
              <a:latin typeface="Arial"/>
              <a:cs typeface="Arial" pitchFamily="34" charset="0"/>
            </a:endParaRPr>
          </a:p>
        </p:txBody>
      </p:sp>
      <p:sp>
        <p:nvSpPr>
          <p:cNvPr id="9" name="Rounded Rectangle 8"/>
          <p:cNvSpPr/>
          <p:nvPr/>
        </p:nvSpPr>
        <p:spPr bwMode="auto">
          <a:xfrm>
            <a:off x="287549" y="4902679"/>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Business Value</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0" name="Rounded Rectangle 9"/>
          <p:cNvSpPr/>
          <p:nvPr/>
        </p:nvSpPr>
        <p:spPr bwMode="auto">
          <a:xfrm>
            <a:off x="4658266" y="4891177"/>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err="1" smtClean="0">
                <a:solidFill>
                  <a:srgbClr val="000000">
                    <a:lumMod val="65000"/>
                    <a:lumOff val="35000"/>
                  </a:srgbClr>
                </a:solidFill>
                <a:latin typeface="Arial"/>
                <a:cs typeface="Arial" pitchFamily="34" charset="0"/>
              </a:rPr>
              <a:t>Recommendation</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1" name="Isosceles Triangle 10"/>
          <p:cNvSpPr/>
          <p:nvPr/>
        </p:nvSpPr>
        <p:spPr bwMode="auto">
          <a:xfrm flipV="1">
            <a:off x="759125" y="225151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2" name="Isosceles Triangle 11"/>
          <p:cNvSpPr/>
          <p:nvPr/>
        </p:nvSpPr>
        <p:spPr bwMode="auto">
          <a:xfrm flipV="1">
            <a:off x="808008" y="468126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3" name="Isosceles Triangle 12"/>
          <p:cNvSpPr/>
          <p:nvPr/>
        </p:nvSpPr>
        <p:spPr bwMode="auto">
          <a:xfrm rot="16200000" flipV="1">
            <a:off x="4195315" y="530812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4" name="Rectangle 13"/>
          <p:cNvSpPr/>
          <p:nvPr/>
        </p:nvSpPr>
        <p:spPr bwMode="auto">
          <a:xfrm>
            <a:off x="4753155" y="2536166"/>
            <a:ext cx="3925019" cy="2070340"/>
          </a:xfrm>
          <a:prstGeom prst="rect">
            <a:avLst/>
          </a:prstGeom>
          <a:solidFill>
            <a:schemeClr val="bg1"/>
          </a:solidFill>
          <a:ln w="38100">
            <a:solidFill>
              <a:schemeClr val="accent3"/>
            </a:solidFill>
            <a:prstDash val="dash"/>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r>
              <a:rPr lang="fr-FR" sz="2200" dirty="0" err="1" smtClean="0">
                <a:solidFill>
                  <a:schemeClr val="accent3"/>
                </a:solidFill>
                <a:latin typeface="+mn-lt"/>
                <a:cs typeface="Arial" pitchFamily="34" charset="0"/>
              </a:rPr>
              <a:t>Screen</a:t>
            </a:r>
            <a:r>
              <a:rPr lang="fr-FR" sz="2200" dirty="0" smtClean="0">
                <a:solidFill>
                  <a:schemeClr val="accent3"/>
                </a:solidFill>
                <a:latin typeface="+mn-lt"/>
                <a:cs typeface="Arial" pitchFamily="34" charset="0"/>
              </a:rPr>
              <a:t> copy or </a:t>
            </a:r>
            <a:r>
              <a:rPr lang="fr-FR" sz="2200" dirty="0" err="1" smtClean="0">
                <a:solidFill>
                  <a:schemeClr val="accent3"/>
                </a:solidFill>
                <a:latin typeface="+mn-lt"/>
                <a:cs typeface="Arial" pitchFamily="34" charset="0"/>
              </a:rPr>
              <a:t>picture</a:t>
            </a:r>
            <a:endParaRPr lang="fr-FR" sz="2200" dirty="0" smtClean="0">
              <a:solidFill>
                <a:schemeClr val="accent3"/>
              </a:solidFill>
              <a:latin typeface="+mn-lt"/>
              <a:cs typeface="Arial" pitchFamily="34" charset="0"/>
            </a:endParaRPr>
          </a:p>
        </p:txBody>
      </p:sp>
    </p:spTree>
    <p:extLst>
      <p:ext uri="{BB962C8B-B14F-4D97-AF65-F5344CB8AC3E}">
        <p14:creationId xmlns:p14="http://schemas.microsoft.com/office/powerpoint/2010/main" val="5028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smtClean="0"/>
              <a:t>Rule</a:t>
            </a:r>
            <a:r>
              <a:rPr lang="fr-FR" dirty="0" smtClean="0"/>
              <a:t> </a:t>
            </a:r>
            <a:r>
              <a:rPr lang="fr-FR" dirty="0" err="1" smtClean="0"/>
              <a:t>name</a:t>
            </a:r>
            <a:endParaRPr lang="fr-FR" dirty="0"/>
          </a:p>
        </p:txBody>
      </p:sp>
      <p:sp>
        <p:nvSpPr>
          <p:cNvPr id="7" name="Rounded Rectangle 6"/>
          <p:cNvSpPr/>
          <p:nvPr/>
        </p:nvSpPr>
        <p:spPr bwMode="auto">
          <a:xfrm>
            <a:off x="319177" y="957532"/>
            <a:ext cx="8453887" cy="128533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600" b="1" dirty="0" smtClean="0">
                <a:solidFill>
                  <a:schemeClr val="tx2">
                    <a:lumMod val="65000"/>
                    <a:lumOff val="35000"/>
                  </a:schemeClr>
                </a:solidFill>
                <a:latin typeface="+mn-lt"/>
                <a:cs typeface="Arial" pitchFamily="34" charset="0"/>
              </a:rPr>
              <a:t>Observation</a:t>
            </a:r>
            <a:r>
              <a:rPr lang="fr-FR" sz="1600" dirty="0" smtClean="0">
                <a:solidFill>
                  <a:schemeClr val="tx2">
                    <a:lumMod val="65000"/>
                    <a:lumOff val="35000"/>
                  </a:schemeClr>
                </a:solidFill>
                <a:latin typeface="+mn-lt"/>
                <a:cs typeface="Arial" pitchFamily="34" charset="0"/>
              </a:rPr>
              <a:t>:</a:t>
            </a:r>
          </a:p>
          <a:p>
            <a:pPr>
              <a:spcBef>
                <a:spcPts val="300"/>
              </a:spcBef>
              <a:spcAft>
                <a:spcPts val="400"/>
              </a:spcAft>
              <a:buClr>
                <a:schemeClr val="accent5">
                  <a:lumMod val="50000"/>
                </a:schemeClr>
              </a:buClr>
              <a:buFont typeface="Webdings" pitchFamily="18" charset="2"/>
              <a:buNone/>
            </a:pPr>
            <a:r>
              <a:rPr lang="fr-FR" sz="1400" dirty="0" smtClean="0">
                <a:solidFill>
                  <a:schemeClr val="tx2">
                    <a:lumMod val="65000"/>
                    <a:lumOff val="35000"/>
                  </a:schemeClr>
                </a:solidFill>
                <a:latin typeface="+mn-lt"/>
                <a:cs typeface="Arial" pitchFamily="34" charset="0"/>
              </a:rPr>
              <a:t>XXXX</a:t>
            </a: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600" dirty="0" smtClean="0">
              <a:solidFill>
                <a:schemeClr val="tx2">
                  <a:lumMod val="65000"/>
                  <a:lumOff val="35000"/>
                </a:schemeClr>
              </a:solidFill>
              <a:latin typeface="+mn-lt"/>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smtClean="0">
              <a:solidFill>
                <a:schemeClr val="tx2">
                  <a:lumMod val="65000"/>
                  <a:lumOff val="35000"/>
                </a:schemeClr>
              </a:solidFill>
              <a:latin typeface="+mn-lt"/>
              <a:cs typeface="Arial" pitchFamily="34" charset="0"/>
            </a:endParaRPr>
          </a:p>
        </p:txBody>
      </p:sp>
      <p:sp>
        <p:nvSpPr>
          <p:cNvPr id="8" name="Rounded Rectangle 7"/>
          <p:cNvSpPr/>
          <p:nvPr/>
        </p:nvSpPr>
        <p:spPr bwMode="auto">
          <a:xfrm>
            <a:off x="333555" y="2441275"/>
            <a:ext cx="4022785" cy="2231367"/>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CAST </a:t>
            </a:r>
            <a:r>
              <a:rPr lang="fr-FR" sz="1600" b="1" dirty="0" err="1" smtClean="0">
                <a:solidFill>
                  <a:srgbClr val="000000">
                    <a:lumMod val="65000"/>
                    <a:lumOff val="35000"/>
                  </a:srgbClr>
                </a:solidFill>
                <a:latin typeface="Arial"/>
                <a:cs typeface="Arial" pitchFamily="34" charset="0"/>
              </a:rPr>
              <a:t>findings</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200" dirty="0" smtClean="0">
              <a:solidFill>
                <a:srgbClr val="000000">
                  <a:lumMod val="65000"/>
                  <a:lumOff val="35000"/>
                </a:srgbClr>
              </a:solidFill>
              <a:latin typeface="Arial"/>
              <a:cs typeface="Arial" pitchFamily="34" charset="0"/>
            </a:endParaRPr>
          </a:p>
        </p:txBody>
      </p:sp>
      <p:sp>
        <p:nvSpPr>
          <p:cNvPr id="9" name="Rounded Rectangle 8"/>
          <p:cNvSpPr/>
          <p:nvPr/>
        </p:nvSpPr>
        <p:spPr bwMode="auto">
          <a:xfrm>
            <a:off x="287549" y="4902679"/>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smtClean="0">
                <a:solidFill>
                  <a:srgbClr val="000000">
                    <a:lumMod val="65000"/>
                    <a:lumOff val="35000"/>
                  </a:srgbClr>
                </a:solidFill>
                <a:latin typeface="Arial"/>
                <a:cs typeface="Arial" pitchFamily="34" charset="0"/>
              </a:rPr>
              <a:t>Business Value</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0" name="Rounded Rectangle 9"/>
          <p:cNvSpPr/>
          <p:nvPr/>
        </p:nvSpPr>
        <p:spPr bwMode="auto">
          <a:xfrm>
            <a:off x="4658266" y="4891177"/>
            <a:ext cx="4077418" cy="1489496"/>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600" b="1" dirty="0" err="1" smtClean="0">
                <a:solidFill>
                  <a:srgbClr val="000000">
                    <a:lumMod val="65000"/>
                    <a:lumOff val="35000"/>
                  </a:srgbClr>
                </a:solidFill>
                <a:latin typeface="Arial"/>
                <a:cs typeface="Arial" pitchFamily="34" charset="0"/>
              </a:rPr>
              <a:t>Recommendation</a:t>
            </a:r>
            <a:r>
              <a:rPr lang="fr-FR" sz="1600" dirty="0" smtClean="0">
                <a:solidFill>
                  <a:srgbClr val="000000">
                    <a:lumMod val="65000"/>
                    <a:lumOff val="35000"/>
                  </a:srgbClr>
                </a:solidFill>
                <a:latin typeface="Arial"/>
                <a:cs typeface="Arial" pitchFamily="34" charset="0"/>
              </a:rPr>
              <a:t>:</a:t>
            </a:r>
          </a:p>
          <a:p>
            <a:pPr lvl="0">
              <a:spcBef>
                <a:spcPts val="300"/>
              </a:spcBef>
              <a:spcAft>
                <a:spcPts val="400"/>
              </a:spcAft>
              <a:buClr>
                <a:srgbClr val="12223A">
                  <a:lumMod val="50000"/>
                </a:srgbClr>
              </a:buClr>
            </a:pPr>
            <a:r>
              <a:rPr lang="fr-FR" sz="1400" dirty="0" smtClean="0">
                <a:solidFill>
                  <a:srgbClr val="000000">
                    <a:lumMod val="65000"/>
                    <a:lumOff val="35000"/>
                  </a:srgbClr>
                </a:solidFill>
                <a:latin typeface="Arial"/>
                <a:cs typeface="Arial" pitchFamily="34" charset="0"/>
              </a:rPr>
              <a:t>XXXX</a:t>
            </a:r>
            <a:endParaRPr lang="fr-FR" sz="1600" dirty="0" smtClean="0">
              <a:solidFill>
                <a:srgbClr val="000000">
                  <a:lumMod val="65000"/>
                  <a:lumOff val="35000"/>
                </a:srgbClr>
              </a:solidFill>
              <a:latin typeface="Arial"/>
              <a:cs typeface="Arial" pitchFamily="34" charset="0"/>
            </a:endParaRPr>
          </a:p>
        </p:txBody>
      </p:sp>
      <p:sp>
        <p:nvSpPr>
          <p:cNvPr id="11" name="Isosceles Triangle 10"/>
          <p:cNvSpPr/>
          <p:nvPr/>
        </p:nvSpPr>
        <p:spPr bwMode="auto">
          <a:xfrm flipV="1">
            <a:off x="759125" y="225151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2" name="Isosceles Triangle 11"/>
          <p:cNvSpPr/>
          <p:nvPr/>
        </p:nvSpPr>
        <p:spPr bwMode="auto">
          <a:xfrm flipV="1">
            <a:off x="808008" y="4681268"/>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3" name="Isosceles Triangle 12"/>
          <p:cNvSpPr/>
          <p:nvPr/>
        </p:nvSpPr>
        <p:spPr bwMode="auto">
          <a:xfrm rot="16200000" flipV="1">
            <a:off x="4195315" y="5308121"/>
            <a:ext cx="508958" cy="146649"/>
          </a:xfrm>
          <a:prstGeom prst="triangle">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14" name="Rectangle 13"/>
          <p:cNvSpPr/>
          <p:nvPr/>
        </p:nvSpPr>
        <p:spPr bwMode="auto">
          <a:xfrm>
            <a:off x="4753155" y="2536166"/>
            <a:ext cx="3925019" cy="2070340"/>
          </a:xfrm>
          <a:prstGeom prst="rect">
            <a:avLst/>
          </a:prstGeom>
          <a:solidFill>
            <a:schemeClr val="bg1"/>
          </a:solidFill>
          <a:ln w="38100">
            <a:solidFill>
              <a:schemeClr val="accent3"/>
            </a:solidFill>
            <a:prstDash val="dash"/>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r>
              <a:rPr lang="fr-FR" sz="2200" dirty="0" err="1" smtClean="0">
                <a:solidFill>
                  <a:schemeClr val="accent3"/>
                </a:solidFill>
                <a:latin typeface="+mn-lt"/>
                <a:cs typeface="Arial" pitchFamily="34" charset="0"/>
              </a:rPr>
              <a:t>Screen</a:t>
            </a:r>
            <a:r>
              <a:rPr lang="fr-FR" sz="2200" dirty="0" smtClean="0">
                <a:solidFill>
                  <a:schemeClr val="accent3"/>
                </a:solidFill>
                <a:latin typeface="+mn-lt"/>
                <a:cs typeface="Arial" pitchFamily="34" charset="0"/>
              </a:rPr>
              <a:t> copy or </a:t>
            </a:r>
            <a:r>
              <a:rPr lang="fr-FR" sz="2200" dirty="0" err="1" smtClean="0">
                <a:solidFill>
                  <a:schemeClr val="accent3"/>
                </a:solidFill>
                <a:latin typeface="+mn-lt"/>
                <a:cs typeface="Arial" pitchFamily="34" charset="0"/>
              </a:rPr>
              <a:t>picture</a:t>
            </a:r>
            <a:endParaRPr lang="fr-FR" sz="2200" dirty="0" smtClean="0">
              <a:solidFill>
                <a:schemeClr val="accent3"/>
              </a:solidFill>
              <a:latin typeface="+mn-lt"/>
              <a:cs typeface="Arial" pitchFamily="34" charset="0"/>
            </a:endParaRPr>
          </a:p>
        </p:txBody>
      </p:sp>
    </p:spTree>
    <p:extLst>
      <p:ext uri="{BB962C8B-B14F-4D97-AF65-F5344CB8AC3E}">
        <p14:creationId xmlns:p14="http://schemas.microsoft.com/office/powerpoint/2010/main" val="5028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CAST </a:t>
            </a:r>
            <a:r>
              <a:rPr lang="fr-FR" dirty="0"/>
              <a:t>OVERVIEW</a:t>
            </a:r>
          </a:p>
        </p:txBody>
      </p:sp>
    </p:spTree>
    <p:extLst>
      <p:ext uri="{BB962C8B-B14F-4D97-AF65-F5344CB8AC3E}">
        <p14:creationId xmlns:p14="http://schemas.microsoft.com/office/powerpoint/2010/main" val="3766783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47"/>
          <p:cNvSpPr txBox="1">
            <a:spLocks noChangeArrowheads="1"/>
          </p:cNvSpPr>
          <p:nvPr/>
        </p:nvSpPr>
        <p:spPr bwMode="gray">
          <a:xfrm>
            <a:off x="282623" y="5595556"/>
            <a:ext cx="5175671" cy="722527"/>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endParaRPr lang="en-US" sz="1200" dirty="0"/>
          </a:p>
        </p:txBody>
      </p:sp>
      <p:pic>
        <p:nvPicPr>
          <p:cNvPr id="17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900" y="3154600"/>
            <a:ext cx="2871520" cy="212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8"/>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936944" y="2814978"/>
            <a:ext cx="1762055" cy="161129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title"/>
          </p:nvPr>
        </p:nvSpPr>
        <p:spPr bwMode="gray">
          <a:xfrm>
            <a:off x="320040" y="237736"/>
            <a:ext cx="8503920" cy="378565"/>
          </a:xfrm>
        </p:spPr>
        <p:txBody>
          <a:bodyPr/>
          <a:lstStyle/>
          <a:p>
            <a:r>
              <a:rPr lang="en-US" dirty="0" smtClean="0"/>
              <a:t>The Application </a:t>
            </a:r>
            <a:r>
              <a:rPr lang="en-US" dirty="0"/>
              <a:t>Intelligence Platform: </a:t>
            </a:r>
            <a:r>
              <a:rPr lang="en-US" sz="2000" dirty="0"/>
              <a:t>A $100m e</a:t>
            </a:r>
            <a:r>
              <a:rPr lang="en-US" sz="2000" dirty="0" smtClean="0"/>
              <a:t>ngine</a:t>
            </a:r>
            <a:endParaRPr lang="en-US" dirty="0"/>
          </a:p>
        </p:txBody>
      </p:sp>
      <p:sp>
        <p:nvSpPr>
          <p:cNvPr id="77" name="Oval 15"/>
          <p:cNvSpPr>
            <a:spLocks noChangeArrowheads="1"/>
          </p:cNvSpPr>
          <p:nvPr/>
        </p:nvSpPr>
        <p:spPr bwMode="gray">
          <a:xfrm>
            <a:off x="348977" y="2660316"/>
            <a:ext cx="1200150" cy="204788"/>
          </a:xfrm>
          <a:prstGeom prst="ellipse">
            <a:avLst/>
          </a:prstGeom>
          <a:gradFill rotWithShape="1">
            <a:gsLst>
              <a:gs pos="0">
                <a:srgbClr val="808080"/>
              </a:gs>
              <a:gs pos="100000">
                <a:srgbClr val="FFFFFF">
                  <a:alpha val="0"/>
                </a:srgbClr>
              </a:gs>
            </a:gsLst>
            <a:path path="shape">
              <a:fillToRect l="50000" t="50000" r="50000" b="50000"/>
            </a:path>
          </a:gradFill>
          <a:ln w="12700" algn="ctr">
            <a:noFill/>
            <a:round/>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nvGrpSpPr>
          <p:cNvPr id="4" name="Group 93"/>
          <p:cNvGrpSpPr>
            <a:grpSpLocks/>
          </p:cNvGrpSpPr>
          <p:nvPr/>
        </p:nvGrpSpPr>
        <p:grpSpPr bwMode="gray">
          <a:xfrm>
            <a:off x="568052" y="2299954"/>
            <a:ext cx="765175" cy="434975"/>
            <a:chOff x="1280064" y="1586442"/>
            <a:chExt cx="765287" cy="434313"/>
          </a:xfrm>
        </p:grpSpPr>
        <p:sp>
          <p:nvSpPr>
            <p:cNvPr id="79" name="Freeform 17"/>
            <p:cNvSpPr>
              <a:spLocks/>
            </p:cNvSpPr>
            <p:nvPr/>
          </p:nvSpPr>
          <p:spPr bwMode="gray">
            <a:xfrm>
              <a:off x="1524810" y="1755632"/>
              <a:ext cx="520541" cy="167446"/>
            </a:xfrm>
            <a:custGeom>
              <a:avLst/>
              <a:gdLst>
                <a:gd name="T0" fmla="*/ 2147483647 w 302"/>
                <a:gd name="T1" fmla="*/ 2147483647 h 153"/>
                <a:gd name="T2" fmla="*/ 2147483647 w 302"/>
                <a:gd name="T3" fmla="*/ 2147483647 h 153"/>
                <a:gd name="T4" fmla="*/ 2147483647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0 w 302"/>
                <a:gd name="T17" fmla="*/ 2147483647 h 153"/>
                <a:gd name="T18" fmla="*/ 0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2147483647 h 153"/>
                <a:gd name="T30" fmla="*/ 2147483647 w 302"/>
                <a:gd name="T31" fmla="*/ 2147483647 h 153"/>
                <a:gd name="T32" fmla="*/ 2147483647 w 302"/>
                <a:gd name="T33" fmla="*/ 2147483647 h 153"/>
                <a:gd name="T34" fmla="*/ 2147483647 w 302"/>
                <a:gd name="T35" fmla="*/ 2147483647 h 153"/>
                <a:gd name="T36" fmla="*/ 2147483647 w 302"/>
                <a:gd name="T37" fmla="*/ 2147483647 h 153"/>
                <a:gd name="T38" fmla="*/ 2147483647 w 302"/>
                <a:gd name="T39" fmla="*/ 2147483647 h 153"/>
                <a:gd name="T40" fmla="*/ 2147483647 w 302"/>
                <a:gd name="T41" fmla="*/ 2147483647 h 153"/>
                <a:gd name="T42" fmla="*/ 2147483647 w 302"/>
                <a:gd name="T43" fmla="*/ 2147483647 h 153"/>
                <a:gd name="T44" fmla="*/ 2147483647 w 302"/>
                <a:gd name="T45" fmla="*/ 2147483647 h 153"/>
                <a:gd name="T46" fmla="*/ 2147483647 w 302"/>
                <a:gd name="T47" fmla="*/ 2147483647 h 153"/>
                <a:gd name="T48" fmla="*/ 2147483647 w 302"/>
                <a:gd name="T49" fmla="*/ 2147483647 h 153"/>
                <a:gd name="T50" fmla="*/ 2147483647 w 302"/>
                <a:gd name="T51" fmla="*/ 2147483647 h 153"/>
                <a:gd name="T52" fmla="*/ 2147483647 w 302"/>
                <a:gd name="T53" fmla="*/ 2147483647 h 153"/>
                <a:gd name="T54" fmla="*/ 2147483647 w 302"/>
                <a:gd name="T55" fmla="*/ 2147483647 h 153"/>
                <a:gd name="T56" fmla="*/ 2147483647 w 302"/>
                <a:gd name="T57" fmla="*/ 2147483647 h 153"/>
                <a:gd name="T58" fmla="*/ 2147483647 w 302"/>
                <a:gd name="T59" fmla="*/ 2147483647 h 153"/>
                <a:gd name="T60" fmla="*/ 2147483647 w 302"/>
                <a:gd name="T61" fmla="*/ 2147483647 h 153"/>
                <a:gd name="T62" fmla="*/ 2147483647 w 302"/>
                <a:gd name="T63" fmla="*/ 2147483647 h 153"/>
                <a:gd name="T64" fmla="*/ 2147483647 w 302"/>
                <a:gd name="T65" fmla="*/ 2147483647 h 153"/>
                <a:gd name="T66" fmla="*/ 2147483647 w 302"/>
                <a:gd name="T67" fmla="*/ 2147483647 h 153"/>
                <a:gd name="T68" fmla="*/ 2147483647 w 302"/>
                <a:gd name="T69" fmla="*/ 0 h 153"/>
                <a:gd name="T70" fmla="*/ 2147483647 w 302"/>
                <a:gd name="T71" fmla="*/ 0 h 153"/>
                <a:gd name="T72" fmla="*/ 2147483647 w 302"/>
                <a:gd name="T73" fmla="*/ 2147483647 h 1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2"/>
                <a:gd name="T112" fmla="*/ 0 h 153"/>
                <a:gd name="T113" fmla="*/ 302 w 302"/>
                <a:gd name="T114" fmla="*/ 153 h 1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2" h="153">
                  <a:moveTo>
                    <a:pt x="302" y="3"/>
                  </a:moveTo>
                  <a:cubicBezTo>
                    <a:pt x="302" y="3"/>
                    <a:pt x="302" y="3"/>
                    <a:pt x="302" y="4"/>
                  </a:cubicBezTo>
                  <a:cubicBezTo>
                    <a:pt x="301" y="5"/>
                    <a:pt x="301" y="5"/>
                    <a:pt x="301" y="6"/>
                  </a:cubicBezTo>
                  <a:cubicBezTo>
                    <a:pt x="301" y="7"/>
                    <a:pt x="301" y="7"/>
                    <a:pt x="300" y="8"/>
                  </a:cubicBezTo>
                  <a:cubicBezTo>
                    <a:pt x="300" y="8"/>
                    <a:pt x="300" y="9"/>
                    <a:pt x="300" y="10"/>
                  </a:cubicBezTo>
                  <a:cubicBezTo>
                    <a:pt x="299" y="10"/>
                    <a:pt x="299" y="11"/>
                    <a:pt x="298" y="12"/>
                  </a:cubicBezTo>
                  <a:cubicBezTo>
                    <a:pt x="298" y="12"/>
                    <a:pt x="298" y="12"/>
                    <a:pt x="298" y="13"/>
                  </a:cubicBezTo>
                  <a:cubicBezTo>
                    <a:pt x="277" y="42"/>
                    <a:pt x="187" y="64"/>
                    <a:pt x="79" y="64"/>
                  </a:cubicBezTo>
                  <a:cubicBezTo>
                    <a:pt x="51" y="64"/>
                    <a:pt x="24" y="63"/>
                    <a:pt x="0" y="60"/>
                  </a:cubicBezTo>
                  <a:cubicBezTo>
                    <a:pt x="0" y="149"/>
                    <a:pt x="0" y="149"/>
                    <a:pt x="0" y="149"/>
                  </a:cubicBezTo>
                  <a:cubicBezTo>
                    <a:pt x="0" y="149"/>
                    <a:pt x="1" y="149"/>
                    <a:pt x="2" y="149"/>
                  </a:cubicBezTo>
                  <a:cubicBezTo>
                    <a:pt x="3" y="150"/>
                    <a:pt x="3" y="150"/>
                    <a:pt x="4" y="150"/>
                  </a:cubicBezTo>
                  <a:cubicBezTo>
                    <a:pt x="7" y="150"/>
                    <a:pt x="10" y="150"/>
                    <a:pt x="13" y="151"/>
                  </a:cubicBezTo>
                  <a:cubicBezTo>
                    <a:pt x="13" y="151"/>
                    <a:pt x="14" y="151"/>
                    <a:pt x="15" y="151"/>
                  </a:cubicBezTo>
                  <a:cubicBezTo>
                    <a:pt x="17" y="151"/>
                    <a:pt x="20" y="151"/>
                    <a:pt x="23" y="151"/>
                  </a:cubicBezTo>
                  <a:cubicBezTo>
                    <a:pt x="24" y="151"/>
                    <a:pt x="25" y="152"/>
                    <a:pt x="26" y="152"/>
                  </a:cubicBezTo>
                  <a:cubicBezTo>
                    <a:pt x="29" y="152"/>
                    <a:pt x="31" y="152"/>
                    <a:pt x="34" y="152"/>
                  </a:cubicBezTo>
                  <a:cubicBezTo>
                    <a:pt x="34" y="152"/>
                    <a:pt x="34" y="152"/>
                    <a:pt x="35" y="152"/>
                  </a:cubicBezTo>
                  <a:cubicBezTo>
                    <a:pt x="43" y="153"/>
                    <a:pt x="52" y="153"/>
                    <a:pt x="61" y="153"/>
                  </a:cubicBezTo>
                  <a:cubicBezTo>
                    <a:pt x="67" y="153"/>
                    <a:pt x="73" y="153"/>
                    <a:pt x="79" y="153"/>
                  </a:cubicBezTo>
                  <a:cubicBezTo>
                    <a:pt x="85" y="153"/>
                    <a:pt x="91" y="153"/>
                    <a:pt x="97" y="153"/>
                  </a:cubicBezTo>
                  <a:cubicBezTo>
                    <a:pt x="106" y="153"/>
                    <a:pt x="115" y="153"/>
                    <a:pt x="123" y="152"/>
                  </a:cubicBezTo>
                  <a:cubicBezTo>
                    <a:pt x="123" y="152"/>
                    <a:pt x="124" y="152"/>
                    <a:pt x="124" y="152"/>
                  </a:cubicBezTo>
                  <a:cubicBezTo>
                    <a:pt x="127" y="152"/>
                    <a:pt x="129" y="152"/>
                    <a:pt x="132" y="152"/>
                  </a:cubicBezTo>
                  <a:cubicBezTo>
                    <a:pt x="133" y="151"/>
                    <a:pt x="134" y="151"/>
                    <a:pt x="135" y="151"/>
                  </a:cubicBezTo>
                  <a:cubicBezTo>
                    <a:pt x="138" y="151"/>
                    <a:pt x="141" y="151"/>
                    <a:pt x="143" y="151"/>
                  </a:cubicBezTo>
                  <a:cubicBezTo>
                    <a:pt x="144" y="151"/>
                    <a:pt x="145" y="151"/>
                    <a:pt x="145" y="151"/>
                  </a:cubicBezTo>
                  <a:cubicBezTo>
                    <a:pt x="148" y="150"/>
                    <a:pt x="151" y="150"/>
                    <a:pt x="154" y="150"/>
                  </a:cubicBezTo>
                  <a:cubicBezTo>
                    <a:pt x="155" y="150"/>
                    <a:pt x="155" y="150"/>
                    <a:pt x="156" y="149"/>
                  </a:cubicBezTo>
                  <a:cubicBezTo>
                    <a:pt x="169" y="148"/>
                    <a:pt x="182" y="146"/>
                    <a:pt x="195" y="144"/>
                  </a:cubicBezTo>
                  <a:cubicBezTo>
                    <a:pt x="195" y="144"/>
                    <a:pt x="195" y="144"/>
                    <a:pt x="195" y="144"/>
                  </a:cubicBezTo>
                  <a:cubicBezTo>
                    <a:pt x="259" y="133"/>
                    <a:pt x="302" y="112"/>
                    <a:pt x="302" y="89"/>
                  </a:cubicBezTo>
                  <a:cubicBezTo>
                    <a:pt x="302" y="89"/>
                    <a:pt x="302" y="89"/>
                    <a:pt x="302" y="89"/>
                  </a:cubicBezTo>
                  <a:cubicBezTo>
                    <a:pt x="302" y="89"/>
                    <a:pt x="302" y="89"/>
                    <a:pt x="302" y="89"/>
                  </a:cubicBezTo>
                  <a:cubicBezTo>
                    <a:pt x="302" y="0"/>
                    <a:pt x="302" y="0"/>
                    <a:pt x="302" y="0"/>
                  </a:cubicBezTo>
                  <a:cubicBezTo>
                    <a:pt x="302" y="0"/>
                    <a:pt x="302" y="0"/>
                    <a:pt x="302" y="0"/>
                  </a:cubicBezTo>
                  <a:cubicBezTo>
                    <a:pt x="302" y="1"/>
                    <a:pt x="302" y="2"/>
                    <a:pt x="302" y="3"/>
                  </a:cubicBezTo>
                  <a:close/>
                </a:path>
              </a:pathLst>
            </a:custGeom>
            <a:gradFill rotWithShape="1">
              <a:gsLst>
                <a:gs pos="0">
                  <a:srgbClr val="797979"/>
                </a:gs>
                <a:gs pos="50000">
                  <a:srgbClr val="BABABA"/>
                </a:gs>
                <a:gs pos="100000">
                  <a:srgbClr val="797979"/>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0" name="Freeform 18"/>
            <p:cNvSpPr>
              <a:spLocks/>
            </p:cNvSpPr>
            <p:nvPr/>
          </p:nvSpPr>
          <p:spPr bwMode="gray">
            <a:xfrm>
              <a:off x="1524810" y="1657955"/>
              <a:ext cx="520541" cy="167446"/>
            </a:xfrm>
            <a:custGeom>
              <a:avLst/>
              <a:gdLst>
                <a:gd name="T0" fmla="*/ 2147483647 w 302"/>
                <a:gd name="T1" fmla="*/ 2147483647 h 153"/>
                <a:gd name="T2" fmla="*/ 0 w 302"/>
                <a:gd name="T3" fmla="*/ 2147483647 h 153"/>
                <a:gd name="T4" fmla="*/ 0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2147483647 w 302"/>
                <a:gd name="T17" fmla="*/ 2147483647 h 153"/>
                <a:gd name="T18" fmla="*/ 2147483647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0 h 153"/>
                <a:gd name="T30" fmla="*/ 2147483647 w 302"/>
                <a:gd name="T31" fmla="*/ 2147483647 h 1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2"/>
                <a:gd name="T49" fmla="*/ 0 h 153"/>
                <a:gd name="T50" fmla="*/ 302 w 302"/>
                <a:gd name="T51" fmla="*/ 153 h 1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2" h="153">
                  <a:moveTo>
                    <a:pt x="79" y="64"/>
                  </a:moveTo>
                  <a:cubicBezTo>
                    <a:pt x="51" y="64"/>
                    <a:pt x="24" y="63"/>
                    <a:pt x="0" y="60"/>
                  </a:cubicBezTo>
                  <a:cubicBezTo>
                    <a:pt x="0" y="149"/>
                    <a:pt x="0" y="149"/>
                    <a:pt x="0" y="149"/>
                  </a:cubicBezTo>
                  <a:cubicBezTo>
                    <a:pt x="24" y="152"/>
                    <a:pt x="51" y="153"/>
                    <a:pt x="79" y="153"/>
                  </a:cubicBezTo>
                  <a:cubicBezTo>
                    <a:pt x="187" y="153"/>
                    <a:pt x="277" y="131"/>
                    <a:pt x="298" y="102"/>
                  </a:cubicBezTo>
                  <a:cubicBezTo>
                    <a:pt x="298" y="101"/>
                    <a:pt x="298" y="101"/>
                    <a:pt x="298" y="101"/>
                  </a:cubicBezTo>
                  <a:cubicBezTo>
                    <a:pt x="299" y="100"/>
                    <a:pt x="299" y="99"/>
                    <a:pt x="300" y="99"/>
                  </a:cubicBezTo>
                  <a:cubicBezTo>
                    <a:pt x="300" y="98"/>
                    <a:pt x="300" y="97"/>
                    <a:pt x="300" y="97"/>
                  </a:cubicBezTo>
                  <a:cubicBezTo>
                    <a:pt x="301" y="96"/>
                    <a:pt x="301" y="96"/>
                    <a:pt x="301" y="95"/>
                  </a:cubicBezTo>
                  <a:cubicBezTo>
                    <a:pt x="301" y="94"/>
                    <a:pt x="301" y="94"/>
                    <a:pt x="302" y="93"/>
                  </a:cubicBezTo>
                  <a:cubicBezTo>
                    <a:pt x="302" y="92"/>
                    <a:pt x="302" y="92"/>
                    <a:pt x="302" y="92"/>
                  </a:cubicBezTo>
                  <a:cubicBezTo>
                    <a:pt x="302" y="91"/>
                    <a:pt x="302" y="90"/>
                    <a:pt x="302" y="89"/>
                  </a:cubicBezTo>
                  <a:cubicBezTo>
                    <a:pt x="302" y="89"/>
                    <a:pt x="302" y="89"/>
                    <a:pt x="302" y="89"/>
                  </a:cubicBezTo>
                  <a:cubicBezTo>
                    <a:pt x="302" y="89"/>
                    <a:pt x="302" y="89"/>
                    <a:pt x="302" y="89"/>
                  </a:cubicBezTo>
                  <a:cubicBezTo>
                    <a:pt x="302" y="0"/>
                    <a:pt x="302" y="0"/>
                    <a:pt x="302" y="0"/>
                  </a:cubicBezTo>
                  <a:cubicBezTo>
                    <a:pt x="302" y="35"/>
                    <a:pt x="202" y="64"/>
                    <a:pt x="79" y="64"/>
                  </a:cubicBezTo>
                  <a:close/>
                </a:path>
              </a:pathLst>
            </a:custGeom>
            <a:gradFill rotWithShape="1">
              <a:gsLst>
                <a:gs pos="0">
                  <a:srgbClr val="949494"/>
                </a:gs>
                <a:gs pos="5000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1" name="Freeform 19"/>
            <p:cNvSpPr>
              <a:spLocks/>
            </p:cNvSpPr>
            <p:nvPr/>
          </p:nvSpPr>
          <p:spPr bwMode="gray">
            <a:xfrm>
              <a:off x="1524810" y="1770167"/>
              <a:ext cx="513235" cy="55234"/>
            </a:xfrm>
            <a:custGeom>
              <a:avLst/>
              <a:gdLst>
                <a:gd name="T0" fmla="*/ 2147483647 w 298"/>
                <a:gd name="T1" fmla="*/ 2147483647 h 51"/>
                <a:gd name="T2" fmla="*/ 2147483647 w 298"/>
                <a:gd name="T3" fmla="*/ 0 h 51"/>
                <a:gd name="T4" fmla="*/ 2147483647 w 298"/>
                <a:gd name="T5" fmla="*/ 2147483647 h 51"/>
                <a:gd name="T6" fmla="*/ 0 w 298"/>
                <a:gd name="T7" fmla="*/ 2147483647 h 51"/>
                <a:gd name="T8" fmla="*/ 0 w 298"/>
                <a:gd name="T9" fmla="*/ 2147483647 h 51"/>
                <a:gd name="T10" fmla="*/ 2147483647 w 298"/>
                <a:gd name="T11" fmla="*/ 2147483647 h 51"/>
                <a:gd name="T12" fmla="*/ 0 60000 65536"/>
                <a:gd name="T13" fmla="*/ 0 60000 65536"/>
                <a:gd name="T14" fmla="*/ 0 60000 65536"/>
                <a:gd name="T15" fmla="*/ 0 60000 65536"/>
                <a:gd name="T16" fmla="*/ 0 60000 65536"/>
                <a:gd name="T17" fmla="*/ 0 60000 65536"/>
                <a:gd name="T18" fmla="*/ 0 w 298"/>
                <a:gd name="T19" fmla="*/ 0 h 51"/>
                <a:gd name="T20" fmla="*/ 298 w 298"/>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298" h="51">
                  <a:moveTo>
                    <a:pt x="79" y="51"/>
                  </a:moveTo>
                  <a:cubicBezTo>
                    <a:pt x="187" y="51"/>
                    <a:pt x="277" y="29"/>
                    <a:pt x="298" y="0"/>
                  </a:cubicBezTo>
                  <a:cubicBezTo>
                    <a:pt x="277" y="29"/>
                    <a:pt x="187" y="51"/>
                    <a:pt x="79" y="51"/>
                  </a:cubicBezTo>
                  <a:cubicBezTo>
                    <a:pt x="51" y="51"/>
                    <a:pt x="24" y="50"/>
                    <a:pt x="0" y="47"/>
                  </a:cubicBezTo>
                  <a:cubicBezTo>
                    <a:pt x="0" y="47"/>
                    <a:pt x="0" y="47"/>
                    <a:pt x="0" y="47"/>
                  </a:cubicBezTo>
                  <a:cubicBezTo>
                    <a:pt x="24" y="50"/>
                    <a:pt x="51" y="51"/>
                    <a:pt x="79" y="51"/>
                  </a:cubicBez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2" name="Freeform 20"/>
            <p:cNvSpPr>
              <a:spLocks/>
            </p:cNvSpPr>
            <p:nvPr/>
          </p:nvSpPr>
          <p:spPr bwMode="gray">
            <a:xfrm>
              <a:off x="1403350" y="1807378"/>
              <a:ext cx="124199" cy="111631"/>
            </a:xfrm>
            <a:custGeom>
              <a:avLst/>
              <a:gdLst>
                <a:gd name="T0" fmla="*/ 0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0 w 72"/>
                <a:gd name="T11" fmla="*/ 0 h 102"/>
                <a:gd name="T12" fmla="*/ 0 w 72"/>
                <a:gd name="T13" fmla="*/ 2147483647 h 102"/>
                <a:gd name="T14" fmla="*/ 0 60000 65536"/>
                <a:gd name="T15" fmla="*/ 0 60000 65536"/>
                <a:gd name="T16" fmla="*/ 0 60000 65536"/>
                <a:gd name="T17" fmla="*/ 0 60000 65536"/>
                <a:gd name="T18" fmla="*/ 0 60000 65536"/>
                <a:gd name="T19" fmla="*/ 0 60000 65536"/>
                <a:gd name="T20" fmla="*/ 0 60000 65536"/>
                <a:gd name="T21" fmla="*/ 0 w 72"/>
                <a:gd name="T22" fmla="*/ 0 h 102"/>
                <a:gd name="T23" fmla="*/ 72 w 72"/>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02">
                  <a:moveTo>
                    <a:pt x="0" y="89"/>
                  </a:moveTo>
                  <a:cubicBezTo>
                    <a:pt x="11" y="92"/>
                    <a:pt x="23" y="95"/>
                    <a:pt x="35" y="97"/>
                  </a:cubicBezTo>
                  <a:cubicBezTo>
                    <a:pt x="35" y="97"/>
                    <a:pt x="35" y="97"/>
                    <a:pt x="35" y="97"/>
                  </a:cubicBezTo>
                  <a:cubicBezTo>
                    <a:pt x="47" y="99"/>
                    <a:pt x="59" y="101"/>
                    <a:pt x="72" y="102"/>
                  </a:cubicBezTo>
                  <a:cubicBezTo>
                    <a:pt x="72" y="13"/>
                    <a:pt x="72" y="13"/>
                    <a:pt x="72" y="13"/>
                  </a:cubicBezTo>
                  <a:cubicBezTo>
                    <a:pt x="45" y="10"/>
                    <a:pt x="21" y="6"/>
                    <a:pt x="0" y="0"/>
                  </a:cubicBezTo>
                  <a:lnTo>
                    <a:pt x="0" y="89"/>
                  </a:lnTo>
                  <a:close/>
                </a:path>
              </a:pathLst>
            </a:custGeom>
            <a:gradFill rotWithShape="1">
              <a:gsLst>
                <a:gs pos="0">
                  <a:srgbClr val="797979"/>
                </a:gs>
                <a:gs pos="50000">
                  <a:srgbClr val="C0C0C0"/>
                </a:gs>
                <a:gs pos="100000">
                  <a:srgbClr val="797979"/>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3" name="Freeform 21"/>
            <p:cNvSpPr>
              <a:spLocks/>
            </p:cNvSpPr>
            <p:nvPr/>
          </p:nvSpPr>
          <p:spPr bwMode="gray">
            <a:xfrm>
              <a:off x="1283717" y="1755632"/>
              <a:ext cx="124199" cy="149422"/>
            </a:xfrm>
            <a:custGeom>
              <a:avLst/>
              <a:gdLst>
                <a:gd name="T0" fmla="*/ 0 w 72"/>
                <a:gd name="T1" fmla="*/ 2147483647 h 136"/>
                <a:gd name="T2" fmla="*/ 2147483647 w 72"/>
                <a:gd name="T3" fmla="*/ 2147483647 h 136"/>
                <a:gd name="T4" fmla="*/ 2147483647 w 72"/>
                <a:gd name="T5" fmla="*/ 2147483647 h 136"/>
                <a:gd name="T6" fmla="*/ 2147483647 w 72"/>
                <a:gd name="T7" fmla="*/ 2147483647 h 136"/>
                <a:gd name="T8" fmla="*/ 2147483647 w 72"/>
                <a:gd name="T9" fmla="*/ 2147483647 h 136"/>
                <a:gd name="T10" fmla="*/ 2147483647 w 72"/>
                <a:gd name="T11" fmla="*/ 2147483647 h 136"/>
                <a:gd name="T12" fmla="*/ 2147483647 w 72"/>
                <a:gd name="T13" fmla="*/ 2147483647 h 136"/>
                <a:gd name="T14" fmla="*/ 2147483647 w 72"/>
                <a:gd name="T15" fmla="*/ 2147483647 h 136"/>
                <a:gd name="T16" fmla="*/ 0 w 72"/>
                <a:gd name="T17" fmla="*/ 2147483647 h 136"/>
                <a:gd name="T18" fmla="*/ 0 w 72"/>
                <a:gd name="T19" fmla="*/ 2147483647 h 136"/>
                <a:gd name="T20" fmla="*/ 0 w 72"/>
                <a:gd name="T21" fmla="*/ 0 h 136"/>
                <a:gd name="T22" fmla="*/ 0 w 72"/>
                <a:gd name="T23" fmla="*/ 0 h 136"/>
                <a:gd name="T24" fmla="*/ 0 w 72"/>
                <a:gd name="T25" fmla="*/ 0 h 136"/>
                <a:gd name="T26" fmla="*/ 0 w 72"/>
                <a:gd name="T27" fmla="*/ 2147483647 h 136"/>
                <a:gd name="T28" fmla="*/ 0 w 72"/>
                <a:gd name="T29" fmla="*/ 2147483647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36"/>
                <a:gd name="T47" fmla="*/ 72 w 72"/>
                <a:gd name="T48" fmla="*/ 136 h 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36">
                  <a:moveTo>
                    <a:pt x="0" y="89"/>
                  </a:moveTo>
                  <a:cubicBezTo>
                    <a:pt x="0" y="108"/>
                    <a:pt x="28" y="125"/>
                    <a:pt x="72" y="136"/>
                  </a:cubicBezTo>
                  <a:cubicBezTo>
                    <a:pt x="72" y="47"/>
                    <a:pt x="72" y="47"/>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lose/>
                </a:path>
              </a:pathLst>
            </a:custGeom>
            <a:gradFill rotWithShape="1">
              <a:gsLst>
                <a:gs pos="0">
                  <a:srgbClr val="DDDDDD"/>
                </a:gs>
                <a:gs pos="100000">
                  <a:srgbClr val="797979"/>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4" name="Freeform 22"/>
            <p:cNvSpPr>
              <a:spLocks/>
            </p:cNvSpPr>
            <p:nvPr/>
          </p:nvSpPr>
          <p:spPr bwMode="gray">
            <a:xfrm>
              <a:off x="1283717" y="1657955"/>
              <a:ext cx="124199" cy="149422"/>
            </a:xfrm>
            <a:custGeom>
              <a:avLst/>
              <a:gdLst>
                <a:gd name="T0" fmla="*/ 0 w 72"/>
                <a:gd name="T1" fmla="*/ 2147483647 h 136"/>
                <a:gd name="T2" fmla="*/ 0 w 72"/>
                <a:gd name="T3" fmla="*/ 2147483647 h 136"/>
                <a:gd name="T4" fmla="*/ 2147483647 w 72"/>
                <a:gd name="T5" fmla="*/ 2147483647 h 136"/>
                <a:gd name="T6" fmla="*/ 2147483647 w 72"/>
                <a:gd name="T7" fmla="*/ 2147483647 h 136"/>
                <a:gd name="T8" fmla="*/ 2147483647 w 72"/>
                <a:gd name="T9" fmla="*/ 2147483647 h 136"/>
                <a:gd name="T10" fmla="*/ 2147483647 w 72"/>
                <a:gd name="T11" fmla="*/ 2147483647 h 136"/>
                <a:gd name="T12" fmla="*/ 2147483647 w 72"/>
                <a:gd name="T13" fmla="*/ 2147483647 h 136"/>
                <a:gd name="T14" fmla="*/ 2147483647 w 72"/>
                <a:gd name="T15" fmla="*/ 2147483647 h 136"/>
                <a:gd name="T16" fmla="*/ 2147483647 w 72"/>
                <a:gd name="T17" fmla="*/ 2147483647 h 136"/>
                <a:gd name="T18" fmla="*/ 0 w 72"/>
                <a:gd name="T19" fmla="*/ 0 h 136"/>
                <a:gd name="T20" fmla="*/ 0 w 72"/>
                <a:gd name="T21" fmla="*/ 2147483647 h 136"/>
                <a:gd name="T22" fmla="*/ 0 w 72"/>
                <a:gd name="T23" fmla="*/ 2147483647 h 136"/>
                <a:gd name="T24" fmla="*/ 0 w 72"/>
                <a:gd name="T25" fmla="*/ 2147483647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136"/>
                <a:gd name="T41" fmla="*/ 72 w 72"/>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136">
                  <a:moveTo>
                    <a:pt x="0" y="92"/>
                  </a:move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72" y="47"/>
                    <a:pt x="72" y="47"/>
                    <a:pt x="72" y="47"/>
                  </a:cubicBezTo>
                  <a:cubicBezTo>
                    <a:pt x="28" y="36"/>
                    <a:pt x="0" y="19"/>
                    <a:pt x="0" y="0"/>
                  </a:cubicBezTo>
                  <a:cubicBezTo>
                    <a:pt x="0" y="89"/>
                    <a:pt x="0" y="89"/>
                    <a:pt x="0" y="89"/>
                  </a:cubicBezTo>
                  <a:cubicBezTo>
                    <a:pt x="0" y="89"/>
                    <a:pt x="0" y="89"/>
                    <a:pt x="0" y="89"/>
                  </a:cubicBezTo>
                  <a:cubicBezTo>
                    <a:pt x="0" y="90"/>
                    <a:pt x="0" y="91"/>
                    <a:pt x="0" y="92"/>
                  </a:cubicBezTo>
                  <a:close/>
                </a:path>
              </a:pathLst>
            </a:custGeom>
            <a:gradFill rotWithShape="1">
              <a:gsLst>
                <a:gs pos="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5" name="Freeform 23"/>
            <p:cNvSpPr>
              <a:spLocks/>
            </p:cNvSpPr>
            <p:nvPr/>
          </p:nvSpPr>
          <p:spPr bwMode="gray">
            <a:xfrm>
              <a:off x="1403350" y="1709701"/>
              <a:ext cx="124199" cy="111631"/>
            </a:xfrm>
            <a:custGeom>
              <a:avLst/>
              <a:gdLst>
                <a:gd name="T0" fmla="*/ 2147483647 w 72"/>
                <a:gd name="T1" fmla="*/ 2147483647 h 102"/>
                <a:gd name="T2" fmla="*/ 2147483647 w 72"/>
                <a:gd name="T3" fmla="*/ 2147483647 h 102"/>
                <a:gd name="T4" fmla="*/ 0 w 72"/>
                <a:gd name="T5" fmla="*/ 0 h 102"/>
                <a:gd name="T6" fmla="*/ 0 w 72"/>
                <a:gd name="T7" fmla="*/ 2147483647 h 102"/>
                <a:gd name="T8" fmla="*/ 2147483647 w 72"/>
                <a:gd name="T9" fmla="*/ 2147483647 h 102"/>
                <a:gd name="T10" fmla="*/ 0 60000 65536"/>
                <a:gd name="T11" fmla="*/ 0 60000 65536"/>
                <a:gd name="T12" fmla="*/ 0 60000 65536"/>
                <a:gd name="T13" fmla="*/ 0 60000 65536"/>
                <a:gd name="T14" fmla="*/ 0 60000 65536"/>
                <a:gd name="T15" fmla="*/ 0 w 72"/>
                <a:gd name="T16" fmla="*/ 0 h 102"/>
                <a:gd name="T17" fmla="*/ 72 w 72"/>
                <a:gd name="T18" fmla="*/ 102 h 102"/>
              </a:gdLst>
              <a:ahLst/>
              <a:cxnLst>
                <a:cxn ang="T10">
                  <a:pos x="T0" y="T1"/>
                </a:cxn>
                <a:cxn ang="T11">
                  <a:pos x="T2" y="T3"/>
                </a:cxn>
                <a:cxn ang="T12">
                  <a:pos x="T4" y="T5"/>
                </a:cxn>
                <a:cxn ang="T13">
                  <a:pos x="T6" y="T7"/>
                </a:cxn>
                <a:cxn ang="T14">
                  <a:pos x="T8" y="T9"/>
                </a:cxn>
              </a:cxnLst>
              <a:rect l="T15" t="T16" r="T17" b="T18"/>
              <a:pathLst>
                <a:path w="72" h="102">
                  <a:moveTo>
                    <a:pt x="72" y="102"/>
                  </a:moveTo>
                  <a:cubicBezTo>
                    <a:pt x="72" y="13"/>
                    <a:pt x="72" y="13"/>
                    <a:pt x="72" y="13"/>
                  </a:cubicBezTo>
                  <a:cubicBezTo>
                    <a:pt x="45" y="10"/>
                    <a:pt x="21" y="6"/>
                    <a:pt x="0" y="0"/>
                  </a:cubicBezTo>
                  <a:cubicBezTo>
                    <a:pt x="0" y="89"/>
                    <a:pt x="0" y="89"/>
                    <a:pt x="0" y="89"/>
                  </a:cubicBezTo>
                  <a:cubicBezTo>
                    <a:pt x="21" y="95"/>
                    <a:pt x="45" y="99"/>
                    <a:pt x="72" y="102"/>
                  </a:cubicBez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6" name="Freeform 24"/>
            <p:cNvSpPr>
              <a:spLocks/>
            </p:cNvSpPr>
            <p:nvPr/>
          </p:nvSpPr>
          <p:spPr bwMode="gray">
            <a:xfrm>
              <a:off x="1524810" y="1853309"/>
              <a:ext cx="520541" cy="167446"/>
            </a:xfrm>
            <a:custGeom>
              <a:avLst/>
              <a:gdLst>
                <a:gd name="T0" fmla="*/ 2147483647 w 302"/>
                <a:gd name="T1" fmla="*/ 2147483647 h 153"/>
                <a:gd name="T2" fmla="*/ 2147483647 w 302"/>
                <a:gd name="T3" fmla="*/ 2147483647 h 153"/>
                <a:gd name="T4" fmla="*/ 2147483647 w 302"/>
                <a:gd name="T5" fmla="*/ 2147483647 h 153"/>
                <a:gd name="T6" fmla="*/ 2147483647 w 302"/>
                <a:gd name="T7" fmla="*/ 2147483647 h 153"/>
                <a:gd name="T8" fmla="*/ 2147483647 w 302"/>
                <a:gd name="T9" fmla="*/ 2147483647 h 153"/>
                <a:gd name="T10" fmla="*/ 2147483647 w 302"/>
                <a:gd name="T11" fmla="*/ 2147483647 h 153"/>
                <a:gd name="T12" fmla="*/ 2147483647 w 302"/>
                <a:gd name="T13" fmla="*/ 2147483647 h 153"/>
                <a:gd name="T14" fmla="*/ 2147483647 w 302"/>
                <a:gd name="T15" fmla="*/ 2147483647 h 153"/>
                <a:gd name="T16" fmla="*/ 2147483647 w 302"/>
                <a:gd name="T17" fmla="*/ 2147483647 h 153"/>
                <a:gd name="T18" fmla="*/ 2147483647 w 302"/>
                <a:gd name="T19" fmla="*/ 2147483647 h 153"/>
                <a:gd name="T20" fmla="*/ 2147483647 w 302"/>
                <a:gd name="T21" fmla="*/ 2147483647 h 153"/>
                <a:gd name="T22" fmla="*/ 2147483647 w 302"/>
                <a:gd name="T23" fmla="*/ 2147483647 h 153"/>
                <a:gd name="T24" fmla="*/ 2147483647 w 302"/>
                <a:gd name="T25" fmla="*/ 2147483647 h 153"/>
                <a:gd name="T26" fmla="*/ 2147483647 w 302"/>
                <a:gd name="T27" fmla="*/ 2147483647 h 153"/>
                <a:gd name="T28" fmla="*/ 2147483647 w 302"/>
                <a:gd name="T29" fmla="*/ 2147483647 h 153"/>
                <a:gd name="T30" fmla="*/ 2147483647 w 302"/>
                <a:gd name="T31" fmla="*/ 2147483647 h 153"/>
                <a:gd name="T32" fmla="*/ 2147483647 w 302"/>
                <a:gd name="T33" fmla="*/ 2147483647 h 153"/>
                <a:gd name="T34" fmla="*/ 2147483647 w 302"/>
                <a:gd name="T35" fmla="*/ 2147483647 h 153"/>
                <a:gd name="T36" fmla="*/ 2147483647 w 302"/>
                <a:gd name="T37" fmla="*/ 2147483647 h 153"/>
                <a:gd name="T38" fmla="*/ 2147483647 w 302"/>
                <a:gd name="T39" fmla="*/ 2147483647 h 153"/>
                <a:gd name="T40" fmla="*/ 2147483647 w 302"/>
                <a:gd name="T41" fmla="*/ 2147483647 h 153"/>
                <a:gd name="T42" fmla="*/ 0 w 302"/>
                <a:gd name="T43" fmla="*/ 2147483647 h 153"/>
                <a:gd name="T44" fmla="*/ 0 w 302"/>
                <a:gd name="T45" fmla="*/ 2147483647 h 153"/>
                <a:gd name="T46" fmla="*/ 2147483647 w 302"/>
                <a:gd name="T47" fmla="*/ 2147483647 h 153"/>
                <a:gd name="T48" fmla="*/ 2147483647 w 302"/>
                <a:gd name="T49" fmla="*/ 2147483647 h 153"/>
                <a:gd name="T50" fmla="*/ 2147483647 w 302"/>
                <a:gd name="T51" fmla="*/ 2147483647 h 153"/>
                <a:gd name="T52" fmla="*/ 2147483647 w 302"/>
                <a:gd name="T53" fmla="*/ 0 h 153"/>
                <a:gd name="T54" fmla="*/ 2147483647 w 302"/>
                <a:gd name="T55" fmla="*/ 0 h 153"/>
                <a:gd name="T56" fmla="*/ 2147483647 w 302"/>
                <a:gd name="T57" fmla="*/ 2147483647 h 1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2"/>
                <a:gd name="T88" fmla="*/ 0 h 153"/>
                <a:gd name="T89" fmla="*/ 302 w 302"/>
                <a:gd name="T90" fmla="*/ 153 h 1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2" h="153">
                  <a:moveTo>
                    <a:pt x="195" y="55"/>
                  </a:moveTo>
                  <a:cubicBezTo>
                    <a:pt x="195" y="55"/>
                    <a:pt x="195" y="55"/>
                    <a:pt x="195" y="55"/>
                  </a:cubicBezTo>
                  <a:cubicBezTo>
                    <a:pt x="182" y="57"/>
                    <a:pt x="169" y="59"/>
                    <a:pt x="156" y="60"/>
                  </a:cubicBezTo>
                  <a:cubicBezTo>
                    <a:pt x="155" y="61"/>
                    <a:pt x="155" y="61"/>
                    <a:pt x="154" y="61"/>
                  </a:cubicBezTo>
                  <a:cubicBezTo>
                    <a:pt x="151" y="61"/>
                    <a:pt x="148" y="61"/>
                    <a:pt x="145" y="62"/>
                  </a:cubicBezTo>
                  <a:cubicBezTo>
                    <a:pt x="145" y="62"/>
                    <a:pt x="144" y="62"/>
                    <a:pt x="143" y="62"/>
                  </a:cubicBezTo>
                  <a:cubicBezTo>
                    <a:pt x="141" y="62"/>
                    <a:pt x="138" y="62"/>
                    <a:pt x="135" y="62"/>
                  </a:cubicBezTo>
                  <a:cubicBezTo>
                    <a:pt x="134" y="62"/>
                    <a:pt x="133" y="62"/>
                    <a:pt x="132" y="63"/>
                  </a:cubicBezTo>
                  <a:cubicBezTo>
                    <a:pt x="129" y="63"/>
                    <a:pt x="127" y="63"/>
                    <a:pt x="124" y="63"/>
                  </a:cubicBezTo>
                  <a:cubicBezTo>
                    <a:pt x="124" y="63"/>
                    <a:pt x="123" y="63"/>
                    <a:pt x="123" y="63"/>
                  </a:cubicBezTo>
                  <a:cubicBezTo>
                    <a:pt x="115" y="64"/>
                    <a:pt x="106" y="64"/>
                    <a:pt x="97" y="64"/>
                  </a:cubicBezTo>
                  <a:cubicBezTo>
                    <a:pt x="91" y="64"/>
                    <a:pt x="85" y="64"/>
                    <a:pt x="79" y="64"/>
                  </a:cubicBezTo>
                  <a:cubicBezTo>
                    <a:pt x="73" y="64"/>
                    <a:pt x="67" y="64"/>
                    <a:pt x="61" y="64"/>
                  </a:cubicBezTo>
                  <a:cubicBezTo>
                    <a:pt x="52" y="64"/>
                    <a:pt x="43" y="64"/>
                    <a:pt x="35" y="63"/>
                  </a:cubicBezTo>
                  <a:cubicBezTo>
                    <a:pt x="34" y="63"/>
                    <a:pt x="34" y="63"/>
                    <a:pt x="34" y="63"/>
                  </a:cubicBezTo>
                  <a:cubicBezTo>
                    <a:pt x="31" y="63"/>
                    <a:pt x="29" y="63"/>
                    <a:pt x="26" y="63"/>
                  </a:cubicBezTo>
                  <a:cubicBezTo>
                    <a:pt x="25" y="63"/>
                    <a:pt x="24" y="62"/>
                    <a:pt x="23" y="62"/>
                  </a:cubicBezTo>
                  <a:cubicBezTo>
                    <a:pt x="20" y="62"/>
                    <a:pt x="17" y="62"/>
                    <a:pt x="15" y="62"/>
                  </a:cubicBezTo>
                  <a:cubicBezTo>
                    <a:pt x="14" y="62"/>
                    <a:pt x="13" y="62"/>
                    <a:pt x="13" y="62"/>
                  </a:cubicBezTo>
                  <a:cubicBezTo>
                    <a:pt x="10" y="61"/>
                    <a:pt x="7" y="61"/>
                    <a:pt x="4" y="61"/>
                  </a:cubicBezTo>
                  <a:cubicBezTo>
                    <a:pt x="3" y="61"/>
                    <a:pt x="3" y="61"/>
                    <a:pt x="2" y="60"/>
                  </a:cubicBezTo>
                  <a:cubicBezTo>
                    <a:pt x="1" y="60"/>
                    <a:pt x="0" y="60"/>
                    <a:pt x="0" y="60"/>
                  </a:cubicBezTo>
                  <a:cubicBezTo>
                    <a:pt x="0" y="149"/>
                    <a:pt x="0" y="149"/>
                    <a:pt x="0" y="149"/>
                  </a:cubicBezTo>
                  <a:cubicBezTo>
                    <a:pt x="24" y="152"/>
                    <a:pt x="51" y="153"/>
                    <a:pt x="79" y="153"/>
                  </a:cubicBezTo>
                  <a:cubicBezTo>
                    <a:pt x="202" y="153"/>
                    <a:pt x="302" y="125"/>
                    <a:pt x="302" y="89"/>
                  </a:cubicBezTo>
                  <a:cubicBezTo>
                    <a:pt x="302" y="89"/>
                    <a:pt x="302" y="89"/>
                    <a:pt x="302" y="89"/>
                  </a:cubicBezTo>
                  <a:cubicBezTo>
                    <a:pt x="302" y="0"/>
                    <a:pt x="302" y="0"/>
                    <a:pt x="302" y="0"/>
                  </a:cubicBezTo>
                  <a:cubicBezTo>
                    <a:pt x="302" y="0"/>
                    <a:pt x="302" y="0"/>
                    <a:pt x="302" y="0"/>
                  </a:cubicBezTo>
                  <a:cubicBezTo>
                    <a:pt x="302" y="23"/>
                    <a:pt x="259" y="44"/>
                    <a:pt x="195" y="55"/>
                  </a:cubicBezTo>
                  <a:close/>
                </a:path>
              </a:pathLst>
            </a:custGeom>
            <a:gradFill rotWithShape="1">
              <a:gsLst>
                <a:gs pos="0">
                  <a:srgbClr val="949494"/>
                </a:gs>
                <a:gs pos="5000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7" name="Freeform 25"/>
            <p:cNvSpPr>
              <a:spLocks/>
            </p:cNvSpPr>
            <p:nvPr/>
          </p:nvSpPr>
          <p:spPr bwMode="gray">
            <a:xfrm>
              <a:off x="1403350" y="1905054"/>
              <a:ext cx="124199" cy="111631"/>
            </a:xfrm>
            <a:custGeom>
              <a:avLst/>
              <a:gdLst>
                <a:gd name="T0" fmla="*/ 2147483647 w 72"/>
                <a:gd name="T1" fmla="*/ 2147483647 h 102"/>
                <a:gd name="T2" fmla="*/ 2147483647 w 72"/>
                <a:gd name="T3" fmla="*/ 2147483647 h 102"/>
                <a:gd name="T4" fmla="*/ 0 w 72"/>
                <a:gd name="T5" fmla="*/ 0 h 102"/>
                <a:gd name="T6" fmla="*/ 0 w 72"/>
                <a:gd name="T7" fmla="*/ 2147483647 h 102"/>
                <a:gd name="T8" fmla="*/ 2147483647 w 72"/>
                <a:gd name="T9" fmla="*/ 2147483647 h 102"/>
                <a:gd name="T10" fmla="*/ 2147483647 w 72"/>
                <a:gd name="T11" fmla="*/ 2147483647 h 102"/>
                <a:gd name="T12" fmla="*/ 2147483647 w 72"/>
                <a:gd name="T13" fmla="*/ 2147483647 h 102"/>
                <a:gd name="T14" fmla="*/ 0 60000 65536"/>
                <a:gd name="T15" fmla="*/ 0 60000 65536"/>
                <a:gd name="T16" fmla="*/ 0 60000 65536"/>
                <a:gd name="T17" fmla="*/ 0 60000 65536"/>
                <a:gd name="T18" fmla="*/ 0 60000 65536"/>
                <a:gd name="T19" fmla="*/ 0 60000 65536"/>
                <a:gd name="T20" fmla="*/ 0 60000 65536"/>
                <a:gd name="T21" fmla="*/ 0 w 72"/>
                <a:gd name="T22" fmla="*/ 0 h 102"/>
                <a:gd name="T23" fmla="*/ 72 w 72"/>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02">
                  <a:moveTo>
                    <a:pt x="35" y="8"/>
                  </a:moveTo>
                  <a:cubicBezTo>
                    <a:pt x="35" y="8"/>
                    <a:pt x="35" y="8"/>
                    <a:pt x="35" y="8"/>
                  </a:cubicBezTo>
                  <a:cubicBezTo>
                    <a:pt x="23" y="6"/>
                    <a:pt x="11" y="3"/>
                    <a:pt x="0" y="0"/>
                  </a:cubicBezTo>
                  <a:cubicBezTo>
                    <a:pt x="0" y="90"/>
                    <a:pt x="0" y="90"/>
                    <a:pt x="0" y="90"/>
                  </a:cubicBezTo>
                  <a:cubicBezTo>
                    <a:pt x="21" y="95"/>
                    <a:pt x="45" y="99"/>
                    <a:pt x="72" y="102"/>
                  </a:cubicBezTo>
                  <a:cubicBezTo>
                    <a:pt x="72" y="13"/>
                    <a:pt x="72" y="13"/>
                    <a:pt x="72" y="13"/>
                  </a:cubicBezTo>
                  <a:cubicBezTo>
                    <a:pt x="59" y="12"/>
                    <a:pt x="47" y="10"/>
                    <a:pt x="35" y="8"/>
                  </a:cubicBez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8" name="Freeform 26"/>
            <p:cNvSpPr>
              <a:spLocks/>
            </p:cNvSpPr>
            <p:nvPr/>
          </p:nvSpPr>
          <p:spPr bwMode="gray">
            <a:xfrm>
              <a:off x="1283717" y="1853309"/>
              <a:ext cx="124199" cy="150585"/>
            </a:xfrm>
            <a:custGeom>
              <a:avLst/>
              <a:gdLst>
                <a:gd name="T0" fmla="*/ 0 w 72"/>
                <a:gd name="T1" fmla="*/ 0 h 137"/>
                <a:gd name="T2" fmla="*/ 0 w 72"/>
                <a:gd name="T3" fmla="*/ 0 h 137"/>
                <a:gd name="T4" fmla="*/ 0 w 72"/>
                <a:gd name="T5" fmla="*/ 2147483647 h 137"/>
                <a:gd name="T6" fmla="*/ 0 w 72"/>
                <a:gd name="T7" fmla="*/ 2147483647 h 137"/>
                <a:gd name="T8" fmla="*/ 2147483647 w 72"/>
                <a:gd name="T9" fmla="*/ 2147483647 h 137"/>
                <a:gd name="T10" fmla="*/ 2147483647 w 72"/>
                <a:gd name="T11" fmla="*/ 2147483647 h 137"/>
                <a:gd name="T12" fmla="*/ 0 w 72"/>
                <a:gd name="T13" fmla="*/ 0 h 137"/>
                <a:gd name="T14" fmla="*/ 0 60000 65536"/>
                <a:gd name="T15" fmla="*/ 0 60000 65536"/>
                <a:gd name="T16" fmla="*/ 0 60000 65536"/>
                <a:gd name="T17" fmla="*/ 0 60000 65536"/>
                <a:gd name="T18" fmla="*/ 0 60000 65536"/>
                <a:gd name="T19" fmla="*/ 0 60000 65536"/>
                <a:gd name="T20" fmla="*/ 0 60000 65536"/>
                <a:gd name="T21" fmla="*/ 0 w 72"/>
                <a:gd name="T22" fmla="*/ 0 h 137"/>
                <a:gd name="T23" fmla="*/ 72 w 72"/>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37">
                  <a:moveTo>
                    <a:pt x="0" y="0"/>
                  </a:moveTo>
                  <a:cubicBezTo>
                    <a:pt x="0" y="0"/>
                    <a:pt x="0" y="0"/>
                    <a:pt x="0" y="0"/>
                  </a:cubicBezTo>
                  <a:cubicBezTo>
                    <a:pt x="0" y="89"/>
                    <a:pt x="0" y="89"/>
                    <a:pt x="0" y="89"/>
                  </a:cubicBezTo>
                  <a:cubicBezTo>
                    <a:pt x="0" y="89"/>
                    <a:pt x="0" y="89"/>
                    <a:pt x="0" y="89"/>
                  </a:cubicBezTo>
                  <a:cubicBezTo>
                    <a:pt x="0" y="108"/>
                    <a:pt x="28" y="125"/>
                    <a:pt x="72" y="137"/>
                  </a:cubicBezTo>
                  <a:cubicBezTo>
                    <a:pt x="72" y="47"/>
                    <a:pt x="72" y="47"/>
                    <a:pt x="72" y="47"/>
                  </a:cubicBezTo>
                  <a:cubicBezTo>
                    <a:pt x="28" y="36"/>
                    <a:pt x="0" y="19"/>
                    <a:pt x="0" y="0"/>
                  </a:cubicBezTo>
                  <a:close/>
                </a:path>
              </a:pathLst>
            </a:custGeom>
            <a:gradFill rotWithShape="1">
              <a:gsLst>
                <a:gs pos="0">
                  <a:srgbClr val="DDDDDD"/>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89" name="Oval 27"/>
            <p:cNvSpPr>
              <a:spLocks noChangeArrowheads="1"/>
            </p:cNvSpPr>
            <p:nvPr/>
          </p:nvSpPr>
          <p:spPr bwMode="gray">
            <a:xfrm>
              <a:off x="1280064" y="1586442"/>
              <a:ext cx="762547" cy="141864"/>
            </a:xfrm>
            <a:prstGeom prst="ellipse">
              <a:avLst/>
            </a:prstGeom>
            <a:gradFill rotWithShape="1">
              <a:gsLst>
                <a:gs pos="0">
                  <a:srgbClr val="797979"/>
                </a:gs>
                <a:gs pos="100000">
                  <a:srgbClr val="DDDDDD"/>
                </a:gs>
              </a:gsLst>
              <a:lin ang="0" scaled="1"/>
            </a:gradFill>
            <a:ln w="3175" algn="ctr">
              <a:solidFill>
                <a:srgbClr val="F8F8F8"/>
              </a:solidFill>
              <a:round/>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nvGrpSpPr>
            <p:cNvPr id="5" name="Group 28"/>
            <p:cNvGrpSpPr>
              <a:grpSpLocks/>
            </p:cNvGrpSpPr>
            <p:nvPr/>
          </p:nvGrpSpPr>
          <p:grpSpPr bwMode="gray">
            <a:xfrm>
              <a:off x="1280064" y="1586447"/>
              <a:ext cx="764374" cy="432570"/>
              <a:chOff x="2403" y="3379"/>
              <a:chExt cx="1054" cy="936"/>
            </a:xfrm>
          </p:grpSpPr>
          <p:sp>
            <p:nvSpPr>
              <p:cNvPr id="91" name="Freeform 29"/>
              <p:cNvSpPr>
                <a:spLocks/>
              </p:cNvSpPr>
              <p:nvPr/>
            </p:nvSpPr>
            <p:spPr bwMode="gray">
              <a:xfrm>
                <a:off x="2403" y="3743"/>
                <a:ext cx="1054" cy="362"/>
              </a:xfrm>
              <a:custGeom>
                <a:avLst/>
                <a:gdLst>
                  <a:gd name="T0" fmla="*/ 178628052 w 446"/>
                  <a:gd name="T1" fmla="*/ 0 h 153"/>
                  <a:gd name="T2" fmla="*/ 178628052 w 446"/>
                  <a:gd name="T3" fmla="*/ 1236457 h 153"/>
                  <a:gd name="T4" fmla="*/ 178628052 w 446"/>
                  <a:gd name="T5" fmla="*/ 1534142 h 153"/>
                  <a:gd name="T6" fmla="*/ 178269749 w 446"/>
                  <a:gd name="T7" fmla="*/ 2407051 h 153"/>
                  <a:gd name="T8" fmla="*/ 177758838 w 446"/>
                  <a:gd name="T9" fmla="*/ 3264556 h 153"/>
                  <a:gd name="T10" fmla="*/ 177758838 w 446"/>
                  <a:gd name="T11" fmla="*/ 4150313 h 153"/>
                  <a:gd name="T12" fmla="*/ 177113166 w 446"/>
                  <a:gd name="T13" fmla="*/ 4800259 h 153"/>
                  <a:gd name="T14" fmla="*/ 177113166 w 446"/>
                  <a:gd name="T15" fmla="*/ 5320747 h 153"/>
                  <a:gd name="T16" fmla="*/ 89279466 w 446"/>
                  <a:gd name="T17" fmla="*/ 26002842 h 153"/>
                  <a:gd name="T18" fmla="*/ 57586971 w 446"/>
                  <a:gd name="T19" fmla="*/ 24465010 h 153"/>
                  <a:gd name="T20" fmla="*/ 28823773 w 446"/>
                  <a:gd name="T21" fmla="*/ 19148321 h 153"/>
                  <a:gd name="T22" fmla="*/ 1514953 w 446"/>
                  <a:gd name="T23" fmla="*/ 5320747 h 153"/>
                  <a:gd name="T24" fmla="*/ 1514953 w 446"/>
                  <a:gd name="T25" fmla="*/ 4800259 h 153"/>
                  <a:gd name="T26" fmla="*/ 848480 w 446"/>
                  <a:gd name="T27" fmla="*/ 4150313 h 153"/>
                  <a:gd name="T28" fmla="*/ 848480 w 446"/>
                  <a:gd name="T29" fmla="*/ 3264556 h 153"/>
                  <a:gd name="T30" fmla="*/ 359034 w 446"/>
                  <a:gd name="T31" fmla="*/ 2407051 h 153"/>
                  <a:gd name="T32" fmla="*/ 0 w 446"/>
                  <a:gd name="T33" fmla="*/ 1534142 h 153"/>
                  <a:gd name="T34" fmla="*/ 0 w 446"/>
                  <a:gd name="T35" fmla="*/ 1236457 h 153"/>
                  <a:gd name="T36" fmla="*/ 0 w 446"/>
                  <a:gd name="T37" fmla="*/ 0 h 153"/>
                  <a:gd name="T38" fmla="*/ 0 w 446"/>
                  <a:gd name="T39" fmla="*/ 0 h 153"/>
                  <a:gd name="T40" fmla="*/ 0 w 446"/>
                  <a:gd name="T41" fmla="*/ 0 h 153"/>
                  <a:gd name="T42" fmla="*/ 0 w 446"/>
                  <a:gd name="T43" fmla="*/ 36345117 h 153"/>
                  <a:gd name="T44" fmla="*/ 0 w 446"/>
                  <a:gd name="T45" fmla="*/ 36345117 h 153"/>
                  <a:gd name="T46" fmla="*/ 28823773 w 446"/>
                  <a:gd name="T47" fmla="*/ 55486410 h 153"/>
                  <a:gd name="T48" fmla="*/ 42872417 w 446"/>
                  <a:gd name="T49" fmla="*/ 58753362 h 153"/>
                  <a:gd name="T50" fmla="*/ 42872417 w 446"/>
                  <a:gd name="T51" fmla="*/ 58753362 h 153"/>
                  <a:gd name="T52" fmla="*/ 47252216 w 446"/>
                  <a:gd name="T53" fmla="*/ 59430193 h 153"/>
                  <a:gd name="T54" fmla="*/ 57586971 w 446"/>
                  <a:gd name="T55" fmla="*/ 60807893 h 153"/>
                  <a:gd name="T56" fmla="*/ 58444880 w 446"/>
                  <a:gd name="T57" fmla="*/ 60807893 h 153"/>
                  <a:gd name="T58" fmla="*/ 59293184 w 446"/>
                  <a:gd name="T59" fmla="*/ 61148675 h 153"/>
                  <a:gd name="T60" fmla="*/ 62900604 w 446"/>
                  <a:gd name="T61" fmla="*/ 61523035 h 153"/>
                  <a:gd name="T62" fmla="*/ 63749098 w 446"/>
                  <a:gd name="T63" fmla="*/ 61523035 h 153"/>
                  <a:gd name="T64" fmla="*/ 66909811 w 446"/>
                  <a:gd name="T65" fmla="*/ 61523035 h 153"/>
                  <a:gd name="T66" fmla="*/ 68117137 w 446"/>
                  <a:gd name="T67" fmla="*/ 62046397 h 153"/>
                  <a:gd name="T68" fmla="*/ 71338009 w 446"/>
                  <a:gd name="T69" fmla="*/ 62046397 h 153"/>
                  <a:gd name="T70" fmla="*/ 71696161 w 446"/>
                  <a:gd name="T71" fmla="*/ 62046397 h 153"/>
                  <a:gd name="T72" fmla="*/ 82047308 w 446"/>
                  <a:gd name="T73" fmla="*/ 62320362 h 153"/>
                  <a:gd name="T74" fmla="*/ 89279466 w 446"/>
                  <a:gd name="T75" fmla="*/ 62320362 h 153"/>
                  <a:gd name="T76" fmla="*/ 96581501 w 446"/>
                  <a:gd name="T77" fmla="*/ 62320362 h 153"/>
                  <a:gd name="T78" fmla="*/ 106931910 w 446"/>
                  <a:gd name="T79" fmla="*/ 62046397 h 153"/>
                  <a:gd name="T80" fmla="*/ 107262460 w 446"/>
                  <a:gd name="T81" fmla="*/ 62046397 h 153"/>
                  <a:gd name="T82" fmla="*/ 110511766 w 446"/>
                  <a:gd name="T83" fmla="*/ 62046397 h 153"/>
                  <a:gd name="T84" fmla="*/ 111667743 w 446"/>
                  <a:gd name="T85" fmla="*/ 61523035 h 153"/>
                  <a:gd name="T86" fmla="*/ 114879843 w 446"/>
                  <a:gd name="T87" fmla="*/ 61523035 h 153"/>
                  <a:gd name="T88" fmla="*/ 115728336 w 446"/>
                  <a:gd name="T89" fmla="*/ 61523035 h 153"/>
                  <a:gd name="T90" fmla="*/ 119307285 w 446"/>
                  <a:gd name="T91" fmla="*/ 61148675 h 153"/>
                  <a:gd name="T92" fmla="*/ 120192758 w 446"/>
                  <a:gd name="T93" fmla="*/ 60807893 h 153"/>
                  <a:gd name="T94" fmla="*/ 135754974 w 446"/>
                  <a:gd name="T95" fmla="*/ 58753362 h 153"/>
                  <a:gd name="T96" fmla="*/ 135754974 w 446"/>
                  <a:gd name="T97" fmla="*/ 58753362 h 153"/>
                  <a:gd name="T98" fmla="*/ 178628052 w 446"/>
                  <a:gd name="T99" fmla="*/ 36345117 h 153"/>
                  <a:gd name="T100" fmla="*/ 178628052 w 446"/>
                  <a:gd name="T101" fmla="*/ 36345117 h 153"/>
                  <a:gd name="T102" fmla="*/ 178628052 w 446"/>
                  <a:gd name="T103" fmla="*/ 0 h 1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153"/>
                  <a:gd name="T158" fmla="*/ 446 w 446"/>
                  <a:gd name="T159" fmla="*/ 153 h 1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153">
                    <a:moveTo>
                      <a:pt x="446" y="0"/>
                    </a:moveTo>
                    <a:cubicBezTo>
                      <a:pt x="446" y="1"/>
                      <a:pt x="446" y="2"/>
                      <a:pt x="446" y="3"/>
                    </a:cubicBezTo>
                    <a:cubicBezTo>
                      <a:pt x="446" y="3"/>
                      <a:pt x="446" y="3"/>
                      <a:pt x="446" y="4"/>
                    </a:cubicBezTo>
                    <a:cubicBezTo>
                      <a:pt x="445" y="5"/>
                      <a:pt x="445" y="5"/>
                      <a:pt x="445" y="6"/>
                    </a:cubicBezTo>
                    <a:cubicBezTo>
                      <a:pt x="445" y="7"/>
                      <a:pt x="445" y="7"/>
                      <a:pt x="444" y="8"/>
                    </a:cubicBezTo>
                    <a:cubicBezTo>
                      <a:pt x="444" y="8"/>
                      <a:pt x="444" y="9"/>
                      <a:pt x="444" y="10"/>
                    </a:cubicBezTo>
                    <a:cubicBezTo>
                      <a:pt x="443" y="10"/>
                      <a:pt x="443" y="11"/>
                      <a:pt x="442" y="12"/>
                    </a:cubicBezTo>
                    <a:cubicBezTo>
                      <a:pt x="442" y="12"/>
                      <a:pt x="442" y="12"/>
                      <a:pt x="442" y="13"/>
                    </a:cubicBezTo>
                    <a:cubicBezTo>
                      <a:pt x="421" y="42"/>
                      <a:pt x="331" y="64"/>
                      <a:pt x="223" y="64"/>
                    </a:cubicBezTo>
                    <a:cubicBezTo>
                      <a:pt x="195" y="64"/>
                      <a:pt x="168" y="63"/>
                      <a:pt x="144" y="60"/>
                    </a:cubicBezTo>
                    <a:cubicBezTo>
                      <a:pt x="117" y="57"/>
                      <a:pt x="93" y="53"/>
                      <a:pt x="72" y="47"/>
                    </a:cubicBezTo>
                    <a:cubicBezTo>
                      <a:pt x="38" y="38"/>
                      <a:pt x="14" y="26"/>
                      <a:pt x="4" y="13"/>
                    </a:cubicBezTo>
                    <a:cubicBezTo>
                      <a:pt x="4" y="13"/>
                      <a:pt x="4" y="12"/>
                      <a:pt x="4" y="12"/>
                    </a:cubicBezTo>
                    <a:cubicBezTo>
                      <a:pt x="3" y="11"/>
                      <a:pt x="3" y="11"/>
                      <a:pt x="2" y="10"/>
                    </a:cubicBezTo>
                    <a:cubicBezTo>
                      <a:pt x="2" y="9"/>
                      <a:pt x="2" y="9"/>
                      <a:pt x="2" y="8"/>
                    </a:cubicBezTo>
                    <a:cubicBezTo>
                      <a:pt x="1" y="8"/>
                      <a:pt x="1" y="7"/>
                      <a:pt x="1" y="6"/>
                    </a:cubicBezTo>
                    <a:cubicBezTo>
                      <a:pt x="1" y="6"/>
                      <a:pt x="1" y="5"/>
                      <a:pt x="0" y="4"/>
                    </a:cubicBezTo>
                    <a:cubicBezTo>
                      <a:pt x="0" y="4"/>
                      <a:pt x="0" y="3"/>
                      <a:pt x="0" y="3"/>
                    </a:cubicBezTo>
                    <a:cubicBezTo>
                      <a:pt x="0" y="2"/>
                      <a:pt x="0" y="1"/>
                      <a:pt x="0" y="0"/>
                    </a:cubicBezTo>
                    <a:cubicBezTo>
                      <a:pt x="0" y="0"/>
                      <a:pt x="0" y="0"/>
                      <a:pt x="0" y="0"/>
                    </a:cubicBezTo>
                    <a:cubicBezTo>
                      <a:pt x="0" y="0"/>
                      <a:pt x="0" y="0"/>
                      <a:pt x="0" y="0"/>
                    </a:cubicBezTo>
                    <a:cubicBezTo>
                      <a:pt x="0" y="89"/>
                      <a:pt x="0" y="89"/>
                      <a:pt x="0" y="89"/>
                    </a:cubicBezTo>
                    <a:cubicBezTo>
                      <a:pt x="0" y="89"/>
                      <a:pt x="0" y="89"/>
                      <a:pt x="0" y="89"/>
                    </a:cubicBezTo>
                    <a:cubicBezTo>
                      <a:pt x="0" y="108"/>
                      <a:pt x="28" y="125"/>
                      <a:pt x="72" y="136"/>
                    </a:cubicBezTo>
                    <a:cubicBezTo>
                      <a:pt x="83" y="139"/>
                      <a:pt x="95" y="142"/>
                      <a:pt x="107" y="144"/>
                    </a:cubicBezTo>
                    <a:cubicBezTo>
                      <a:pt x="107" y="144"/>
                      <a:pt x="107" y="144"/>
                      <a:pt x="107" y="144"/>
                    </a:cubicBezTo>
                    <a:cubicBezTo>
                      <a:pt x="111" y="145"/>
                      <a:pt x="114" y="145"/>
                      <a:pt x="118" y="146"/>
                    </a:cubicBezTo>
                    <a:cubicBezTo>
                      <a:pt x="126" y="147"/>
                      <a:pt x="135" y="148"/>
                      <a:pt x="144" y="149"/>
                    </a:cubicBezTo>
                    <a:cubicBezTo>
                      <a:pt x="144" y="149"/>
                      <a:pt x="145" y="149"/>
                      <a:pt x="146" y="149"/>
                    </a:cubicBezTo>
                    <a:cubicBezTo>
                      <a:pt x="147" y="150"/>
                      <a:pt x="147" y="150"/>
                      <a:pt x="148" y="150"/>
                    </a:cubicBezTo>
                    <a:cubicBezTo>
                      <a:pt x="151" y="150"/>
                      <a:pt x="154" y="150"/>
                      <a:pt x="157" y="151"/>
                    </a:cubicBezTo>
                    <a:cubicBezTo>
                      <a:pt x="157" y="151"/>
                      <a:pt x="158" y="151"/>
                      <a:pt x="159" y="151"/>
                    </a:cubicBezTo>
                    <a:cubicBezTo>
                      <a:pt x="161" y="151"/>
                      <a:pt x="164" y="151"/>
                      <a:pt x="167" y="151"/>
                    </a:cubicBezTo>
                    <a:cubicBezTo>
                      <a:pt x="168" y="151"/>
                      <a:pt x="169" y="152"/>
                      <a:pt x="170" y="152"/>
                    </a:cubicBezTo>
                    <a:cubicBezTo>
                      <a:pt x="173" y="152"/>
                      <a:pt x="175" y="152"/>
                      <a:pt x="178" y="152"/>
                    </a:cubicBezTo>
                    <a:cubicBezTo>
                      <a:pt x="178" y="152"/>
                      <a:pt x="178" y="152"/>
                      <a:pt x="179" y="152"/>
                    </a:cubicBezTo>
                    <a:cubicBezTo>
                      <a:pt x="187" y="153"/>
                      <a:pt x="196" y="153"/>
                      <a:pt x="205" y="153"/>
                    </a:cubicBezTo>
                    <a:cubicBezTo>
                      <a:pt x="211" y="153"/>
                      <a:pt x="217" y="153"/>
                      <a:pt x="223" y="153"/>
                    </a:cubicBezTo>
                    <a:cubicBezTo>
                      <a:pt x="229" y="153"/>
                      <a:pt x="235" y="153"/>
                      <a:pt x="241" y="153"/>
                    </a:cubicBezTo>
                    <a:cubicBezTo>
                      <a:pt x="250" y="153"/>
                      <a:pt x="259" y="153"/>
                      <a:pt x="267" y="152"/>
                    </a:cubicBezTo>
                    <a:cubicBezTo>
                      <a:pt x="267" y="152"/>
                      <a:pt x="268" y="152"/>
                      <a:pt x="268" y="152"/>
                    </a:cubicBezTo>
                    <a:cubicBezTo>
                      <a:pt x="271" y="152"/>
                      <a:pt x="273" y="152"/>
                      <a:pt x="276" y="152"/>
                    </a:cubicBezTo>
                    <a:cubicBezTo>
                      <a:pt x="277" y="151"/>
                      <a:pt x="278" y="151"/>
                      <a:pt x="279" y="151"/>
                    </a:cubicBezTo>
                    <a:cubicBezTo>
                      <a:pt x="282" y="151"/>
                      <a:pt x="285" y="151"/>
                      <a:pt x="287" y="151"/>
                    </a:cubicBezTo>
                    <a:cubicBezTo>
                      <a:pt x="288" y="151"/>
                      <a:pt x="289" y="151"/>
                      <a:pt x="289" y="151"/>
                    </a:cubicBezTo>
                    <a:cubicBezTo>
                      <a:pt x="292" y="150"/>
                      <a:pt x="295" y="150"/>
                      <a:pt x="298" y="150"/>
                    </a:cubicBezTo>
                    <a:cubicBezTo>
                      <a:pt x="299" y="150"/>
                      <a:pt x="299" y="150"/>
                      <a:pt x="300" y="149"/>
                    </a:cubicBezTo>
                    <a:cubicBezTo>
                      <a:pt x="313" y="148"/>
                      <a:pt x="326" y="146"/>
                      <a:pt x="339" y="144"/>
                    </a:cubicBezTo>
                    <a:cubicBezTo>
                      <a:pt x="339" y="144"/>
                      <a:pt x="339" y="144"/>
                      <a:pt x="339" y="144"/>
                    </a:cubicBezTo>
                    <a:cubicBezTo>
                      <a:pt x="403" y="133"/>
                      <a:pt x="446" y="112"/>
                      <a:pt x="446" y="89"/>
                    </a:cubicBezTo>
                    <a:cubicBezTo>
                      <a:pt x="446" y="89"/>
                      <a:pt x="446" y="89"/>
                      <a:pt x="446" y="89"/>
                    </a:cubicBezTo>
                    <a:cubicBezTo>
                      <a:pt x="446" y="0"/>
                      <a:pt x="446" y="0"/>
                      <a:pt x="446" y="0"/>
                    </a:cubicBezTo>
                    <a:close/>
                  </a:path>
                </a:pathLst>
              </a:custGeom>
              <a:noFill/>
              <a:ln w="14288" cap="flat">
                <a:solidFill>
                  <a:srgbClr val="EAEAE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92" name="Freeform 30"/>
              <p:cNvSpPr>
                <a:spLocks/>
              </p:cNvSpPr>
              <p:nvPr/>
            </p:nvSpPr>
            <p:spPr bwMode="gray">
              <a:xfrm>
                <a:off x="2403" y="3533"/>
                <a:ext cx="1054" cy="362"/>
              </a:xfrm>
              <a:custGeom>
                <a:avLst/>
                <a:gdLst>
                  <a:gd name="T0" fmla="*/ 89279466 w 446"/>
                  <a:gd name="T1" fmla="*/ 26002842 h 153"/>
                  <a:gd name="T2" fmla="*/ 57586971 w 446"/>
                  <a:gd name="T3" fmla="*/ 24465010 h 153"/>
                  <a:gd name="T4" fmla="*/ 28823773 w 446"/>
                  <a:gd name="T5" fmla="*/ 19148321 h 153"/>
                  <a:gd name="T6" fmla="*/ 0 w 446"/>
                  <a:gd name="T7" fmla="*/ 0 h 153"/>
                  <a:gd name="T8" fmla="*/ 0 w 446"/>
                  <a:gd name="T9" fmla="*/ 36345117 h 153"/>
                  <a:gd name="T10" fmla="*/ 0 w 446"/>
                  <a:gd name="T11" fmla="*/ 36345117 h 153"/>
                  <a:gd name="T12" fmla="*/ 0 w 446"/>
                  <a:gd name="T13" fmla="*/ 37576617 h 153"/>
                  <a:gd name="T14" fmla="*/ 0 w 446"/>
                  <a:gd name="T15" fmla="*/ 37943765 h 153"/>
                  <a:gd name="T16" fmla="*/ 359034 w 446"/>
                  <a:gd name="T17" fmla="*/ 38747812 h 153"/>
                  <a:gd name="T18" fmla="*/ 848480 w 446"/>
                  <a:gd name="T19" fmla="*/ 39609172 h 153"/>
                  <a:gd name="T20" fmla="*/ 848480 w 446"/>
                  <a:gd name="T21" fmla="*/ 40345939 h 153"/>
                  <a:gd name="T22" fmla="*/ 1514953 w 446"/>
                  <a:gd name="T23" fmla="*/ 41143304 h 153"/>
                  <a:gd name="T24" fmla="*/ 1514953 w 446"/>
                  <a:gd name="T25" fmla="*/ 41517664 h 153"/>
                  <a:gd name="T26" fmla="*/ 28823773 w 446"/>
                  <a:gd name="T27" fmla="*/ 55486410 h 153"/>
                  <a:gd name="T28" fmla="*/ 57586971 w 446"/>
                  <a:gd name="T29" fmla="*/ 60807893 h 153"/>
                  <a:gd name="T30" fmla="*/ 89279466 w 446"/>
                  <a:gd name="T31" fmla="*/ 62320362 h 153"/>
                  <a:gd name="T32" fmla="*/ 177113166 w 446"/>
                  <a:gd name="T33" fmla="*/ 41517664 h 153"/>
                  <a:gd name="T34" fmla="*/ 177113166 w 446"/>
                  <a:gd name="T35" fmla="*/ 41143304 h 153"/>
                  <a:gd name="T36" fmla="*/ 177758838 w 446"/>
                  <a:gd name="T37" fmla="*/ 40345939 h 153"/>
                  <a:gd name="T38" fmla="*/ 177758838 w 446"/>
                  <a:gd name="T39" fmla="*/ 39609172 h 153"/>
                  <a:gd name="T40" fmla="*/ 178269749 w 446"/>
                  <a:gd name="T41" fmla="*/ 38747812 h 153"/>
                  <a:gd name="T42" fmla="*/ 178628052 w 446"/>
                  <a:gd name="T43" fmla="*/ 37943765 h 153"/>
                  <a:gd name="T44" fmla="*/ 178628052 w 446"/>
                  <a:gd name="T45" fmla="*/ 37576617 h 153"/>
                  <a:gd name="T46" fmla="*/ 178628052 w 446"/>
                  <a:gd name="T47" fmla="*/ 36345117 h 153"/>
                  <a:gd name="T48" fmla="*/ 178628052 w 446"/>
                  <a:gd name="T49" fmla="*/ 36345117 h 153"/>
                  <a:gd name="T50" fmla="*/ 178628052 w 446"/>
                  <a:gd name="T51" fmla="*/ 0 h 153"/>
                  <a:gd name="T52" fmla="*/ 89279466 w 446"/>
                  <a:gd name="T53" fmla="*/ 26002842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6"/>
                  <a:gd name="T82" fmla="*/ 0 h 153"/>
                  <a:gd name="T83" fmla="*/ 446 w 446"/>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6" h="153">
                    <a:moveTo>
                      <a:pt x="223" y="64"/>
                    </a:moveTo>
                    <a:cubicBezTo>
                      <a:pt x="195" y="64"/>
                      <a:pt x="168" y="63"/>
                      <a:pt x="144" y="60"/>
                    </a:cubicBezTo>
                    <a:cubicBezTo>
                      <a:pt x="117" y="57"/>
                      <a:pt x="93" y="53"/>
                      <a:pt x="72" y="47"/>
                    </a:cubicBezTo>
                    <a:cubicBezTo>
                      <a:pt x="28" y="36"/>
                      <a:pt x="0" y="19"/>
                      <a:pt x="0" y="0"/>
                    </a:cubicBezTo>
                    <a:cubicBezTo>
                      <a:pt x="0" y="89"/>
                      <a:pt x="0" y="89"/>
                      <a:pt x="0" y="89"/>
                    </a:cubicBezTo>
                    <a:cubicBezTo>
                      <a:pt x="0" y="89"/>
                      <a:pt x="0" y="89"/>
                      <a:pt x="0" y="89"/>
                    </a:cubicBezTo>
                    <a:cubicBezTo>
                      <a:pt x="0" y="90"/>
                      <a:pt x="0" y="91"/>
                      <a:pt x="0" y="92"/>
                    </a:cubicBezTo>
                    <a:cubicBezTo>
                      <a:pt x="0" y="92"/>
                      <a:pt x="0" y="93"/>
                      <a:pt x="0" y="93"/>
                    </a:cubicBezTo>
                    <a:cubicBezTo>
                      <a:pt x="1" y="94"/>
                      <a:pt x="1" y="95"/>
                      <a:pt x="1" y="95"/>
                    </a:cubicBezTo>
                    <a:cubicBezTo>
                      <a:pt x="1" y="96"/>
                      <a:pt x="1" y="97"/>
                      <a:pt x="2" y="97"/>
                    </a:cubicBezTo>
                    <a:cubicBezTo>
                      <a:pt x="2" y="98"/>
                      <a:pt x="2" y="98"/>
                      <a:pt x="2" y="99"/>
                    </a:cubicBezTo>
                    <a:cubicBezTo>
                      <a:pt x="3" y="100"/>
                      <a:pt x="3" y="100"/>
                      <a:pt x="4" y="101"/>
                    </a:cubicBezTo>
                    <a:cubicBezTo>
                      <a:pt x="4" y="101"/>
                      <a:pt x="4" y="102"/>
                      <a:pt x="4" y="102"/>
                    </a:cubicBezTo>
                    <a:cubicBezTo>
                      <a:pt x="14" y="115"/>
                      <a:pt x="38" y="127"/>
                      <a:pt x="72" y="136"/>
                    </a:cubicBezTo>
                    <a:cubicBezTo>
                      <a:pt x="93" y="142"/>
                      <a:pt x="117" y="146"/>
                      <a:pt x="144" y="149"/>
                    </a:cubicBezTo>
                    <a:cubicBezTo>
                      <a:pt x="168" y="152"/>
                      <a:pt x="195" y="153"/>
                      <a:pt x="223" y="153"/>
                    </a:cubicBezTo>
                    <a:cubicBezTo>
                      <a:pt x="331" y="153"/>
                      <a:pt x="421" y="131"/>
                      <a:pt x="442" y="102"/>
                    </a:cubicBezTo>
                    <a:cubicBezTo>
                      <a:pt x="442" y="101"/>
                      <a:pt x="442" y="101"/>
                      <a:pt x="442" y="101"/>
                    </a:cubicBezTo>
                    <a:cubicBezTo>
                      <a:pt x="443" y="100"/>
                      <a:pt x="443" y="99"/>
                      <a:pt x="444" y="99"/>
                    </a:cubicBezTo>
                    <a:cubicBezTo>
                      <a:pt x="444" y="98"/>
                      <a:pt x="444" y="97"/>
                      <a:pt x="444" y="97"/>
                    </a:cubicBezTo>
                    <a:cubicBezTo>
                      <a:pt x="445" y="96"/>
                      <a:pt x="445" y="96"/>
                      <a:pt x="445" y="95"/>
                    </a:cubicBezTo>
                    <a:cubicBezTo>
                      <a:pt x="445" y="94"/>
                      <a:pt x="445" y="94"/>
                      <a:pt x="446" y="93"/>
                    </a:cubicBezTo>
                    <a:cubicBezTo>
                      <a:pt x="446" y="92"/>
                      <a:pt x="446" y="92"/>
                      <a:pt x="446" y="92"/>
                    </a:cubicBezTo>
                    <a:cubicBezTo>
                      <a:pt x="446" y="91"/>
                      <a:pt x="446" y="90"/>
                      <a:pt x="446" y="89"/>
                    </a:cubicBezTo>
                    <a:cubicBezTo>
                      <a:pt x="446" y="89"/>
                      <a:pt x="446" y="89"/>
                      <a:pt x="446" y="89"/>
                    </a:cubicBezTo>
                    <a:cubicBezTo>
                      <a:pt x="446" y="0"/>
                      <a:pt x="446" y="0"/>
                      <a:pt x="446" y="0"/>
                    </a:cubicBezTo>
                    <a:cubicBezTo>
                      <a:pt x="446" y="35"/>
                      <a:pt x="346" y="64"/>
                      <a:pt x="223" y="64"/>
                    </a:cubicBezTo>
                    <a:close/>
                  </a:path>
                </a:pathLst>
              </a:custGeom>
              <a:noFill/>
              <a:ln w="14288" cap="flat">
                <a:solidFill>
                  <a:srgbClr val="EAEAE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93" name="Freeform 31"/>
              <p:cNvSpPr>
                <a:spLocks/>
              </p:cNvSpPr>
              <p:nvPr/>
            </p:nvSpPr>
            <p:spPr bwMode="gray">
              <a:xfrm>
                <a:off x="2403" y="3954"/>
                <a:ext cx="1054" cy="361"/>
              </a:xfrm>
              <a:custGeom>
                <a:avLst/>
                <a:gdLst>
                  <a:gd name="T0" fmla="*/ 178628052 w 446"/>
                  <a:gd name="T1" fmla="*/ 0 h 153"/>
                  <a:gd name="T2" fmla="*/ 135754974 w 446"/>
                  <a:gd name="T3" fmla="*/ 21551163 h 153"/>
                  <a:gd name="T4" fmla="*/ 135754974 w 446"/>
                  <a:gd name="T5" fmla="*/ 21551163 h 153"/>
                  <a:gd name="T6" fmla="*/ 120192758 w 446"/>
                  <a:gd name="T7" fmla="*/ 23518343 h 153"/>
                  <a:gd name="T8" fmla="*/ 119307285 w 446"/>
                  <a:gd name="T9" fmla="*/ 23871963 h 153"/>
                  <a:gd name="T10" fmla="*/ 115728336 w 446"/>
                  <a:gd name="T11" fmla="*/ 24176561 h 153"/>
                  <a:gd name="T12" fmla="*/ 114879843 w 446"/>
                  <a:gd name="T13" fmla="*/ 24176561 h 153"/>
                  <a:gd name="T14" fmla="*/ 111667743 w 446"/>
                  <a:gd name="T15" fmla="*/ 24176561 h 153"/>
                  <a:gd name="T16" fmla="*/ 110511766 w 446"/>
                  <a:gd name="T17" fmla="*/ 24741967 h 153"/>
                  <a:gd name="T18" fmla="*/ 107262460 w 446"/>
                  <a:gd name="T19" fmla="*/ 24741967 h 153"/>
                  <a:gd name="T20" fmla="*/ 106931910 w 446"/>
                  <a:gd name="T21" fmla="*/ 24741967 h 153"/>
                  <a:gd name="T22" fmla="*/ 96581501 w 446"/>
                  <a:gd name="T23" fmla="*/ 25005436 h 153"/>
                  <a:gd name="T24" fmla="*/ 89279466 w 446"/>
                  <a:gd name="T25" fmla="*/ 25005436 h 153"/>
                  <a:gd name="T26" fmla="*/ 82047308 w 446"/>
                  <a:gd name="T27" fmla="*/ 25005436 h 153"/>
                  <a:gd name="T28" fmla="*/ 71696161 w 446"/>
                  <a:gd name="T29" fmla="*/ 24741967 h 153"/>
                  <a:gd name="T30" fmla="*/ 71338009 w 446"/>
                  <a:gd name="T31" fmla="*/ 24741967 h 153"/>
                  <a:gd name="T32" fmla="*/ 68117137 w 446"/>
                  <a:gd name="T33" fmla="*/ 24741967 h 153"/>
                  <a:gd name="T34" fmla="*/ 66909811 w 446"/>
                  <a:gd name="T35" fmla="*/ 24176561 h 153"/>
                  <a:gd name="T36" fmla="*/ 63749098 w 446"/>
                  <a:gd name="T37" fmla="*/ 24176561 h 153"/>
                  <a:gd name="T38" fmla="*/ 62900604 w 446"/>
                  <a:gd name="T39" fmla="*/ 24176561 h 153"/>
                  <a:gd name="T40" fmla="*/ 59293184 w 446"/>
                  <a:gd name="T41" fmla="*/ 23871963 h 153"/>
                  <a:gd name="T42" fmla="*/ 58444880 w 446"/>
                  <a:gd name="T43" fmla="*/ 23518343 h 153"/>
                  <a:gd name="T44" fmla="*/ 57586971 w 446"/>
                  <a:gd name="T45" fmla="*/ 23518343 h 153"/>
                  <a:gd name="T46" fmla="*/ 42872417 w 446"/>
                  <a:gd name="T47" fmla="*/ 21551163 h 153"/>
                  <a:gd name="T48" fmla="*/ 42872417 w 446"/>
                  <a:gd name="T49" fmla="*/ 21551163 h 153"/>
                  <a:gd name="T50" fmla="*/ 28823773 w 446"/>
                  <a:gd name="T51" fmla="*/ 18396737 h 153"/>
                  <a:gd name="T52" fmla="*/ 0 w 446"/>
                  <a:gd name="T53" fmla="*/ 0 h 153"/>
                  <a:gd name="T54" fmla="*/ 0 w 446"/>
                  <a:gd name="T55" fmla="*/ 0 h 153"/>
                  <a:gd name="T56" fmla="*/ 0 w 446"/>
                  <a:gd name="T57" fmla="*/ 34776480 h 153"/>
                  <a:gd name="T58" fmla="*/ 0 w 446"/>
                  <a:gd name="T59" fmla="*/ 34776480 h 153"/>
                  <a:gd name="T60" fmla="*/ 28823773 w 446"/>
                  <a:gd name="T61" fmla="*/ 53523320 h 153"/>
                  <a:gd name="T62" fmla="*/ 57586971 w 446"/>
                  <a:gd name="T63" fmla="*/ 58378065 h 153"/>
                  <a:gd name="T64" fmla="*/ 89279466 w 446"/>
                  <a:gd name="T65" fmla="*/ 59844867 h 153"/>
                  <a:gd name="T66" fmla="*/ 178628052 w 446"/>
                  <a:gd name="T67" fmla="*/ 34776480 h 153"/>
                  <a:gd name="T68" fmla="*/ 178628052 w 446"/>
                  <a:gd name="T69" fmla="*/ 34776480 h 153"/>
                  <a:gd name="T70" fmla="*/ 178628052 w 446"/>
                  <a:gd name="T71" fmla="*/ 0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6"/>
                  <a:gd name="T109" fmla="*/ 0 h 153"/>
                  <a:gd name="T110" fmla="*/ 446 w 446"/>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6" h="153">
                    <a:moveTo>
                      <a:pt x="446" y="0"/>
                    </a:moveTo>
                    <a:cubicBezTo>
                      <a:pt x="446" y="23"/>
                      <a:pt x="403" y="44"/>
                      <a:pt x="339" y="55"/>
                    </a:cubicBezTo>
                    <a:cubicBezTo>
                      <a:pt x="339" y="55"/>
                      <a:pt x="339" y="55"/>
                      <a:pt x="339" y="55"/>
                    </a:cubicBezTo>
                    <a:cubicBezTo>
                      <a:pt x="326" y="57"/>
                      <a:pt x="313" y="59"/>
                      <a:pt x="300" y="60"/>
                    </a:cubicBezTo>
                    <a:cubicBezTo>
                      <a:pt x="299" y="61"/>
                      <a:pt x="299" y="61"/>
                      <a:pt x="298" y="61"/>
                    </a:cubicBezTo>
                    <a:cubicBezTo>
                      <a:pt x="295" y="61"/>
                      <a:pt x="292" y="61"/>
                      <a:pt x="289" y="62"/>
                    </a:cubicBezTo>
                    <a:cubicBezTo>
                      <a:pt x="289" y="62"/>
                      <a:pt x="288" y="62"/>
                      <a:pt x="287" y="62"/>
                    </a:cubicBezTo>
                    <a:cubicBezTo>
                      <a:pt x="285" y="62"/>
                      <a:pt x="282" y="62"/>
                      <a:pt x="279" y="62"/>
                    </a:cubicBezTo>
                    <a:cubicBezTo>
                      <a:pt x="278" y="62"/>
                      <a:pt x="277" y="62"/>
                      <a:pt x="276" y="63"/>
                    </a:cubicBezTo>
                    <a:cubicBezTo>
                      <a:pt x="273" y="63"/>
                      <a:pt x="271" y="63"/>
                      <a:pt x="268" y="63"/>
                    </a:cubicBezTo>
                    <a:cubicBezTo>
                      <a:pt x="268" y="63"/>
                      <a:pt x="267" y="63"/>
                      <a:pt x="267" y="63"/>
                    </a:cubicBezTo>
                    <a:cubicBezTo>
                      <a:pt x="259" y="64"/>
                      <a:pt x="250" y="64"/>
                      <a:pt x="241" y="64"/>
                    </a:cubicBezTo>
                    <a:cubicBezTo>
                      <a:pt x="235" y="64"/>
                      <a:pt x="229" y="64"/>
                      <a:pt x="223" y="64"/>
                    </a:cubicBezTo>
                    <a:cubicBezTo>
                      <a:pt x="217" y="64"/>
                      <a:pt x="211" y="64"/>
                      <a:pt x="205" y="64"/>
                    </a:cubicBezTo>
                    <a:cubicBezTo>
                      <a:pt x="196" y="64"/>
                      <a:pt x="187" y="64"/>
                      <a:pt x="179" y="63"/>
                    </a:cubicBezTo>
                    <a:cubicBezTo>
                      <a:pt x="178" y="63"/>
                      <a:pt x="178" y="63"/>
                      <a:pt x="178" y="63"/>
                    </a:cubicBezTo>
                    <a:cubicBezTo>
                      <a:pt x="175" y="63"/>
                      <a:pt x="173" y="63"/>
                      <a:pt x="170" y="63"/>
                    </a:cubicBezTo>
                    <a:cubicBezTo>
                      <a:pt x="169" y="63"/>
                      <a:pt x="168" y="62"/>
                      <a:pt x="167" y="62"/>
                    </a:cubicBezTo>
                    <a:cubicBezTo>
                      <a:pt x="164" y="62"/>
                      <a:pt x="161" y="62"/>
                      <a:pt x="159" y="62"/>
                    </a:cubicBezTo>
                    <a:cubicBezTo>
                      <a:pt x="158" y="62"/>
                      <a:pt x="157" y="62"/>
                      <a:pt x="157" y="62"/>
                    </a:cubicBezTo>
                    <a:cubicBezTo>
                      <a:pt x="154" y="61"/>
                      <a:pt x="151" y="61"/>
                      <a:pt x="148" y="61"/>
                    </a:cubicBezTo>
                    <a:cubicBezTo>
                      <a:pt x="147" y="61"/>
                      <a:pt x="147" y="61"/>
                      <a:pt x="146" y="60"/>
                    </a:cubicBezTo>
                    <a:cubicBezTo>
                      <a:pt x="145" y="60"/>
                      <a:pt x="144" y="60"/>
                      <a:pt x="144" y="60"/>
                    </a:cubicBezTo>
                    <a:cubicBezTo>
                      <a:pt x="131" y="59"/>
                      <a:pt x="119" y="57"/>
                      <a:pt x="107" y="55"/>
                    </a:cubicBezTo>
                    <a:cubicBezTo>
                      <a:pt x="107" y="55"/>
                      <a:pt x="107" y="55"/>
                      <a:pt x="107" y="55"/>
                    </a:cubicBezTo>
                    <a:cubicBezTo>
                      <a:pt x="95" y="53"/>
                      <a:pt x="83" y="50"/>
                      <a:pt x="72" y="47"/>
                    </a:cubicBezTo>
                    <a:cubicBezTo>
                      <a:pt x="28" y="36"/>
                      <a:pt x="0" y="19"/>
                      <a:pt x="0" y="0"/>
                    </a:cubicBezTo>
                    <a:cubicBezTo>
                      <a:pt x="0" y="0"/>
                      <a:pt x="0" y="0"/>
                      <a:pt x="0" y="0"/>
                    </a:cubicBezTo>
                    <a:cubicBezTo>
                      <a:pt x="0" y="89"/>
                      <a:pt x="0" y="89"/>
                      <a:pt x="0" y="89"/>
                    </a:cubicBezTo>
                    <a:cubicBezTo>
                      <a:pt x="0" y="89"/>
                      <a:pt x="0" y="89"/>
                      <a:pt x="0" y="89"/>
                    </a:cubicBezTo>
                    <a:cubicBezTo>
                      <a:pt x="0" y="108"/>
                      <a:pt x="28" y="125"/>
                      <a:pt x="72" y="137"/>
                    </a:cubicBezTo>
                    <a:cubicBezTo>
                      <a:pt x="93" y="142"/>
                      <a:pt x="117" y="146"/>
                      <a:pt x="144" y="149"/>
                    </a:cubicBezTo>
                    <a:cubicBezTo>
                      <a:pt x="168" y="152"/>
                      <a:pt x="195" y="153"/>
                      <a:pt x="223" y="153"/>
                    </a:cubicBezTo>
                    <a:cubicBezTo>
                      <a:pt x="346" y="153"/>
                      <a:pt x="446" y="125"/>
                      <a:pt x="446" y="89"/>
                    </a:cubicBezTo>
                    <a:cubicBezTo>
                      <a:pt x="446" y="89"/>
                      <a:pt x="446" y="89"/>
                      <a:pt x="446" y="89"/>
                    </a:cubicBezTo>
                    <a:cubicBezTo>
                      <a:pt x="446" y="0"/>
                      <a:pt x="446" y="0"/>
                      <a:pt x="446" y="0"/>
                    </a:cubicBezTo>
                    <a:close/>
                  </a:path>
                </a:pathLst>
              </a:custGeom>
              <a:noFill/>
              <a:ln w="14288" cap="flat">
                <a:solidFill>
                  <a:srgbClr val="EAEAE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94" name="Oval 32"/>
              <p:cNvSpPr>
                <a:spLocks noChangeArrowheads="1"/>
              </p:cNvSpPr>
              <p:nvPr/>
            </p:nvSpPr>
            <p:spPr bwMode="gray">
              <a:xfrm>
                <a:off x="2403" y="3379"/>
                <a:ext cx="1054" cy="305"/>
              </a:xfrm>
              <a:prstGeom prst="ellipse">
                <a:avLst/>
              </a:prstGeom>
              <a:noFill/>
              <a:ln w="14288">
                <a:solidFill>
                  <a:srgbClr val="EAEAEA"/>
                </a:solid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grpSp>
      <p:sp>
        <p:nvSpPr>
          <p:cNvPr id="96" name="Oval 540"/>
          <p:cNvSpPr>
            <a:spLocks noChangeArrowheads="1"/>
          </p:cNvSpPr>
          <p:nvPr/>
        </p:nvSpPr>
        <p:spPr bwMode="gray">
          <a:xfrm>
            <a:off x="837728" y="2016598"/>
            <a:ext cx="560388" cy="176213"/>
          </a:xfrm>
          <a:prstGeom prst="ellipse">
            <a:avLst/>
          </a:prstGeom>
          <a:gradFill rotWithShape="1">
            <a:gsLst>
              <a:gs pos="0">
                <a:srgbClr val="808080"/>
              </a:gs>
              <a:gs pos="100000">
                <a:srgbClr val="EAEAEA"/>
              </a:gs>
            </a:gsLst>
            <a:path path="shape">
              <a:fillToRect l="50000" t="50000" r="50000" b="50000"/>
            </a:path>
          </a:gradFill>
          <a:ln w="19050" algn="ctr">
            <a:noFill/>
            <a:round/>
            <a:headEnd/>
            <a:tailEnd/>
          </a:ln>
        </p:spPr>
        <p:txBody>
          <a:bodyPr rot="10800000" vert="eaVert" wrap="none" lIns="90000" tIns="46800" rIns="90000" bIns="46800"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nvGrpSpPr>
          <p:cNvPr id="6" name="Group 541"/>
          <p:cNvGrpSpPr>
            <a:grpSpLocks/>
          </p:cNvGrpSpPr>
          <p:nvPr/>
        </p:nvGrpSpPr>
        <p:grpSpPr bwMode="gray">
          <a:xfrm>
            <a:off x="404341" y="1411761"/>
            <a:ext cx="1004887" cy="727075"/>
            <a:chOff x="643" y="1164"/>
            <a:chExt cx="688" cy="498"/>
          </a:xfrm>
        </p:grpSpPr>
        <p:grpSp>
          <p:nvGrpSpPr>
            <p:cNvPr id="7" name="Group 542"/>
            <p:cNvGrpSpPr>
              <a:grpSpLocks/>
            </p:cNvGrpSpPr>
            <p:nvPr/>
          </p:nvGrpSpPr>
          <p:grpSpPr bwMode="gray">
            <a:xfrm>
              <a:off x="643" y="1163"/>
              <a:ext cx="484" cy="431"/>
              <a:chOff x="308" y="234"/>
              <a:chExt cx="1528" cy="1353"/>
            </a:xfrm>
          </p:grpSpPr>
          <p:sp>
            <p:nvSpPr>
              <p:cNvPr id="131" name="Oval 543"/>
              <p:cNvSpPr>
                <a:spLocks noChangeArrowheads="1"/>
              </p:cNvSpPr>
              <p:nvPr/>
            </p:nvSpPr>
            <p:spPr bwMode="gray">
              <a:xfrm>
                <a:off x="308" y="1389"/>
                <a:ext cx="1528" cy="198"/>
              </a:xfrm>
              <a:prstGeom prst="ellipse">
                <a:avLst/>
              </a:prstGeom>
              <a:gradFill rotWithShape="1">
                <a:gsLst>
                  <a:gs pos="0">
                    <a:srgbClr val="808080"/>
                  </a:gs>
                  <a:gs pos="100000">
                    <a:srgbClr val="FFFFFF">
                      <a:alpha val="0"/>
                    </a:srgbClr>
                  </a:gs>
                </a:gsLst>
                <a:path path="shape">
                  <a:fillToRect l="50000" t="50000" r="50000" b="50000"/>
                </a:path>
              </a:gradFill>
              <a:ln w="12700">
                <a:noFill/>
                <a:round/>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2" name="Freeform 544"/>
              <p:cNvSpPr>
                <a:spLocks/>
              </p:cNvSpPr>
              <p:nvPr/>
            </p:nvSpPr>
            <p:spPr bwMode="gray">
              <a:xfrm>
                <a:off x="403" y="283"/>
                <a:ext cx="1332" cy="1008"/>
              </a:xfrm>
              <a:custGeom>
                <a:avLst/>
                <a:gdLst>
                  <a:gd name="T0" fmla="*/ 691609307 w 519"/>
                  <a:gd name="T1" fmla="*/ 0 h 393"/>
                  <a:gd name="T2" fmla="*/ 691609307 w 519"/>
                  <a:gd name="T3" fmla="*/ 491064042 h 393"/>
                  <a:gd name="T4" fmla="*/ 24758198 w 519"/>
                  <a:gd name="T5" fmla="*/ 491064042 h 393"/>
                  <a:gd name="T6" fmla="*/ 24758198 w 519"/>
                  <a:gd name="T7" fmla="*/ 0 h 393"/>
                  <a:gd name="T8" fmla="*/ 0 w 519"/>
                  <a:gd name="T9" fmla="*/ 0 h 393"/>
                  <a:gd name="T10" fmla="*/ 0 w 519"/>
                  <a:gd name="T11" fmla="*/ 526403804 h 393"/>
                  <a:gd name="T12" fmla="*/ 9646783 w 519"/>
                  <a:gd name="T13" fmla="*/ 537433875 h 393"/>
                  <a:gd name="T14" fmla="*/ 706726612 w 519"/>
                  <a:gd name="T15" fmla="*/ 537433875 h 393"/>
                  <a:gd name="T16" fmla="*/ 716629830 w 519"/>
                  <a:gd name="T17" fmla="*/ 526403804 h 393"/>
                  <a:gd name="T18" fmla="*/ 716629830 w 519"/>
                  <a:gd name="T19" fmla="*/ 0 h 393"/>
                  <a:gd name="T20" fmla="*/ 691609307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9" h="393">
                    <a:moveTo>
                      <a:pt x="501" y="0"/>
                    </a:moveTo>
                    <a:cubicBezTo>
                      <a:pt x="501" y="359"/>
                      <a:pt x="501" y="359"/>
                      <a:pt x="501" y="359"/>
                    </a:cubicBezTo>
                    <a:cubicBezTo>
                      <a:pt x="18" y="359"/>
                      <a:pt x="18" y="359"/>
                      <a:pt x="18" y="359"/>
                    </a:cubicBezTo>
                    <a:cubicBezTo>
                      <a:pt x="18" y="0"/>
                      <a:pt x="18" y="0"/>
                      <a:pt x="18" y="0"/>
                    </a:cubicBezTo>
                    <a:cubicBezTo>
                      <a:pt x="0" y="0"/>
                      <a:pt x="0" y="0"/>
                      <a:pt x="0" y="0"/>
                    </a:cubicBezTo>
                    <a:cubicBezTo>
                      <a:pt x="0" y="385"/>
                      <a:pt x="0" y="385"/>
                      <a:pt x="0" y="385"/>
                    </a:cubicBezTo>
                    <a:cubicBezTo>
                      <a:pt x="0" y="389"/>
                      <a:pt x="3" y="393"/>
                      <a:pt x="7" y="393"/>
                    </a:cubicBezTo>
                    <a:cubicBezTo>
                      <a:pt x="512" y="393"/>
                      <a:pt x="512" y="393"/>
                      <a:pt x="512" y="393"/>
                    </a:cubicBezTo>
                    <a:cubicBezTo>
                      <a:pt x="516" y="393"/>
                      <a:pt x="519" y="389"/>
                      <a:pt x="519" y="385"/>
                    </a:cubicBezTo>
                    <a:cubicBezTo>
                      <a:pt x="519" y="0"/>
                      <a:pt x="519" y="0"/>
                      <a:pt x="519" y="0"/>
                    </a:cubicBezTo>
                    <a:lnTo>
                      <a:pt x="501"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3" name="Freeform 545"/>
              <p:cNvSpPr>
                <a:spLocks/>
              </p:cNvSpPr>
              <p:nvPr/>
            </p:nvSpPr>
            <p:spPr bwMode="gray">
              <a:xfrm>
                <a:off x="819" y="1291"/>
                <a:ext cx="501" cy="175"/>
              </a:xfrm>
              <a:custGeom>
                <a:avLst/>
                <a:gdLst>
                  <a:gd name="T0" fmla="*/ 241487310 w 195"/>
                  <a:gd name="T1" fmla="*/ 62110828 h 68"/>
                  <a:gd name="T2" fmla="*/ 229955783 w 195"/>
                  <a:gd name="T3" fmla="*/ 0 h 68"/>
                  <a:gd name="T4" fmla="*/ 43763626 w 195"/>
                  <a:gd name="T5" fmla="*/ 0 h 68"/>
                  <a:gd name="T6" fmla="*/ 32359174 w 195"/>
                  <a:gd name="T7" fmla="*/ 62110828 h 68"/>
                  <a:gd name="T8" fmla="*/ 0 w 195"/>
                  <a:gd name="T9" fmla="*/ 97727903 h 68"/>
                  <a:gd name="T10" fmla="*/ 273554095 w 195"/>
                  <a:gd name="T11" fmla="*/ 97727903 h 68"/>
                  <a:gd name="T12" fmla="*/ 241487310 w 195"/>
                  <a:gd name="T13" fmla="*/ 62110828 h 68"/>
                  <a:gd name="T14" fmla="*/ 0 60000 65536"/>
                  <a:gd name="T15" fmla="*/ 0 60000 65536"/>
                  <a:gd name="T16" fmla="*/ 0 60000 65536"/>
                  <a:gd name="T17" fmla="*/ 0 60000 65536"/>
                  <a:gd name="T18" fmla="*/ 0 60000 65536"/>
                  <a:gd name="T19" fmla="*/ 0 60000 65536"/>
                  <a:gd name="T20" fmla="*/ 0 60000 65536"/>
                  <a:gd name="T21" fmla="*/ 0 w 195"/>
                  <a:gd name="T22" fmla="*/ 0 h 68"/>
                  <a:gd name="T23" fmla="*/ 195 w 195"/>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68">
                    <a:moveTo>
                      <a:pt x="172" y="43"/>
                    </a:moveTo>
                    <a:cubicBezTo>
                      <a:pt x="166" y="32"/>
                      <a:pt x="164" y="9"/>
                      <a:pt x="164" y="0"/>
                    </a:cubicBezTo>
                    <a:cubicBezTo>
                      <a:pt x="31" y="0"/>
                      <a:pt x="31" y="0"/>
                      <a:pt x="31" y="0"/>
                    </a:cubicBezTo>
                    <a:cubicBezTo>
                      <a:pt x="31" y="9"/>
                      <a:pt x="29" y="32"/>
                      <a:pt x="23" y="43"/>
                    </a:cubicBezTo>
                    <a:cubicBezTo>
                      <a:pt x="17" y="56"/>
                      <a:pt x="8" y="62"/>
                      <a:pt x="0" y="68"/>
                    </a:cubicBezTo>
                    <a:cubicBezTo>
                      <a:pt x="195" y="68"/>
                      <a:pt x="195" y="68"/>
                      <a:pt x="195" y="68"/>
                    </a:cubicBezTo>
                    <a:cubicBezTo>
                      <a:pt x="187" y="62"/>
                      <a:pt x="178" y="56"/>
                      <a:pt x="172" y="43"/>
                    </a:cubicBezTo>
                    <a:close/>
                  </a:path>
                </a:pathLst>
              </a:custGeom>
              <a:gradFill rotWithShape="1">
                <a:gsLst>
                  <a:gs pos="0">
                    <a:srgbClr val="737373"/>
                  </a:gs>
                  <a:gs pos="50000">
                    <a:srgbClr val="EAEAEA"/>
                  </a:gs>
                  <a:gs pos="100000">
                    <a:srgbClr val="737373"/>
                  </a:gs>
                </a:gsLst>
                <a:lin ang="540000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4" name="Rectangle 546"/>
              <p:cNvSpPr>
                <a:spLocks noChangeArrowheads="1"/>
              </p:cNvSpPr>
              <p:nvPr/>
            </p:nvSpPr>
            <p:spPr bwMode="gray">
              <a:xfrm>
                <a:off x="1075" y="1238"/>
                <a:ext cx="100" cy="18"/>
              </a:xfrm>
              <a:prstGeom prst="rect">
                <a:avLst/>
              </a:prstGeom>
              <a:solidFill>
                <a:srgbClr val="DBDBDB"/>
              </a:solidFill>
              <a:ln w="9525">
                <a:no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5" name="Rectangle 547"/>
              <p:cNvSpPr>
                <a:spLocks noChangeArrowheads="1"/>
              </p:cNvSpPr>
              <p:nvPr/>
            </p:nvSpPr>
            <p:spPr bwMode="gray">
              <a:xfrm>
                <a:off x="962" y="1238"/>
                <a:ext cx="100" cy="18"/>
              </a:xfrm>
              <a:prstGeom prst="rect">
                <a:avLst/>
              </a:prstGeom>
              <a:solidFill>
                <a:srgbClr val="DBDBDB"/>
              </a:solidFill>
              <a:ln w="9525">
                <a:no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6" name="Freeform 548"/>
              <p:cNvSpPr>
                <a:spLocks/>
              </p:cNvSpPr>
              <p:nvPr/>
            </p:nvSpPr>
            <p:spPr bwMode="gray">
              <a:xfrm>
                <a:off x="1062" y="283"/>
                <a:ext cx="627" cy="921"/>
              </a:xfrm>
              <a:custGeom>
                <a:avLst/>
                <a:gdLst>
                  <a:gd name="T0" fmla="*/ 2007 w 577"/>
                  <a:gd name="T1" fmla="*/ 0 h 848"/>
                  <a:gd name="T2" fmla="*/ 0 w 577"/>
                  <a:gd name="T3" fmla="*/ 0 h 848"/>
                  <a:gd name="T4" fmla="*/ 1078 w 577"/>
                  <a:gd name="T5" fmla="*/ 2922 h 848"/>
                  <a:gd name="T6" fmla="*/ 2007 w 577"/>
                  <a:gd name="T7" fmla="*/ 2922 h 848"/>
                  <a:gd name="T8" fmla="*/ 2007 w 577"/>
                  <a:gd name="T9" fmla="*/ 0 h 848"/>
                  <a:gd name="T10" fmla="*/ 0 60000 65536"/>
                  <a:gd name="T11" fmla="*/ 0 60000 65536"/>
                  <a:gd name="T12" fmla="*/ 0 60000 65536"/>
                  <a:gd name="T13" fmla="*/ 0 60000 65536"/>
                  <a:gd name="T14" fmla="*/ 0 60000 65536"/>
                  <a:gd name="T15" fmla="*/ 0 w 577"/>
                  <a:gd name="T16" fmla="*/ 0 h 848"/>
                  <a:gd name="T17" fmla="*/ 577 w 577"/>
                  <a:gd name="T18" fmla="*/ 848 h 848"/>
                </a:gdLst>
                <a:ahLst/>
                <a:cxnLst>
                  <a:cxn ang="T10">
                    <a:pos x="T0" y="T1"/>
                  </a:cxn>
                  <a:cxn ang="T11">
                    <a:pos x="T2" y="T3"/>
                  </a:cxn>
                  <a:cxn ang="T12">
                    <a:pos x="T4" y="T5"/>
                  </a:cxn>
                  <a:cxn ang="T13">
                    <a:pos x="T6" y="T7"/>
                  </a:cxn>
                  <a:cxn ang="T14">
                    <a:pos x="T8" y="T9"/>
                  </a:cxn>
                </a:cxnLst>
                <a:rect l="T15" t="T16" r="T17" b="T18"/>
                <a:pathLst>
                  <a:path w="577" h="848">
                    <a:moveTo>
                      <a:pt x="577" y="0"/>
                    </a:moveTo>
                    <a:lnTo>
                      <a:pt x="0" y="0"/>
                    </a:lnTo>
                    <a:lnTo>
                      <a:pt x="310" y="848"/>
                    </a:lnTo>
                    <a:lnTo>
                      <a:pt x="577" y="848"/>
                    </a:lnTo>
                    <a:lnTo>
                      <a:pt x="577" y="0"/>
                    </a:lnTo>
                    <a:close/>
                  </a:path>
                </a:pathLst>
              </a:custGeom>
              <a:gradFill rotWithShape="1">
                <a:gsLst>
                  <a:gs pos="0">
                    <a:srgbClr val="191919"/>
                  </a:gs>
                  <a:gs pos="100000">
                    <a:srgbClr val="4D4D4D"/>
                  </a:gs>
                </a:gsLst>
                <a:lin ang="5400000" scaled="1"/>
              </a:gradFill>
              <a:ln w="9525" cap="flat"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7" name="Freeform 549"/>
              <p:cNvSpPr>
                <a:spLocks/>
              </p:cNvSpPr>
              <p:nvPr/>
            </p:nvSpPr>
            <p:spPr bwMode="gray">
              <a:xfrm>
                <a:off x="449" y="430"/>
                <a:ext cx="575" cy="774"/>
              </a:xfrm>
              <a:custGeom>
                <a:avLst/>
                <a:gdLst>
                  <a:gd name="T0" fmla="*/ 0 w 529"/>
                  <a:gd name="T1" fmla="*/ 2444 h 713"/>
                  <a:gd name="T2" fmla="*/ 1847 w 529"/>
                  <a:gd name="T3" fmla="*/ 2444 h 713"/>
                  <a:gd name="T4" fmla="*/ 0 w 529"/>
                  <a:gd name="T5" fmla="*/ 0 h 713"/>
                  <a:gd name="T6" fmla="*/ 0 w 529"/>
                  <a:gd name="T7" fmla="*/ 2444 h 713"/>
                  <a:gd name="T8" fmla="*/ 0 60000 65536"/>
                  <a:gd name="T9" fmla="*/ 0 60000 65536"/>
                  <a:gd name="T10" fmla="*/ 0 60000 65536"/>
                  <a:gd name="T11" fmla="*/ 0 60000 65536"/>
                  <a:gd name="T12" fmla="*/ 0 w 529"/>
                  <a:gd name="T13" fmla="*/ 0 h 713"/>
                  <a:gd name="T14" fmla="*/ 529 w 529"/>
                  <a:gd name="T15" fmla="*/ 713 h 713"/>
                </a:gdLst>
                <a:ahLst/>
                <a:cxnLst>
                  <a:cxn ang="T8">
                    <a:pos x="T0" y="T1"/>
                  </a:cxn>
                  <a:cxn ang="T9">
                    <a:pos x="T2" y="T3"/>
                  </a:cxn>
                  <a:cxn ang="T10">
                    <a:pos x="T4" y="T5"/>
                  </a:cxn>
                  <a:cxn ang="T11">
                    <a:pos x="T6" y="T7"/>
                  </a:cxn>
                </a:cxnLst>
                <a:rect l="T12" t="T13" r="T14" b="T15"/>
                <a:pathLst>
                  <a:path w="529" h="713">
                    <a:moveTo>
                      <a:pt x="0" y="713"/>
                    </a:moveTo>
                    <a:lnTo>
                      <a:pt x="529" y="713"/>
                    </a:lnTo>
                    <a:lnTo>
                      <a:pt x="0" y="0"/>
                    </a:lnTo>
                    <a:lnTo>
                      <a:pt x="0" y="713"/>
                    </a:lnTo>
                    <a:close/>
                  </a:path>
                </a:pathLst>
              </a:custGeom>
              <a:gradFill rotWithShape="1">
                <a:gsLst>
                  <a:gs pos="0">
                    <a:srgbClr val="4D4D4D"/>
                  </a:gs>
                  <a:gs pos="100000">
                    <a:srgbClr val="191919"/>
                  </a:gs>
                </a:gsLst>
                <a:lin ang="5400000" scaled="1"/>
              </a:gra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8" name="Freeform 550"/>
              <p:cNvSpPr>
                <a:spLocks/>
              </p:cNvSpPr>
              <p:nvPr/>
            </p:nvSpPr>
            <p:spPr bwMode="gray">
              <a:xfrm>
                <a:off x="449" y="283"/>
                <a:ext cx="950" cy="921"/>
              </a:xfrm>
              <a:custGeom>
                <a:avLst/>
                <a:gdLst>
                  <a:gd name="T0" fmla="*/ 0 w 874"/>
                  <a:gd name="T1" fmla="*/ 0 h 848"/>
                  <a:gd name="T2" fmla="*/ 0 w 874"/>
                  <a:gd name="T3" fmla="*/ 470 h 848"/>
                  <a:gd name="T4" fmla="*/ 1847 w 874"/>
                  <a:gd name="T5" fmla="*/ 2922 h 848"/>
                  <a:gd name="T6" fmla="*/ 3053 w 874"/>
                  <a:gd name="T7" fmla="*/ 2922 h 848"/>
                  <a:gd name="T8" fmla="*/ 1968 w 874"/>
                  <a:gd name="T9" fmla="*/ 0 h 848"/>
                  <a:gd name="T10" fmla="*/ 0 w 874"/>
                  <a:gd name="T11" fmla="*/ 0 h 848"/>
                  <a:gd name="T12" fmla="*/ 0 60000 65536"/>
                  <a:gd name="T13" fmla="*/ 0 60000 65536"/>
                  <a:gd name="T14" fmla="*/ 0 60000 65536"/>
                  <a:gd name="T15" fmla="*/ 0 60000 65536"/>
                  <a:gd name="T16" fmla="*/ 0 60000 65536"/>
                  <a:gd name="T17" fmla="*/ 0 60000 65536"/>
                  <a:gd name="T18" fmla="*/ 0 w 874"/>
                  <a:gd name="T19" fmla="*/ 0 h 848"/>
                  <a:gd name="T20" fmla="*/ 874 w 874"/>
                  <a:gd name="T21" fmla="*/ 848 h 848"/>
                </a:gdLst>
                <a:ahLst/>
                <a:cxnLst>
                  <a:cxn ang="T12">
                    <a:pos x="T0" y="T1"/>
                  </a:cxn>
                  <a:cxn ang="T13">
                    <a:pos x="T2" y="T3"/>
                  </a:cxn>
                  <a:cxn ang="T14">
                    <a:pos x="T4" y="T5"/>
                  </a:cxn>
                  <a:cxn ang="T15">
                    <a:pos x="T6" y="T7"/>
                  </a:cxn>
                  <a:cxn ang="T16">
                    <a:pos x="T8" y="T9"/>
                  </a:cxn>
                  <a:cxn ang="T17">
                    <a:pos x="T10" y="T11"/>
                  </a:cxn>
                </a:cxnLst>
                <a:rect l="T18" t="T19" r="T20" b="T21"/>
                <a:pathLst>
                  <a:path w="874" h="848">
                    <a:moveTo>
                      <a:pt x="0" y="0"/>
                    </a:moveTo>
                    <a:lnTo>
                      <a:pt x="0" y="135"/>
                    </a:lnTo>
                    <a:lnTo>
                      <a:pt x="529" y="848"/>
                    </a:lnTo>
                    <a:lnTo>
                      <a:pt x="874" y="848"/>
                    </a:lnTo>
                    <a:lnTo>
                      <a:pt x="564" y="0"/>
                    </a:lnTo>
                    <a:lnTo>
                      <a:pt x="0" y="0"/>
                    </a:lnTo>
                    <a:close/>
                  </a:path>
                </a:pathLst>
              </a:custGeom>
              <a:solidFill>
                <a:srgbClr val="070707"/>
              </a:solidFill>
              <a:ln w="9525">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9" name="Freeform 551"/>
              <p:cNvSpPr>
                <a:spLocks/>
              </p:cNvSpPr>
              <p:nvPr/>
            </p:nvSpPr>
            <p:spPr bwMode="gray">
              <a:xfrm>
                <a:off x="403" y="234"/>
                <a:ext cx="1332" cy="49"/>
              </a:xfrm>
              <a:custGeom>
                <a:avLst/>
                <a:gdLst>
                  <a:gd name="T0" fmla="*/ 24758198 w 519"/>
                  <a:gd name="T1" fmla="*/ 28123028 h 19"/>
                  <a:gd name="T2" fmla="*/ 691609307 w 519"/>
                  <a:gd name="T3" fmla="*/ 28123028 h 19"/>
                  <a:gd name="T4" fmla="*/ 691609307 w 519"/>
                  <a:gd name="T5" fmla="*/ 28123028 h 19"/>
                  <a:gd name="T6" fmla="*/ 716629830 w 519"/>
                  <a:gd name="T7" fmla="*/ 28123028 h 19"/>
                  <a:gd name="T8" fmla="*/ 716629830 w 519"/>
                  <a:gd name="T9" fmla="*/ 12011097 h 19"/>
                  <a:gd name="T10" fmla="*/ 706726612 w 519"/>
                  <a:gd name="T11" fmla="*/ 0 h 19"/>
                  <a:gd name="T12" fmla="*/ 9646783 w 519"/>
                  <a:gd name="T13" fmla="*/ 0 h 19"/>
                  <a:gd name="T14" fmla="*/ 0 w 519"/>
                  <a:gd name="T15" fmla="*/ 12011097 h 19"/>
                  <a:gd name="T16" fmla="*/ 0 w 519"/>
                  <a:gd name="T17" fmla="*/ 28123028 h 19"/>
                  <a:gd name="T18" fmla="*/ 24758198 w 519"/>
                  <a:gd name="T19" fmla="*/ 2812302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ubicBezTo>
                      <a:pt x="18" y="19"/>
                      <a:pt x="18" y="19"/>
                      <a:pt x="18" y="19"/>
                    </a:cubicBezTo>
                    <a:close/>
                  </a:path>
                </a:pathLst>
              </a:custGeom>
              <a:gradFill rotWithShape="1">
                <a:gsLst>
                  <a:gs pos="0">
                    <a:srgbClr val="EAEAEA"/>
                  </a:gs>
                  <a:gs pos="100000">
                    <a:srgbClr val="949494"/>
                  </a:gs>
                </a:gsLst>
                <a:lin ang="540000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0" name="Freeform 552"/>
              <p:cNvSpPr>
                <a:spLocks/>
              </p:cNvSpPr>
              <p:nvPr/>
            </p:nvSpPr>
            <p:spPr bwMode="gray">
              <a:xfrm>
                <a:off x="819" y="1466"/>
                <a:ext cx="501" cy="42"/>
              </a:xfrm>
              <a:custGeom>
                <a:avLst/>
                <a:gdLst>
                  <a:gd name="T0" fmla="*/ 0 w 195"/>
                  <a:gd name="T1" fmla="*/ 0 h 16"/>
                  <a:gd name="T2" fmla="*/ 0 w 195"/>
                  <a:gd name="T3" fmla="*/ 19042649 h 16"/>
                  <a:gd name="T4" fmla="*/ 5542202 w 195"/>
                  <a:gd name="T5" fmla="*/ 30944189 h 16"/>
                  <a:gd name="T6" fmla="*/ 268018206 w 195"/>
                  <a:gd name="T7" fmla="*/ 30944189 h 16"/>
                  <a:gd name="T8" fmla="*/ 273554095 w 195"/>
                  <a:gd name="T9" fmla="*/ 19042649 h 16"/>
                  <a:gd name="T10" fmla="*/ 273554095 w 195"/>
                  <a:gd name="T11" fmla="*/ 0 h 16"/>
                  <a:gd name="T12" fmla="*/ 0 w 195"/>
                  <a:gd name="T13" fmla="*/ 0 h 16"/>
                  <a:gd name="T14" fmla="*/ 0 60000 65536"/>
                  <a:gd name="T15" fmla="*/ 0 60000 65536"/>
                  <a:gd name="T16" fmla="*/ 0 60000 65536"/>
                  <a:gd name="T17" fmla="*/ 0 60000 65536"/>
                  <a:gd name="T18" fmla="*/ 0 60000 65536"/>
                  <a:gd name="T19" fmla="*/ 0 60000 65536"/>
                  <a:gd name="T20" fmla="*/ 0 60000 65536"/>
                  <a:gd name="T21" fmla="*/ 0 w 195"/>
                  <a:gd name="T22" fmla="*/ 0 h 16"/>
                  <a:gd name="T23" fmla="*/ 195 w 19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5" h="16">
                    <a:moveTo>
                      <a:pt x="0" y="0"/>
                    </a:moveTo>
                    <a:cubicBezTo>
                      <a:pt x="0" y="10"/>
                      <a:pt x="0" y="10"/>
                      <a:pt x="0" y="10"/>
                    </a:cubicBezTo>
                    <a:cubicBezTo>
                      <a:pt x="0" y="13"/>
                      <a:pt x="2" y="16"/>
                      <a:pt x="4" y="16"/>
                    </a:cubicBezTo>
                    <a:cubicBezTo>
                      <a:pt x="191" y="16"/>
                      <a:pt x="191" y="16"/>
                      <a:pt x="191" y="16"/>
                    </a:cubicBezTo>
                    <a:cubicBezTo>
                      <a:pt x="193" y="16"/>
                      <a:pt x="195" y="13"/>
                      <a:pt x="195" y="10"/>
                    </a:cubicBezTo>
                    <a:cubicBezTo>
                      <a:pt x="195" y="0"/>
                      <a:pt x="195" y="0"/>
                      <a:pt x="195" y="0"/>
                    </a:cubicBezTo>
                    <a:lnTo>
                      <a:pt x="0" y="0"/>
                    </a:lnTo>
                    <a:close/>
                  </a:path>
                </a:pathLst>
              </a:custGeom>
              <a:gradFill rotWithShape="1">
                <a:gsLst>
                  <a:gs pos="0">
                    <a:srgbClr val="949494"/>
                  </a:gs>
                  <a:gs pos="50000">
                    <a:srgbClr val="EAEAEA"/>
                  </a:gs>
                  <a:gs pos="100000">
                    <a:srgbClr val="949494"/>
                  </a:gs>
                </a:gsLst>
                <a:lin ang="0" scaled="1"/>
              </a:gra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1" name="Rectangle 553"/>
              <p:cNvSpPr>
                <a:spLocks noChangeArrowheads="1"/>
              </p:cNvSpPr>
              <p:nvPr/>
            </p:nvSpPr>
            <p:spPr bwMode="gray">
              <a:xfrm>
                <a:off x="1620" y="1238"/>
                <a:ext cx="64" cy="18"/>
              </a:xfrm>
              <a:prstGeom prst="rect">
                <a:avLst/>
              </a:prstGeom>
              <a:solidFill>
                <a:srgbClr val="DBDBDB"/>
              </a:solidFill>
              <a:ln w="9525">
                <a:noFill/>
                <a:miter lim="800000"/>
                <a:headEnd/>
                <a:tailEnd/>
              </a:ln>
            </p:spPr>
            <p:txBody>
              <a:bodyP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2" name="Rectangle 554"/>
              <p:cNvSpPr>
                <a:spLocks noChangeArrowheads="1"/>
              </p:cNvSpPr>
              <p:nvPr/>
            </p:nvSpPr>
            <p:spPr bwMode="gray">
              <a:xfrm>
                <a:off x="449" y="283"/>
                <a:ext cx="1239" cy="921"/>
              </a:xfrm>
              <a:prstGeom prst="rect">
                <a:avLst/>
              </a:prstGeom>
              <a:noFill/>
              <a:ln w="12700">
                <a:solidFill>
                  <a:srgbClr val="C0C0C0"/>
                </a:solidFill>
                <a:miter lim="800000"/>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sp>
          <p:nvSpPr>
            <p:cNvPr id="99" name="WordArt 555"/>
            <p:cNvSpPr>
              <a:spLocks noChangeArrowheads="1" noChangeShapeType="1" noTextEdit="1"/>
            </p:cNvSpPr>
            <p:nvPr/>
          </p:nvSpPr>
          <p:spPr bwMode="gray">
            <a:xfrm>
              <a:off x="739" y="1291"/>
              <a:ext cx="284" cy="70"/>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10" cap="none" spc="0" normalizeH="0" baseline="0" dirty="0" smtClean="0">
                  <a:ln w="9525">
                    <a:solidFill>
                      <a:srgbClr val="02040A"/>
                    </a:solidFill>
                    <a:round/>
                    <a:headEnd/>
                    <a:tailEnd/>
                  </a:ln>
                  <a:solidFill>
                    <a:srgbClr val="FFFFFF"/>
                  </a:solidFill>
                  <a:effectLst/>
                  <a:uLnTx/>
                  <a:uFillTx/>
                  <a:latin typeface="Arial Black"/>
                </a:rPr>
                <a:t>Admin</a:t>
              </a:r>
              <a:endParaRPr kumimoji="0" lang="en-US" sz="3600" b="0" i="0" u="none" strike="noStrike" kern="10" cap="none" spc="0" normalizeH="0" baseline="0" dirty="0">
                <a:ln w="9525">
                  <a:solidFill>
                    <a:srgbClr val="02040A"/>
                  </a:solidFill>
                  <a:round/>
                  <a:headEnd/>
                  <a:tailEnd/>
                </a:ln>
                <a:solidFill>
                  <a:srgbClr val="FFFFFF"/>
                </a:solidFill>
                <a:effectLst/>
                <a:uLnTx/>
                <a:uFillTx/>
                <a:latin typeface="Arial Black"/>
              </a:endParaRPr>
            </a:p>
          </p:txBody>
        </p:sp>
        <p:grpSp>
          <p:nvGrpSpPr>
            <p:cNvPr id="8" name="Group 556"/>
            <p:cNvGrpSpPr>
              <a:grpSpLocks/>
            </p:cNvGrpSpPr>
            <p:nvPr/>
          </p:nvGrpSpPr>
          <p:grpSpPr bwMode="gray">
            <a:xfrm flipH="1">
              <a:off x="967" y="1278"/>
              <a:ext cx="364" cy="386"/>
              <a:chOff x="3680" y="1604"/>
              <a:chExt cx="1033" cy="1095"/>
            </a:xfrm>
          </p:grpSpPr>
          <p:sp>
            <p:nvSpPr>
              <p:cNvPr id="101" name="AutoShape 557"/>
              <p:cNvSpPr>
                <a:spLocks noChangeAspect="1" noChangeArrowheads="1" noTextEdit="1"/>
              </p:cNvSpPr>
              <p:nvPr/>
            </p:nvSpPr>
            <p:spPr bwMode="gray">
              <a:xfrm>
                <a:off x="3680" y="1624"/>
                <a:ext cx="977" cy="1043"/>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2" name="Freeform 558"/>
              <p:cNvSpPr>
                <a:spLocks/>
              </p:cNvSpPr>
              <p:nvPr/>
            </p:nvSpPr>
            <p:spPr bwMode="gray">
              <a:xfrm>
                <a:off x="3970" y="2148"/>
                <a:ext cx="743" cy="551"/>
              </a:xfrm>
              <a:custGeom>
                <a:avLst/>
                <a:gdLst>
                  <a:gd name="T0" fmla="*/ 0 w 2937"/>
                  <a:gd name="T1" fmla="*/ 0 h 2178"/>
                  <a:gd name="T2" fmla="*/ 0 w 2937"/>
                  <a:gd name="T3" fmla="*/ 0 h 2178"/>
                  <a:gd name="T4" fmla="*/ 0 w 2937"/>
                  <a:gd name="T5" fmla="*/ 0 h 2178"/>
                  <a:gd name="T6" fmla="*/ 0 w 2937"/>
                  <a:gd name="T7" fmla="*/ 0 h 2178"/>
                  <a:gd name="T8" fmla="*/ 0 w 2937"/>
                  <a:gd name="T9" fmla="*/ 0 h 2178"/>
                  <a:gd name="T10" fmla="*/ 0 w 2937"/>
                  <a:gd name="T11" fmla="*/ 0 h 2178"/>
                  <a:gd name="T12" fmla="*/ 0 w 2937"/>
                  <a:gd name="T13" fmla="*/ 0 h 2178"/>
                  <a:gd name="T14" fmla="*/ 0 w 2937"/>
                  <a:gd name="T15" fmla="*/ 0 h 2178"/>
                  <a:gd name="T16" fmla="*/ 0 w 2937"/>
                  <a:gd name="T17" fmla="*/ 0 h 21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37"/>
                  <a:gd name="T28" fmla="*/ 0 h 2178"/>
                  <a:gd name="T29" fmla="*/ 2937 w 2937"/>
                  <a:gd name="T30" fmla="*/ 2178 h 21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37" h="2178">
                    <a:moveTo>
                      <a:pt x="2697" y="1704"/>
                    </a:moveTo>
                    <a:cubicBezTo>
                      <a:pt x="2697" y="1704"/>
                      <a:pt x="2937" y="468"/>
                      <a:pt x="1683" y="0"/>
                    </a:cubicBezTo>
                    <a:cubicBezTo>
                      <a:pt x="1683" y="0"/>
                      <a:pt x="1491" y="612"/>
                      <a:pt x="1041" y="654"/>
                    </a:cubicBezTo>
                    <a:cubicBezTo>
                      <a:pt x="1041" y="654"/>
                      <a:pt x="777" y="714"/>
                      <a:pt x="723" y="414"/>
                    </a:cubicBezTo>
                    <a:cubicBezTo>
                      <a:pt x="669" y="114"/>
                      <a:pt x="729" y="168"/>
                      <a:pt x="729" y="168"/>
                    </a:cubicBezTo>
                    <a:cubicBezTo>
                      <a:pt x="729" y="168"/>
                      <a:pt x="639" y="60"/>
                      <a:pt x="165" y="492"/>
                    </a:cubicBezTo>
                    <a:cubicBezTo>
                      <a:pt x="165" y="492"/>
                      <a:pt x="0" y="635"/>
                      <a:pt x="27" y="1476"/>
                    </a:cubicBezTo>
                    <a:cubicBezTo>
                      <a:pt x="27" y="1476"/>
                      <a:pt x="453" y="1920"/>
                      <a:pt x="1059" y="1962"/>
                    </a:cubicBezTo>
                    <a:cubicBezTo>
                      <a:pt x="1059" y="1962"/>
                      <a:pt x="2397" y="2178"/>
                      <a:pt x="2697" y="1704"/>
                    </a:cubicBezTo>
                    <a:close/>
                  </a:path>
                </a:pathLst>
              </a:custGeom>
              <a:solidFill>
                <a:srgbClr val="DF9B13"/>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3" name="Freeform 559"/>
              <p:cNvSpPr>
                <a:spLocks/>
              </p:cNvSpPr>
              <p:nvPr/>
            </p:nvSpPr>
            <p:spPr bwMode="gray">
              <a:xfrm>
                <a:off x="3911" y="2178"/>
                <a:ext cx="282" cy="351"/>
              </a:xfrm>
              <a:custGeom>
                <a:avLst/>
                <a:gdLst>
                  <a:gd name="T0" fmla="*/ 0 w 1114"/>
                  <a:gd name="T1" fmla="*/ 0 h 1388"/>
                  <a:gd name="T2" fmla="*/ 0 w 1114"/>
                  <a:gd name="T3" fmla="*/ 0 h 1388"/>
                  <a:gd name="T4" fmla="*/ 0 w 1114"/>
                  <a:gd name="T5" fmla="*/ 0 h 1388"/>
                  <a:gd name="T6" fmla="*/ 0 w 1114"/>
                  <a:gd name="T7" fmla="*/ 0 h 1388"/>
                  <a:gd name="T8" fmla="*/ 0 w 1114"/>
                  <a:gd name="T9" fmla="*/ 0 h 1388"/>
                  <a:gd name="T10" fmla="*/ 0 w 1114"/>
                  <a:gd name="T11" fmla="*/ 0 h 1388"/>
                  <a:gd name="T12" fmla="*/ 0 w 1114"/>
                  <a:gd name="T13" fmla="*/ 0 h 1388"/>
                  <a:gd name="T14" fmla="*/ 0 w 1114"/>
                  <a:gd name="T15" fmla="*/ 0 h 1388"/>
                  <a:gd name="T16" fmla="*/ 0 w 1114"/>
                  <a:gd name="T17" fmla="*/ 0 h 1388"/>
                  <a:gd name="T18" fmla="*/ 0 w 1114"/>
                  <a:gd name="T19" fmla="*/ 0 h 1388"/>
                  <a:gd name="T20" fmla="*/ 0 w 1114"/>
                  <a:gd name="T21" fmla="*/ 0 h 13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4"/>
                  <a:gd name="T34" fmla="*/ 0 h 1388"/>
                  <a:gd name="T35" fmla="*/ 1114 w 1114"/>
                  <a:gd name="T36" fmla="*/ 1388 h 13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4" h="1388">
                    <a:moveTo>
                      <a:pt x="956" y="168"/>
                    </a:moveTo>
                    <a:cubicBezTo>
                      <a:pt x="956" y="168"/>
                      <a:pt x="830" y="284"/>
                      <a:pt x="751" y="646"/>
                    </a:cubicBezTo>
                    <a:cubicBezTo>
                      <a:pt x="751" y="646"/>
                      <a:pt x="690" y="955"/>
                      <a:pt x="290" y="1360"/>
                    </a:cubicBezTo>
                    <a:cubicBezTo>
                      <a:pt x="290" y="1360"/>
                      <a:pt x="274" y="1369"/>
                      <a:pt x="272" y="1370"/>
                    </a:cubicBezTo>
                    <a:cubicBezTo>
                      <a:pt x="233" y="1388"/>
                      <a:pt x="169" y="1372"/>
                      <a:pt x="149" y="1378"/>
                    </a:cubicBezTo>
                    <a:cubicBezTo>
                      <a:pt x="130" y="1383"/>
                      <a:pt x="47" y="1372"/>
                      <a:pt x="47" y="1372"/>
                    </a:cubicBezTo>
                    <a:cubicBezTo>
                      <a:pt x="47" y="1372"/>
                      <a:pt x="0" y="1335"/>
                      <a:pt x="168" y="1314"/>
                    </a:cubicBezTo>
                    <a:cubicBezTo>
                      <a:pt x="168" y="1314"/>
                      <a:pt x="273" y="1324"/>
                      <a:pt x="614" y="746"/>
                    </a:cubicBezTo>
                    <a:cubicBezTo>
                      <a:pt x="614" y="746"/>
                      <a:pt x="683" y="620"/>
                      <a:pt x="709" y="447"/>
                    </a:cubicBezTo>
                    <a:cubicBezTo>
                      <a:pt x="709" y="447"/>
                      <a:pt x="840" y="95"/>
                      <a:pt x="977" y="47"/>
                    </a:cubicBezTo>
                    <a:cubicBezTo>
                      <a:pt x="1114" y="0"/>
                      <a:pt x="1056" y="95"/>
                      <a:pt x="956" y="168"/>
                    </a:cubicBezTo>
                    <a:close/>
                  </a:path>
                </a:pathLst>
              </a:custGeom>
              <a:solidFill>
                <a:srgbClr val="515E60">
                  <a:alpha val="5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4" name="Freeform 560"/>
              <p:cNvSpPr>
                <a:spLocks/>
              </p:cNvSpPr>
              <p:nvPr/>
            </p:nvSpPr>
            <p:spPr bwMode="gray">
              <a:xfrm>
                <a:off x="4131" y="2050"/>
                <a:ext cx="265" cy="281"/>
              </a:xfrm>
              <a:custGeom>
                <a:avLst/>
                <a:gdLst>
                  <a:gd name="T0" fmla="*/ 0 w 1046"/>
                  <a:gd name="T1" fmla="*/ 0 h 1112"/>
                  <a:gd name="T2" fmla="*/ 0 w 1046"/>
                  <a:gd name="T3" fmla="*/ 0 h 1112"/>
                  <a:gd name="T4" fmla="*/ 0 w 1046"/>
                  <a:gd name="T5" fmla="*/ 0 h 1112"/>
                  <a:gd name="T6" fmla="*/ 0 w 1046"/>
                  <a:gd name="T7" fmla="*/ 0 h 1112"/>
                  <a:gd name="T8" fmla="*/ 0 w 1046"/>
                  <a:gd name="T9" fmla="*/ 0 h 1112"/>
                  <a:gd name="T10" fmla="*/ 0 60000 65536"/>
                  <a:gd name="T11" fmla="*/ 0 60000 65536"/>
                  <a:gd name="T12" fmla="*/ 0 60000 65536"/>
                  <a:gd name="T13" fmla="*/ 0 60000 65536"/>
                  <a:gd name="T14" fmla="*/ 0 60000 65536"/>
                  <a:gd name="T15" fmla="*/ 0 w 1046"/>
                  <a:gd name="T16" fmla="*/ 0 h 1112"/>
                  <a:gd name="T17" fmla="*/ 1046 w 1046"/>
                  <a:gd name="T18" fmla="*/ 1112 h 1112"/>
                </a:gdLst>
                <a:ahLst/>
                <a:cxnLst>
                  <a:cxn ang="T10">
                    <a:pos x="T0" y="T1"/>
                  </a:cxn>
                  <a:cxn ang="T11">
                    <a:pos x="T2" y="T3"/>
                  </a:cxn>
                  <a:cxn ang="T12">
                    <a:pos x="T4" y="T5"/>
                  </a:cxn>
                  <a:cxn ang="T13">
                    <a:pos x="T6" y="T7"/>
                  </a:cxn>
                  <a:cxn ang="T14">
                    <a:pos x="T8" y="T9"/>
                  </a:cxn>
                </a:cxnLst>
                <a:rect l="T15" t="T16" r="T17" b="T18"/>
                <a:pathLst>
                  <a:path w="1046" h="1112">
                    <a:moveTo>
                      <a:pt x="977" y="348"/>
                    </a:moveTo>
                    <a:cubicBezTo>
                      <a:pt x="1046" y="390"/>
                      <a:pt x="1046" y="390"/>
                      <a:pt x="1046" y="390"/>
                    </a:cubicBezTo>
                    <a:cubicBezTo>
                      <a:pt x="1046" y="390"/>
                      <a:pt x="880" y="1092"/>
                      <a:pt x="344" y="1048"/>
                    </a:cubicBezTo>
                    <a:cubicBezTo>
                      <a:pt x="344" y="1048"/>
                      <a:pt x="0" y="1112"/>
                      <a:pt x="68" y="556"/>
                    </a:cubicBezTo>
                    <a:cubicBezTo>
                      <a:pt x="136" y="0"/>
                      <a:pt x="977" y="348"/>
                      <a:pt x="977" y="348"/>
                    </a:cubicBezTo>
                    <a:close/>
                  </a:path>
                </a:pathLst>
              </a:custGeom>
              <a:solidFill>
                <a:srgbClr val="F9E1B1"/>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5" name="Freeform 561"/>
              <p:cNvSpPr>
                <a:spLocks/>
              </p:cNvSpPr>
              <p:nvPr/>
            </p:nvSpPr>
            <p:spPr bwMode="gray">
              <a:xfrm>
                <a:off x="3911" y="2168"/>
                <a:ext cx="282" cy="355"/>
              </a:xfrm>
              <a:custGeom>
                <a:avLst/>
                <a:gdLst>
                  <a:gd name="T0" fmla="*/ 0 w 1114"/>
                  <a:gd name="T1" fmla="*/ 0 h 1403"/>
                  <a:gd name="T2" fmla="*/ 0 w 1114"/>
                  <a:gd name="T3" fmla="*/ 0 h 1403"/>
                  <a:gd name="T4" fmla="*/ 0 w 1114"/>
                  <a:gd name="T5" fmla="*/ 0 h 1403"/>
                  <a:gd name="T6" fmla="*/ 0 w 1114"/>
                  <a:gd name="T7" fmla="*/ 0 h 1403"/>
                  <a:gd name="T8" fmla="*/ 0 w 1114"/>
                  <a:gd name="T9" fmla="*/ 0 h 1403"/>
                  <a:gd name="T10" fmla="*/ 0 w 1114"/>
                  <a:gd name="T11" fmla="*/ 0 h 1403"/>
                  <a:gd name="T12" fmla="*/ 0 w 1114"/>
                  <a:gd name="T13" fmla="*/ 0 h 1403"/>
                  <a:gd name="T14" fmla="*/ 0 w 1114"/>
                  <a:gd name="T15" fmla="*/ 0 h 1403"/>
                  <a:gd name="T16" fmla="*/ 0 w 1114"/>
                  <a:gd name="T17" fmla="*/ 0 h 1403"/>
                  <a:gd name="T18" fmla="*/ 0 w 1114"/>
                  <a:gd name="T19" fmla="*/ 0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4"/>
                  <a:gd name="T31" fmla="*/ 0 h 1403"/>
                  <a:gd name="T32" fmla="*/ 1114 w 1114"/>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4" h="1403">
                    <a:moveTo>
                      <a:pt x="956" y="168"/>
                    </a:moveTo>
                    <a:cubicBezTo>
                      <a:pt x="956" y="168"/>
                      <a:pt x="830" y="284"/>
                      <a:pt x="751" y="646"/>
                    </a:cubicBezTo>
                    <a:cubicBezTo>
                      <a:pt x="751" y="646"/>
                      <a:pt x="677" y="946"/>
                      <a:pt x="278" y="1351"/>
                    </a:cubicBezTo>
                    <a:cubicBezTo>
                      <a:pt x="278" y="1351"/>
                      <a:pt x="220" y="1403"/>
                      <a:pt x="157" y="1393"/>
                    </a:cubicBezTo>
                    <a:cubicBezTo>
                      <a:pt x="94" y="1382"/>
                      <a:pt x="47" y="1372"/>
                      <a:pt x="47" y="1372"/>
                    </a:cubicBezTo>
                    <a:cubicBezTo>
                      <a:pt x="47" y="1372"/>
                      <a:pt x="0" y="1335"/>
                      <a:pt x="168" y="1314"/>
                    </a:cubicBezTo>
                    <a:cubicBezTo>
                      <a:pt x="168" y="1314"/>
                      <a:pt x="273" y="1324"/>
                      <a:pt x="614" y="746"/>
                    </a:cubicBezTo>
                    <a:cubicBezTo>
                      <a:pt x="614" y="746"/>
                      <a:pt x="683" y="620"/>
                      <a:pt x="709" y="447"/>
                    </a:cubicBezTo>
                    <a:cubicBezTo>
                      <a:pt x="709" y="447"/>
                      <a:pt x="840" y="95"/>
                      <a:pt x="977" y="47"/>
                    </a:cubicBezTo>
                    <a:cubicBezTo>
                      <a:pt x="1114" y="0"/>
                      <a:pt x="1056" y="95"/>
                      <a:pt x="956" y="168"/>
                    </a:cubicBezTo>
                    <a:close/>
                  </a:path>
                </a:pathLst>
              </a:custGeom>
              <a:gradFill rotWithShape="1">
                <a:gsLst>
                  <a:gs pos="0">
                    <a:srgbClr val="0061B2"/>
                  </a:gs>
                  <a:gs pos="50000">
                    <a:srgbClr val="A9CAE5"/>
                  </a:gs>
                  <a:gs pos="100000">
                    <a:srgbClr val="0061B2"/>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6" name="Freeform 562"/>
              <p:cNvSpPr>
                <a:spLocks/>
              </p:cNvSpPr>
              <p:nvPr/>
            </p:nvSpPr>
            <p:spPr bwMode="gray">
              <a:xfrm>
                <a:off x="4426" y="2192"/>
                <a:ext cx="204" cy="400"/>
              </a:xfrm>
              <a:custGeom>
                <a:avLst/>
                <a:gdLst>
                  <a:gd name="T0" fmla="*/ 0 w 805"/>
                  <a:gd name="T1" fmla="*/ 0 h 1580"/>
                  <a:gd name="T2" fmla="*/ 0 w 805"/>
                  <a:gd name="T3" fmla="*/ 0 h 1580"/>
                  <a:gd name="T4" fmla="*/ 0 w 805"/>
                  <a:gd name="T5" fmla="*/ 0 h 1580"/>
                  <a:gd name="T6" fmla="*/ 0 w 805"/>
                  <a:gd name="T7" fmla="*/ 0 h 1580"/>
                  <a:gd name="T8" fmla="*/ 0 w 805"/>
                  <a:gd name="T9" fmla="*/ 0 h 1580"/>
                  <a:gd name="T10" fmla="*/ 0 w 805"/>
                  <a:gd name="T11" fmla="*/ 0 h 1580"/>
                  <a:gd name="T12" fmla="*/ 0 w 805"/>
                  <a:gd name="T13" fmla="*/ 0 h 1580"/>
                  <a:gd name="T14" fmla="*/ 0 60000 65536"/>
                  <a:gd name="T15" fmla="*/ 0 60000 65536"/>
                  <a:gd name="T16" fmla="*/ 0 60000 65536"/>
                  <a:gd name="T17" fmla="*/ 0 60000 65536"/>
                  <a:gd name="T18" fmla="*/ 0 60000 65536"/>
                  <a:gd name="T19" fmla="*/ 0 60000 65536"/>
                  <a:gd name="T20" fmla="*/ 0 60000 65536"/>
                  <a:gd name="T21" fmla="*/ 0 w 805"/>
                  <a:gd name="T22" fmla="*/ 0 h 1580"/>
                  <a:gd name="T23" fmla="*/ 805 w 805"/>
                  <a:gd name="T24" fmla="*/ 1580 h 15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5" h="1580">
                    <a:moveTo>
                      <a:pt x="38" y="45"/>
                    </a:moveTo>
                    <a:cubicBezTo>
                      <a:pt x="0" y="23"/>
                      <a:pt x="69" y="0"/>
                      <a:pt x="78" y="7"/>
                    </a:cubicBezTo>
                    <a:cubicBezTo>
                      <a:pt x="78" y="7"/>
                      <a:pt x="660" y="367"/>
                      <a:pt x="678" y="553"/>
                    </a:cubicBezTo>
                    <a:cubicBezTo>
                      <a:pt x="678" y="553"/>
                      <a:pt x="734" y="584"/>
                      <a:pt x="801" y="1447"/>
                    </a:cubicBezTo>
                    <a:cubicBezTo>
                      <a:pt x="805" y="1500"/>
                      <a:pt x="631" y="1580"/>
                      <a:pt x="631" y="1580"/>
                    </a:cubicBezTo>
                    <a:cubicBezTo>
                      <a:pt x="550" y="626"/>
                      <a:pt x="550" y="626"/>
                      <a:pt x="550" y="626"/>
                    </a:cubicBezTo>
                    <a:cubicBezTo>
                      <a:pt x="550" y="626"/>
                      <a:pt x="403" y="253"/>
                      <a:pt x="38" y="45"/>
                    </a:cubicBezTo>
                    <a:close/>
                  </a:path>
                </a:pathLst>
              </a:custGeom>
              <a:solidFill>
                <a:srgbClr val="F2C16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7" name="Freeform 563"/>
              <p:cNvSpPr>
                <a:spLocks/>
              </p:cNvSpPr>
              <p:nvPr/>
            </p:nvSpPr>
            <p:spPr bwMode="gray">
              <a:xfrm>
                <a:off x="4156" y="1877"/>
                <a:ext cx="222" cy="430"/>
              </a:xfrm>
              <a:custGeom>
                <a:avLst/>
                <a:gdLst>
                  <a:gd name="T0" fmla="*/ 0 w 877"/>
                  <a:gd name="T1" fmla="*/ 0 h 1701"/>
                  <a:gd name="T2" fmla="*/ 0 w 877"/>
                  <a:gd name="T3" fmla="*/ 0 h 1701"/>
                  <a:gd name="T4" fmla="*/ 0 w 877"/>
                  <a:gd name="T5" fmla="*/ 0 h 1701"/>
                  <a:gd name="T6" fmla="*/ 0 w 877"/>
                  <a:gd name="T7" fmla="*/ 0 h 1701"/>
                  <a:gd name="T8" fmla="*/ 0 w 877"/>
                  <a:gd name="T9" fmla="*/ 0 h 1701"/>
                  <a:gd name="T10" fmla="*/ 0 w 877"/>
                  <a:gd name="T11" fmla="*/ 0 h 1701"/>
                  <a:gd name="T12" fmla="*/ 0 60000 65536"/>
                  <a:gd name="T13" fmla="*/ 0 60000 65536"/>
                  <a:gd name="T14" fmla="*/ 0 60000 65536"/>
                  <a:gd name="T15" fmla="*/ 0 60000 65536"/>
                  <a:gd name="T16" fmla="*/ 0 60000 65536"/>
                  <a:gd name="T17" fmla="*/ 0 60000 65536"/>
                  <a:gd name="T18" fmla="*/ 0 w 877"/>
                  <a:gd name="T19" fmla="*/ 0 h 1701"/>
                  <a:gd name="T20" fmla="*/ 877 w 877"/>
                  <a:gd name="T21" fmla="*/ 1701 h 1701"/>
                </a:gdLst>
                <a:ahLst/>
                <a:cxnLst>
                  <a:cxn ang="T12">
                    <a:pos x="T0" y="T1"/>
                  </a:cxn>
                  <a:cxn ang="T13">
                    <a:pos x="T2" y="T3"/>
                  </a:cxn>
                  <a:cxn ang="T14">
                    <a:pos x="T4" y="T5"/>
                  </a:cxn>
                  <a:cxn ang="T15">
                    <a:pos x="T6" y="T7"/>
                  </a:cxn>
                  <a:cxn ang="T16">
                    <a:pos x="T8" y="T9"/>
                  </a:cxn>
                  <a:cxn ang="T17">
                    <a:pos x="T10" y="T11"/>
                  </a:cxn>
                </a:cxnLst>
                <a:rect l="T18" t="T19" r="T20" b="T21"/>
                <a:pathLst>
                  <a:path w="877" h="1701">
                    <a:moveTo>
                      <a:pt x="877" y="1033"/>
                    </a:moveTo>
                    <a:cubicBezTo>
                      <a:pt x="877" y="1033"/>
                      <a:pt x="827" y="954"/>
                      <a:pt x="762" y="477"/>
                    </a:cubicBezTo>
                    <a:cubicBezTo>
                      <a:pt x="697" y="0"/>
                      <a:pt x="11" y="1087"/>
                      <a:pt x="11" y="1087"/>
                    </a:cubicBezTo>
                    <a:cubicBezTo>
                      <a:pt x="0" y="1459"/>
                      <a:pt x="0" y="1459"/>
                      <a:pt x="0" y="1459"/>
                    </a:cubicBezTo>
                    <a:cubicBezTo>
                      <a:pt x="0" y="1459"/>
                      <a:pt x="47" y="1701"/>
                      <a:pt x="264" y="1665"/>
                    </a:cubicBezTo>
                    <a:cubicBezTo>
                      <a:pt x="264" y="1665"/>
                      <a:pt x="762" y="1621"/>
                      <a:pt x="877" y="1033"/>
                    </a:cubicBezTo>
                    <a:close/>
                  </a:path>
                </a:pathLst>
              </a:custGeom>
              <a:gradFill rotWithShape="1">
                <a:gsLst>
                  <a:gs pos="0">
                    <a:srgbClr val="AC8C6F"/>
                  </a:gs>
                  <a:gs pos="100000">
                    <a:srgbClr val="8E633B"/>
                  </a:gs>
                </a:gsLst>
                <a:lin ang="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8" name="Freeform 564"/>
              <p:cNvSpPr>
                <a:spLocks/>
              </p:cNvSpPr>
              <p:nvPr/>
            </p:nvSpPr>
            <p:spPr bwMode="gray">
              <a:xfrm>
                <a:off x="4024" y="1683"/>
                <a:ext cx="398" cy="511"/>
              </a:xfrm>
              <a:custGeom>
                <a:avLst/>
                <a:gdLst>
                  <a:gd name="T0" fmla="*/ 0 w 1572"/>
                  <a:gd name="T1" fmla="*/ 0 h 2024"/>
                  <a:gd name="T2" fmla="*/ 0 w 1572"/>
                  <a:gd name="T3" fmla="*/ 0 h 2024"/>
                  <a:gd name="T4" fmla="*/ 0 w 1572"/>
                  <a:gd name="T5" fmla="*/ 0 h 2024"/>
                  <a:gd name="T6" fmla="*/ 0 w 1572"/>
                  <a:gd name="T7" fmla="*/ 0 h 2024"/>
                  <a:gd name="T8" fmla="*/ 0 w 1572"/>
                  <a:gd name="T9" fmla="*/ 0 h 2024"/>
                  <a:gd name="T10" fmla="*/ 0 w 1572"/>
                  <a:gd name="T11" fmla="*/ 0 h 2024"/>
                  <a:gd name="T12" fmla="*/ 0 w 1572"/>
                  <a:gd name="T13" fmla="*/ 0 h 2024"/>
                  <a:gd name="T14" fmla="*/ 0 w 1572"/>
                  <a:gd name="T15" fmla="*/ 0 h 2024"/>
                  <a:gd name="T16" fmla="*/ 0 w 1572"/>
                  <a:gd name="T17" fmla="*/ 0 h 20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2"/>
                  <a:gd name="T28" fmla="*/ 0 h 2024"/>
                  <a:gd name="T29" fmla="*/ 1572 w 1572"/>
                  <a:gd name="T30" fmla="*/ 2024 h 20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2" h="2024">
                    <a:moveTo>
                      <a:pt x="1180" y="890"/>
                    </a:moveTo>
                    <a:cubicBezTo>
                      <a:pt x="1189" y="747"/>
                      <a:pt x="1203" y="599"/>
                      <a:pt x="1168" y="488"/>
                    </a:cubicBezTo>
                    <a:cubicBezTo>
                      <a:pt x="1068" y="172"/>
                      <a:pt x="811" y="0"/>
                      <a:pt x="588" y="0"/>
                    </a:cubicBezTo>
                    <a:cubicBezTo>
                      <a:pt x="401" y="0"/>
                      <a:pt x="196" y="70"/>
                      <a:pt x="88" y="304"/>
                    </a:cubicBezTo>
                    <a:cubicBezTo>
                      <a:pt x="8" y="477"/>
                      <a:pt x="0" y="775"/>
                      <a:pt x="0" y="1012"/>
                    </a:cubicBezTo>
                    <a:cubicBezTo>
                      <a:pt x="0" y="1571"/>
                      <a:pt x="263" y="2024"/>
                      <a:pt x="588" y="2024"/>
                    </a:cubicBezTo>
                    <a:cubicBezTo>
                      <a:pt x="645" y="2024"/>
                      <a:pt x="701" y="2010"/>
                      <a:pt x="753" y="1983"/>
                    </a:cubicBezTo>
                    <a:cubicBezTo>
                      <a:pt x="985" y="1896"/>
                      <a:pt x="1314" y="1431"/>
                      <a:pt x="1440" y="1120"/>
                    </a:cubicBezTo>
                    <a:cubicBezTo>
                      <a:pt x="1572" y="794"/>
                      <a:pt x="1264" y="865"/>
                      <a:pt x="1180" y="890"/>
                    </a:cubicBezTo>
                    <a:close/>
                  </a:path>
                </a:pathLst>
              </a:custGeom>
              <a:gradFill rotWithShape="1">
                <a:gsLst>
                  <a:gs pos="0">
                    <a:srgbClr val="DCBC9E"/>
                  </a:gs>
                  <a:gs pos="100000">
                    <a:srgbClr val="CFA47C"/>
                  </a:gs>
                </a:gsLst>
                <a:lin ang="27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09" name="Freeform 565"/>
              <p:cNvSpPr>
                <a:spLocks/>
              </p:cNvSpPr>
              <p:nvPr/>
            </p:nvSpPr>
            <p:spPr bwMode="gray">
              <a:xfrm>
                <a:off x="4028" y="1604"/>
                <a:ext cx="449" cy="429"/>
              </a:xfrm>
              <a:custGeom>
                <a:avLst/>
                <a:gdLst>
                  <a:gd name="T0" fmla="*/ 0 w 1776"/>
                  <a:gd name="T1" fmla="*/ 0 h 1697"/>
                  <a:gd name="T2" fmla="*/ 0 w 1776"/>
                  <a:gd name="T3" fmla="*/ 0 h 1697"/>
                  <a:gd name="T4" fmla="*/ 0 w 1776"/>
                  <a:gd name="T5" fmla="*/ 0 h 1697"/>
                  <a:gd name="T6" fmla="*/ 0 w 1776"/>
                  <a:gd name="T7" fmla="*/ 0 h 1697"/>
                  <a:gd name="T8" fmla="*/ 0 w 1776"/>
                  <a:gd name="T9" fmla="*/ 0 h 1697"/>
                  <a:gd name="T10" fmla="*/ 0 w 1776"/>
                  <a:gd name="T11" fmla="*/ 0 h 1697"/>
                  <a:gd name="T12" fmla="*/ 0 w 1776"/>
                  <a:gd name="T13" fmla="*/ 0 h 1697"/>
                  <a:gd name="T14" fmla="*/ 0 w 1776"/>
                  <a:gd name="T15" fmla="*/ 0 h 1697"/>
                  <a:gd name="T16" fmla="*/ 0 w 1776"/>
                  <a:gd name="T17" fmla="*/ 0 h 1697"/>
                  <a:gd name="T18" fmla="*/ 0 w 1776"/>
                  <a:gd name="T19" fmla="*/ 0 h 16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6"/>
                  <a:gd name="T31" fmla="*/ 0 h 1697"/>
                  <a:gd name="T32" fmla="*/ 1776 w 1776"/>
                  <a:gd name="T33" fmla="*/ 1697 h 16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6" h="1697">
                    <a:moveTo>
                      <a:pt x="0" y="408"/>
                    </a:moveTo>
                    <a:cubicBezTo>
                      <a:pt x="0" y="408"/>
                      <a:pt x="146" y="885"/>
                      <a:pt x="568" y="560"/>
                    </a:cubicBezTo>
                    <a:cubicBezTo>
                      <a:pt x="776" y="400"/>
                      <a:pt x="904" y="640"/>
                      <a:pt x="904" y="640"/>
                    </a:cubicBezTo>
                    <a:cubicBezTo>
                      <a:pt x="904" y="640"/>
                      <a:pt x="1209" y="507"/>
                      <a:pt x="1164" y="1202"/>
                    </a:cubicBezTo>
                    <a:cubicBezTo>
                      <a:pt x="1164" y="1202"/>
                      <a:pt x="1680" y="1022"/>
                      <a:pt x="1290" y="1697"/>
                    </a:cubicBezTo>
                    <a:cubicBezTo>
                      <a:pt x="1290" y="1697"/>
                      <a:pt x="1440" y="1656"/>
                      <a:pt x="1600" y="1304"/>
                    </a:cubicBezTo>
                    <a:cubicBezTo>
                      <a:pt x="1600" y="1304"/>
                      <a:pt x="1776" y="752"/>
                      <a:pt x="1560" y="360"/>
                    </a:cubicBezTo>
                    <a:cubicBezTo>
                      <a:pt x="1560" y="360"/>
                      <a:pt x="1520" y="272"/>
                      <a:pt x="1264" y="192"/>
                    </a:cubicBezTo>
                    <a:cubicBezTo>
                      <a:pt x="1264" y="192"/>
                      <a:pt x="1160" y="128"/>
                      <a:pt x="1128" y="104"/>
                    </a:cubicBezTo>
                    <a:cubicBezTo>
                      <a:pt x="1096" y="80"/>
                      <a:pt x="520" y="0"/>
                      <a:pt x="0" y="408"/>
                    </a:cubicBezTo>
                    <a:close/>
                  </a:path>
                </a:pathLst>
              </a:custGeom>
              <a:gradFill rotWithShape="1">
                <a:gsLst>
                  <a:gs pos="0">
                    <a:srgbClr val="828282"/>
                  </a:gs>
                  <a:gs pos="50000">
                    <a:srgbClr val="343434"/>
                  </a:gs>
                  <a:gs pos="100000">
                    <a:srgbClr val="828282"/>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0" name="Freeform 566"/>
              <p:cNvSpPr>
                <a:spLocks/>
              </p:cNvSpPr>
              <p:nvPr/>
            </p:nvSpPr>
            <p:spPr bwMode="gray">
              <a:xfrm>
                <a:off x="4028" y="1759"/>
                <a:ext cx="237" cy="163"/>
              </a:xfrm>
              <a:custGeom>
                <a:avLst/>
                <a:gdLst>
                  <a:gd name="T0" fmla="*/ 0 w 936"/>
                  <a:gd name="T1" fmla="*/ 0 h 648"/>
                  <a:gd name="T2" fmla="*/ 0 w 936"/>
                  <a:gd name="T3" fmla="*/ 0 h 648"/>
                  <a:gd name="T4" fmla="*/ 0 w 936"/>
                  <a:gd name="T5" fmla="*/ 0 h 648"/>
                  <a:gd name="T6" fmla="*/ 0 w 936"/>
                  <a:gd name="T7" fmla="*/ 0 h 648"/>
                  <a:gd name="T8" fmla="*/ 0 w 936"/>
                  <a:gd name="T9" fmla="*/ 0 h 648"/>
                  <a:gd name="T10" fmla="*/ 0 60000 65536"/>
                  <a:gd name="T11" fmla="*/ 0 60000 65536"/>
                  <a:gd name="T12" fmla="*/ 0 60000 65536"/>
                  <a:gd name="T13" fmla="*/ 0 60000 65536"/>
                  <a:gd name="T14" fmla="*/ 0 60000 65536"/>
                  <a:gd name="T15" fmla="*/ 0 w 936"/>
                  <a:gd name="T16" fmla="*/ 0 h 648"/>
                  <a:gd name="T17" fmla="*/ 936 w 936"/>
                  <a:gd name="T18" fmla="*/ 648 h 648"/>
                </a:gdLst>
                <a:ahLst/>
                <a:cxnLst>
                  <a:cxn ang="T10">
                    <a:pos x="T0" y="T1"/>
                  </a:cxn>
                  <a:cxn ang="T11">
                    <a:pos x="T2" y="T3"/>
                  </a:cxn>
                  <a:cxn ang="T12">
                    <a:pos x="T4" y="T5"/>
                  </a:cxn>
                  <a:cxn ang="T13">
                    <a:pos x="T6" y="T7"/>
                  </a:cxn>
                  <a:cxn ang="T14">
                    <a:pos x="T8" y="T9"/>
                  </a:cxn>
                </a:cxnLst>
                <a:rect l="T15" t="T16" r="T17" b="T18"/>
                <a:pathLst>
                  <a:path w="936" h="648">
                    <a:moveTo>
                      <a:pt x="72" y="126"/>
                    </a:moveTo>
                    <a:cubicBezTo>
                      <a:pt x="72" y="126"/>
                      <a:pt x="300" y="240"/>
                      <a:pt x="426" y="180"/>
                    </a:cubicBezTo>
                    <a:cubicBezTo>
                      <a:pt x="552" y="120"/>
                      <a:pt x="936" y="0"/>
                      <a:pt x="936" y="132"/>
                    </a:cubicBezTo>
                    <a:cubicBezTo>
                      <a:pt x="936" y="132"/>
                      <a:pt x="708" y="642"/>
                      <a:pt x="42" y="648"/>
                    </a:cubicBezTo>
                    <a:cubicBezTo>
                      <a:pt x="42" y="648"/>
                      <a:pt x="0" y="462"/>
                      <a:pt x="72" y="126"/>
                    </a:cubicBezTo>
                    <a:close/>
                  </a:path>
                </a:pathLst>
              </a:custGeom>
              <a:solidFill>
                <a:srgbClr val="F8D3B0">
                  <a:alpha val="5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1" name="Freeform 567"/>
              <p:cNvSpPr>
                <a:spLocks/>
              </p:cNvSpPr>
              <p:nvPr/>
            </p:nvSpPr>
            <p:spPr bwMode="gray">
              <a:xfrm>
                <a:off x="4190" y="1935"/>
                <a:ext cx="172" cy="232"/>
              </a:xfrm>
              <a:custGeom>
                <a:avLst/>
                <a:gdLst>
                  <a:gd name="T0" fmla="*/ 0 w 678"/>
                  <a:gd name="T1" fmla="*/ 0 h 918"/>
                  <a:gd name="T2" fmla="*/ 0 w 678"/>
                  <a:gd name="T3" fmla="*/ 0 h 918"/>
                  <a:gd name="T4" fmla="*/ 0 w 678"/>
                  <a:gd name="T5" fmla="*/ 0 h 918"/>
                  <a:gd name="T6" fmla="*/ 0 w 678"/>
                  <a:gd name="T7" fmla="*/ 0 h 918"/>
                  <a:gd name="T8" fmla="*/ 0 60000 65536"/>
                  <a:gd name="T9" fmla="*/ 0 60000 65536"/>
                  <a:gd name="T10" fmla="*/ 0 60000 65536"/>
                  <a:gd name="T11" fmla="*/ 0 60000 65536"/>
                  <a:gd name="T12" fmla="*/ 0 w 678"/>
                  <a:gd name="T13" fmla="*/ 0 h 918"/>
                  <a:gd name="T14" fmla="*/ 678 w 678"/>
                  <a:gd name="T15" fmla="*/ 918 h 918"/>
                </a:gdLst>
                <a:ahLst/>
                <a:cxnLst>
                  <a:cxn ang="T8">
                    <a:pos x="T0" y="T1"/>
                  </a:cxn>
                  <a:cxn ang="T9">
                    <a:pos x="T2" y="T3"/>
                  </a:cxn>
                  <a:cxn ang="T10">
                    <a:pos x="T4" y="T5"/>
                  </a:cxn>
                  <a:cxn ang="T11">
                    <a:pos x="T6" y="T7"/>
                  </a:cxn>
                </a:cxnLst>
                <a:rect l="T12" t="T13" r="T14" b="T15"/>
                <a:pathLst>
                  <a:path w="678" h="918">
                    <a:moveTo>
                      <a:pt x="564" y="0"/>
                    </a:moveTo>
                    <a:cubicBezTo>
                      <a:pt x="564" y="0"/>
                      <a:pt x="450" y="792"/>
                      <a:pt x="0" y="918"/>
                    </a:cubicBezTo>
                    <a:cubicBezTo>
                      <a:pt x="0" y="918"/>
                      <a:pt x="498" y="750"/>
                      <a:pt x="600" y="342"/>
                    </a:cubicBezTo>
                    <a:cubicBezTo>
                      <a:pt x="600" y="342"/>
                      <a:pt x="678" y="84"/>
                      <a:pt x="564" y="0"/>
                    </a:cubicBezTo>
                    <a:close/>
                  </a:path>
                </a:pathLst>
              </a:custGeom>
              <a:solidFill>
                <a:srgbClr val="F8D3B0">
                  <a:alpha val="59999"/>
                </a:srgbClr>
              </a:solidFill>
              <a:ln w="9525" cap="flat" cmpd="sng">
                <a:no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2" name="Freeform 568"/>
              <p:cNvSpPr>
                <a:spLocks/>
              </p:cNvSpPr>
              <p:nvPr/>
            </p:nvSpPr>
            <p:spPr bwMode="gray">
              <a:xfrm>
                <a:off x="4334" y="1883"/>
                <a:ext cx="89" cy="79"/>
              </a:xfrm>
              <a:custGeom>
                <a:avLst/>
                <a:gdLst>
                  <a:gd name="T0" fmla="*/ 0 w 354"/>
                  <a:gd name="T1" fmla="*/ 0 h 312"/>
                  <a:gd name="T2" fmla="*/ 0 w 354"/>
                  <a:gd name="T3" fmla="*/ 0 h 312"/>
                  <a:gd name="T4" fmla="*/ 0 w 354"/>
                  <a:gd name="T5" fmla="*/ 0 h 312"/>
                  <a:gd name="T6" fmla="*/ 0 60000 65536"/>
                  <a:gd name="T7" fmla="*/ 0 60000 65536"/>
                  <a:gd name="T8" fmla="*/ 0 60000 65536"/>
                  <a:gd name="T9" fmla="*/ 0 w 354"/>
                  <a:gd name="T10" fmla="*/ 0 h 312"/>
                  <a:gd name="T11" fmla="*/ 354 w 354"/>
                  <a:gd name="T12" fmla="*/ 312 h 312"/>
                </a:gdLst>
                <a:ahLst/>
                <a:cxnLst>
                  <a:cxn ang="T6">
                    <a:pos x="T0" y="T1"/>
                  </a:cxn>
                  <a:cxn ang="T7">
                    <a:pos x="T2" y="T3"/>
                  </a:cxn>
                  <a:cxn ang="T8">
                    <a:pos x="T4" y="T5"/>
                  </a:cxn>
                </a:cxnLst>
                <a:rect l="T9" t="T10" r="T11" b="T12"/>
                <a:pathLst>
                  <a:path w="354" h="312">
                    <a:moveTo>
                      <a:pt x="0" y="84"/>
                    </a:moveTo>
                    <a:cubicBezTo>
                      <a:pt x="0" y="84"/>
                      <a:pt x="240" y="132"/>
                      <a:pt x="198" y="312"/>
                    </a:cubicBezTo>
                    <a:cubicBezTo>
                      <a:pt x="198" y="312"/>
                      <a:pt x="354" y="0"/>
                      <a:pt x="0" y="84"/>
                    </a:cubicBezTo>
                    <a:close/>
                  </a:path>
                </a:pathLst>
              </a:custGeom>
              <a:solidFill>
                <a:srgbClr val="BC916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3" name="Freeform 569"/>
              <p:cNvSpPr>
                <a:spLocks/>
              </p:cNvSpPr>
              <p:nvPr/>
            </p:nvSpPr>
            <p:spPr bwMode="gray">
              <a:xfrm>
                <a:off x="3960" y="2168"/>
                <a:ext cx="479" cy="470"/>
              </a:xfrm>
              <a:custGeom>
                <a:avLst/>
                <a:gdLst>
                  <a:gd name="T0" fmla="*/ 177 w 479"/>
                  <a:gd name="T1" fmla="*/ 443 h 470"/>
                  <a:gd name="T2" fmla="*/ 479 w 479"/>
                  <a:gd name="T3" fmla="*/ 0 h 470"/>
                  <a:gd name="T4" fmla="*/ 460 w 479"/>
                  <a:gd name="T5" fmla="*/ 2 h 470"/>
                  <a:gd name="T6" fmla="*/ 141 w 479"/>
                  <a:gd name="T7" fmla="*/ 418 h 470"/>
                  <a:gd name="T8" fmla="*/ 58 w 479"/>
                  <a:gd name="T9" fmla="*/ 426 h 470"/>
                  <a:gd name="T10" fmla="*/ 25 w 479"/>
                  <a:gd name="T11" fmla="*/ 435 h 470"/>
                  <a:gd name="T12" fmla="*/ 166 w 479"/>
                  <a:gd name="T13" fmla="*/ 449 h 470"/>
                  <a:gd name="T14" fmla="*/ 177 w 479"/>
                  <a:gd name="T15" fmla="*/ 443 h 470"/>
                  <a:gd name="T16" fmla="*/ 0 60000 65536"/>
                  <a:gd name="T17" fmla="*/ 0 60000 65536"/>
                  <a:gd name="T18" fmla="*/ 0 60000 65536"/>
                  <a:gd name="T19" fmla="*/ 0 60000 65536"/>
                  <a:gd name="T20" fmla="*/ 0 60000 65536"/>
                  <a:gd name="T21" fmla="*/ 0 60000 65536"/>
                  <a:gd name="T22" fmla="*/ 0 60000 65536"/>
                  <a:gd name="T23" fmla="*/ 0 60000 65536"/>
                  <a:gd name="T24" fmla="*/ 0 w 479"/>
                  <a:gd name="T25" fmla="*/ 0 h 470"/>
                  <a:gd name="T26" fmla="*/ 479 w 479"/>
                  <a:gd name="T27" fmla="*/ 470 h 4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9" h="470">
                    <a:moveTo>
                      <a:pt x="177" y="443"/>
                    </a:moveTo>
                    <a:cubicBezTo>
                      <a:pt x="215" y="410"/>
                      <a:pt x="286" y="286"/>
                      <a:pt x="479" y="0"/>
                    </a:cubicBezTo>
                    <a:cubicBezTo>
                      <a:pt x="479" y="0"/>
                      <a:pt x="471" y="1"/>
                      <a:pt x="460" y="2"/>
                    </a:cubicBezTo>
                    <a:cubicBezTo>
                      <a:pt x="460" y="2"/>
                      <a:pt x="201" y="394"/>
                      <a:pt x="141" y="418"/>
                    </a:cubicBezTo>
                    <a:cubicBezTo>
                      <a:pt x="141" y="418"/>
                      <a:pt x="117" y="435"/>
                      <a:pt x="58" y="426"/>
                    </a:cubicBezTo>
                    <a:cubicBezTo>
                      <a:pt x="0" y="416"/>
                      <a:pt x="25" y="435"/>
                      <a:pt x="25" y="435"/>
                    </a:cubicBezTo>
                    <a:cubicBezTo>
                      <a:pt x="25" y="435"/>
                      <a:pt x="125" y="470"/>
                      <a:pt x="166" y="449"/>
                    </a:cubicBezTo>
                    <a:cubicBezTo>
                      <a:pt x="179" y="442"/>
                      <a:pt x="174" y="446"/>
                      <a:pt x="177" y="443"/>
                    </a:cubicBezTo>
                    <a:close/>
                  </a:path>
                </a:pathLst>
              </a:custGeom>
              <a:solidFill>
                <a:srgbClr val="515E60">
                  <a:alpha val="70195"/>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4" name="Freeform 570"/>
              <p:cNvSpPr>
                <a:spLocks/>
              </p:cNvSpPr>
              <p:nvPr/>
            </p:nvSpPr>
            <p:spPr bwMode="gray">
              <a:xfrm>
                <a:off x="3960" y="2159"/>
                <a:ext cx="480" cy="462"/>
              </a:xfrm>
              <a:custGeom>
                <a:avLst/>
                <a:gdLst>
                  <a:gd name="T0" fmla="*/ 0 w 1897"/>
                  <a:gd name="T1" fmla="*/ 0 h 1829"/>
                  <a:gd name="T2" fmla="*/ 0 w 1897"/>
                  <a:gd name="T3" fmla="*/ 0 h 1829"/>
                  <a:gd name="T4" fmla="*/ 0 w 1897"/>
                  <a:gd name="T5" fmla="*/ 0 h 1829"/>
                  <a:gd name="T6" fmla="*/ 0 w 1897"/>
                  <a:gd name="T7" fmla="*/ 0 h 1829"/>
                  <a:gd name="T8" fmla="*/ 0 w 1897"/>
                  <a:gd name="T9" fmla="*/ 0 h 1829"/>
                  <a:gd name="T10" fmla="*/ 0 w 1897"/>
                  <a:gd name="T11" fmla="*/ 0 h 1829"/>
                  <a:gd name="T12" fmla="*/ 0 w 1897"/>
                  <a:gd name="T13" fmla="*/ 0 h 1829"/>
                  <a:gd name="T14" fmla="*/ 0 60000 65536"/>
                  <a:gd name="T15" fmla="*/ 0 60000 65536"/>
                  <a:gd name="T16" fmla="*/ 0 60000 65536"/>
                  <a:gd name="T17" fmla="*/ 0 60000 65536"/>
                  <a:gd name="T18" fmla="*/ 0 60000 65536"/>
                  <a:gd name="T19" fmla="*/ 0 60000 65536"/>
                  <a:gd name="T20" fmla="*/ 0 60000 65536"/>
                  <a:gd name="T21" fmla="*/ 0 w 1897"/>
                  <a:gd name="T22" fmla="*/ 0 h 1829"/>
                  <a:gd name="T23" fmla="*/ 1897 w 1897"/>
                  <a:gd name="T24" fmla="*/ 1829 h 18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7" h="1829">
                    <a:moveTo>
                      <a:pt x="1897" y="42"/>
                    </a:moveTo>
                    <a:cubicBezTo>
                      <a:pt x="1897" y="42"/>
                      <a:pt x="1860" y="0"/>
                      <a:pt x="1818" y="5"/>
                    </a:cubicBezTo>
                    <a:cubicBezTo>
                      <a:pt x="1818" y="5"/>
                      <a:pt x="794" y="1556"/>
                      <a:pt x="557" y="1650"/>
                    </a:cubicBezTo>
                    <a:cubicBezTo>
                      <a:pt x="557" y="1650"/>
                      <a:pt x="462" y="1719"/>
                      <a:pt x="231" y="1682"/>
                    </a:cubicBezTo>
                    <a:cubicBezTo>
                      <a:pt x="0" y="1645"/>
                      <a:pt x="100" y="1719"/>
                      <a:pt x="100" y="1719"/>
                    </a:cubicBezTo>
                    <a:cubicBezTo>
                      <a:pt x="100" y="1719"/>
                      <a:pt x="389" y="1829"/>
                      <a:pt x="552" y="1745"/>
                    </a:cubicBezTo>
                    <a:cubicBezTo>
                      <a:pt x="715" y="1661"/>
                      <a:pt x="778" y="1708"/>
                      <a:pt x="1897" y="42"/>
                    </a:cubicBezTo>
                    <a:close/>
                  </a:path>
                </a:pathLst>
              </a:custGeom>
              <a:gradFill rotWithShape="1">
                <a:gsLst>
                  <a:gs pos="0">
                    <a:srgbClr val="0061B2"/>
                  </a:gs>
                  <a:gs pos="50000">
                    <a:srgbClr val="A9CAE5"/>
                  </a:gs>
                  <a:gs pos="100000">
                    <a:srgbClr val="0061B2"/>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5" name="Freeform 571"/>
              <p:cNvSpPr>
                <a:spLocks/>
              </p:cNvSpPr>
              <p:nvPr/>
            </p:nvSpPr>
            <p:spPr bwMode="gray">
              <a:xfrm>
                <a:off x="4300" y="2138"/>
                <a:ext cx="171" cy="129"/>
              </a:xfrm>
              <a:custGeom>
                <a:avLst/>
                <a:gdLst>
                  <a:gd name="T0" fmla="*/ 0 w 674"/>
                  <a:gd name="T1" fmla="*/ 0 h 510"/>
                  <a:gd name="T2" fmla="*/ 0 w 674"/>
                  <a:gd name="T3" fmla="*/ 0 h 510"/>
                  <a:gd name="T4" fmla="*/ 0 w 674"/>
                  <a:gd name="T5" fmla="*/ 0 h 510"/>
                  <a:gd name="T6" fmla="*/ 0 w 674"/>
                  <a:gd name="T7" fmla="*/ 0 h 510"/>
                  <a:gd name="T8" fmla="*/ 0 w 674"/>
                  <a:gd name="T9" fmla="*/ 0 h 510"/>
                  <a:gd name="T10" fmla="*/ 0 60000 65536"/>
                  <a:gd name="T11" fmla="*/ 0 60000 65536"/>
                  <a:gd name="T12" fmla="*/ 0 60000 65536"/>
                  <a:gd name="T13" fmla="*/ 0 60000 65536"/>
                  <a:gd name="T14" fmla="*/ 0 60000 65536"/>
                  <a:gd name="T15" fmla="*/ 0 w 674"/>
                  <a:gd name="T16" fmla="*/ 0 h 510"/>
                  <a:gd name="T17" fmla="*/ 674 w 674"/>
                  <a:gd name="T18" fmla="*/ 510 h 510"/>
                </a:gdLst>
                <a:ahLst/>
                <a:cxnLst>
                  <a:cxn ang="T10">
                    <a:pos x="T0" y="T1"/>
                  </a:cxn>
                  <a:cxn ang="T11">
                    <a:pos x="T2" y="T3"/>
                  </a:cxn>
                  <a:cxn ang="T12">
                    <a:pos x="T4" y="T5"/>
                  </a:cxn>
                  <a:cxn ang="T13">
                    <a:pos x="T6" y="T7"/>
                  </a:cxn>
                  <a:cxn ang="T14">
                    <a:pos x="T8" y="T9"/>
                  </a:cxn>
                </a:cxnLst>
                <a:rect l="T15" t="T16" r="T17" b="T18"/>
                <a:pathLst>
                  <a:path w="674" h="510">
                    <a:moveTo>
                      <a:pt x="309" y="0"/>
                    </a:moveTo>
                    <a:cubicBezTo>
                      <a:pt x="377" y="40"/>
                      <a:pt x="377" y="40"/>
                      <a:pt x="377" y="40"/>
                    </a:cubicBezTo>
                    <a:cubicBezTo>
                      <a:pt x="377" y="40"/>
                      <a:pt x="585" y="122"/>
                      <a:pt x="674" y="181"/>
                    </a:cubicBezTo>
                    <a:cubicBezTo>
                      <a:pt x="0" y="510"/>
                      <a:pt x="0" y="510"/>
                      <a:pt x="0" y="510"/>
                    </a:cubicBezTo>
                    <a:cubicBezTo>
                      <a:pt x="0" y="510"/>
                      <a:pt x="218" y="388"/>
                      <a:pt x="309" y="0"/>
                    </a:cubicBezTo>
                    <a:close/>
                  </a:path>
                </a:pathLst>
              </a:custGeom>
              <a:solidFill>
                <a:srgbClr val="F9E1B1">
                  <a:alpha val="50195"/>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6" name="Freeform 572"/>
              <p:cNvSpPr>
                <a:spLocks/>
              </p:cNvSpPr>
              <p:nvPr/>
            </p:nvSpPr>
            <p:spPr bwMode="gray">
              <a:xfrm>
                <a:off x="3683" y="2506"/>
                <a:ext cx="338" cy="159"/>
              </a:xfrm>
              <a:custGeom>
                <a:avLst/>
                <a:gdLst>
                  <a:gd name="T0" fmla="*/ 252 w 338"/>
                  <a:gd name="T1" fmla="*/ 0 h 159"/>
                  <a:gd name="T2" fmla="*/ 338 w 338"/>
                  <a:gd name="T3" fmla="*/ 84 h 159"/>
                  <a:gd name="T4" fmla="*/ 81 w 338"/>
                  <a:gd name="T5" fmla="*/ 159 h 159"/>
                  <a:gd name="T6" fmla="*/ 0 w 338"/>
                  <a:gd name="T7" fmla="*/ 71 h 159"/>
                  <a:gd name="T8" fmla="*/ 252 w 338"/>
                  <a:gd name="T9" fmla="*/ 0 h 159"/>
                  <a:gd name="T10" fmla="*/ 0 60000 65536"/>
                  <a:gd name="T11" fmla="*/ 0 60000 65536"/>
                  <a:gd name="T12" fmla="*/ 0 60000 65536"/>
                  <a:gd name="T13" fmla="*/ 0 60000 65536"/>
                  <a:gd name="T14" fmla="*/ 0 60000 65536"/>
                  <a:gd name="T15" fmla="*/ 0 w 338"/>
                  <a:gd name="T16" fmla="*/ 0 h 159"/>
                  <a:gd name="T17" fmla="*/ 338 w 338"/>
                  <a:gd name="T18" fmla="*/ 159 h 159"/>
                </a:gdLst>
                <a:ahLst/>
                <a:cxnLst>
                  <a:cxn ang="T10">
                    <a:pos x="T0" y="T1"/>
                  </a:cxn>
                  <a:cxn ang="T11">
                    <a:pos x="T2" y="T3"/>
                  </a:cxn>
                  <a:cxn ang="T12">
                    <a:pos x="T4" y="T5"/>
                  </a:cxn>
                  <a:cxn ang="T13">
                    <a:pos x="T6" y="T7"/>
                  </a:cxn>
                  <a:cxn ang="T14">
                    <a:pos x="T8" y="T9"/>
                  </a:cxn>
                </a:cxnLst>
                <a:rect l="T15" t="T16" r="T17" b="T18"/>
                <a:pathLst>
                  <a:path w="338" h="159">
                    <a:moveTo>
                      <a:pt x="252" y="0"/>
                    </a:moveTo>
                    <a:lnTo>
                      <a:pt x="338" y="84"/>
                    </a:lnTo>
                    <a:lnTo>
                      <a:pt x="81" y="159"/>
                    </a:lnTo>
                    <a:lnTo>
                      <a:pt x="0" y="71"/>
                    </a:lnTo>
                    <a:lnTo>
                      <a:pt x="252" y="0"/>
                    </a:lnTo>
                    <a:close/>
                  </a:path>
                </a:pathLst>
              </a:custGeom>
              <a:noFill/>
              <a:ln w="4763" cap="flat">
                <a:solidFill>
                  <a:srgbClr val="000000"/>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7" name="Freeform 573"/>
              <p:cNvSpPr>
                <a:spLocks/>
              </p:cNvSpPr>
              <p:nvPr/>
            </p:nvSpPr>
            <p:spPr bwMode="gray">
              <a:xfrm>
                <a:off x="3687" y="2508"/>
                <a:ext cx="330" cy="155"/>
              </a:xfrm>
              <a:custGeom>
                <a:avLst/>
                <a:gdLst>
                  <a:gd name="T0" fmla="*/ 246 w 330"/>
                  <a:gd name="T1" fmla="*/ 0 h 155"/>
                  <a:gd name="T2" fmla="*/ 330 w 330"/>
                  <a:gd name="T3" fmla="*/ 81 h 155"/>
                  <a:gd name="T4" fmla="*/ 79 w 330"/>
                  <a:gd name="T5" fmla="*/ 155 h 155"/>
                  <a:gd name="T6" fmla="*/ 0 w 330"/>
                  <a:gd name="T7" fmla="*/ 69 h 155"/>
                  <a:gd name="T8" fmla="*/ 246 w 330"/>
                  <a:gd name="T9" fmla="*/ 0 h 155"/>
                  <a:gd name="T10" fmla="*/ 0 60000 65536"/>
                  <a:gd name="T11" fmla="*/ 0 60000 65536"/>
                  <a:gd name="T12" fmla="*/ 0 60000 65536"/>
                  <a:gd name="T13" fmla="*/ 0 60000 65536"/>
                  <a:gd name="T14" fmla="*/ 0 60000 65536"/>
                  <a:gd name="T15" fmla="*/ 0 w 330"/>
                  <a:gd name="T16" fmla="*/ 0 h 155"/>
                  <a:gd name="T17" fmla="*/ 330 w 330"/>
                  <a:gd name="T18" fmla="*/ 155 h 155"/>
                </a:gdLst>
                <a:ahLst/>
                <a:cxnLst>
                  <a:cxn ang="T10">
                    <a:pos x="T0" y="T1"/>
                  </a:cxn>
                  <a:cxn ang="T11">
                    <a:pos x="T2" y="T3"/>
                  </a:cxn>
                  <a:cxn ang="T12">
                    <a:pos x="T4" y="T5"/>
                  </a:cxn>
                  <a:cxn ang="T13">
                    <a:pos x="T6" y="T7"/>
                  </a:cxn>
                  <a:cxn ang="T14">
                    <a:pos x="T8" y="T9"/>
                  </a:cxn>
                </a:cxnLst>
                <a:rect l="T15" t="T16" r="T17" b="T18"/>
                <a:pathLst>
                  <a:path w="330" h="155">
                    <a:moveTo>
                      <a:pt x="246" y="0"/>
                    </a:moveTo>
                    <a:lnTo>
                      <a:pt x="330" y="81"/>
                    </a:lnTo>
                    <a:lnTo>
                      <a:pt x="79" y="155"/>
                    </a:lnTo>
                    <a:lnTo>
                      <a:pt x="0" y="69"/>
                    </a:lnTo>
                    <a:lnTo>
                      <a:pt x="246" y="0"/>
                    </a:lnTo>
                    <a:close/>
                  </a:path>
                </a:pathLst>
              </a:custGeom>
              <a:noFill/>
              <a:ln w="4763" cap="flat">
                <a:solidFill>
                  <a:srgbClr val="BABABA"/>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8" name="Freeform 574"/>
              <p:cNvSpPr>
                <a:spLocks/>
              </p:cNvSpPr>
              <p:nvPr/>
            </p:nvSpPr>
            <p:spPr bwMode="gray">
              <a:xfrm>
                <a:off x="3690" y="2510"/>
                <a:ext cx="323" cy="150"/>
              </a:xfrm>
              <a:custGeom>
                <a:avLst/>
                <a:gdLst>
                  <a:gd name="T0" fmla="*/ 242 w 323"/>
                  <a:gd name="T1" fmla="*/ 0 h 150"/>
                  <a:gd name="T2" fmla="*/ 323 w 323"/>
                  <a:gd name="T3" fmla="*/ 78 h 150"/>
                  <a:gd name="T4" fmla="*/ 77 w 323"/>
                  <a:gd name="T5" fmla="*/ 150 h 150"/>
                  <a:gd name="T6" fmla="*/ 0 w 323"/>
                  <a:gd name="T7" fmla="*/ 69 h 150"/>
                  <a:gd name="T8" fmla="*/ 242 w 323"/>
                  <a:gd name="T9" fmla="*/ 0 h 150"/>
                  <a:gd name="T10" fmla="*/ 0 60000 65536"/>
                  <a:gd name="T11" fmla="*/ 0 60000 65536"/>
                  <a:gd name="T12" fmla="*/ 0 60000 65536"/>
                  <a:gd name="T13" fmla="*/ 0 60000 65536"/>
                  <a:gd name="T14" fmla="*/ 0 60000 65536"/>
                  <a:gd name="T15" fmla="*/ 0 w 323"/>
                  <a:gd name="T16" fmla="*/ 0 h 150"/>
                  <a:gd name="T17" fmla="*/ 323 w 323"/>
                  <a:gd name="T18" fmla="*/ 150 h 150"/>
                </a:gdLst>
                <a:ahLst/>
                <a:cxnLst>
                  <a:cxn ang="T10">
                    <a:pos x="T0" y="T1"/>
                  </a:cxn>
                  <a:cxn ang="T11">
                    <a:pos x="T2" y="T3"/>
                  </a:cxn>
                  <a:cxn ang="T12">
                    <a:pos x="T4" y="T5"/>
                  </a:cxn>
                  <a:cxn ang="T13">
                    <a:pos x="T6" y="T7"/>
                  </a:cxn>
                  <a:cxn ang="T14">
                    <a:pos x="T8" y="T9"/>
                  </a:cxn>
                </a:cxnLst>
                <a:rect l="T15" t="T16" r="T17" b="T18"/>
                <a:pathLst>
                  <a:path w="323" h="150">
                    <a:moveTo>
                      <a:pt x="242" y="0"/>
                    </a:moveTo>
                    <a:lnTo>
                      <a:pt x="323" y="78"/>
                    </a:lnTo>
                    <a:lnTo>
                      <a:pt x="77" y="150"/>
                    </a:lnTo>
                    <a:lnTo>
                      <a:pt x="0" y="69"/>
                    </a:lnTo>
                    <a:lnTo>
                      <a:pt x="242" y="0"/>
                    </a:lnTo>
                    <a:close/>
                  </a:path>
                </a:pathLst>
              </a:custGeom>
              <a:noFill/>
              <a:ln w="4763" cap="flat">
                <a:solidFill>
                  <a:srgbClr val="99D5DD"/>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19" name="Freeform 575"/>
              <p:cNvSpPr>
                <a:spLocks/>
              </p:cNvSpPr>
              <p:nvPr/>
            </p:nvSpPr>
            <p:spPr bwMode="gray">
              <a:xfrm>
                <a:off x="3694" y="2512"/>
                <a:ext cx="314" cy="145"/>
              </a:xfrm>
              <a:custGeom>
                <a:avLst/>
                <a:gdLst>
                  <a:gd name="T0" fmla="*/ 236 w 314"/>
                  <a:gd name="T1" fmla="*/ 0 h 145"/>
                  <a:gd name="T2" fmla="*/ 314 w 314"/>
                  <a:gd name="T3" fmla="*/ 75 h 145"/>
                  <a:gd name="T4" fmla="*/ 73 w 314"/>
                  <a:gd name="T5" fmla="*/ 145 h 145"/>
                  <a:gd name="T6" fmla="*/ 0 w 314"/>
                  <a:gd name="T7" fmla="*/ 67 h 145"/>
                  <a:gd name="T8" fmla="*/ 236 w 314"/>
                  <a:gd name="T9" fmla="*/ 0 h 145"/>
                  <a:gd name="T10" fmla="*/ 0 60000 65536"/>
                  <a:gd name="T11" fmla="*/ 0 60000 65536"/>
                  <a:gd name="T12" fmla="*/ 0 60000 65536"/>
                  <a:gd name="T13" fmla="*/ 0 60000 65536"/>
                  <a:gd name="T14" fmla="*/ 0 60000 65536"/>
                  <a:gd name="T15" fmla="*/ 0 w 314"/>
                  <a:gd name="T16" fmla="*/ 0 h 145"/>
                  <a:gd name="T17" fmla="*/ 314 w 314"/>
                  <a:gd name="T18" fmla="*/ 145 h 145"/>
                </a:gdLst>
                <a:ahLst/>
                <a:cxnLst>
                  <a:cxn ang="T10">
                    <a:pos x="T0" y="T1"/>
                  </a:cxn>
                  <a:cxn ang="T11">
                    <a:pos x="T2" y="T3"/>
                  </a:cxn>
                  <a:cxn ang="T12">
                    <a:pos x="T4" y="T5"/>
                  </a:cxn>
                  <a:cxn ang="T13">
                    <a:pos x="T6" y="T7"/>
                  </a:cxn>
                  <a:cxn ang="T14">
                    <a:pos x="T8" y="T9"/>
                  </a:cxn>
                </a:cxnLst>
                <a:rect l="T15" t="T16" r="T17" b="T18"/>
                <a:pathLst>
                  <a:path w="314" h="145">
                    <a:moveTo>
                      <a:pt x="236" y="0"/>
                    </a:moveTo>
                    <a:lnTo>
                      <a:pt x="314" y="75"/>
                    </a:lnTo>
                    <a:lnTo>
                      <a:pt x="73" y="145"/>
                    </a:lnTo>
                    <a:lnTo>
                      <a:pt x="0" y="67"/>
                    </a:lnTo>
                    <a:lnTo>
                      <a:pt x="236" y="0"/>
                    </a:lnTo>
                    <a:close/>
                  </a:path>
                </a:pathLst>
              </a:custGeom>
              <a:solidFill>
                <a:srgbClr val="BBF7FC"/>
              </a:solidFill>
              <a:ln w="4763" cap="flat">
                <a:solidFill>
                  <a:srgbClr val="FFFFFF"/>
                </a:solidFill>
                <a:prstDash val="solid"/>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0" name="Freeform 576"/>
              <p:cNvSpPr>
                <a:spLocks/>
              </p:cNvSpPr>
              <p:nvPr/>
            </p:nvSpPr>
            <p:spPr bwMode="gray">
              <a:xfrm>
                <a:off x="3765" y="2564"/>
                <a:ext cx="70" cy="59"/>
              </a:xfrm>
              <a:custGeom>
                <a:avLst/>
                <a:gdLst>
                  <a:gd name="T0" fmla="*/ 0 w 276"/>
                  <a:gd name="T1" fmla="*/ 0 h 235"/>
                  <a:gd name="T2" fmla="*/ 0 w 276"/>
                  <a:gd name="T3" fmla="*/ 0 h 235"/>
                  <a:gd name="T4" fmla="*/ 0 w 276"/>
                  <a:gd name="T5" fmla="*/ 0 h 235"/>
                  <a:gd name="T6" fmla="*/ 0 w 276"/>
                  <a:gd name="T7" fmla="*/ 0 h 235"/>
                  <a:gd name="T8" fmla="*/ 0 w 276"/>
                  <a:gd name="T9" fmla="*/ 0 h 235"/>
                  <a:gd name="T10" fmla="*/ 0 w 276"/>
                  <a:gd name="T11" fmla="*/ 0 h 235"/>
                  <a:gd name="T12" fmla="*/ 0 w 276"/>
                  <a:gd name="T13" fmla="*/ 0 h 235"/>
                  <a:gd name="T14" fmla="*/ 0 w 276"/>
                  <a:gd name="T15" fmla="*/ 0 h 235"/>
                  <a:gd name="T16" fmla="*/ 0 60000 65536"/>
                  <a:gd name="T17" fmla="*/ 0 60000 65536"/>
                  <a:gd name="T18" fmla="*/ 0 60000 65536"/>
                  <a:gd name="T19" fmla="*/ 0 60000 65536"/>
                  <a:gd name="T20" fmla="*/ 0 60000 65536"/>
                  <a:gd name="T21" fmla="*/ 0 60000 65536"/>
                  <a:gd name="T22" fmla="*/ 0 60000 65536"/>
                  <a:gd name="T23" fmla="*/ 0 60000 65536"/>
                  <a:gd name="T24" fmla="*/ 0 w 276"/>
                  <a:gd name="T25" fmla="*/ 0 h 235"/>
                  <a:gd name="T26" fmla="*/ 276 w 276"/>
                  <a:gd name="T27" fmla="*/ 235 h 2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6" h="235">
                    <a:moveTo>
                      <a:pt x="251" y="231"/>
                    </a:moveTo>
                    <a:cubicBezTo>
                      <a:pt x="231" y="235"/>
                      <a:pt x="206" y="227"/>
                      <a:pt x="194" y="215"/>
                    </a:cubicBezTo>
                    <a:cubicBezTo>
                      <a:pt x="12" y="30"/>
                      <a:pt x="12" y="30"/>
                      <a:pt x="12" y="30"/>
                    </a:cubicBezTo>
                    <a:cubicBezTo>
                      <a:pt x="0" y="18"/>
                      <a:pt x="6" y="6"/>
                      <a:pt x="25" y="3"/>
                    </a:cubicBezTo>
                    <a:cubicBezTo>
                      <a:pt x="25" y="3"/>
                      <a:pt x="25" y="3"/>
                      <a:pt x="25" y="3"/>
                    </a:cubicBezTo>
                    <a:cubicBezTo>
                      <a:pt x="44" y="0"/>
                      <a:pt x="70" y="7"/>
                      <a:pt x="82" y="19"/>
                    </a:cubicBezTo>
                    <a:cubicBezTo>
                      <a:pt x="264" y="204"/>
                      <a:pt x="264" y="204"/>
                      <a:pt x="264" y="204"/>
                    </a:cubicBezTo>
                    <a:cubicBezTo>
                      <a:pt x="276" y="216"/>
                      <a:pt x="270" y="228"/>
                      <a:pt x="251" y="231"/>
                    </a:cubicBezTo>
                    <a:close/>
                  </a:path>
                </a:pathLst>
              </a:custGeom>
              <a:solidFill>
                <a:srgbClr val="76B6B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1" name="Freeform 577"/>
              <p:cNvSpPr>
                <a:spLocks/>
              </p:cNvSpPr>
              <p:nvPr/>
            </p:nvSpPr>
            <p:spPr bwMode="gray">
              <a:xfrm>
                <a:off x="3732" y="2570"/>
                <a:ext cx="55" cy="47"/>
              </a:xfrm>
              <a:custGeom>
                <a:avLst/>
                <a:gdLst>
                  <a:gd name="T0" fmla="*/ 0 w 218"/>
                  <a:gd name="T1" fmla="*/ 0 h 188"/>
                  <a:gd name="T2" fmla="*/ 0 w 218"/>
                  <a:gd name="T3" fmla="*/ 0 h 188"/>
                  <a:gd name="T4" fmla="*/ 0 w 218"/>
                  <a:gd name="T5" fmla="*/ 0 h 188"/>
                  <a:gd name="T6" fmla="*/ 0 w 218"/>
                  <a:gd name="T7" fmla="*/ 0 h 188"/>
                  <a:gd name="T8" fmla="*/ 0 w 218"/>
                  <a:gd name="T9" fmla="*/ 0 h 188"/>
                  <a:gd name="T10" fmla="*/ 0 w 218"/>
                  <a:gd name="T11" fmla="*/ 0 h 188"/>
                  <a:gd name="T12" fmla="*/ 0 w 218"/>
                  <a:gd name="T13" fmla="*/ 0 h 188"/>
                  <a:gd name="T14" fmla="*/ 0 w 218"/>
                  <a:gd name="T15" fmla="*/ 0 h 188"/>
                  <a:gd name="T16" fmla="*/ 0 60000 65536"/>
                  <a:gd name="T17" fmla="*/ 0 60000 65536"/>
                  <a:gd name="T18" fmla="*/ 0 60000 65536"/>
                  <a:gd name="T19" fmla="*/ 0 60000 65536"/>
                  <a:gd name="T20" fmla="*/ 0 60000 65536"/>
                  <a:gd name="T21" fmla="*/ 0 60000 65536"/>
                  <a:gd name="T22" fmla="*/ 0 60000 65536"/>
                  <a:gd name="T23" fmla="*/ 0 60000 65536"/>
                  <a:gd name="T24" fmla="*/ 0 w 218"/>
                  <a:gd name="T25" fmla="*/ 0 h 188"/>
                  <a:gd name="T26" fmla="*/ 218 w 218"/>
                  <a:gd name="T27" fmla="*/ 188 h 1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8" h="188">
                    <a:moveTo>
                      <a:pt x="194" y="183"/>
                    </a:moveTo>
                    <a:cubicBezTo>
                      <a:pt x="177" y="188"/>
                      <a:pt x="155" y="184"/>
                      <a:pt x="146" y="175"/>
                    </a:cubicBezTo>
                    <a:cubicBezTo>
                      <a:pt x="9" y="32"/>
                      <a:pt x="9" y="32"/>
                      <a:pt x="9" y="32"/>
                    </a:cubicBezTo>
                    <a:cubicBezTo>
                      <a:pt x="0" y="22"/>
                      <a:pt x="6" y="11"/>
                      <a:pt x="24" y="6"/>
                    </a:cubicBezTo>
                    <a:cubicBezTo>
                      <a:pt x="24" y="6"/>
                      <a:pt x="24" y="6"/>
                      <a:pt x="24" y="6"/>
                    </a:cubicBezTo>
                    <a:cubicBezTo>
                      <a:pt x="41" y="0"/>
                      <a:pt x="62" y="4"/>
                      <a:pt x="71" y="13"/>
                    </a:cubicBezTo>
                    <a:cubicBezTo>
                      <a:pt x="209" y="156"/>
                      <a:pt x="209" y="156"/>
                      <a:pt x="209" y="156"/>
                    </a:cubicBezTo>
                    <a:cubicBezTo>
                      <a:pt x="218" y="166"/>
                      <a:pt x="211" y="177"/>
                      <a:pt x="194" y="183"/>
                    </a:cubicBezTo>
                    <a:close/>
                  </a:path>
                </a:pathLst>
              </a:custGeom>
              <a:solidFill>
                <a:srgbClr val="76B6B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2" name="Freeform 578"/>
              <p:cNvSpPr>
                <a:spLocks/>
              </p:cNvSpPr>
              <p:nvPr/>
            </p:nvSpPr>
            <p:spPr bwMode="gray">
              <a:xfrm>
                <a:off x="3809" y="2528"/>
                <a:ext cx="148" cy="73"/>
              </a:xfrm>
              <a:custGeom>
                <a:avLst/>
                <a:gdLst>
                  <a:gd name="T0" fmla="*/ 42 w 148"/>
                  <a:gd name="T1" fmla="*/ 73 h 73"/>
                  <a:gd name="T2" fmla="*/ 0 w 148"/>
                  <a:gd name="T3" fmla="*/ 29 h 73"/>
                  <a:gd name="T4" fmla="*/ 106 w 148"/>
                  <a:gd name="T5" fmla="*/ 0 h 73"/>
                  <a:gd name="T6" fmla="*/ 148 w 148"/>
                  <a:gd name="T7" fmla="*/ 43 h 73"/>
                  <a:gd name="T8" fmla="*/ 42 w 148"/>
                  <a:gd name="T9" fmla="*/ 73 h 73"/>
                  <a:gd name="T10" fmla="*/ 0 60000 65536"/>
                  <a:gd name="T11" fmla="*/ 0 60000 65536"/>
                  <a:gd name="T12" fmla="*/ 0 60000 65536"/>
                  <a:gd name="T13" fmla="*/ 0 60000 65536"/>
                  <a:gd name="T14" fmla="*/ 0 60000 65536"/>
                  <a:gd name="T15" fmla="*/ 0 w 148"/>
                  <a:gd name="T16" fmla="*/ 0 h 73"/>
                  <a:gd name="T17" fmla="*/ 148 w 148"/>
                  <a:gd name="T18" fmla="*/ 73 h 73"/>
                </a:gdLst>
                <a:ahLst/>
                <a:cxnLst>
                  <a:cxn ang="T10">
                    <a:pos x="T0" y="T1"/>
                  </a:cxn>
                  <a:cxn ang="T11">
                    <a:pos x="T2" y="T3"/>
                  </a:cxn>
                  <a:cxn ang="T12">
                    <a:pos x="T4" y="T5"/>
                  </a:cxn>
                  <a:cxn ang="T13">
                    <a:pos x="T6" y="T7"/>
                  </a:cxn>
                  <a:cxn ang="T14">
                    <a:pos x="T8" y="T9"/>
                  </a:cxn>
                </a:cxnLst>
                <a:rect l="T15" t="T16" r="T17" b="T18"/>
                <a:pathLst>
                  <a:path w="148" h="73">
                    <a:moveTo>
                      <a:pt x="42" y="73"/>
                    </a:moveTo>
                    <a:lnTo>
                      <a:pt x="0" y="29"/>
                    </a:lnTo>
                    <a:lnTo>
                      <a:pt x="106" y="0"/>
                    </a:lnTo>
                    <a:lnTo>
                      <a:pt x="148" y="43"/>
                    </a:lnTo>
                    <a:lnTo>
                      <a:pt x="42" y="73"/>
                    </a:lnTo>
                    <a:close/>
                  </a:path>
                </a:pathLst>
              </a:custGeom>
              <a:solidFill>
                <a:srgbClr val="76B6B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3" name="Freeform 579"/>
              <p:cNvSpPr>
                <a:spLocks/>
              </p:cNvSpPr>
              <p:nvPr/>
            </p:nvSpPr>
            <p:spPr bwMode="gray">
              <a:xfrm>
                <a:off x="3821" y="2534"/>
                <a:ext cx="124" cy="61"/>
              </a:xfrm>
              <a:custGeom>
                <a:avLst/>
                <a:gdLst>
                  <a:gd name="T0" fmla="*/ 35 w 124"/>
                  <a:gd name="T1" fmla="*/ 61 h 61"/>
                  <a:gd name="T2" fmla="*/ 0 w 124"/>
                  <a:gd name="T3" fmla="*/ 24 h 61"/>
                  <a:gd name="T4" fmla="*/ 89 w 124"/>
                  <a:gd name="T5" fmla="*/ 0 h 61"/>
                  <a:gd name="T6" fmla="*/ 124 w 124"/>
                  <a:gd name="T7" fmla="*/ 35 h 61"/>
                  <a:gd name="T8" fmla="*/ 35 w 124"/>
                  <a:gd name="T9" fmla="*/ 61 h 61"/>
                  <a:gd name="T10" fmla="*/ 0 60000 65536"/>
                  <a:gd name="T11" fmla="*/ 0 60000 65536"/>
                  <a:gd name="T12" fmla="*/ 0 60000 65536"/>
                  <a:gd name="T13" fmla="*/ 0 60000 65536"/>
                  <a:gd name="T14" fmla="*/ 0 60000 65536"/>
                  <a:gd name="T15" fmla="*/ 0 w 124"/>
                  <a:gd name="T16" fmla="*/ 0 h 61"/>
                  <a:gd name="T17" fmla="*/ 124 w 124"/>
                  <a:gd name="T18" fmla="*/ 61 h 61"/>
                </a:gdLst>
                <a:ahLst/>
                <a:cxnLst>
                  <a:cxn ang="T10">
                    <a:pos x="T0" y="T1"/>
                  </a:cxn>
                  <a:cxn ang="T11">
                    <a:pos x="T2" y="T3"/>
                  </a:cxn>
                  <a:cxn ang="T12">
                    <a:pos x="T4" y="T5"/>
                  </a:cxn>
                  <a:cxn ang="T13">
                    <a:pos x="T6" y="T7"/>
                  </a:cxn>
                  <a:cxn ang="T14">
                    <a:pos x="T8" y="T9"/>
                  </a:cxn>
                </a:cxnLst>
                <a:rect l="T15" t="T16" r="T17" b="T18"/>
                <a:pathLst>
                  <a:path w="124" h="61">
                    <a:moveTo>
                      <a:pt x="35" y="61"/>
                    </a:moveTo>
                    <a:lnTo>
                      <a:pt x="0" y="24"/>
                    </a:lnTo>
                    <a:lnTo>
                      <a:pt x="89" y="0"/>
                    </a:lnTo>
                    <a:lnTo>
                      <a:pt x="124" y="35"/>
                    </a:lnTo>
                    <a:lnTo>
                      <a:pt x="35" y="61"/>
                    </a:lnTo>
                    <a:close/>
                  </a:path>
                </a:pathLst>
              </a:custGeom>
              <a:solidFill>
                <a:srgbClr val="D1D9FB"/>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4" name="Freeform 580"/>
              <p:cNvSpPr>
                <a:spLocks/>
              </p:cNvSpPr>
              <p:nvPr/>
            </p:nvSpPr>
            <p:spPr bwMode="gray">
              <a:xfrm>
                <a:off x="3821" y="2544"/>
                <a:ext cx="98" cy="51"/>
              </a:xfrm>
              <a:custGeom>
                <a:avLst/>
                <a:gdLst>
                  <a:gd name="T0" fmla="*/ 0 w 387"/>
                  <a:gd name="T1" fmla="*/ 0 h 200"/>
                  <a:gd name="T2" fmla="*/ 0 w 387"/>
                  <a:gd name="T3" fmla="*/ 0 h 200"/>
                  <a:gd name="T4" fmla="*/ 0 w 387"/>
                  <a:gd name="T5" fmla="*/ 0 h 200"/>
                  <a:gd name="T6" fmla="*/ 0 w 387"/>
                  <a:gd name="T7" fmla="*/ 0 h 200"/>
                  <a:gd name="T8" fmla="*/ 0 w 387"/>
                  <a:gd name="T9" fmla="*/ 0 h 200"/>
                  <a:gd name="T10" fmla="*/ 0 w 387"/>
                  <a:gd name="T11" fmla="*/ 0 h 200"/>
                  <a:gd name="T12" fmla="*/ 0 w 387"/>
                  <a:gd name="T13" fmla="*/ 0 h 200"/>
                  <a:gd name="T14" fmla="*/ 0 w 387"/>
                  <a:gd name="T15" fmla="*/ 0 h 200"/>
                  <a:gd name="T16" fmla="*/ 0 60000 65536"/>
                  <a:gd name="T17" fmla="*/ 0 60000 65536"/>
                  <a:gd name="T18" fmla="*/ 0 60000 65536"/>
                  <a:gd name="T19" fmla="*/ 0 60000 65536"/>
                  <a:gd name="T20" fmla="*/ 0 60000 65536"/>
                  <a:gd name="T21" fmla="*/ 0 60000 65536"/>
                  <a:gd name="T22" fmla="*/ 0 60000 65536"/>
                  <a:gd name="T23" fmla="*/ 0 60000 65536"/>
                  <a:gd name="T24" fmla="*/ 0 w 387"/>
                  <a:gd name="T25" fmla="*/ 0 h 200"/>
                  <a:gd name="T26" fmla="*/ 387 w 387"/>
                  <a:gd name="T27" fmla="*/ 200 h 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7" h="200">
                    <a:moveTo>
                      <a:pt x="148" y="29"/>
                    </a:moveTo>
                    <a:cubicBezTo>
                      <a:pt x="148" y="29"/>
                      <a:pt x="213" y="37"/>
                      <a:pt x="231" y="31"/>
                    </a:cubicBezTo>
                    <a:cubicBezTo>
                      <a:pt x="248" y="24"/>
                      <a:pt x="387" y="0"/>
                      <a:pt x="352" y="72"/>
                    </a:cubicBezTo>
                    <a:cubicBezTo>
                      <a:pt x="329" y="119"/>
                      <a:pt x="295" y="109"/>
                      <a:pt x="276" y="116"/>
                    </a:cubicBezTo>
                    <a:cubicBezTo>
                      <a:pt x="257" y="123"/>
                      <a:pt x="276" y="141"/>
                      <a:pt x="276" y="141"/>
                    </a:cubicBezTo>
                    <a:cubicBezTo>
                      <a:pt x="276" y="141"/>
                      <a:pt x="249" y="173"/>
                      <a:pt x="138" y="200"/>
                    </a:cubicBezTo>
                    <a:cubicBezTo>
                      <a:pt x="0" y="53"/>
                      <a:pt x="0" y="53"/>
                      <a:pt x="0" y="53"/>
                    </a:cubicBezTo>
                    <a:cubicBezTo>
                      <a:pt x="0" y="53"/>
                      <a:pt x="115" y="17"/>
                      <a:pt x="148" y="29"/>
                    </a:cubicBezTo>
                    <a:close/>
                  </a:path>
                </a:pathLst>
              </a:custGeom>
              <a:solidFill>
                <a:srgbClr val="14444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5" name="Freeform 581"/>
              <p:cNvSpPr>
                <a:spLocks/>
              </p:cNvSpPr>
              <p:nvPr/>
            </p:nvSpPr>
            <p:spPr bwMode="gray">
              <a:xfrm>
                <a:off x="3697" y="2514"/>
                <a:ext cx="308" cy="73"/>
              </a:xfrm>
              <a:custGeom>
                <a:avLst/>
                <a:gdLst>
                  <a:gd name="T0" fmla="*/ 0 w 1215"/>
                  <a:gd name="T1" fmla="*/ 0 h 287"/>
                  <a:gd name="T2" fmla="*/ 0 w 1215"/>
                  <a:gd name="T3" fmla="*/ 0 h 287"/>
                  <a:gd name="T4" fmla="*/ 0 w 1215"/>
                  <a:gd name="T5" fmla="*/ 0 h 287"/>
                  <a:gd name="T6" fmla="*/ 0 w 1215"/>
                  <a:gd name="T7" fmla="*/ 0 h 287"/>
                  <a:gd name="T8" fmla="*/ 0 60000 65536"/>
                  <a:gd name="T9" fmla="*/ 0 60000 65536"/>
                  <a:gd name="T10" fmla="*/ 0 60000 65536"/>
                  <a:gd name="T11" fmla="*/ 0 60000 65536"/>
                  <a:gd name="T12" fmla="*/ 0 w 1215"/>
                  <a:gd name="T13" fmla="*/ 0 h 287"/>
                  <a:gd name="T14" fmla="*/ 1215 w 1215"/>
                  <a:gd name="T15" fmla="*/ 287 h 287"/>
                </a:gdLst>
                <a:ahLst/>
                <a:cxnLst>
                  <a:cxn ang="T8">
                    <a:pos x="T0" y="T1"/>
                  </a:cxn>
                  <a:cxn ang="T9">
                    <a:pos x="T2" y="T3"/>
                  </a:cxn>
                  <a:cxn ang="T10">
                    <a:pos x="T4" y="T5"/>
                  </a:cxn>
                  <a:cxn ang="T11">
                    <a:pos x="T6" y="T7"/>
                  </a:cxn>
                </a:cxnLst>
                <a:rect l="T12" t="T13" r="T14" b="T15"/>
                <a:pathLst>
                  <a:path w="1215" h="287">
                    <a:moveTo>
                      <a:pt x="0" y="261"/>
                    </a:moveTo>
                    <a:cubicBezTo>
                      <a:pt x="0" y="261"/>
                      <a:pt x="882" y="76"/>
                      <a:pt x="1215" y="287"/>
                    </a:cubicBezTo>
                    <a:cubicBezTo>
                      <a:pt x="920" y="0"/>
                      <a:pt x="920" y="0"/>
                      <a:pt x="920" y="0"/>
                    </a:cubicBezTo>
                    <a:lnTo>
                      <a:pt x="0" y="261"/>
                    </a:lnTo>
                    <a:close/>
                  </a:path>
                </a:pathLst>
              </a:custGeom>
              <a:solidFill>
                <a:srgbClr val="FFFFFF">
                  <a:alpha val="3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6" name="Line 582"/>
              <p:cNvSpPr>
                <a:spLocks noChangeShapeType="1"/>
              </p:cNvSpPr>
              <p:nvPr/>
            </p:nvSpPr>
            <p:spPr bwMode="gray">
              <a:xfrm>
                <a:off x="3941" y="2651"/>
                <a:ext cx="1" cy="1"/>
              </a:xfrm>
              <a:prstGeom prst="line">
                <a:avLst/>
              </a:prstGeom>
              <a:no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7" name="Line 583"/>
              <p:cNvSpPr>
                <a:spLocks noChangeShapeType="1"/>
              </p:cNvSpPr>
              <p:nvPr/>
            </p:nvSpPr>
            <p:spPr bwMode="gray">
              <a:xfrm>
                <a:off x="3941" y="2651"/>
                <a:ext cx="1" cy="1"/>
              </a:xfrm>
              <a:prstGeom prst="line">
                <a:avLst/>
              </a:prstGeom>
              <a:no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8" name="Freeform 584"/>
              <p:cNvSpPr>
                <a:spLocks/>
              </p:cNvSpPr>
              <p:nvPr/>
            </p:nvSpPr>
            <p:spPr bwMode="gray">
              <a:xfrm>
                <a:off x="4361" y="1670"/>
                <a:ext cx="103" cy="281"/>
              </a:xfrm>
              <a:custGeom>
                <a:avLst/>
                <a:gdLst>
                  <a:gd name="T0" fmla="*/ 0 w 408"/>
                  <a:gd name="T1" fmla="*/ 0 h 1112"/>
                  <a:gd name="T2" fmla="*/ 0 w 408"/>
                  <a:gd name="T3" fmla="*/ 0 h 1112"/>
                  <a:gd name="T4" fmla="*/ 0 w 408"/>
                  <a:gd name="T5" fmla="*/ 0 h 1112"/>
                  <a:gd name="T6" fmla="*/ 0 60000 65536"/>
                  <a:gd name="T7" fmla="*/ 0 60000 65536"/>
                  <a:gd name="T8" fmla="*/ 0 60000 65536"/>
                  <a:gd name="T9" fmla="*/ 0 w 408"/>
                  <a:gd name="T10" fmla="*/ 0 h 1112"/>
                  <a:gd name="T11" fmla="*/ 408 w 408"/>
                  <a:gd name="T12" fmla="*/ 1112 h 1112"/>
                </a:gdLst>
                <a:ahLst/>
                <a:cxnLst>
                  <a:cxn ang="T6">
                    <a:pos x="T0" y="T1"/>
                  </a:cxn>
                  <a:cxn ang="T7">
                    <a:pos x="T2" y="T3"/>
                  </a:cxn>
                  <a:cxn ang="T8">
                    <a:pos x="T4" y="T5"/>
                  </a:cxn>
                </a:cxnLst>
                <a:rect l="T9" t="T10" r="T11" b="T12"/>
                <a:pathLst>
                  <a:path w="408" h="1112">
                    <a:moveTo>
                      <a:pt x="0" y="0"/>
                    </a:moveTo>
                    <a:cubicBezTo>
                      <a:pt x="0" y="0"/>
                      <a:pt x="241" y="315"/>
                      <a:pt x="179" y="1112"/>
                    </a:cubicBezTo>
                    <a:cubicBezTo>
                      <a:pt x="179" y="1112"/>
                      <a:pt x="408" y="167"/>
                      <a:pt x="0" y="0"/>
                    </a:cubicBezTo>
                    <a:close/>
                  </a:path>
                </a:pathLst>
              </a:custGeom>
              <a:solidFill>
                <a:srgbClr val="D0D0D0">
                  <a:alpha val="59999"/>
                </a:srgb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29" name="Freeform 585"/>
              <p:cNvSpPr>
                <a:spLocks/>
              </p:cNvSpPr>
              <p:nvPr/>
            </p:nvSpPr>
            <p:spPr bwMode="gray">
              <a:xfrm>
                <a:off x="4258" y="1709"/>
                <a:ext cx="86" cy="109"/>
              </a:xfrm>
              <a:custGeom>
                <a:avLst/>
                <a:gdLst>
                  <a:gd name="T0" fmla="*/ 0 w 340"/>
                  <a:gd name="T1" fmla="*/ 0 h 433"/>
                  <a:gd name="T2" fmla="*/ 0 w 340"/>
                  <a:gd name="T3" fmla="*/ 0 h 433"/>
                  <a:gd name="T4" fmla="*/ 0 w 340"/>
                  <a:gd name="T5" fmla="*/ 0 h 433"/>
                  <a:gd name="T6" fmla="*/ 0 60000 65536"/>
                  <a:gd name="T7" fmla="*/ 0 60000 65536"/>
                  <a:gd name="T8" fmla="*/ 0 60000 65536"/>
                  <a:gd name="T9" fmla="*/ 0 w 340"/>
                  <a:gd name="T10" fmla="*/ 0 h 433"/>
                  <a:gd name="T11" fmla="*/ 340 w 340"/>
                  <a:gd name="T12" fmla="*/ 433 h 433"/>
                </a:gdLst>
                <a:ahLst/>
                <a:cxnLst>
                  <a:cxn ang="T6">
                    <a:pos x="T0" y="T1"/>
                  </a:cxn>
                  <a:cxn ang="T7">
                    <a:pos x="T2" y="T3"/>
                  </a:cxn>
                  <a:cxn ang="T8">
                    <a:pos x="T4" y="T5"/>
                  </a:cxn>
                </a:cxnLst>
                <a:rect l="T9" t="T10" r="T11" b="T12"/>
                <a:pathLst>
                  <a:path w="340" h="433">
                    <a:moveTo>
                      <a:pt x="241" y="433"/>
                    </a:moveTo>
                    <a:cubicBezTo>
                      <a:pt x="241" y="433"/>
                      <a:pt x="340" y="0"/>
                      <a:pt x="0" y="192"/>
                    </a:cubicBezTo>
                    <a:cubicBezTo>
                      <a:pt x="0" y="192"/>
                      <a:pt x="266" y="99"/>
                      <a:pt x="241" y="433"/>
                    </a:cubicBezTo>
                    <a:close/>
                  </a:path>
                </a:pathLst>
              </a:custGeom>
              <a:solidFill>
                <a:srgbClr val="D0D0D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30" name="Freeform 586"/>
              <p:cNvSpPr>
                <a:spLocks/>
              </p:cNvSpPr>
              <p:nvPr/>
            </p:nvSpPr>
            <p:spPr bwMode="gray">
              <a:xfrm>
                <a:off x="4040" y="1689"/>
                <a:ext cx="213" cy="69"/>
              </a:xfrm>
              <a:custGeom>
                <a:avLst/>
                <a:gdLst>
                  <a:gd name="T0" fmla="*/ 0 w 841"/>
                  <a:gd name="T1" fmla="*/ 0 h 272"/>
                  <a:gd name="T2" fmla="*/ 0 w 841"/>
                  <a:gd name="T3" fmla="*/ 0 h 272"/>
                  <a:gd name="T4" fmla="*/ 0 w 841"/>
                  <a:gd name="T5" fmla="*/ 0 h 272"/>
                  <a:gd name="T6" fmla="*/ 0 w 841"/>
                  <a:gd name="T7" fmla="*/ 0 h 272"/>
                  <a:gd name="T8" fmla="*/ 0 w 841"/>
                  <a:gd name="T9" fmla="*/ 0 h 272"/>
                  <a:gd name="T10" fmla="*/ 0 60000 65536"/>
                  <a:gd name="T11" fmla="*/ 0 60000 65536"/>
                  <a:gd name="T12" fmla="*/ 0 60000 65536"/>
                  <a:gd name="T13" fmla="*/ 0 60000 65536"/>
                  <a:gd name="T14" fmla="*/ 0 60000 65536"/>
                  <a:gd name="T15" fmla="*/ 0 w 841"/>
                  <a:gd name="T16" fmla="*/ 0 h 272"/>
                  <a:gd name="T17" fmla="*/ 841 w 841"/>
                  <a:gd name="T18" fmla="*/ 272 h 272"/>
                </a:gdLst>
                <a:ahLst/>
                <a:cxnLst>
                  <a:cxn ang="T10">
                    <a:pos x="T0" y="T1"/>
                  </a:cxn>
                  <a:cxn ang="T11">
                    <a:pos x="T2" y="T3"/>
                  </a:cxn>
                  <a:cxn ang="T12">
                    <a:pos x="T4" y="T5"/>
                  </a:cxn>
                  <a:cxn ang="T13">
                    <a:pos x="T6" y="T7"/>
                  </a:cxn>
                  <a:cxn ang="T14">
                    <a:pos x="T8" y="T9"/>
                  </a:cxn>
                </a:cxnLst>
                <a:rect l="T15" t="T16" r="T17" b="T18"/>
                <a:pathLst>
                  <a:path w="841" h="272">
                    <a:moveTo>
                      <a:pt x="834" y="272"/>
                    </a:moveTo>
                    <a:cubicBezTo>
                      <a:pt x="834" y="272"/>
                      <a:pt x="841" y="0"/>
                      <a:pt x="327" y="99"/>
                    </a:cubicBezTo>
                    <a:cubicBezTo>
                      <a:pt x="327" y="99"/>
                      <a:pt x="55" y="179"/>
                      <a:pt x="0" y="99"/>
                    </a:cubicBezTo>
                    <a:cubicBezTo>
                      <a:pt x="0" y="99"/>
                      <a:pt x="18" y="185"/>
                      <a:pt x="253" y="167"/>
                    </a:cubicBezTo>
                    <a:cubicBezTo>
                      <a:pt x="488" y="148"/>
                      <a:pt x="674" y="117"/>
                      <a:pt x="834" y="272"/>
                    </a:cubicBezTo>
                    <a:close/>
                  </a:path>
                </a:pathLst>
              </a:custGeom>
              <a:gradFill rotWithShape="1">
                <a:gsLst>
                  <a:gs pos="0">
                    <a:srgbClr val="CCCCCC"/>
                  </a:gs>
                  <a:gs pos="100000">
                    <a:srgbClr val="BABABA"/>
                  </a:gs>
                </a:gsLst>
                <a:lin ang="18900000" scaled="1"/>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grpSp>
      </p:grpSp>
      <p:sp>
        <p:nvSpPr>
          <p:cNvPr id="144" name="Rectangle 99"/>
          <p:cNvSpPr>
            <a:spLocks noChangeArrowheads="1"/>
          </p:cNvSpPr>
          <p:nvPr/>
        </p:nvSpPr>
        <p:spPr bwMode="gray">
          <a:xfrm>
            <a:off x="320243" y="1059767"/>
            <a:ext cx="4851400" cy="4149352"/>
          </a:xfrm>
          <a:prstGeom prst="rect">
            <a:avLst/>
          </a:prstGeom>
          <a:noFill/>
          <a:ln w="9525" algn="ctr">
            <a:solidFill>
              <a:schemeClr val="accent1"/>
            </a:solidFill>
            <a:prstDash val="dash"/>
            <a:round/>
            <a:headEnd/>
            <a:tailEnd/>
          </a:ln>
        </p:spPr>
        <p:txBody>
          <a:bodyPr wrap="square" lIns="90000" tIns="46800" rIns="90000" bIns="46800">
            <a:noAutofit/>
          </a:bodyPr>
          <a:lstStyle/>
          <a:p>
            <a:pPr marL="114300" marR="0" lvl="0" indent="-11430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sp>
        <p:nvSpPr>
          <p:cNvPr id="145" name="Rectangle 100"/>
          <p:cNvSpPr>
            <a:spLocks noChangeArrowheads="1"/>
          </p:cNvSpPr>
          <p:nvPr/>
        </p:nvSpPr>
        <p:spPr bwMode="gray">
          <a:xfrm>
            <a:off x="558799" y="905375"/>
            <a:ext cx="3646985" cy="307777"/>
          </a:xfrm>
          <a:prstGeom prst="rect">
            <a:avLst/>
          </a:prstGeom>
          <a:solidFill>
            <a:srgbClr val="FFFFFF"/>
          </a:solid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u="none" strike="noStrike" kern="0" cap="none" spc="0" normalizeH="0" baseline="0" smtClean="0">
                <a:ln>
                  <a:noFill/>
                </a:ln>
                <a:solidFill>
                  <a:schemeClr val="accent1"/>
                </a:solidFill>
                <a:effectLst/>
                <a:uLnTx/>
                <a:uFillTx/>
                <a:latin typeface="+mn-lt"/>
              </a:rPr>
              <a:t>The CAST </a:t>
            </a:r>
            <a:r>
              <a:rPr kumimoji="0" lang="en-US" sz="1400" b="0" u="none" strike="noStrike" kern="0" cap="none" spc="0" normalizeH="0" baseline="0">
                <a:ln>
                  <a:noFill/>
                </a:ln>
                <a:solidFill>
                  <a:schemeClr val="accent1"/>
                </a:solidFill>
                <a:effectLst/>
                <a:uLnTx/>
                <a:uFillTx/>
                <a:latin typeface="+mn-lt"/>
              </a:rPr>
              <a:t>Application Intelligence Center</a:t>
            </a:r>
          </a:p>
        </p:txBody>
      </p:sp>
      <p:sp>
        <p:nvSpPr>
          <p:cNvPr id="149" name="Text Box 47"/>
          <p:cNvSpPr txBox="1">
            <a:spLocks noChangeArrowheads="1"/>
          </p:cNvSpPr>
          <p:nvPr/>
        </p:nvSpPr>
        <p:spPr bwMode="gray">
          <a:xfrm>
            <a:off x="5614234" y="2423401"/>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Reports on application health, </a:t>
            </a:r>
            <a:r>
              <a:rPr lang="en-US" sz="1200" dirty="0" smtClean="0"/>
              <a:t> </a:t>
            </a:r>
            <a:br>
              <a:rPr lang="en-US" sz="1200" dirty="0" smtClean="0"/>
            </a:br>
            <a:r>
              <a:rPr lang="en-US" sz="1200" dirty="0" smtClean="0"/>
              <a:t>team </a:t>
            </a:r>
            <a:r>
              <a:rPr lang="en-US" sz="1200" dirty="0"/>
              <a:t>performance, benchmarking </a:t>
            </a:r>
          </a:p>
        </p:txBody>
      </p:sp>
      <p:sp>
        <p:nvSpPr>
          <p:cNvPr id="150" name="Rectangle 91"/>
          <p:cNvSpPr>
            <a:spLocks noChangeArrowheads="1"/>
          </p:cNvSpPr>
          <p:nvPr/>
        </p:nvSpPr>
        <p:spPr bwMode="gray">
          <a:xfrm>
            <a:off x="6993034" y="3358421"/>
            <a:ext cx="1861200" cy="230187"/>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dirty="0">
                <a:solidFill>
                  <a:schemeClr val="tx2">
                    <a:lumMod val="65000"/>
                    <a:lumOff val="35000"/>
                  </a:schemeClr>
                </a:solidFill>
                <a:latin typeface="Arial"/>
              </a:rPr>
              <a:t>CFOs, CIOs and </a:t>
            </a:r>
            <a:r>
              <a:rPr lang="en-US" sz="1200" b="1" dirty="0" smtClean="0">
                <a:solidFill>
                  <a:schemeClr val="tx2">
                    <a:lumMod val="65000"/>
                    <a:lumOff val="35000"/>
                  </a:schemeClr>
                </a:solidFill>
                <a:latin typeface="Arial"/>
              </a:rPr>
              <a:t>VPs</a:t>
            </a:r>
            <a:endParaRPr lang="en-US" sz="1200" b="1" dirty="0">
              <a:solidFill>
                <a:schemeClr val="tx2">
                  <a:lumMod val="65000"/>
                  <a:lumOff val="35000"/>
                </a:schemeClr>
              </a:solidFill>
              <a:latin typeface="Arial"/>
            </a:endParaRPr>
          </a:p>
        </p:txBody>
      </p:sp>
      <p:pic>
        <p:nvPicPr>
          <p:cNvPr id="151" name="Picture 68" descr="APP SCAN 2.png"/>
          <p:cNvPicPr>
            <a:picLocks noChangeAspect="1"/>
          </p:cNvPicPr>
          <p:nvPr/>
        </p:nvPicPr>
        <p:blipFill>
          <a:blip r:embed="rId6" cstate="screen"/>
          <a:srcRect/>
          <a:stretch>
            <a:fillRect/>
          </a:stretch>
        </p:blipFill>
        <p:spPr bwMode="gray">
          <a:xfrm>
            <a:off x="8009683" y="2371014"/>
            <a:ext cx="812800" cy="979487"/>
          </a:xfrm>
          <a:prstGeom prst="rect">
            <a:avLst/>
          </a:prstGeom>
          <a:noFill/>
          <a:ln w="9525">
            <a:noFill/>
            <a:miter lim="800000"/>
            <a:headEnd/>
            <a:tailEnd/>
          </a:ln>
        </p:spPr>
      </p:pic>
      <p:sp>
        <p:nvSpPr>
          <p:cNvPr id="152" name="Text Box 47"/>
          <p:cNvSpPr txBox="1">
            <a:spLocks noChangeArrowheads="1"/>
          </p:cNvSpPr>
          <p:nvPr/>
        </p:nvSpPr>
        <p:spPr bwMode="gray">
          <a:xfrm>
            <a:off x="5614234" y="3874165"/>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smtClean="0"/>
              <a:t>Software characteristics</a:t>
            </a:r>
            <a:r>
              <a:rPr lang="en-US" sz="1200" dirty="0"/>
              <a:t>, cost and </a:t>
            </a:r>
            <a:r>
              <a:rPr lang="en-US" sz="1200" dirty="0" smtClean="0"/>
              <a:t> </a:t>
            </a:r>
            <a:br>
              <a:rPr lang="en-US" sz="1200" dirty="0" smtClean="0"/>
            </a:br>
            <a:r>
              <a:rPr lang="en-US" sz="1200" dirty="0" smtClean="0"/>
              <a:t>risk </a:t>
            </a:r>
            <a:r>
              <a:rPr lang="en-US" sz="1200" dirty="0"/>
              <a:t>drivers, </a:t>
            </a:r>
            <a:r>
              <a:rPr lang="en-US" sz="1200" dirty="0" smtClean="0"/>
              <a:t>ARB, architectural </a:t>
            </a:r>
          </a:p>
          <a:p>
            <a:r>
              <a:rPr lang="en-US" sz="1200" dirty="0" smtClean="0"/>
              <a:t>governance</a:t>
            </a:r>
            <a:r>
              <a:rPr lang="en-US" sz="1200" dirty="0"/>
              <a:t>, root cause </a:t>
            </a:r>
            <a:r>
              <a:rPr lang="en-US" sz="1200" dirty="0" smtClean="0"/>
              <a:t>analysis…</a:t>
            </a:r>
            <a:endParaRPr lang="en-US" sz="1200" dirty="0"/>
          </a:p>
        </p:txBody>
      </p:sp>
      <p:sp>
        <p:nvSpPr>
          <p:cNvPr id="153" name="Rectangle 91"/>
          <p:cNvSpPr>
            <a:spLocks noChangeArrowheads="1"/>
          </p:cNvSpPr>
          <p:nvPr/>
        </p:nvSpPr>
        <p:spPr bwMode="gray">
          <a:xfrm>
            <a:off x="6998914" y="4806432"/>
            <a:ext cx="1861200" cy="230188"/>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dirty="0" smtClean="0">
                <a:solidFill>
                  <a:schemeClr val="tx2">
                    <a:lumMod val="65000"/>
                    <a:lumOff val="35000"/>
                  </a:schemeClr>
                </a:solidFill>
                <a:latin typeface="Arial"/>
              </a:rPr>
              <a:t>PMs, QA, Architects</a:t>
            </a:r>
            <a:endParaRPr lang="en-US" sz="1200" b="1" dirty="0">
              <a:solidFill>
                <a:schemeClr val="tx2">
                  <a:lumMod val="65000"/>
                  <a:lumOff val="35000"/>
                </a:schemeClr>
              </a:solidFill>
              <a:latin typeface="Arial"/>
            </a:endParaRPr>
          </a:p>
        </p:txBody>
      </p:sp>
      <p:pic>
        <p:nvPicPr>
          <p:cNvPr id="155" name="Picture 67" descr="APP Scan Dev Ed.png"/>
          <p:cNvPicPr>
            <a:picLocks noChangeAspect="1"/>
          </p:cNvPicPr>
          <p:nvPr/>
        </p:nvPicPr>
        <p:blipFill>
          <a:blip r:embed="rId7" cstate="screen"/>
          <a:srcRect/>
          <a:stretch>
            <a:fillRect/>
          </a:stretch>
        </p:blipFill>
        <p:spPr bwMode="gray">
          <a:xfrm flipH="1">
            <a:off x="8085883" y="3928140"/>
            <a:ext cx="727075" cy="866775"/>
          </a:xfrm>
          <a:prstGeom prst="rect">
            <a:avLst/>
          </a:prstGeom>
          <a:noFill/>
          <a:ln w="9525">
            <a:noFill/>
            <a:miter lim="800000"/>
            <a:headEnd/>
            <a:tailEnd/>
          </a:ln>
        </p:spPr>
      </p:pic>
      <p:sp>
        <p:nvSpPr>
          <p:cNvPr id="154" name="Text Box 47"/>
          <p:cNvSpPr txBox="1">
            <a:spLocks noChangeArrowheads="1"/>
          </p:cNvSpPr>
          <p:nvPr/>
        </p:nvSpPr>
        <p:spPr bwMode="gray">
          <a:xfrm>
            <a:off x="5614234" y="5284076"/>
            <a:ext cx="3240000" cy="10318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76200" dist="38100" dir="5400000" sx="98000" sy="98000" algn="ctr" rotWithShape="0">
              <a:prstClr val="black">
                <a:alpha val="20000"/>
              </a:prstClr>
            </a:outerShdw>
          </a:effectLst>
        </p:spPr>
        <p:txBody>
          <a:bodyPr anchor="ctr"/>
          <a:lstStyle>
            <a:defPPr>
              <a:defRPr lang="en-US"/>
            </a:defPPr>
            <a:lvl1pPr>
              <a:defRPr sz="1400">
                <a:solidFill>
                  <a:schemeClr val="tx2">
                    <a:lumMod val="65000"/>
                    <a:lumOff val="35000"/>
                  </a:schemeClr>
                </a:solidFill>
                <a:latin typeface="Arial"/>
              </a:defRPr>
            </a:lvl1pPr>
          </a:lstStyle>
          <a:p>
            <a:r>
              <a:rPr lang="en-US" sz="1200" dirty="0"/>
              <a:t>… and feedback &amp; advice </a:t>
            </a:r>
            <a:r>
              <a:rPr lang="en-US" sz="1200" dirty="0" smtClean="0"/>
              <a:t> </a:t>
            </a:r>
            <a:br>
              <a:rPr lang="en-US" sz="1200" dirty="0" smtClean="0"/>
            </a:br>
            <a:r>
              <a:rPr lang="en-US" sz="1200" dirty="0" smtClean="0"/>
              <a:t>on </a:t>
            </a:r>
            <a:r>
              <a:rPr lang="en-US" sz="1200" dirty="0"/>
              <a:t>s</a:t>
            </a:r>
            <a:r>
              <a:rPr lang="en-US" sz="1200" dirty="0" smtClean="0"/>
              <a:t>oftware </a:t>
            </a:r>
            <a:r>
              <a:rPr lang="en-US" sz="1200" dirty="0"/>
              <a:t>q</a:t>
            </a:r>
            <a:r>
              <a:rPr lang="en-US" sz="1200" dirty="0" smtClean="0"/>
              <a:t>uality </a:t>
            </a:r>
            <a:br>
              <a:rPr lang="en-US" sz="1200" dirty="0" smtClean="0"/>
            </a:br>
            <a:r>
              <a:rPr lang="en-US" sz="1200" dirty="0" smtClean="0"/>
              <a:t>and engineering </a:t>
            </a:r>
            <a:endParaRPr lang="en-US" sz="1200" dirty="0"/>
          </a:p>
        </p:txBody>
      </p:sp>
      <p:sp>
        <p:nvSpPr>
          <p:cNvPr id="156" name="Rectangle 95"/>
          <p:cNvSpPr>
            <a:spLocks noChangeArrowheads="1"/>
          </p:cNvSpPr>
          <p:nvPr/>
        </p:nvSpPr>
        <p:spPr bwMode="gray">
          <a:xfrm>
            <a:off x="6998914" y="6200063"/>
            <a:ext cx="1861200" cy="23177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anchor="ctr"/>
          <a:lstStyle/>
          <a:p>
            <a:r>
              <a:rPr lang="en-US" sz="1200" b="1">
                <a:solidFill>
                  <a:schemeClr val="tx2">
                    <a:lumMod val="65000"/>
                    <a:lumOff val="35000"/>
                  </a:schemeClr>
                </a:solidFill>
                <a:latin typeface="Arial"/>
              </a:rPr>
              <a:t>Development </a:t>
            </a:r>
            <a:r>
              <a:rPr lang="en-US" sz="1200" b="1" smtClean="0">
                <a:solidFill>
                  <a:schemeClr val="tx2">
                    <a:lumMod val="65000"/>
                    <a:lumOff val="35000"/>
                  </a:schemeClr>
                </a:solidFill>
                <a:latin typeface="Arial"/>
              </a:rPr>
              <a:t>Teams</a:t>
            </a:r>
            <a:endParaRPr lang="en-US" sz="1200" b="1">
              <a:solidFill>
                <a:schemeClr val="tx2">
                  <a:lumMod val="65000"/>
                  <a:lumOff val="35000"/>
                </a:schemeClr>
              </a:solidFill>
              <a:latin typeface="Arial"/>
            </a:endParaRPr>
          </a:p>
        </p:txBody>
      </p:sp>
      <p:grpSp>
        <p:nvGrpSpPr>
          <p:cNvPr id="9" name="Gruppieren 278"/>
          <p:cNvGrpSpPr>
            <a:grpSpLocks/>
          </p:cNvGrpSpPr>
          <p:nvPr/>
        </p:nvGrpSpPr>
        <p:grpSpPr bwMode="gray">
          <a:xfrm flipH="1">
            <a:off x="7722345" y="5393614"/>
            <a:ext cx="968375" cy="760412"/>
            <a:chOff x="9536858" y="5107676"/>
            <a:chExt cx="968375" cy="759724"/>
          </a:xfrm>
        </p:grpSpPr>
        <p:pic>
          <p:nvPicPr>
            <p:cNvPr id="158" name="Picture 67" descr="APP Scan Dev Ed.png"/>
            <p:cNvPicPr>
              <a:picLocks noChangeAspect="1"/>
            </p:cNvPicPr>
            <p:nvPr/>
          </p:nvPicPr>
          <p:blipFill>
            <a:blip r:embed="rId8" cstate="screen"/>
            <a:srcRect/>
            <a:stretch>
              <a:fillRect/>
            </a:stretch>
          </p:blipFill>
          <p:spPr bwMode="gray">
            <a:xfrm>
              <a:off x="9536858" y="5107676"/>
              <a:ext cx="414337" cy="492125"/>
            </a:xfrm>
            <a:prstGeom prst="rect">
              <a:avLst/>
            </a:prstGeom>
            <a:noFill/>
            <a:ln w="9525">
              <a:noFill/>
              <a:miter lim="800000"/>
              <a:headEnd/>
              <a:tailEnd/>
            </a:ln>
          </p:spPr>
        </p:pic>
        <p:pic>
          <p:nvPicPr>
            <p:cNvPr id="159" name="Picture 67" descr="APP Scan Dev Ed.png"/>
            <p:cNvPicPr>
              <a:picLocks noChangeAspect="1"/>
            </p:cNvPicPr>
            <p:nvPr/>
          </p:nvPicPr>
          <p:blipFill>
            <a:blip r:embed="rId9" cstate="screen"/>
            <a:srcRect/>
            <a:stretch>
              <a:fillRect/>
            </a:stretch>
          </p:blipFill>
          <p:spPr bwMode="gray">
            <a:xfrm>
              <a:off x="9724183" y="5373688"/>
              <a:ext cx="414337" cy="493712"/>
            </a:xfrm>
            <a:prstGeom prst="rect">
              <a:avLst/>
            </a:prstGeom>
            <a:noFill/>
            <a:ln w="9525">
              <a:noFill/>
              <a:miter lim="800000"/>
              <a:headEnd/>
              <a:tailEnd/>
            </a:ln>
          </p:spPr>
        </p:pic>
        <p:pic>
          <p:nvPicPr>
            <p:cNvPr id="160" name="Picture 67" descr="APP Scan Dev Ed.png"/>
            <p:cNvPicPr>
              <a:picLocks noChangeAspect="1"/>
            </p:cNvPicPr>
            <p:nvPr/>
          </p:nvPicPr>
          <p:blipFill>
            <a:blip r:embed="rId9" cstate="screen"/>
            <a:srcRect/>
            <a:stretch>
              <a:fillRect/>
            </a:stretch>
          </p:blipFill>
          <p:spPr bwMode="gray">
            <a:xfrm>
              <a:off x="10090895" y="5195888"/>
              <a:ext cx="414338" cy="493712"/>
            </a:xfrm>
            <a:prstGeom prst="rect">
              <a:avLst/>
            </a:prstGeom>
            <a:noFill/>
            <a:ln w="9525">
              <a:noFill/>
              <a:miter lim="800000"/>
              <a:headEnd/>
              <a:tailEnd/>
            </a:ln>
          </p:spPr>
        </p:pic>
      </p:grpSp>
      <p:sp>
        <p:nvSpPr>
          <p:cNvPr id="161" name="AutoShape 45"/>
          <p:cNvSpPr>
            <a:spLocks noChangeArrowheads="1"/>
          </p:cNvSpPr>
          <p:nvPr/>
        </p:nvSpPr>
        <p:spPr bwMode="gray">
          <a:xfrm rot="5400000">
            <a:off x="4828504" y="1494467"/>
            <a:ext cx="1078893" cy="180688"/>
          </a:xfrm>
          <a:prstGeom prst="triangle">
            <a:avLst>
              <a:gd name="adj" fmla="val 49817"/>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latin typeface="+mn-lt"/>
            </a:endParaRPr>
          </a:p>
        </p:txBody>
      </p:sp>
      <p:sp>
        <p:nvSpPr>
          <p:cNvPr id="162" name="AutoShape 45"/>
          <p:cNvSpPr>
            <a:spLocks noChangeArrowheads="1"/>
          </p:cNvSpPr>
          <p:nvPr/>
        </p:nvSpPr>
        <p:spPr bwMode="gray">
          <a:xfrm>
            <a:off x="1950999" y="5295291"/>
            <a:ext cx="1571625" cy="219077"/>
          </a:xfrm>
          <a:prstGeom prst="triangle">
            <a:avLst>
              <a:gd name="adj" fmla="val 49413"/>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latin typeface="+mn-lt"/>
            </a:endParaRPr>
          </a:p>
        </p:txBody>
      </p:sp>
      <p:sp>
        <p:nvSpPr>
          <p:cNvPr id="172" name="Oval 15"/>
          <p:cNvSpPr>
            <a:spLocks noChangeArrowheads="1"/>
          </p:cNvSpPr>
          <p:nvPr/>
        </p:nvSpPr>
        <p:spPr bwMode="gray">
          <a:xfrm>
            <a:off x="1272059" y="2486337"/>
            <a:ext cx="4138590" cy="218387"/>
          </a:xfrm>
          <a:prstGeom prst="ellipse">
            <a:avLst/>
          </a:prstGeom>
          <a:gradFill rotWithShape="1">
            <a:gsLst>
              <a:gs pos="0">
                <a:srgbClr val="808080">
                  <a:alpha val="50000"/>
                </a:srgbClr>
              </a:gs>
              <a:gs pos="100000">
                <a:srgbClr val="FFFFFF">
                  <a:alpha val="0"/>
                </a:srgbClr>
              </a:gs>
            </a:gsLst>
            <a:path path="shape">
              <a:fillToRect l="50000" t="50000" r="50000" b="50000"/>
            </a:path>
          </a:gradFill>
          <a:ln w="12700" algn="ctr">
            <a:noFill/>
            <a:round/>
            <a:headEnd/>
            <a:tailEnd/>
          </a:ln>
        </p:spPr>
        <p:txBody>
          <a:bodyPr wrap="none" anchor="ctr"/>
          <a:lstStyle/>
          <a:p>
            <a:pPr marL="0" marR="0" lvl="0" indent="0" algn="ctr" defTabSz="914400" eaLnBrk="1" fontAlgn="auto" latinLnBrk="0" hangingPunct="1">
              <a:lnSpc>
                <a:spcPct val="90000"/>
              </a:lnSpc>
              <a:spcBef>
                <a:spcPts val="0"/>
              </a:spcBef>
              <a:spcAft>
                <a:spcPts val="0"/>
              </a:spcAft>
              <a:buClr>
                <a:srgbClr val="FF3300"/>
              </a:buClr>
              <a:buSzTx/>
              <a:buFontTx/>
              <a:buNone/>
              <a:tabLst/>
              <a:defRPr/>
            </a:pPr>
            <a:endParaRPr kumimoji="0" lang="en-US" sz="1800" b="0" i="0" u="none" strike="noStrike" kern="0" cap="none" spc="0" normalizeH="0" baseline="0">
              <a:ln>
                <a:noFill/>
              </a:ln>
              <a:solidFill>
                <a:sysClr val="windowText" lastClr="000000"/>
              </a:solidFill>
              <a:effectLst/>
              <a:uLnTx/>
              <a:uFillTx/>
            </a:endParaRPr>
          </a:p>
        </p:txBody>
      </p:sp>
      <p:pic>
        <p:nvPicPr>
          <p:cNvPr id="171"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91294" y="1400637"/>
            <a:ext cx="3528126" cy="119094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177" name="Rectangle 100"/>
          <p:cNvSpPr>
            <a:spLocks noChangeArrowheads="1"/>
          </p:cNvSpPr>
          <p:nvPr/>
        </p:nvSpPr>
        <p:spPr bwMode="gray">
          <a:xfrm>
            <a:off x="5614234" y="1300428"/>
            <a:ext cx="2530020" cy="574722"/>
          </a:xfrm>
          <a:prstGeom prst="rect">
            <a:avLst/>
          </a:prstGeom>
          <a:gradFill>
            <a:gsLst>
              <a:gs pos="0">
                <a:schemeClr val="accent1"/>
              </a:gs>
              <a:gs pos="80000">
                <a:srgbClr val="759CD5"/>
              </a:gs>
              <a:gs pos="100000">
                <a:srgbClr val="759CD5"/>
              </a:gs>
            </a:gsLst>
          </a:gradFill>
          <a:ln>
            <a:solidFill>
              <a:schemeClr val="bg1"/>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n-US" sz="1400" b="1" dirty="0">
                <a:solidFill>
                  <a:schemeClr val="bg1"/>
                </a:solidFill>
                <a:latin typeface="+mn-lt"/>
              </a:rPr>
              <a:t>Actionable visibility </a:t>
            </a:r>
            <a:br>
              <a:rPr lang="en-US" sz="1400" b="1" dirty="0">
                <a:solidFill>
                  <a:schemeClr val="bg1"/>
                </a:solidFill>
                <a:latin typeface="+mn-lt"/>
              </a:rPr>
            </a:br>
            <a:r>
              <a:rPr lang="en-US" sz="1400" b="1" dirty="0">
                <a:solidFill>
                  <a:schemeClr val="bg1"/>
                </a:solidFill>
                <a:latin typeface="+mn-lt"/>
              </a:rPr>
              <a:t>across the IT </a:t>
            </a:r>
            <a:r>
              <a:rPr lang="en-US" sz="1400" b="1" dirty="0" smtClean="0">
                <a:solidFill>
                  <a:schemeClr val="bg1"/>
                </a:solidFill>
                <a:latin typeface="+mn-lt"/>
              </a:rPr>
              <a:t>organization</a:t>
            </a:r>
            <a:endParaRPr lang="en-US" sz="1400" b="1" dirty="0">
              <a:solidFill>
                <a:schemeClr val="bg1"/>
              </a:solidFill>
              <a:latin typeface="+mn-lt"/>
            </a:endParaRPr>
          </a:p>
        </p:txBody>
      </p:sp>
      <p:pic>
        <p:nvPicPr>
          <p:cNvPr id="178"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25343" y="1178211"/>
            <a:ext cx="739775" cy="71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 name="Rectangle 51"/>
          <p:cNvSpPr>
            <a:spLocks noChangeArrowheads="1"/>
          </p:cNvSpPr>
          <p:nvPr/>
        </p:nvSpPr>
        <p:spPr bwMode="gray">
          <a:xfrm>
            <a:off x="376998" y="5586742"/>
            <a:ext cx="2819111" cy="738664"/>
          </a:xfrm>
          <a:prstGeom prst="rect">
            <a:avLst/>
          </a:prstGeom>
          <a:noFill/>
          <a:ln w="12700" algn="ctr">
            <a:noFill/>
            <a:miter lim="800000"/>
            <a:headEnd/>
            <a:tailEnd/>
          </a:ln>
        </p:spPr>
        <p:txBody>
          <a:bodyPr wrap="square" lIns="0">
            <a:spAutoFit/>
          </a:bodyPr>
          <a:lstStyle/>
          <a:p>
            <a:pPr marL="177800" marR="0" lvl="0" indent="-177800" algn="l" defTabSz="914400" eaLnBrk="1" fontAlgn="auto" latinLnBrk="0" hangingPunct="1">
              <a:lnSpc>
                <a:spcPct val="100000"/>
              </a:lnSpc>
              <a:spcBef>
                <a:spcPct val="25000"/>
              </a:spcBef>
              <a:spcAft>
                <a:spcPts val="0"/>
              </a:spcAft>
              <a:buClrTx/>
              <a:buSzTx/>
              <a:buFontTx/>
              <a:buNone/>
              <a:tabLst/>
              <a:defRPr/>
            </a:pPr>
            <a:r>
              <a:rPr lang="en-US" sz="1200" b="1" dirty="0" smtClean="0">
                <a:solidFill>
                  <a:schemeClr val="tx2">
                    <a:lumMod val="65000"/>
                    <a:lumOff val="35000"/>
                  </a:schemeClr>
                </a:solidFill>
                <a:latin typeface="Arial"/>
              </a:rPr>
              <a:t>Application Source Code</a:t>
            </a:r>
            <a:endParaRPr lang="en-US" sz="1200" b="1" dirty="0">
              <a:solidFill>
                <a:schemeClr val="tx2">
                  <a:lumMod val="65000"/>
                  <a:lumOff val="35000"/>
                </a:schemeClr>
              </a:solidFill>
              <a:latin typeface="Arial"/>
            </a:endParaRPr>
          </a:p>
          <a:p>
            <a:pPr marL="114300" marR="0" lvl="0" indent="-114300" algn="l" defTabSz="914400" eaLnBrk="1" fontAlgn="auto" latinLnBrk="0" hangingPunct="1">
              <a:lnSpc>
                <a:spcPct val="100000"/>
              </a:lnSpc>
              <a:spcBef>
                <a:spcPct val="25000"/>
              </a:spcBef>
              <a:spcAft>
                <a:spcPts val="0"/>
              </a:spcAft>
              <a:buClr>
                <a:srgbClr val="808080"/>
              </a:buClr>
              <a:buSzTx/>
              <a:buFont typeface="Arial" pitchFamily="34" charset="0"/>
              <a:buChar char="•"/>
              <a:tabLst/>
              <a:defRPr/>
            </a:pPr>
            <a:r>
              <a:rPr lang="en-US" sz="1200" dirty="0" smtClean="0">
                <a:solidFill>
                  <a:schemeClr val="tx2">
                    <a:lumMod val="65000"/>
                    <a:lumOff val="35000"/>
                  </a:schemeClr>
                </a:solidFill>
                <a:latin typeface="Arial"/>
              </a:rPr>
              <a:t>CICS, IMS</a:t>
            </a:r>
            <a:r>
              <a:rPr lang="en-US" sz="1200" dirty="0">
                <a:solidFill>
                  <a:schemeClr val="tx2">
                    <a:lumMod val="65000"/>
                    <a:lumOff val="35000"/>
                  </a:schemeClr>
                </a:solidFill>
                <a:latin typeface="Arial"/>
              </a:rPr>
              <a:t>, </a:t>
            </a:r>
            <a:r>
              <a:rPr lang="en-US" sz="1200" dirty="0" smtClean="0">
                <a:solidFill>
                  <a:schemeClr val="tx2">
                    <a:lumMod val="65000"/>
                    <a:lumOff val="35000"/>
                  </a:schemeClr>
                </a:solidFill>
                <a:latin typeface="Arial"/>
              </a:rPr>
              <a:t>COBOL, DB2</a:t>
            </a:r>
            <a:r>
              <a:rPr lang="en-US" sz="1200" dirty="0">
                <a:solidFill>
                  <a:schemeClr val="tx2">
                    <a:lumMod val="65000"/>
                    <a:lumOff val="35000"/>
                  </a:schemeClr>
                </a:solidFill>
                <a:latin typeface="Arial"/>
              </a:rPr>
              <a:t> </a:t>
            </a:r>
            <a:r>
              <a:rPr lang="en-US" sz="1200" dirty="0" smtClean="0">
                <a:solidFill>
                  <a:schemeClr val="tx2">
                    <a:lumMod val="65000"/>
                    <a:lumOff val="35000"/>
                  </a:schemeClr>
                </a:solidFill>
                <a:latin typeface="Arial"/>
              </a:rPr>
              <a:t>z/OS</a:t>
            </a:r>
          </a:p>
          <a:p>
            <a:pPr marL="114300" marR="0" lvl="0" indent="-114300" algn="l" defTabSz="914400" eaLnBrk="1" fontAlgn="auto" latinLnBrk="0" hangingPunct="1">
              <a:lnSpc>
                <a:spcPct val="100000"/>
              </a:lnSpc>
              <a:spcBef>
                <a:spcPct val="25000"/>
              </a:spcBef>
              <a:spcAft>
                <a:spcPts val="0"/>
              </a:spcAft>
              <a:buClr>
                <a:srgbClr val="808080"/>
              </a:buClr>
              <a:buSzTx/>
              <a:buFont typeface="Arial" pitchFamily="34" charset="0"/>
              <a:buChar char="•"/>
              <a:tabLst/>
              <a:defRPr/>
            </a:pPr>
            <a:r>
              <a:rPr lang="en-US" sz="1200" dirty="0" smtClean="0">
                <a:solidFill>
                  <a:schemeClr val="tx2">
                    <a:lumMod val="65000"/>
                    <a:lumOff val="35000"/>
                  </a:schemeClr>
                </a:solidFill>
                <a:latin typeface="Arial"/>
              </a:rPr>
              <a:t>J2EE, .NET and all Major RDBMS</a:t>
            </a:r>
            <a:endParaRPr lang="en-US" sz="1200" dirty="0">
              <a:solidFill>
                <a:schemeClr val="tx2">
                  <a:lumMod val="65000"/>
                  <a:lumOff val="35000"/>
                </a:schemeClr>
              </a:solidFill>
              <a:latin typeface="Arial"/>
            </a:endParaRPr>
          </a:p>
        </p:txBody>
      </p:sp>
      <p:sp>
        <p:nvSpPr>
          <p:cNvPr id="181" name="Rectangle 51"/>
          <p:cNvSpPr>
            <a:spLocks noChangeArrowheads="1"/>
          </p:cNvSpPr>
          <p:nvPr/>
        </p:nvSpPr>
        <p:spPr bwMode="gray">
          <a:xfrm>
            <a:off x="2857884" y="5586742"/>
            <a:ext cx="2819111" cy="769441"/>
          </a:xfrm>
          <a:prstGeom prst="rect">
            <a:avLst/>
          </a:prstGeom>
          <a:noFill/>
          <a:ln w="12700" algn="ctr">
            <a:noFill/>
            <a:miter lim="800000"/>
            <a:headEnd/>
            <a:tailEnd/>
          </a:ln>
        </p:spPr>
        <p:txBody>
          <a:bodyPr wrap="square" lIns="0">
            <a:spAutoFit/>
          </a:bodyPr>
          <a:lstStyle/>
          <a:p>
            <a:pPr marL="177800" marR="0" lvl="0" indent="-177800" algn="l" defTabSz="914400" eaLnBrk="1" fontAlgn="auto" latinLnBrk="0" hangingPunct="1">
              <a:lnSpc>
                <a:spcPct val="100000"/>
              </a:lnSpc>
              <a:spcBef>
                <a:spcPct val="2500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mn-lt"/>
              </a:rPr>
              <a:t> </a:t>
            </a:r>
            <a:endParaRPr kumimoji="0" lang="en-US" sz="1400" b="0" i="0" u="none" strike="noStrike" kern="0" cap="none" spc="0" normalizeH="0" baseline="0" noProof="0" dirty="0">
              <a:ln>
                <a:noFill/>
              </a:ln>
              <a:solidFill>
                <a:srgbClr val="000000"/>
              </a:solidFill>
              <a:effectLst/>
              <a:uLnTx/>
              <a:uFillTx/>
              <a:latin typeface="+mn-lt"/>
            </a:endParaRPr>
          </a:p>
          <a:p>
            <a:pPr marL="114300" indent="-114300" fontAlgn="auto">
              <a:spcBef>
                <a:spcPct val="25000"/>
              </a:spcBef>
              <a:spcAft>
                <a:spcPts val="0"/>
              </a:spcAft>
              <a:buClr>
                <a:srgbClr val="808080"/>
              </a:buClr>
              <a:buFont typeface="Arial" pitchFamily="34" charset="0"/>
              <a:buChar char="•"/>
              <a:defRPr/>
            </a:pPr>
            <a:r>
              <a:rPr lang="en-US" sz="1200" dirty="0" smtClean="0">
                <a:solidFill>
                  <a:schemeClr val="tx2">
                    <a:lumMod val="65000"/>
                    <a:lumOff val="35000"/>
                  </a:schemeClr>
                </a:solidFill>
                <a:latin typeface="Arial"/>
              </a:rPr>
              <a:t>Web </a:t>
            </a:r>
            <a:r>
              <a:rPr lang="en-US" sz="1200" dirty="0">
                <a:solidFill>
                  <a:schemeClr val="tx2">
                    <a:lumMod val="65000"/>
                    <a:lumOff val="35000"/>
                  </a:schemeClr>
                </a:solidFill>
                <a:latin typeface="Arial"/>
              </a:rPr>
              <a:t>Apps, BI, </a:t>
            </a:r>
            <a:r>
              <a:rPr lang="en-US" sz="1200" dirty="0" smtClean="0">
                <a:solidFill>
                  <a:schemeClr val="tx2">
                    <a:lumMod val="65000"/>
                    <a:lumOff val="35000"/>
                  </a:schemeClr>
                </a:solidFill>
                <a:latin typeface="Arial"/>
              </a:rPr>
              <a:t>EAI, C/C++, VB, PB</a:t>
            </a:r>
            <a:endParaRPr lang="en-US" sz="1200" dirty="0">
              <a:solidFill>
                <a:schemeClr val="tx2">
                  <a:lumMod val="65000"/>
                  <a:lumOff val="35000"/>
                </a:schemeClr>
              </a:solidFill>
              <a:latin typeface="Arial"/>
            </a:endParaRPr>
          </a:p>
          <a:p>
            <a:pPr marL="114300" indent="-114300" fontAlgn="auto">
              <a:spcBef>
                <a:spcPct val="25000"/>
              </a:spcBef>
              <a:spcAft>
                <a:spcPts val="0"/>
              </a:spcAft>
              <a:buClr>
                <a:srgbClr val="808080"/>
              </a:buClr>
              <a:buFont typeface="Arial" pitchFamily="34" charset="0"/>
              <a:buChar char="•"/>
              <a:defRPr/>
            </a:pPr>
            <a:r>
              <a:rPr lang="en-US" sz="1200" dirty="0" smtClean="0">
                <a:solidFill>
                  <a:schemeClr val="tx2">
                    <a:lumMod val="65000"/>
                    <a:lumOff val="35000"/>
                  </a:schemeClr>
                </a:solidFill>
                <a:latin typeface="Arial"/>
              </a:rPr>
              <a:t>Siebel, </a:t>
            </a:r>
            <a:r>
              <a:rPr lang="en-US" sz="1200" dirty="0">
                <a:solidFill>
                  <a:schemeClr val="tx2">
                    <a:lumMod val="65000"/>
                    <a:lumOff val="35000"/>
                  </a:schemeClr>
                </a:solidFill>
                <a:latin typeface="Arial"/>
              </a:rPr>
              <a:t>SAP, </a:t>
            </a:r>
            <a:r>
              <a:rPr lang="en-US" sz="1200" dirty="0" smtClean="0">
                <a:solidFill>
                  <a:schemeClr val="tx2">
                    <a:lumMod val="65000"/>
                    <a:lumOff val="35000"/>
                  </a:schemeClr>
                </a:solidFill>
                <a:latin typeface="Arial"/>
              </a:rPr>
              <a:t>PSFT, OBS</a:t>
            </a:r>
            <a:r>
              <a:rPr lang="en-US" sz="1200" dirty="0">
                <a:solidFill>
                  <a:schemeClr val="tx2">
                    <a:lumMod val="65000"/>
                    <a:lumOff val="35000"/>
                  </a:schemeClr>
                </a:solidFill>
                <a:latin typeface="Arial"/>
              </a:rPr>
              <a:t>, </a:t>
            </a:r>
            <a:r>
              <a:rPr lang="en-US" sz="1200" dirty="0" smtClean="0">
                <a:solidFill>
                  <a:schemeClr val="tx2">
                    <a:lumMod val="65000"/>
                    <a:lumOff val="35000"/>
                  </a:schemeClr>
                </a:solidFill>
                <a:latin typeface="Arial"/>
              </a:rPr>
              <a:t>Amdocs</a:t>
            </a:r>
            <a:endParaRPr lang="en-US" sz="1200" dirty="0">
              <a:solidFill>
                <a:schemeClr val="tx2">
                  <a:lumMod val="65000"/>
                  <a:lumOff val="35000"/>
                </a:schemeClr>
              </a:solidFill>
              <a:latin typeface="Arial"/>
            </a:endParaRPr>
          </a:p>
        </p:txBody>
      </p:sp>
      <p:sp>
        <p:nvSpPr>
          <p:cNvPr id="183" name="Rectangle 91"/>
          <p:cNvSpPr>
            <a:spLocks noChangeArrowheads="1"/>
          </p:cNvSpPr>
          <p:nvPr/>
        </p:nvSpPr>
        <p:spPr bwMode="gray">
          <a:xfrm>
            <a:off x="415098" y="3557961"/>
            <a:ext cx="1644923" cy="461665"/>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Quality Measurement &amp; Functional Sizing</a:t>
            </a:r>
          </a:p>
        </p:txBody>
      </p:sp>
      <p:sp>
        <p:nvSpPr>
          <p:cNvPr id="184" name="Rectangle 91"/>
          <p:cNvSpPr>
            <a:spLocks noChangeArrowheads="1"/>
          </p:cNvSpPr>
          <p:nvPr/>
        </p:nvSpPr>
        <p:spPr bwMode="gray">
          <a:xfrm>
            <a:off x="415098" y="4119185"/>
            <a:ext cx="1644923" cy="276999"/>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Compliance checks</a:t>
            </a:r>
          </a:p>
        </p:txBody>
      </p:sp>
      <p:sp>
        <p:nvSpPr>
          <p:cNvPr id="185" name="Rectangle 91"/>
          <p:cNvSpPr>
            <a:spLocks noChangeArrowheads="1"/>
          </p:cNvSpPr>
          <p:nvPr/>
        </p:nvSpPr>
        <p:spPr bwMode="gray">
          <a:xfrm>
            <a:off x="415098" y="4470566"/>
            <a:ext cx="1644923" cy="646331"/>
          </a:xfrm>
          <a:prstGeom prst="rect">
            <a:avLst/>
          </a:prstGeom>
          <a:gradFill>
            <a:gsLst>
              <a:gs pos="0">
                <a:srgbClr val="F7F7F7"/>
              </a:gs>
              <a:gs pos="100000">
                <a:srgbClr val="E6E6E6"/>
              </a:gs>
            </a:gsLst>
            <a:lin ang="5400000" scaled="1"/>
          </a:gradFill>
          <a:ln w="6350">
            <a:solidFill>
              <a:schemeClr val="bg1"/>
            </a:solidFill>
            <a:miter lim="800000"/>
            <a:headEnd/>
            <a:tailEnd/>
          </a:ln>
          <a:effectLst>
            <a:outerShdw blurRad="63500" dist="25400" dir="5400000" sx="97000" sy="97000" algn="ctr" rotWithShape="0">
              <a:prstClr val="black">
                <a:alpha val="20000"/>
              </a:prstClr>
            </a:outerShdw>
          </a:effectLst>
        </p:spPr>
        <p:txBody>
          <a:bodyPr wrap="square" anchor="ctr">
            <a:spAutoFit/>
          </a:bodyPr>
          <a:lstStyle/>
          <a:p>
            <a:pPr algn="ctr"/>
            <a:r>
              <a:rPr lang="en-US" sz="1200" dirty="0">
                <a:solidFill>
                  <a:schemeClr val="tx2">
                    <a:lumMod val="65000"/>
                    <a:lumOff val="35000"/>
                  </a:schemeClr>
                </a:solidFill>
                <a:latin typeface="Arial"/>
              </a:rPr>
              <a:t>Code, Architecture and Data Structure  Analysis</a:t>
            </a:r>
          </a:p>
        </p:txBody>
      </p:sp>
      <p:sp>
        <p:nvSpPr>
          <p:cNvPr id="10" name="Rectangle 9"/>
          <p:cNvSpPr/>
          <p:nvPr/>
        </p:nvSpPr>
        <p:spPr>
          <a:xfrm>
            <a:off x="618235" y="3172543"/>
            <a:ext cx="1253292" cy="369332"/>
          </a:xfrm>
          <a:prstGeom prst="rect">
            <a:avLst/>
          </a:prstGeom>
        </p:spPr>
        <p:txBody>
          <a:bodyPr wrap="none">
            <a:spAutoFit/>
          </a:bodyPr>
          <a:lstStyle/>
          <a:p>
            <a:pPr algn="ctr"/>
            <a:r>
              <a:rPr lang="en-US" sz="1800" b="1" dirty="0" smtClean="0">
                <a:solidFill>
                  <a:schemeClr val="tx2">
                    <a:lumMod val="65000"/>
                    <a:lumOff val="35000"/>
                  </a:schemeClr>
                </a:solidFill>
                <a:latin typeface="Arial"/>
              </a:rPr>
              <a:t>CAST AIP</a:t>
            </a:r>
            <a:endParaRPr lang="en-US" sz="1800" b="1" dirty="0">
              <a:solidFill>
                <a:schemeClr val="tx2">
                  <a:lumMod val="65000"/>
                  <a:lumOff val="35000"/>
                </a:schemeClr>
              </a:solidFill>
              <a:latin typeface="Arial"/>
            </a:endParaRPr>
          </a:p>
        </p:txBody>
      </p:sp>
    </p:spTree>
    <p:extLst>
      <p:ext uri="{BB962C8B-B14F-4D97-AF65-F5344CB8AC3E}">
        <p14:creationId xmlns:p14="http://schemas.microsoft.com/office/powerpoint/2010/main" val="1850141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a:t>
            </a:r>
            <a:r>
              <a:rPr lang="en-US" dirty="0"/>
              <a:t>: Verification of CISQ’s Standards</a:t>
            </a:r>
            <a:endParaRPr lang="fr-FR" dirty="0"/>
          </a:p>
        </p:txBody>
      </p:sp>
      <p:sp>
        <p:nvSpPr>
          <p:cNvPr id="8" name="Text Placeholder 7"/>
          <p:cNvSpPr>
            <a:spLocks noGrp="1"/>
          </p:cNvSpPr>
          <p:nvPr>
            <p:ph type="body" sz="quarter" idx="11"/>
          </p:nvPr>
        </p:nvSpPr>
        <p:spPr>
          <a:xfrm>
            <a:off x="334064" y="717345"/>
            <a:ext cx="7205423" cy="707886"/>
          </a:xfrm>
        </p:spPr>
        <p:txBody>
          <a:bodyPr/>
          <a:lstStyle/>
          <a:p>
            <a:pPr>
              <a:buNone/>
            </a:pPr>
            <a:r>
              <a:rPr lang="en-US" sz="2000" b="1" dirty="0">
                <a:solidFill>
                  <a:srgbClr val="000000">
                    <a:lumMod val="65000"/>
                    <a:lumOff val="35000"/>
                  </a:srgbClr>
                </a:solidFill>
                <a:latin typeface="Arial"/>
              </a:rPr>
              <a:t>CAST is the only SAM solution that inspects and verifies software in accordance to CISQ’s recommendations</a:t>
            </a:r>
            <a:endParaRPr lang="fr-FR" sz="2000" b="1" dirty="0">
              <a:solidFill>
                <a:srgbClr val="000000">
                  <a:lumMod val="65000"/>
                  <a:lumOff val="35000"/>
                </a:srgbClr>
              </a:solidFill>
              <a:latin typeface="Arial"/>
            </a:endParaRPr>
          </a:p>
        </p:txBody>
      </p:sp>
      <p:graphicFrame>
        <p:nvGraphicFramePr>
          <p:cNvPr id="5" name="Table 4"/>
          <p:cNvGraphicFramePr>
            <a:graphicFrameLocks noGrp="1"/>
          </p:cNvGraphicFramePr>
          <p:nvPr/>
        </p:nvGraphicFramePr>
        <p:xfrm>
          <a:off x="323528" y="1700808"/>
          <a:ext cx="8479765" cy="4724400"/>
        </p:xfrm>
        <a:graphic>
          <a:graphicData uri="http://schemas.openxmlformats.org/drawingml/2006/table">
            <a:tbl>
              <a:tblPr firstRow="1" bandRow="1">
                <a:tableStyleId>{5C22544A-7EE6-4342-B048-85BDC9FD1C3A}</a:tableStyleId>
              </a:tblPr>
              <a:tblGrid>
                <a:gridCol w="1526875"/>
                <a:gridCol w="2976114"/>
                <a:gridCol w="3976776"/>
              </a:tblGrid>
              <a:tr h="370840">
                <a:tc>
                  <a:txBody>
                    <a:bodyPr/>
                    <a:lstStyle/>
                    <a:p>
                      <a:r>
                        <a:rPr lang="fr-FR" sz="1400" b="1" kern="1200" baseline="0" dirty="0" smtClean="0">
                          <a:solidFill>
                            <a:schemeClr val="lt1"/>
                          </a:solidFill>
                          <a:latin typeface="+mn-lt"/>
                          <a:ea typeface="+mn-ea"/>
                          <a:cs typeface="+mn-cs"/>
                        </a:rPr>
                        <a:t>CISQ </a:t>
                      </a:r>
                      <a:r>
                        <a:rPr lang="fr-FR" sz="1400" b="1" kern="1200" baseline="0" dirty="0" err="1" smtClean="0">
                          <a:solidFill>
                            <a:schemeClr val="lt1"/>
                          </a:solidFill>
                          <a:latin typeface="+mn-lt"/>
                          <a:ea typeface="+mn-ea"/>
                          <a:cs typeface="+mn-cs"/>
                        </a:rPr>
                        <a:t>Characteristic</a:t>
                      </a:r>
                      <a:r>
                        <a:rPr lang="fr-FR" sz="1400" b="1" kern="1200" baseline="0" dirty="0" smtClean="0">
                          <a:solidFill>
                            <a:schemeClr val="lt1"/>
                          </a:solidFill>
                          <a:latin typeface="+mn-lt"/>
                          <a:ea typeface="+mn-ea"/>
                          <a:cs typeface="+mn-cs"/>
                        </a:rPr>
                        <a:t> </a:t>
                      </a:r>
                    </a:p>
                  </a:txBody>
                  <a:tcPr/>
                </a:tc>
                <a:tc>
                  <a:txBody>
                    <a:bodyPr/>
                    <a:lstStyle/>
                    <a:p>
                      <a:r>
                        <a:rPr lang="fr-FR" sz="1400" b="1" kern="1200" baseline="0" dirty="0" smtClean="0">
                          <a:solidFill>
                            <a:schemeClr val="lt1"/>
                          </a:solidFill>
                          <a:latin typeface="+mn-lt"/>
                          <a:ea typeface="+mn-ea"/>
                          <a:cs typeface="+mn-cs"/>
                        </a:rPr>
                        <a:t>System </a:t>
                      </a:r>
                      <a:r>
                        <a:rPr lang="fr-FR" sz="1400" b="1" kern="1200" baseline="0" dirty="0" err="1" smtClean="0">
                          <a:solidFill>
                            <a:schemeClr val="lt1"/>
                          </a:solidFill>
                          <a:latin typeface="+mn-lt"/>
                          <a:ea typeface="+mn-ea"/>
                          <a:cs typeface="+mn-cs"/>
                        </a:rPr>
                        <a:t>Level</a:t>
                      </a:r>
                      <a:r>
                        <a:rPr lang="fr-FR" sz="1400" b="1" kern="1200" baseline="0" dirty="0" smtClean="0">
                          <a:solidFill>
                            <a:schemeClr val="lt1"/>
                          </a:solidFill>
                          <a:latin typeface="+mn-lt"/>
                          <a:ea typeface="+mn-ea"/>
                          <a:cs typeface="+mn-cs"/>
                        </a:rPr>
                        <a:t> &amp; Architecture </a:t>
                      </a:r>
                    </a:p>
                    <a:p>
                      <a:r>
                        <a:rPr lang="fr-FR" sz="1400" b="1" kern="1200" baseline="0" dirty="0" err="1" smtClean="0">
                          <a:solidFill>
                            <a:schemeClr val="lt1"/>
                          </a:solidFill>
                          <a:latin typeface="+mn-lt"/>
                          <a:ea typeface="+mn-ea"/>
                          <a:cs typeface="+mn-cs"/>
                        </a:rPr>
                        <a:t>Coding</a:t>
                      </a:r>
                      <a:r>
                        <a:rPr lang="fr-FR" sz="1400" b="1" kern="1200" baseline="0" dirty="0" smtClean="0">
                          <a:solidFill>
                            <a:schemeClr val="lt1"/>
                          </a:solidFill>
                          <a:latin typeface="+mn-lt"/>
                          <a:ea typeface="+mn-ea"/>
                          <a:cs typeface="+mn-cs"/>
                        </a:rPr>
                        <a:t> Practices </a:t>
                      </a:r>
                    </a:p>
                  </a:txBody>
                  <a:tcPr/>
                </a:tc>
                <a:tc>
                  <a:txBody>
                    <a:bodyPr/>
                    <a:lstStyle/>
                    <a:p>
                      <a:r>
                        <a:rPr lang="fr-FR" sz="1400" b="1" kern="1200" baseline="0" dirty="0" smtClean="0">
                          <a:solidFill>
                            <a:schemeClr val="lt1"/>
                          </a:solidFill>
                          <a:latin typeface="+mn-lt"/>
                          <a:ea typeface="+mn-ea"/>
                          <a:cs typeface="+mn-cs"/>
                        </a:rPr>
                        <a:t>Component </a:t>
                      </a:r>
                      <a:r>
                        <a:rPr lang="fr-FR" sz="1400" b="1" kern="1200" baseline="0" dirty="0" err="1" smtClean="0">
                          <a:solidFill>
                            <a:schemeClr val="lt1"/>
                          </a:solidFill>
                          <a:latin typeface="+mn-lt"/>
                          <a:ea typeface="+mn-ea"/>
                          <a:cs typeface="+mn-cs"/>
                        </a:rPr>
                        <a:t>Level</a:t>
                      </a:r>
                      <a:r>
                        <a:rPr lang="fr-FR" sz="1400" b="1" kern="1200" baseline="0" dirty="0" smtClean="0">
                          <a:solidFill>
                            <a:schemeClr val="lt1"/>
                          </a:solidFill>
                          <a:latin typeface="+mn-lt"/>
                          <a:ea typeface="+mn-ea"/>
                          <a:cs typeface="+mn-cs"/>
                        </a:rPr>
                        <a:t> </a:t>
                      </a:r>
                      <a:r>
                        <a:rPr lang="fr-FR" sz="1400" b="1" kern="1200" baseline="0" dirty="0" err="1" smtClean="0">
                          <a:solidFill>
                            <a:schemeClr val="lt1"/>
                          </a:solidFill>
                          <a:latin typeface="+mn-lt"/>
                          <a:ea typeface="+mn-ea"/>
                          <a:cs typeface="+mn-cs"/>
                        </a:rPr>
                        <a:t>Coding</a:t>
                      </a:r>
                      <a:r>
                        <a:rPr lang="fr-FR" sz="1400" b="1" kern="1200" baseline="0" dirty="0" smtClean="0">
                          <a:solidFill>
                            <a:schemeClr val="lt1"/>
                          </a:solidFill>
                          <a:latin typeface="+mn-lt"/>
                          <a:ea typeface="+mn-ea"/>
                          <a:cs typeface="+mn-cs"/>
                        </a:rPr>
                        <a:t> Practices 	</a:t>
                      </a:r>
                    </a:p>
                  </a:txBody>
                  <a:tcPr/>
                </a:tc>
              </a:tr>
              <a:tr h="370840">
                <a:tc>
                  <a:txBody>
                    <a:bodyPr/>
                    <a:lstStyle/>
                    <a:p>
                      <a:pPr algn="l"/>
                      <a:endParaRPr lang="fr-FR" sz="1050" baseline="0" dirty="0" smtClean="0">
                        <a:solidFill>
                          <a:schemeClr val="tx1">
                            <a:lumMod val="65000"/>
                            <a:lumOff val="35000"/>
                          </a:schemeClr>
                        </a:solidFill>
                        <a:latin typeface="+mn-lt"/>
                      </a:endParaRPr>
                    </a:p>
                    <a:p>
                      <a:r>
                        <a:rPr lang="fr-FR" sz="1100" b="1" dirty="0" smtClean="0">
                          <a:solidFill>
                            <a:schemeClr val="tx1">
                              <a:lumMod val="65000"/>
                              <a:lumOff val="35000"/>
                            </a:schemeClr>
                          </a:solidFill>
                          <a:latin typeface="+mn-lt"/>
                          <a:ea typeface="+mn-ea"/>
                          <a:cs typeface="Arial" pitchFamily="34" charset="0"/>
                        </a:rPr>
                        <a:t>RELIABILITY</a:t>
                      </a:r>
                      <a:r>
                        <a:rPr lang="fr-FR" sz="800" b="1" baseline="0" dirty="0" smtClean="0">
                          <a:solidFill>
                            <a:schemeClr val="tx1">
                              <a:lumMod val="65000"/>
                              <a:lumOff val="35000"/>
                            </a:schemeClr>
                          </a:solidFill>
                          <a:latin typeface="+mn-lt"/>
                        </a:rPr>
                        <a:t> </a:t>
                      </a:r>
                      <a:r>
                        <a:rPr lang="fr-FR" sz="1050" b="1" baseline="0" dirty="0" smtClean="0">
                          <a:solidFill>
                            <a:schemeClr val="tx1">
                              <a:lumMod val="65000"/>
                              <a:lumOff val="35000"/>
                            </a:schemeClr>
                          </a:solidFill>
                          <a:latin typeface="+mn-lt"/>
                        </a:rPr>
                        <a:t> </a:t>
                      </a:r>
                    </a:p>
                  </a:txBody>
                  <a:tcPr anchor="ctr"/>
                </a:tc>
                <a:tc>
                  <a:txBody>
                    <a:bodyPr/>
                    <a:lstStyle/>
                    <a:p>
                      <a:r>
                        <a:rPr lang="fr-FR" sz="1050" b="0" kern="1200" dirty="0" smtClean="0">
                          <a:solidFill>
                            <a:schemeClr val="tx2">
                              <a:lumMod val="85000"/>
                              <a:lumOff val="15000"/>
                            </a:schemeClr>
                          </a:solidFill>
                          <a:latin typeface="+mn-lt"/>
                          <a:ea typeface="+mn-ea"/>
                          <a:cs typeface="Arial" pitchFamily="34" charset="0"/>
                        </a:rPr>
                        <a:t>Multi-layer design </a:t>
                      </a:r>
                      <a:r>
                        <a:rPr lang="fr-FR" sz="1050" b="0" kern="1200" dirty="0" err="1" smtClean="0">
                          <a:solidFill>
                            <a:schemeClr val="tx2">
                              <a:lumMod val="85000"/>
                              <a:lumOff val="15000"/>
                            </a:schemeClr>
                          </a:solidFill>
                          <a:latin typeface="+mn-lt"/>
                          <a:ea typeface="+mn-ea"/>
                          <a:cs typeface="Arial" pitchFamily="34" charset="0"/>
                        </a:rPr>
                        <a:t>compliance</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Software manages data integrity and consistency </a:t>
                      </a:r>
                    </a:p>
                    <a:p>
                      <a:r>
                        <a:rPr lang="fr-FR" sz="1050" b="0" kern="1200" dirty="0" smtClean="0">
                          <a:solidFill>
                            <a:schemeClr val="tx2">
                              <a:lumMod val="85000"/>
                              <a:lumOff val="15000"/>
                            </a:schemeClr>
                          </a:solidFill>
                          <a:latin typeface="+mn-lt"/>
                          <a:ea typeface="+mn-ea"/>
                          <a:cs typeface="Arial" pitchFamily="34" charset="0"/>
                        </a:rPr>
                        <a:t>Exception </a:t>
                      </a:r>
                      <a:r>
                        <a:rPr lang="fr-FR" sz="1050" b="0" kern="1200" dirty="0" err="1" smtClean="0">
                          <a:solidFill>
                            <a:schemeClr val="tx2">
                              <a:lumMod val="85000"/>
                              <a:lumOff val="15000"/>
                            </a:schemeClr>
                          </a:solidFill>
                          <a:latin typeface="+mn-lt"/>
                          <a:ea typeface="+mn-ea"/>
                          <a:cs typeface="Arial" pitchFamily="34" charset="0"/>
                        </a:rPr>
                        <a:t>handling</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through</a:t>
                      </a:r>
                      <a:r>
                        <a:rPr lang="fr-FR" sz="1050" b="0" kern="1200" dirty="0" smtClean="0">
                          <a:solidFill>
                            <a:schemeClr val="tx2">
                              <a:lumMod val="85000"/>
                              <a:lumOff val="15000"/>
                            </a:schemeClr>
                          </a:solidFill>
                          <a:latin typeface="+mn-lt"/>
                          <a:ea typeface="+mn-ea"/>
                          <a:cs typeface="Arial" pitchFamily="34" charset="0"/>
                        </a:rPr>
                        <a:t> transactions </a:t>
                      </a:r>
                    </a:p>
                    <a:p>
                      <a:r>
                        <a:rPr lang="fr-FR" sz="1050" b="0" kern="1200" dirty="0" smtClean="0">
                          <a:solidFill>
                            <a:schemeClr val="tx2">
                              <a:lumMod val="85000"/>
                              <a:lumOff val="15000"/>
                            </a:schemeClr>
                          </a:solidFill>
                          <a:latin typeface="+mn-lt"/>
                          <a:ea typeface="+mn-ea"/>
                          <a:cs typeface="Arial" pitchFamily="34" charset="0"/>
                        </a:rPr>
                        <a:t>Class architecture </a:t>
                      </a:r>
                      <a:r>
                        <a:rPr lang="fr-FR" sz="1050" b="0" kern="1200" dirty="0" err="1" smtClean="0">
                          <a:solidFill>
                            <a:schemeClr val="tx2">
                              <a:lumMod val="85000"/>
                              <a:lumOff val="15000"/>
                            </a:schemeClr>
                          </a:solidFill>
                          <a:latin typeface="+mn-lt"/>
                          <a:ea typeface="+mn-ea"/>
                          <a:cs typeface="Arial" pitchFamily="34" charset="0"/>
                        </a:rPr>
                        <a:t>compliance</a:t>
                      </a:r>
                      <a:r>
                        <a:rPr lang="fr-FR" sz="1050" b="0" kern="1200" dirty="0" smtClean="0">
                          <a:solidFill>
                            <a:schemeClr val="tx2">
                              <a:lumMod val="85000"/>
                              <a:lumOff val="15000"/>
                            </a:schemeClr>
                          </a:solidFill>
                          <a:latin typeface="+mn-lt"/>
                          <a:ea typeface="+mn-ea"/>
                          <a:cs typeface="Arial" pitchFamily="34" charset="0"/>
                        </a:rPr>
                        <a:t>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Protecting state in multi-threaded environments </a:t>
                      </a:r>
                    </a:p>
                    <a:p>
                      <a:r>
                        <a:rPr lang="en-US" sz="1050" b="0" kern="1200" dirty="0" smtClean="0">
                          <a:solidFill>
                            <a:schemeClr val="tx2">
                              <a:lumMod val="85000"/>
                              <a:lumOff val="15000"/>
                            </a:schemeClr>
                          </a:solidFill>
                          <a:latin typeface="+mn-lt"/>
                          <a:ea typeface="+mn-ea"/>
                          <a:cs typeface="Arial" pitchFamily="34" charset="0"/>
                        </a:rPr>
                        <a:t>Safe use of inheritance and polymorphism </a:t>
                      </a:r>
                    </a:p>
                    <a:p>
                      <a:r>
                        <a:rPr lang="en-US" sz="1050" b="0" kern="1200" dirty="0" smtClean="0">
                          <a:solidFill>
                            <a:schemeClr val="tx2">
                              <a:lumMod val="85000"/>
                              <a:lumOff val="15000"/>
                            </a:schemeClr>
                          </a:solidFill>
                          <a:latin typeface="+mn-lt"/>
                          <a:ea typeface="+mn-ea"/>
                          <a:cs typeface="Arial" pitchFamily="34" charset="0"/>
                        </a:rPr>
                        <a:t>Patterns that lead to unexpected behaviors </a:t>
                      </a:r>
                    </a:p>
                    <a:p>
                      <a:r>
                        <a:rPr lang="fr-FR" sz="1050" b="0" kern="1200" dirty="0" smtClean="0">
                          <a:solidFill>
                            <a:schemeClr val="tx2">
                              <a:lumMod val="85000"/>
                              <a:lumOff val="15000"/>
                            </a:schemeClr>
                          </a:solidFill>
                          <a:latin typeface="+mn-lt"/>
                          <a:ea typeface="+mn-ea"/>
                          <a:cs typeface="Arial" pitchFamily="34" charset="0"/>
                        </a:rPr>
                        <a:t>Resource </a:t>
                      </a:r>
                      <a:r>
                        <a:rPr lang="fr-FR" sz="1050" b="0" kern="1200" dirty="0" err="1" smtClean="0">
                          <a:solidFill>
                            <a:schemeClr val="tx2">
                              <a:lumMod val="85000"/>
                              <a:lumOff val="15000"/>
                            </a:schemeClr>
                          </a:solidFill>
                          <a:latin typeface="+mn-lt"/>
                          <a:ea typeface="+mn-ea"/>
                          <a:cs typeface="Arial" pitchFamily="34" charset="0"/>
                        </a:rPr>
                        <a:t>bounds</a:t>
                      </a:r>
                      <a:r>
                        <a:rPr lang="fr-FR" sz="1050" b="0" kern="1200" dirty="0" smtClean="0">
                          <a:solidFill>
                            <a:schemeClr val="tx2">
                              <a:lumMod val="85000"/>
                              <a:lumOff val="15000"/>
                            </a:schemeClr>
                          </a:solidFill>
                          <a:latin typeface="+mn-lt"/>
                          <a:ea typeface="+mn-ea"/>
                          <a:cs typeface="Arial" pitchFamily="34" charset="0"/>
                        </a:rPr>
                        <a:t> management, </a:t>
                      </a:r>
                      <a:r>
                        <a:rPr lang="fr-FR" sz="1050" b="0" kern="1200" dirty="0" err="1" smtClean="0">
                          <a:solidFill>
                            <a:schemeClr val="tx2">
                              <a:lumMod val="85000"/>
                              <a:lumOff val="15000"/>
                            </a:schemeClr>
                          </a:solidFill>
                          <a:latin typeface="+mn-lt"/>
                          <a:ea typeface="+mn-ea"/>
                          <a:cs typeface="Arial" pitchFamily="34" charset="0"/>
                        </a:rPr>
                        <a:t>Complex</a:t>
                      </a:r>
                      <a:r>
                        <a:rPr lang="fr-FR" sz="1050" b="0" kern="1200" dirty="0" smtClean="0">
                          <a:solidFill>
                            <a:schemeClr val="tx2">
                              <a:lumMod val="85000"/>
                              <a:lumOff val="15000"/>
                            </a:schemeClr>
                          </a:solidFill>
                          <a:latin typeface="+mn-lt"/>
                          <a:ea typeface="+mn-ea"/>
                          <a:cs typeface="Arial" pitchFamily="34" charset="0"/>
                        </a:rPr>
                        <a:t> code </a:t>
                      </a:r>
                    </a:p>
                    <a:p>
                      <a:r>
                        <a:rPr lang="en-US" sz="1050" b="0" kern="1200" dirty="0" smtClean="0">
                          <a:solidFill>
                            <a:schemeClr val="tx2">
                              <a:lumMod val="85000"/>
                              <a:lumOff val="15000"/>
                            </a:schemeClr>
                          </a:solidFill>
                          <a:latin typeface="+mn-lt"/>
                          <a:ea typeface="+mn-ea"/>
                          <a:cs typeface="Arial" pitchFamily="34" charset="0"/>
                        </a:rPr>
                        <a:t>Managing allocated resources, Timeouts, Built-in remote addresses </a:t>
                      </a:r>
                    </a:p>
                  </a:txBody>
                  <a:tcPr/>
                </a:tc>
              </a:tr>
              <a:tr h="370840">
                <a:tc>
                  <a:txBody>
                    <a:bodyPr/>
                    <a:lstStyle/>
                    <a:p>
                      <a:pPr algn="l"/>
                      <a:endParaRPr lang="fr-FR" sz="1100" b="1" kern="1200" dirty="0" smtClean="0">
                        <a:solidFill>
                          <a:schemeClr val="tx1">
                            <a:lumMod val="65000"/>
                            <a:lumOff val="35000"/>
                          </a:schemeClr>
                        </a:solidFill>
                        <a:latin typeface="+mn-lt"/>
                        <a:ea typeface="+mn-ea"/>
                        <a:cs typeface="Arial" pitchFamily="34" charset="0"/>
                      </a:endParaRPr>
                    </a:p>
                    <a:p>
                      <a:r>
                        <a:rPr lang="fr-FR" sz="1100" b="1" kern="1200" dirty="0" smtClean="0">
                          <a:solidFill>
                            <a:schemeClr val="tx1">
                              <a:lumMod val="65000"/>
                              <a:lumOff val="35000"/>
                            </a:schemeClr>
                          </a:solidFill>
                          <a:latin typeface="+mn-lt"/>
                          <a:ea typeface="+mn-ea"/>
                          <a:cs typeface="Arial" pitchFamily="34" charset="0"/>
                        </a:rPr>
                        <a:t>PERFORMANCE EFFICIENCY 	</a:t>
                      </a:r>
                    </a:p>
                  </a:txBody>
                  <a:tcPr anchor="ctr"/>
                </a:tc>
                <a:tc>
                  <a:txBody>
                    <a:bodyPr/>
                    <a:lstStyle/>
                    <a:p>
                      <a:r>
                        <a:rPr lang="en-US" sz="1050" b="0" kern="1200" dirty="0" smtClean="0">
                          <a:solidFill>
                            <a:schemeClr val="tx2">
                              <a:lumMod val="85000"/>
                              <a:lumOff val="15000"/>
                            </a:schemeClr>
                          </a:solidFill>
                          <a:latin typeface="+mn-lt"/>
                          <a:ea typeface="+mn-ea"/>
                          <a:cs typeface="Arial" pitchFamily="34" charset="0"/>
                        </a:rPr>
                        <a:t>Appropriate interactions with expensive and/or remote resources </a:t>
                      </a:r>
                    </a:p>
                    <a:p>
                      <a:r>
                        <a:rPr lang="fr-FR" sz="1050" b="0" kern="1200" dirty="0" smtClean="0">
                          <a:solidFill>
                            <a:schemeClr val="tx2">
                              <a:lumMod val="85000"/>
                              <a:lumOff val="15000"/>
                            </a:schemeClr>
                          </a:solidFill>
                          <a:latin typeface="+mn-lt"/>
                          <a:ea typeface="+mn-ea"/>
                          <a:cs typeface="Arial" pitchFamily="34" charset="0"/>
                        </a:rPr>
                        <a:t>Data </a:t>
                      </a:r>
                      <a:r>
                        <a:rPr lang="fr-FR" sz="1050" b="0" kern="1200" dirty="0" err="1" smtClean="0">
                          <a:solidFill>
                            <a:schemeClr val="tx2">
                              <a:lumMod val="85000"/>
                              <a:lumOff val="15000"/>
                            </a:schemeClr>
                          </a:solidFill>
                          <a:latin typeface="+mn-lt"/>
                          <a:ea typeface="+mn-ea"/>
                          <a:cs typeface="Arial" pitchFamily="34" charset="0"/>
                        </a:rPr>
                        <a:t>access</a:t>
                      </a:r>
                      <a:r>
                        <a:rPr lang="fr-FR" sz="1050" b="0" kern="1200" dirty="0" smtClean="0">
                          <a:solidFill>
                            <a:schemeClr val="tx2">
                              <a:lumMod val="85000"/>
                              <a:lumOff val="15000"/>
                            </a:schemeClr>
                          </a:solidFill>
                          <a:latin typeface="+mn-lt"/>
                          <a:ea typeface="+mn-ea"/>
                          <a:cs typeface="Arial" pitchFamily="34" charset="0"/>
                        </a:rPr>
                        <a:t> performance and data management </a:t>
                      </a:r>
                    </a:p>
                    <a:p>
                      <a:r>
                        <a:rPr lang="en-US" sz="1050" b="0" kern="1200" dirty="0" smtClean="0">
                          <a:solidFill>
                            <a:schemeClr val="tx2">
                              <a:lumMod val="85000"/>
                              <a:lumOff val="15000"/>
                            </a:schemeClr>
                          </a:solidFill>
                          <a:latin typeface="+mn-lt"/>
                          <a:ea typeface="+mn-ea"/>
                          <a:cs typeface="Arial" pitchFamily="34" charset="0"/>
                        </a:rPr>
                        <a:t>Memory, network and disk space management </a:t>
                      </a:r>
                    </a:p>
                    <a:p>
                      <a:r>
                        <a:rPr lang="en-US" sz="1050" b="0" kern="1200" dirty="0" smtClean="0">
                          <a:solidFill>
                            <a:schemeClr val="tx2">
                              <a:lumMod val="85000"/>
                              <a:lumOff val="15000"/>
                            </a:schemeClr>
                          </a:solidFill>
                          <a:latin typeface="+mn-lt"/>
                          <a:ea typeface="+mn-ea"/>
                          <a:cs typeface="Arial" pitchFamily="34" charset="0"/>
                        </a:rPr>
                        <a:t>Centralized handling of client requests </a:t>
                      </a:r>
                    </a:p>
                    <a:p>
                      <a:r>
                        <a:rPr lang="en-US" sz="1050" b="0" kern="1200" dirty="0" smtClean="0">
                          <a:solidFill>
                            <a:schemeClr val="tx2">
                              <a:lumMod val="85000"/>
                              <a:lumOff val="15000"/>
                            </a:schemeClr>
                          </a:solidFill>
                          <a:latin typeface="+mn-lt"/>
                          <a:ea typeface="+mn-ea"/>
                          <a:cs typeface="Arial" pitchFamily="34" charset="0"/>
                        </a:rPr>
                        <a:t>Use of middle tier components versus stored procedures and database functions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Compliance with Object-Oriented best practices </a:t>
                      </a:r>
                    </a:p>
                    <a:p>
                      <a:r>
                        <a:rPr lang="en-US" sz="1050" b="0" kern="1200" dirty="0" smtClean="0">
                          <a:solidFill>
                            <a:schemeClr val="tx2">
                              <a:lumMod val="85000"/>
                              <a:lumOff val="15000"/>
                            </a:schemeClr>
                          </a:solidFill>
                          <a:latin typeface="+mn-lt"/>
                          <a:ea typeface="+mn-ea"/>
                          <a:cs typeface="Arial" pitchFamily="34" charset="0"/>
                        </a:rPr>
                        <a:t>Compliance with SQL best practices </a:t>
                      </a:r>
                    </a:p>
                    <a:p>
                      <a:r>
                        <a:rPr lang="fr-FR" sz="1050" b="0" kern="1200" dirty="0" err="1" smtClean="0">
                          <a:solidFill>
                            <a:schemeClr val="tx2">
                              <a:lumMod val="85000"/>
                              <a:lumOff val="15000"/>
                            </a:schemeClr>
                          </a:solidFill>
                          <a:latin typeface="+mn-lt"/>
                          <a:ea typeface="+mn-ea"/>
                          <a:cs typeface="Arial" pitchFamily="34" charset="0"/>
                        </a:rPr>
                        <a:t>Expensive</a:t>
                      </a:r>
                      <a:r>
                        <a:rPr lang="fr-FR" sz="1050" b="0" kern="1200" dirty="0" smtClean="0">
                          <a:solidFill>
                            <a:schemeClr val="tx2">
                              <a:lumMod val="85000"/>
                              <a:lumOff val="15000"/>
                            </a:schemeClr>
                          </a:solidFill>
                          <a:latin typeface="+mn-lt"/>
                          <a:ea typeface="+mn-ea"/>
                          <a:cs typeface="Arial" pitchFamily="34" charset="0"/>
                        </a:rPr>
                        <a:t> computations in </a:t>
                      </a:r>
                      <a:r>
                        <a:rPr lang="fr-FR" sz="1050" b="0" kern="1200" dirty="0" err="1" smtClean="0">
                          <a:solidFill>
                            <a:schemeClr val="tx2">
                              <a:lumMod val="85000"/>
                              <a:lumOff val="15000"/>
                            </a:schemeClr>
                          </a:solidFill>
                          <a:latin typeface="+mn-lt"/>
                          <a:ea typeface="+mn-ea"/>
                          <a:cs typeface="Arial" pitchFamily="34" charset="0"/>
                        </a:rPr>
                        <a:t>loops</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Static connections versus connection pools </a:t>
                      </a:r>
                    </a:p>
                    <a:p>
                      <a:r>
                        <a:rPr lang="en-US" sz="1050" b="0" kern="1200" dirty="0" smtClean="0">
                          <a:solidFill>
                            <a:schemeClr val="tx2">
                              <a:lumMod val="85000"/>
                              <a:lumOff val="15000"/>
                            </a:schemeClr>
                          </a:solidFill>
                          <a:latin typeface="+mn-lt"/>
                          <a:ea typeface="+mn-ea"/>
                          <a:cs typeface="Arial" pitchFamily="34" charset="0"/>
                        </a:rPr>
                        <a:t>Compliance with garbage collection best practices 	</a:t>
                      </a:r>
                    </a:p>
                    <a:p>
                      <a:endParaRPr lang="fr-FR" sz="1050" b="0" kern="1200" dirty="0" smtClean="0">
                        <a:solidFill>
                          <a:schemeClr val="tx2">
                            <a:lumMod val="85000"/>
                            <a:lumOff val="15000"/>
                          </a:schemeClr>
                        </a:solidFill>
                        <a:latin typeface="+mn-lt"/>
                        <a:ea typeface="+mn-ea"/>
                        <a:cs typeface="Arial" pitchFamily="34" charset="0"/>
                      </a:endParaRPr>
                    </a:p>
                  </a:txBody>
                  <a:tcPr/>
                </a:tc>
              </a:tr>
              <a:tr h="370840">
                <a:tc>
                  <a:txBody>
                    <a:bodyPr/>
                    <a:lstStyle/>
                    <a:p>
                      <a:r>
                        <a:rPr lang="fr-FR" sz="1100" b="1" kern="1200" dirty="0" smtClean="0">
                          <a:solidFill>
                            <a:schemeClr val="tx1">
                              <a:lumMod val="65000"/>
                              <a:lumOff val="35000"/>
                            </a:schemeClr>
                          </a:solidFill>
                          <a:latin typeface="+mn-lt"/>
                          <a:ea typeface="+mn-ea"/>
                          <a:cs typeface="Arial" pitchFamily="34" charset="0"/>
                        </a:rPr>
                        <a:t>SECURITY	</a:t>
                      </a:r>
                    </a:p>
                  </a:txBody>
                  <a:tcPr anchor="ctr"/>
                </a:tc>
                <a:tc>
                  <a:txBody>
                    <a:bodyPr/>
                    <a:lstStyle/>
                    <a:p>
                      <a:r>
                        <a:rPr lang="fr-FR" sz="1050" b="0" kern="1200" dirty="0" smtClean="0">
                          <a:solidFill>
                            <a:schemeClr val="tx2">
                              <a:lumMod val="85000"/>
                              <a:lumOff val="15000"/>
                            </a:schemeClr>
                          </a:solidFill>
                          <a:latin typeface="+mn-lt"/>
                          <a:ea typeface="+mn-ea"/>
                          <a:cs typeface="Arial" pitchFamily="34" charset="0"/>
                        </a:rPr>
                        <a:t>Input validation </a:t>
                      </a:r>
                    </a:p>
                    <a:p>
                      <a:r>
                        <a:rPr lang="fr-FR" sz="1050" b="0" kern="1200" dirty="0" smtClean="0">
                          <a:solidFill>
                            <a:schemeClr val="tx2">
                              <a:lumMod val="85000"/>
                              <a:lumOff val="15000"/>
                            </a:schemeClr>
                          </a:solidFill>
                          <a:latin typeface="+mn-lt"/>
                          <a:ea typeface="+mn-ea"/>
                          <a:cs typeface="Arial" pitchFamily="34" charset="0"/>
                        </a:rPr>
                        <a:t>SQL injection </a:t>
                      </a:r>
                    </a:p>
                    <a:p>
                      <a:r>
                        <a:rPr lang="fr-FR" sz="1050" b="0" kern="1200" dirty="0" smtClean="0">
                          <a:solidFill>
                            <a:schemeClr val="tx2">
                              <a:lumMod val="85000"/>
                              <a:lumOff val="15000"/>
                            </a:schemeClr>
                          </a:solidFill>
                          <a:latin typeface="+mn-lt"/>
                          <a:ea typeface="+mn-ea"/>
                          <a:cs typeface="Arial" pitchFamily="34" charset="0"/>
                        </a:rPr>
                        <a:t>Cross-site </a:t>
                      </a:r>
                      <a:r>
                        <a:rPr lang="fr-FR" sz="1050" b="0" kern="1200" dirty="0" err="1" smtClean="0">
                          <a:solidFill>
                            <a:schemeClr val="tx2">
                              <a:lumMod val="85000"/>
                              <a:lumOff val="15000"/>
                            </a:schemeClr>
                          </a:solidFill>
                          <a:latin typeface="+mn-lt"/>
                          <a:ea typeface="+mn-ea"/>
                          <a:cs typeface="Arial" pitchFamily="34" charset="0"/>
                        </a:rPr>
                        <a:t>scripting</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Failure to use vetted libraries or frameworks </a:t>
                      </a:r>
                    </a:p>
                    <a:p>
                      <a:r>
                        <a:rPr lang="fr-FR" sz="1050" b="0" kern="1200" dirty="0" smtClean="0">
                          <a:solidFill>
                            <a:schemeClr val="tx2">
                              <a:lumMod val="85000"/>
                              <a:lumOff val="15000"/>
                            </a:schemeClr>
                          </a:solidFill>
                          <a:latin typeface="+mn-lt"/>
                          <a:ea typeface="+mn-ea"/>
                          <a:cs typeface="Arial" pitchFamily="34" charset="0"/>
                        </a:rPr>
                        <a:t>Secure architecture design </a:t>
                      </a:r>
                      <a:r>
                        <a:rPr lang="fr-FR" sz="1050" b="0" kern="1200" dirty="0" err="1" smtClean="0">
                          <a:solidFill>
                            <a:schemeClr val="tx2">
                              <a:lumMod val="85000"/>
                              <a:lumOff val="15000"/>
                            </a:schemeClr>
                          </a:solidFill>
                          <a:latin typeface="+mn-lt"/>
                          <a:ea typeface="+mn-ea"/>
                          <a:cs typeface="Arial" pitchFamily="34" charset="0"/>
                        </a:rPr>
                        <a:t>compliance</a:t>
                      </a:r>
                      <a:r>
                        <a:rPr lang="fr-FR" sz="1050" b="0" kern="1200" dirty="0" smtClean="0">
                          <a:solidFill>
                            <a:schemeClr val="tx2">
                              <a:lumMod val="85000"/>
                              <a:lumOff val="15000"/>
                            </a:schemeClr>
                          </a:solidFill>
                          <a:latin typeface="+mn-lt"/>
                          <a:ea typeface="+mn-ea"/>
                          <a:cs typeface="Arial" pitchFamily="34" charset="0"/>
                        </a:rPr>
                        <a:t>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Error and exception handling Use of hard-coded credentials </a:t>
                      </a:r>
                    </a:p>
                    <a:p>
                      <a:r>
                        <a:rPr lang="fr-FR" sz="1050" b="0" kern="1200" dirty="0" smtClean="0">
                          <a:solidFill>
                            <a:schemeClr val="tx2">
                              <a:lumMod val="85000"/>
                              <a:lumOff val="15000"/>
                            </a:schemeClr>
                          </a:solidFill>
                          <a:latin typeface="+mn-lt"/>
                          <a:ea typeface="+mn-ea"/>
                          <a:cs typeface="Arial" pitchFamily="34" charset="0"/>
                        </a:rPr>
                        <a:t>Buffer </a:t>
                      </a:r>
                      <a:r>
                        <a:rPr lang="fr-FR" sz="1050" b="0" kern="1200" dirty="0" err="1" smtClean="0">
                          <a:solidFill>
                            <a:schemeClr val="tx2">
                              <a:lumMod val="85000"/>
                              <a:lumOff val="15000"/>
                            </a:schemeClr>
                          </a:solidFill>
                          <a:latin typeface="+mn-lt"/>
                          <a:ea typeface="+mn-ea"/>
                          <a:cs typeface="Arial" pitchFamily="34" charset="0"/>
                        </a:rPr>
                        <a:t>overflows</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Broken</a:t>
                      </a:r>
                      <a:r>
                        <a:rPr lang="fr-FR" sz="1050" b="0" kern="1200" dirty="0" smtClean="0">
                          <a:solidFill>
                            <a:schemeClr val="tx2">
                              <a:lumMod val="85000"/>
                              <a:lumOff val="15000"/>
                            </a:schemeClr>
                          </a:solidFill>
                          <a:latin typeface="+mn-lt"/>
                          <a:ea typeface="+mn-ea"/>
                          <a:cs typeface="Arial" pitchFamily="34" charset="0"/>
                        </a:rPr>
                        <a:t>/</a:t>
                      </a:r>
                      <a:r>
                        <a:rPr lang="fr-FR" sz="1050" b="0" kern="1200" dirty="0" err="1" smtClean="0">
                          <a:solidFill>
                            <a:schemeClr val="tx2">
                              <a:lumMod val="85000"/>
                              <a:lumOff val="15000"/>
                            </a:schemeClr>
                          </a:solidFill>
                          <a:latin typeface="+mn-lt"/>
                          <a:ea typeface="+mn-ea"/>
                          <a:cs typeface="Arial" pitchFamily="34" charset="0"/>
                        </a:rPr>
                        <a:t>risky</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cryptographic</a:t>
                      </a:r>
                      <a:r>
                        <a:rPr lang="fr-FR" sz="1050" b="0" kern="1200" dirty="0" smtClean="0">
                          <a:solidFill>
                            <a:schemeClr val="tx2">
                              <a:lumMod val="85000"/>
                              <a:lumOff val="15000"/>
                            </a:schemeClr>
                          </a:solidFill>
                          <a:latin typeface="+mn-lt"/>
                          <a:ea typeface="+mn-ea"/>
                          <a:cs typeface="Arial" pitchFamily="34" charset="0"/>
                        </a:rPr>
                        <a:t> </a:t>
                      </a:r>
                      <a:r>
                        <a:rPr lang="fr-FR" sz="1050" b="0" kern="1200" dirty="0" err="1" smtClean="0">
                          <a:solidFill>
                            <a:schemeClr val="tx2">
                              <a:lumMod val="85000"/>
                              <a:lumOff val="15000"/>
                            </a:schemeClr>
                          </a:solidFill>
                          <a:latin typeface="+mn-lt"/>
                          <a:ea typeface="+mn-ea"/>
                          <a:cs typeface="Arial" pitchFamily="34" charset="0"/>
                        </a:rPr>
                        <a:t>algorithms</a:t>
                      </a:r>
                      <a:r>
                        <a:rPr lang="fr-FR" sz="1050" b="0" kern="1200" dirty="0" smtClean="0">
                          <a:solidFill>
                            <a:schemeClr val="tx2">
                              <a:lumMod val="85000"/>
                              <a:lumOff val="15000"/>
                            </a:schemeClr>
                          </a:solidFill>
                          <a:latin typeface="+mn-lt"/>
                          <a:ea typeface="+mn-ea"/>
                          <a:cs typeface="Arial" pitchFamily="34" charset="0"/>
                        </a:rPr>
                        <a:t> </a:t>
                      </a:r>
                    </a:p>
                    <a:p>
                      <a:r>
                        <a:rPr lang="en-US" sz="1050" b="0" kern="1200" dirty="0" smtClean="0">
                          <a:solidFill>
                            <a:schemeClr val="tx2">
                              <a:lumMod val="85000"/>
                              <a:lumOff val="15000"/>
                            </a:schemeClr>
                          </a:solidFill>
                          <a:latin typeface="+mn-lt"/>
                          <a:ea typeface="+mn-ea"/>
                          <a:cs typeface="Arial" pitchFamily="34" charset="0"/>
                        </a:rPr>
                        <a:t>Missing initialization Improper validation of array index </a:t>
                      </a:r>
                    </a:p>
                    <a:p>
                      <a:r>
                        <a:rPr lang="en-US" sz="1050" b="0" kern="1200" dirty="0" smtClean="0">
                          <a:solidFill>
                            <a:schemeClr val="tx2">
                              <a:lumMod val="85000"/>
                              <a:lumOff val="15000"/>
                            </a:schemeClr>
                          </a:solidFill>
                          <a:latin typeface="+mn-lt"/>
                          <a:ea typeface="+mn-ea"/>
                          <a:cs typeface="Arial" pitchFamily="34" charset="0"/>
                        </a:rPr>
                        <a:t>Improper locking References to released resources </a:t>
                      </a:r>
                    </a:p>
                    <a:p>
                      <a:r>
                        <a:rPr lang="fr-FR" sz="1050" b="0" kern="1200" dirty="0" err="1" smtClean="0">
                          <a:solidFill>
                            <a:schemeClr val="tx2">
                              <a:lumMod val="85000"/>
                              <a:lumOff val="15000"/>
                            </a:schemeClr>
                          </a:solidFill>
                          <a:latin typeface="+mn-lt"/>
                          <a:ea typeface="+mn-ea"/>
                          <a:cs typeface="Arial" pitchFamily="34" charset="0"/>
                        </a:rPr>
                        <a:t>Uncontrolled</a:t>
                      </a:r>
                      <a:r>
                        <a:rPr lang="fr-FR" sz="1050" b="0" kern="1200" dirty="0" smtClean="0">
                          <a:solidFill>
                            <a:schemeClr val="tx2">
                              <a:lumMod val="85000"/>
                              <a:lumOff val="15000"/>
                            </a:schemeClr>
                          </a:solidFill>
                          <a:latin typeface="+mn-lt"/>
                          <a:ea typeface="+mn-ea"/>
                          <a:cs typeface="Arial" pitchFamily="34" charset="0"/>
                        </a:rPr>
                        <a:t> format string </a:t>
                      </a:r>
                    </a:p>
                  </a:txBody>
                  <a:tcPr/>
                </a:tc>
              </a:tr>
              <a:tr h="370840">
                <a:tc>
                  <a:txBody>
                    <a:bodyPr/>
                    <a:lstStyle/>
                    <a:p>
                      <a:r>
                        <a:rPr lang="fr-FR" sz="1100" b="1" kern="1200" dirty="0" smtClean="0">
                          <a:solidFill>
                            <a:schemeClr val="tx1">
                              <a:lumMod val="65000"/>
                              <a:lumOff val="35000"/>
                            </a:schemeClr>
                          </a:solidFill>
                          <a:latin typeface="+mn-lt"/>
                          <a:ea typeface="+mn-ea"/>
                          <a:cs typeface="Arial" pitchFamily="34" charset="0"/>
                        </a:rPr>
                        <a:t>MAINTAINABILITY </a:t>
                      </a:r>
                    </a:p>
                  </a:txBody>
                  <a:tcPr anchor="ctr"/>
                </a:tc>
                <a:tc>
                  <a:txBody>
                    <a:bodyPr/>
                    <a:lstStyle/>
                    <a:p>
                      <a:r>
                        <a:rPr lang="en-US" sz="1050" b="0" kern="1200" dirty="0" smtClean="0">
                          <a:solidFill>
                            <a:schemeClr val="tx2">
                              <a:lumMod val="85000"/>
                              <a:lumOff val="15000"/>
                            </a:schemeClr>
                          </a:solidFill>
                          <a:latin typeface="+mn-lt"/>
                          <a:ea typeface="+mn-ea"/>
                          <a:cs typeface="Arial" pitchFamily="34" charset="0"/>
                        </a:rPr>
                        <a:t>Strict hierarchy of calling between architectural layers </a:t>
                      </a:r>
                    </a:p>
                    <a:p>
                      <a:r>
                        <a:rPr lang="fr-FR" sz="1050" b="0" kern="1200" dirty="0" smtClean="0">
                          <a:solidFill>
                            <a:schemeClr val="tx2">
                              <a:lumMod val="85000"/>
                              <a:lumOff val="15000"/>
                            </a:schemeClr>
                          </a:solidFill>
                          <a:latin typeface="+mn-lt"/>
                          <a:ea typeface="+mn-ea"/>
                          <a:cs typeface="Arial" pitchFamily="34" charset="0"/>
                        </a:rPr>
                        <a:t>Excessive horizontal </a:t>
                      </a:r>
                      <a:r>
                        <a:rPr lang="fr-FR" sz="1050" b="0" kern="1200" dirty="0" err="1" smtClean="0">
                          <a:solidFill>
                            <a:schemeClr val="tx2">
                              <a:lumMod val="85000"/>
                              <a:lumOff val="15000"/>
                            </a:schemeClr>
                          </a:solidFill>
                          <a:latin typeface="+mn-lt"/>
                          <a:ea typeface="+mn-ea"/>
                          <a:cs typeface="Arial" pitchFamily="34" charset="0"/>
                        </a:rPr>
                        <a:t>layers</a:t>
                      </a:r>
                      <a:r>
                        <a:rPr lang="fr-FR" sz="1050" b="0" kern="1200" dirty="0" smtClean="0">
                          <a:solidFill>
                            <a:schemeClr val="tx2">
                              <a:lumMod val="85000"/>
                              <a:lumOff val="15000"/>
                            </a:schemeClr>
                          </a:solidFill>
                          <a:latin typeface="+mn-lt"/>
                          <a:ea typeface="+mn-ea"/>
                          <a:cs typeface="Arial" pitchFamily="34" charset="0"/>
                        </a:rPr>
                        <a:t> </a:t>
                      </a:r>
                    </a:p>
                  </a:txBody>
                  <a:tcPr/>
                </a:tc>
                <a:tc>
                  <a:txBody>
                    <a:bodyPr/>
                    <a:lstStyle/>
                    <a:p>
                      <a:r>
                        <a:rPr lang="en-US" sz="1050" b="0" kern="1200" dirty="0" smtClean="0">
                          <a:solidFill>
                            <a:schemeClr val="tx2">
                              <a:lumMod val="85000"/>
                              <a:lumOff val="15000"/>
                            </a:schemeClr>
                          </a:solidFill>
                          <a:latin typeface="+mn-lt"/>
                          <a:ea typeface="+mn-ea"/>
                          <a:cs typeface="Arial" pitchFamily="34" charset="0"/>
                        </a:rPr>
                        <a:t>Tightly coupled modules Unstructured and Duplicated code </a:t>
                      </a:r>
                    </a:p>
                    <a:p>
                      <a:r>
                        <a:rPr lang="en-US" sz="1050" b="0" kern="1200" dirty="0" err="1" smtClean="0">
                          <a:solidFill>
                            <a:schemeClr val="tx2">
                              <a:lumMod val="85000"/>
                              <a:lumOff val="15000"/>
                            </a:schemeClr>
                          </a:solidFill>
                          <a:latin typeface="+mn-lt"/>
                          <a:ea typeface="+mn-ea"/>
                          <a:cs typeface="Arial" pitchFamily="34" charset="0"/>
                        </a:rPr>
                        <a:t>Cyclomatic</a:t>
                      </a:r>
                      <a:r>
                        <a:rPr lang="en-US" sz="1050" b="0" kern="1200" dirty="0" smtClean="0">
                          <a:solidFill>
                            <a:schemeClr val="tx2">
                              <a:lumMod val="85000"/>
                              <a:lumOff val="15000"/>
                            </a:schemeClr>
                          </a:solidFill>
                          <a:latin typeface="+mn-lt"/>
                          <a:ea typeface="+mn-ea"/>
                          <a:cs typeface="Arial" pitchFamily="34" charset="0"/>
                        </a:rPr>
                        <a:t> complexity Controlled level of dynamic coding </a:t>
                      </a:r>
                    </a:p>
                    <a:p>
                      <a:r>
                        <a:rPr lang="en-US" sz="1050" b="0" kern="1200" dirty="0" smtClean="0">
                          <a:solidFill>
                            <a:schemeClr val="tx2">
                              <a:lumMod val="85000"/>
                              <a:lumOff val="15000"/>
                            </a:schemeClr>
                          </a:solidFill>
                          <a:latin typeface="+mn-lt"/>
                          <a:ea typeface="+mn-ea"/>
                          <a:cs typeface="Arial" pitchFamily="34" charset="0"/>
                        </a:rPr>
                        <a:t>Encapsulated data access Over-parameterization of methods </a:t>
                      </a:r>
                    </a:p>
                    <a:p>
                      <a:r>
                        <a:rPr lang="en-US" sz="1050" b="0" kern="1200" dirty="0" smtClean="0">
                          <a:solidFill>
                            <a:schemeClr val="tx2">
                              <a:lumMod val="85000"/>
                              <a:lumOff val="15000"/>
                            </a:schemeClr>
                          </a:solidFill>
                          <a:latin typeface="+mn-lt"/>
                          <a:ea typeface="+mn-ea"/>
                          <a:cs typeface="Arial" pitchFamily="34" charset="0"/>
                        </a:rPr>
                        <a:t>Hard coding of literals Commented out instructions </a:t>
                      </a:r>
                    </a:p>
                    <a:p>
                      <a:r>
                        <a:rPr lang="en-US" sz="1050" b="0" kern="1200" dirty="0" smtClean="0">
                          <a:solidFill>
                            <a:schemeClr val="tx2">
                              <a:lumMod val="85000"/>
                              <a:lumOff val="15000"/>
                            </a:schemeClr>
                          </a:solidFill>
                          <a:latin typeface="+mn-lt"/>
                          <a:ea typeface="+mn-ea"/>
                          <a:cs typeface="Arial" pitchFamily="34" charset="0"/>
                        </a:rPr>
                        <a:t>Excessive component size Compliance with OO best practices</a:t>
                      </a:r>
                    </a:p>
                  </a:txBody>
                  <a:tcPr/>
                </a:tc>
              </a:tr>
            </a:tbl>
          </a:graphicData>
        </a:graphic>
      </p:graphicFrame>
      <p:pic>
        <p:nvPicPr>
          <p:cNvPr id="1026" name="Picture 2" descr="http://www.sig.eu/blobs/Interessante%20links/CISQ%20logo.jpg"/>
          <p:cNvPicPr>
            <a:picLocks noChangeAspect="1" noChangeArrowheads="1"/>
          </p:cNvPicPr>
          <p:nvPr/>
        </p:nvPicPr>
        <p:blipFill>
          <a:blip r:embed="rId3" cstate="print"/>
          <a:srcRect/>
          <a:stretch>
            <a:fillRect/>
          </a:stretch>
        </p:blipFill>
        <p:spPr bwMode="auto">
          <a:xfrm>
            <a:off x="7220027" y="201472"/>
            <a:ext cx="906055" cy="370936"/>
          </a:xfrm>
          <a:prstGeom prst="rect">
            <a:avLst/>
          </a:prstGeom>
          <a:noFill/>
        </p:spPr>
      </p:pic>
      <p:pic>
        <p:nvPicPr>
          <p:cNvPr id="1028" name="Picture 4" descr="http://upload.wikimedia.org/wikipedia/fr/6/61/OMG.jpg"/>
          <p:cNvPicPr>
            <a:picLocks noChangeAspect="1" noChangeArrowheads="1"/>
          </p:cNvPicPr>
          <p:nvPr/>
        </p:nvPicPr>
        <p:blipFill>
          <a:blip r:embed="rId4" cstate="print"/>
          <a:srcRect/>
          <a:stretch>
            <a:fillRect/>
          </a:stretch>
        </p:blipFill>
        <p:spPr bwMode="auto">
          <a:xfrm>
            <a:off x="8246853" y="186096"/>
            <a:ext cx="897147" cy="401688"/>
          </a:xfrm>
          <a:prstGeom prst="rect">
            <a:avLst/>
          </a:prstGeom>
          <a:noFill/>
        </p:spPr>
      </p:pic>
      <p:pic>
        <p:nvPicPr>
          <p:cNvPr id="1032" name="Picture 8" descr="http://link.cs.cmu.edu/photos/f/fall10p05_sm.jpg"/>
          <p:cNvPicPr>
            <a:picLocks noChangeAspect="1" noChangeArrowheads="1"/>
          </p:cNvPicPr>
          <p:nvPr/>
        </p:nvPicPr>
        <p:blipFill>
          <a:blip r:embed="rId5" cstate="print"/>
          <a:srcRect b="8173"/>
          <a:stretch>
            <a:fillRect/>
          </a:stretch>
        </p:blipFill>
        <p:spPr bwMode="auto">
          <a:xfrm>
            <a:off x="7464258" y="690121"/>
            <a:ext cx="1515840" cy="545493"/>
          </a:xfrm>
          <a:prstGeom prst="rect">
            <a:avLst/>
          </a:prstGeom>
          <a:noFill/>
        </p:spPr>
      </p:pic>
    </p:spTree>
    <p:extLst>
      <p:ext uri="{BB962C8B-B14F-4D97-AF65-F5344CB8AC3E}">
        <p14:creationId xmlns:p14="http://schemas.microsoft.com/office/powerpoint/2010/main" val="2600115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CISQ focuses on the software flaws that matter</a:t>
            </a:r>
            <a:endParaRPr lang="en-US" dirty="0"/>
          </a:p>
        </p:txBody>
      </p:sp>
      <p:grpSp>
        <p:nvGrpSpPr>
          <p:cNvPr id="2" name="Group 5"/>
          <p:cNvGrpSpPr/>
          <p:nvPr/>
        </p:nvGrpSpPr>
        <p:grpSpPr>
          <a:xfrm>
            <a:off x="4155027" y="3132825"/>
            <a:ext cx="4636223" cy="3174067"/>
            <a:chOff x="4069087" y="2845202"/>
            <a:chExt cx="4636223" cy="3174067"/>
          </a:xfrm>
        </p:grpSpPr>
        <p:sp>
          <p:nvSpPr>
            <p:cNvPr id="33" name="Pie 32"/>
            <p:cNvSpPr/>
            <p:nvPr/>
          </p:nvSpPr>
          <p:spPr bwMode="auto">
            <a:xfrm>
              <a:off x="6419310" y="2845202"/>
              <a:ext cx="2286000" cy="2286000"/>
            </a:xfrm>
            <a:prstGeom prst="pie">
              <a:avLst>
                <a:gd name="adj1" fmla="val 6876304"/>
                <a:gd name="adj2" fmla="val 4215694"/>
              </a:avLst>
            </a:prstGeom>
            <a:solidFill>
              <a:schemeClr val="accent3"/>
            </a:solidFill>
            <a:ln>
              <a:noFill/>
            </a:ln>
            <a:effectLst>
              <a:outerShdw blurRad="50800" dist="38100" dir="2700000" algn="tl" rotWithShape="0">
                <a:prstClr val="black">
                  <a:alpha val="40000"/>
                </a:prstClr>
              </a:outerShdw>
            </a:effectLst>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32" name="Pie 31"/>
            <p:cNvSpPr/>
            <p:nvPr/>
          </p:nvSpPr>
          <p:spPr bwMode="auto">
            <a:xfrm>
              <a:off x="6379453" y="3382120"/>
              <a:ext cx="2286000" cy="2286000"/>
            </a:xfrm>
            <a:prstGeom prst="pie">
              <a:avLst>
                <a:gd name="adj1" fmla="val 3950259"/>
                <a:gd name="adj2" fmla="val 6885029"/>
              </a:avLst>
            </a:prstGeom>
            <a:solidFill>
              <a:schemeClr val="bg1">
                <a:lumMod val="50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72" name="Rectangle 71"/>
            <p:cNvSpPr/>
            <p:nvPr/>
          </p:nvSpPr>
          <p:spPr bwMode="auto">
            <a:xfrm rot="5400000">
              <a:off x="5730092" y="1414878"/>
              <a:ext cx="745588" cy="3779720"/>
            </a:xfrm>
            <a:prstGeom prst="rect">
              <a:avLst/>
            </a:prstGeom>
            <a:solidFill>
              <a:schemeClr val="accent3">
                <a:alpha val="62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71" name="Rectangle 70"/>
            <p:cNvSpPr/>
            <p:nvPr/>
          </p:nvSpPr>
          <p:spPr bwMode="auto">
            <a:xfrm rot="5400000">
              <a:off x="6797962" y="4933079"/>
              <a:ext cx="429072" cy="1716259"/>
            </a:xfrm>
            <a:prstGeom prst="rect">
              <a:avLst/>
            </a:prstGeom>
            <a:solidFill>
              <a:schemeClr val="bg1">
                <a:lumMod val="50000"/>
                <a:alpha val="53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68" name="Rectangle 67"/>
            <p:cNvSpPr/>
            <p:nvPr/>
          </p:nvSpPr>
          <p:spPr bwMode="auto">
            <a:xfrm>
              <a:off x="4854595" y="4738573"/>
              <a:ext cx="930812" cy="1280160"/>
            </a:xfrm>
            <a:prstGeom prst="rect">
              <a:avLst/>
            </a:prstGeom>
            <a:solidFill>
              <a:schemeClr val="bg1">
                <a:lumMod val="50000"/>
                <a:alpha val="53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66" name="Rectangle 65"/>
            <p:cNvSpPr/>
            <p:nvPr/>
          </p:nvSpPr>
          <p:spPr bwMode="auto">
            <a:xfrm>
              <a:off x="6111161" y="3677531"/>
              <a:ext cx="1013877" cy="820835"/>
            </a:xfrm>
            <a:prstGeom prst="rect">
              <a:avLst/>
            </a:prstGeom>
            <a:solidFill>
              <a:schemeClr val="accent3">
                <a:alpha val="62000"/>
              </a:schemeClr>
            </a:solidFill>
            <a:ln>
              <a:no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
          <p:nvSpPr>
            <p:cNvPr id="35" name="Rectangle 34"/>
            <p:cNvSpPr/>
            <p:nvPr/>
          </p:nvSpPr>
          <p:spPr bwMode="auto">
            <a:xfrm flipV="1">
              <a:off x="4091628" y="3309646"/>
              <a:ext cx="914400" cy="452292"/>
            </a:xfrm>
            <a:prstGeom prst="rect">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6" name="Rectangle 35"/>
            <p:cNvSpPr/>
            <p:nvPr/>
          </p:nvSpPr>
          <p:spPr bwMode="auto">
            <a:xfrm flipV="1">
              <a:off x="4091628" y="3878311"/>
              <a:ext cx="914400" cy="214095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7" name="Rectangle 36"/>
            <p:cNvSpPr/>
            <p:nvPr/>
          </p:nvSpPr>
          <p:spPr bwMode="auto">
            <a:xfrm flipV="1">
              <a:off x="5371467" y="4739109"/>
              <a:ext cx="914400" cy="128016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8" name="Rectangle 37"/>
            <p:cNvSpPr/>
            <p:nvPr/>
          </p:nvSpPr>
          <p:spPr bwMode="auto">
            <a:xfrm flipV="1">
              <a:off x="5371467" y="3309647"/>
              <a:ext cx="914400" cy="1296352"/>
            </a:xfrm>
            <a:prstGeom prst="rect">
              <a:avLst/>
            </a:prstGeom>
            <a:ln>
              <a:noFill/>
            </a:ln>
            <a:effectLst>
              <a:outerShdw blurRad="50800" dist="38100" algn="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smtClean="0">
                <a:solidFill>
                  <a:srgbClr val="000000">
                    <a:lumMod val="65000"/>
                    <a:lumOff val="35000"/>
                  </a:srgbClr>
                </a:solidFill>
                <a:cs typeface="Arial" pitchFamily="34" charset="0"/>
              </a:endParaRPr>
            </a:p>
          </p:txBody>
        </p:sp>
        <p:sp>
          <p:nvSpPr>
            <p:cNvPr id="39" name="TextBox 38"/>
            <p:cNvSpPr txBox="1"/>
            <p:nvPr/>
          </p:nvSpPr>
          <p:spPr>
            <a:xfrm>
              <a:off x="6287791" y="5681117"/>
              <a:ext cx="1751647" cy="276999"/>
            </a:xfrm>
            <a:prstGeom prst="rect">
              <a:avLst/>
            </a:prstGeom>
          </p:spPr>
          <p:txBody>
            <a:bodyPr vert="horz" wrap="square" lIns="45720" tIns="45720" rIns="45720" bIns="45720" rtlCol="0">
              <a:spAutoFit/>
            </a:bodyPr>
            <a:lstStyle/>
            <a:p>
              <a:pPr indent="1588">
                <a:spcBef>
                  <a:spcPts val="300"/>
                </a:spcBef>
                <a:spcAft>
                  <a:spcPts val="400"/>
                </a:spcAft>
                <a:buClr>
                  <a:srgbClr val="000000">
                    <a:lumMod val="65000"/>
                    <a:lumOff val="35000"/>
                  </a:srgbClr>
                </a:buClr>
                <a:buSzPct val="95000"/>
              </a:pPr>
              <a:r>
                <a:rPr lang="en-US" sz="1200" b="1" dirty="0" smtClean="0">
                  <a:solidFill>
                    <a:prstClr val="white"/>
                  </a:solidFill>
                  <a:latin typeface="Arial"/>
                  <a:cs typeface="Arial" pitchFamily="34" charset="0"/>
                </a:rPr>
                <a:t>UNIT LEVEL FLAWS</a:t>
              </a:r>
            </a:p>
          </p:txBody>
        </p:sp>
        <p:sp>
          <p:nvSpPr>
            <p:cNvPr id="40" name="TextBox 39"/>
            <p:cNvSpPr txBox="1"/>
            <p:nvPr/>
          </p:nvSpPr>
          <p:spPr>
            <a:xfrm>
              <a:off x="6477926" y="3408157"/>
              <a:ext cx="2208626" cy="553998"/>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500" b="1" dirty="0" smtClean="0">
                  <a:solidFill>
                    <a:prstClr val="white"/>
                  </a:solidFill>
                  <a:effectLst>
                    <a:outerShdw blurRad="38100" dist="38100" dir="2700000" algn="tl">
                      <a:srgbClr val="000000">
                        <a:alpha val="43137"/>
                      </a:srgbClr>
                    </a:outerShdw>
                  </a:effectLst>
                  <a:latin typeface="Arial"/>
                  <a:cs typeface="Arial" pitchFamily="34" charset="0"/>
                </a:rPr>
                <a:t>Downtime caused </a:t>
              </a:r>
              <a:br>
                <a:rPr lang="en-US" sz="1500" b="1" dirty="0" smtClean="0">
                  <a:solidFill>
                    <a:prstClr val="white"/>
                  </a:solidFill>
                  <a:effectLst>
                    <a:outerShdw blurRad="38100" dist="38100" dir="2700000" algn="tl">
                      <a:srgbClr val="000000">
                        <a:alpha val="43137"/>
                      </a:srgbClr>
                    </a:outerShdw>
                  </a:effectLst>
                  <a:latin typeface="Arial"/>
                  <a:cs typeface="Arial" pitchFamily="34" charset="0"/>
                </a:rPr>
              </a:br>
              <a:r>
                <a:rPr lang="en-US" sz="1500" b="1" dirty="0" smtClean="0">
                  <a:solidFill>
                    <a:prstClr val="white"/>
                  </a:solidFill>
                  <a:effectLst>
                    <a:outerShdw blurRad="38100" dist="38100" dir="2700000" algn="tl">
                      <a:srgbClr val="000000">
                        <a:alpha val="43137"/>
                      </a:srgbClr>
                    </a:outerShdw>
                  </a:effectLst>
                  <a:latin typeface="Arial"/>
                  <a:cs typeface="Arial" pitchFamily="34" charset="0"/>
                </a:rPr>
                <a:t>by system-level flaws!</a:t>
              </a:r>
            </a:p>
          </p:txBody>
        </p:sp>
        <p:sp>
          <p:nvSpPr>
            <p:cNvPr id="43" name="TextBox 42"/>
            <p:cNvSpPr txBox="1"/>
            <p:nvPr/>
          </p:nvSpPr>
          <p:spPr>
            <a:xfrm>
              <a:off x="4069087" y="5149541"/>
              <a:ext cx="945798" cy="58477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600" b="1" dirty="0" smtClean="0">
                  <a:solidFill>
                    <a:prstClr val="white"/>
                  </a:solidFill>
                  <a:latin typeface="Arial"/>
                  <a:cs typeface="Arial" pitchFamily="34" charset="0"/>
                </a:rPr>
                <a:t>Of all defects </a:t>
              </a:r>
            </a:p>
          </p:txBody>
        </p:sp>
        <p:sp>
          <p:nvSpPr>
            <p:cNvPr id="45" name="TextBox 44"/>
            <p:cNvSpPr txBox="1"/>
            <p:nvPr/>
          </p:nvSpPr>
          <p:spPr>
            <a:xfrm>
              <a:off x="5372959" y="5149541"/>
              <a:ext cx="871685" cy="830997"/>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600" b="1" dirty="0" smtClean="0">
                  <a:solidFill>
                    <a:prstClr val="white"/>
                  </a:solidFill>
                  <a:latin typeface="Arial"/>
                  <a:cs typeface="Arial" pitchFamily="34" charset="0"/>
                </a:rPr>
                <a:t>Of total repair effort</a:t>
              </a:r>
            </a:p>
          </p:txBody>
        </p:sp>
        <p:sp>
          <p:nvSpPr>
            <p:cNvPr id="48" name="TextBox 47"/>
            <p:cNvSpPr txBox="1"/>
            <p:nvPr/>
          </p:nvSpPr>
          <p:spPr>
            <a:xfrm>
              <a:off x="4119887" y="4806400"/>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latin typeface="Arial"/>
                  <a:cs typeface="Arial" pitchFamily="34" charset="0"/>
                </a:rPr>
                <a:t>92</a:t>
              </a:r>
              <a:r>
                <a:rPr lang="en-US" b="1" baseline="30000" dirty="0" smtClean="0">
                  <a:solidFill>
                    <a:prstClr val="white"/>
                  </a:solidFill>
                  <a:latin typeface="Arial"/>
                  <a:cs typeface="Arial" pitchFamily="34" charset="0"/>
                </a:rPr>
                <a:t>%</a:t>
              </a:r>
            </a:p>
          </p:txBody>
        </p:sp>
        <p:sp>
          <p:nvSpPr>
            <p:cNvPr id="49" name="TextBox 48"/>
            <p:cNvSpPr txBox="1"/>
            <p:nvPr/>
          </p:nvSpPr>
          <p:spPr>
            <a:xfrm>
              <a:off x="4124870" y="3262022"/>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effectLst>
                    <a:outerShdw blurRad="38100" dist="38100" dir="2700000" algn="tl">
                      <a:srgbClr val="000000">
                        <a:alpha val="43137"/>
                      </a:srgbClr>
                    </a:outerShdw>
                  </a:effectLst>
                  <a:latin typeface="Arial"/>
                  <a:cs typeface="Arial" pitchFamily="34" charset="0"/>
                </a:rPr>
                <a:t>8</a:t>
              </a:r>
              <a:r>
                <a:rPr lang="en-US" b="1" baseline="30000" dirty="0" smtClean="0">
                  <a:solidFill>
                    <a:prstClr val="white"/>
                  </a:solidFill>
                  <a:effectLst>
                    <a:outerShdw blurRad="38100" dist="38100" dir="2700000" algn="tl">
                      <a:srgbClr val="000000">
                        <a:alpha val="43137"/>
                      </a:srgbClr>
                    </a:outerShdw>
                  </a:effectLst>
                  <a:latin typeface="Arial"/>
                  <a:cs typeface="Arial" pitchFamily="34" charset="0"/>
                </a:rPr>
                <a:t>%</a:t>
              </a:r>
            </a:p>
          </p:txBody>
        </p:sp>
        <p:sp>
          <p:nvSpPr>
            <p:cNvPr id="50" name="TextBox 49"/>
            <p:cNvSpPr txBox="1"/>
            <p:nvPr/>
          </p:nvSpPr>
          <p:spPr>
            <a:xfrm>
              <a:off x="5385659" y="4806400"/>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latin typeface="Arial"/>
                  <a:cs typeface="Arial" pitchFamily="34" charset="0"/>
                </a:rPr>
                <a:t>52</a:t>
              </a:r>
              <a:r>
                <a:rPr lang="en-US" b="1" baseline="30000" dirty="0" smtClean="0">
                  <a:solidFill>
                    <a:prstClr val="white"/>
                  </a:solidFill>
                  <a:latin typeface="Arial"/>
                  <a:cs typeface="Arial" pitchFamily="34" charset="0"/>
                </a:rPr>
                <a:t>%</a:t>
              </a:r>
              <a:endParaRPr lang="en-US" b="1" dirty="0" smtClean="0">
                <a:solidFill>
                  <a:prstClr val="white"/>
                </a:solidFill>
                <a:latin typeface="Arial"/>
                <a:cs typeface="Arial" pitchFamily="34" charset="0"/>
              </a:endParaRPr>
            </a:p>
          </p:txBody>
        </p:sp>
        <p:sp>
          <p:nvSpPr>
            <p:cNvPr id="51" name="TextBox 50"/>
            <p:cNvSpPr txBox="1"/>
            <p:nvPr/>
          </p:nvSpPr>
          <p:spPr>
            <a:xfrm>
              <a:off x="5399726" y="3309647"/>
              <a:ext cx="871685"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effectLst>
                    <a:outerShdw blurRad="38100" dist="38100" dir="2700000" algn="tl">
                      <a:srgbClr val="000000">
                        <a:alpha val="43137"/>
                      </a:srgbClr>
                    </a:outerShdw>
                  </a:effectLst>
                  <a:latin typeface="Arial"/>
                  <a:cs typeface="Arial" pitchFamily="34" charset="0"/>
                </a:rPr>
                <a:t>48</a:t>
              </a:r>
              <a:r>
                <a:rPr lang="en-US" b="1" baseline="30000" dirty="0" smtClean="0">
                  <a:solidFill>
                    <a:prstClr val="white"/>
                  </a:solidFill>
                  <a:effectLst>
                    <a:outerShdw blurRad="38100" dist="38100" dir="2700000" algn="tl">
                      <a:srgbClr val="000000">
                        <a:alpha val="43137"/>
                      </a:srgbClr>
                    </a:outerShdw>
                  </a:effectLst>
                  <a:latin typeface="Arial"/>
                  <a:cs typeface="Arial" pitchFamily="34" charset="0"/>
                </a:rPr>
                <a:t>%</a:t>
              </a:r>
              <a:endParaRPr lang="en-US" b="1" dirty="0" smtClean="0">
                <a:solidFill>
                  <a:prstClr val="white"/>
                </a:solidFill>
                <a:effectLst>
                  <a:outerShdw blurRad="38100" dist="38100" dir="2700000" algn="tl">
                    <a:srgbClr val="000000">
                      <a:alpha val="43137"/>
                    </a:srgbClr>
                  </a:outerShdw>
                </a:effectLst>
                <a:latin typeface="Arial"/>
                <a:cs typeface="Arial" pitchFamily="34" charset="0"/>
              </a:endParaRPr>
            </a:p>
          </p:txBody>
        </p:sp>
        <p:sp>
          <p:nvSpPr>
            <p:cNvPr id="63" name="TextBox 62"/>
            <p:cNvSpPr txBox="1"/>
            <p:nvPr/>
          </p:nvSpPr>
          <p:spPr>
            <a:xfrm>
              <a:off x="7097955" y="2901692"/>
              <a:ext cx="1138434" cy="707886"/>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4000" b="1" dirty="0" smtClean="0">
                  <a:solidFill>
                    <a:prstClr val="white"/>
                  </a:solidFill>
                  <a:effectLst>
                    <a:outerShdw blurRad="38100" dist="38100" dir="2700000" algn="tl">
                      <a:srgbClr val="000000">
                        <a:alpha val="43137"/>
                      </a:srgbClr>
                    </a:outerShdw>
                  </a:effectLst>
                  <a:latin typeface="Arial"/>
                  <a:cs typeface="Arial" pitchFamily="34" charset="0"/>
                </a:rPr>
                <a:t>90</a:t>
              </a:r>
              <a:r>
                <a:rPr lang="en-US" sz="4000" b="1" baseline="30000" dirty="0" smtClean="0">
                  <a:solidFill>
                    <a:prstClr val="white"/>
                  </a:solidFill>
                  <a:effectLst>
                    <a:outerShdw blurRad="38100" dist="38100" dir="2700000" algn="tl">
                      <a:srgbClr val="000000">
                        <a:alpha val="43137"/>
                      </a:srgbClr>
                    </a:outerShdw>
                  </a:effectLst>
                  <a:latin typeface="Arial"/>
                  <a:cs typeface="Arial" pitchFamily="34" charset="0"/>
                </a:rPr>
                <a:t>%</a:t>
              </a:r>
              <a:endParaRPr lang="en-US" sz="4000" b="1" dirty="0" smtClean="0">
                <a:solidFill>
                  <a:prstClr val="white"/>
                </a:solidFill>
                <a:effectLst>
                  <a:outerShdw blurRad="38100" dist="38100" dir="2700000" algn="tl">
                    <a:srgbClr val="000000">
                      <a:alpha val="43137"/>
                    </a:srgbClr>
                  </a:outerShdw>
                </a:effectLst>
                <a:latin typeface="Arial"/>
                <a:cs typeface="Arial" pitchFamily="34" charset="0"/>
              </a:endParaRPr>
            </a:p>
          </p:txBody>
        </p:sp>
        <p:sp>
          <p:nvSpPr>
            <p:cNvPr id="64" name="TextBox 63"/>
            <p:cNvSpPr txBox="1"/>
            <p:nvPr/>
          </p:nvSpPr>
          <p:spPr>
            <a:xfrm>
              <a:off x="7069101" y="5181743"/>
              <a:ext cx="885940" cy="461665"/>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b="1" dirty="0" smtClean="0">
                  <a:solidFill>
                    <a:prstClr val="white"/>
                  </a:solidFill>
                  <a:latin typeface="Arial"/>
                  <a:cs typeface="Arial" pitchFamily="34" charset="0"/>
                </a:rPr>
                <a:t>10</a:t>
              </a:r>
              <a:r>
                <a:rPr lang="en-US" b="1" baseline="30000" dirty="0" smtClean="0">
                  <a:solidFill>
                    <a:prstClr val="white"/>
                  </a:solidFill>
                  <a:latin typeface="Arial"/>
                  <a:cs typeface="Arial" pitchFamily="34" charset="0"/>
                </a:rPr>
                <a:t>%</a:t>
              </a:r>
              <a:endParaRPr lang="en-US" b="1" dirty="0" smtClean="0">
                <a:solidFill>
                  <a:prstClr val="white"/>
                </a:solidFill>
                <a:latin typeface="Arial"/>
                <a:cs typeface="Arial" pitchFamily="34" charset="0"/>
              </a:endParaRPr>
            </a:p>
          </p:txBody>
        </p:sp>
        <p:sp>
          <p:nvSpPr>
            <p:cNvPr id="73" name="TextBox 72"/>
            <p:cNvSpPr txBox="1"/>
            <p:nvPr/>
          </p:nvSpPr>
          <p:spPr>
            <a:xfrm>
              <a:off x="4200723" y="2946013"/>
              <a:ext cx="2586691" cy="307777"/>
            </a:xfrm>
            <a:prstGeom prst="rect">
              <a:avLst/>
            </a:prstGeom>
          </p:spPr>
          <p:txBody>
            <a:bodyPr vert="horz" wrap="square" lIns="45720" tIns="45720" rIns="45720" bIns="45720" rtlCol="0">
              <a:spAutoFit/>
            </a:bodyPr>
            <a:lstStyle/>
            <a:p>
              <a:pPr indent="1588" algn="ctr">
                <a:spcBef>
                  <a:spcPts val="300"/>
                </a:spcBef>
                <a:spcAft>
                  <a:spcPts val="400"/>
                </a:spcAft>
                <a:buClr>
                  <a:srgbClr val="000000">
                    <a:lumMod val="65000"/>
                    <a:lumOff val="35000"/>
                  </a:srgbClr>
                </a:buClr>
                <a:buSzPct val="95000"/>
              </a:pPr>
              <a:r>
                <a:rPr lang="en-US" sz="1400" b="1" dirty="0" smtClean="0">
                  <a:solidFill>
                    <a:prstClr val="white"/>
                  </a:solidFill>
                  <a:effectLst>
                    <a:outerShdw blurRad="38100" dist="38100" dir="2700000" algn="tl">
                      <a:srgbClr val="000000">
                        <a:alpha val="43137"/>
                      </a:srgbClr>
                    </a:outerShdw>
                  </a:effectLst>
                  <a:latin typeface="Arial"/>
                  <a:cs typeface="Arial" pitchFamily="34" charset="0"/>
                </a:rPr>
                <a:t>SYSTEM LEVEL FLAWS</a:t>
              </a:r>
            </a:p>
          </p:txBody>
        </p:sp>
      </p:grpSp>
      <p:sp>
        <p:nvSpPr>
          <p:cNvPr id="74" name="Text Placeholder 2"/>
          <p:cNvSpPr txBox="1">
            <a:spLocks/>
          </p:cNvSpPr>
          <p:nvPr/>
        </p:nvSpPr>
        <p:spPr>
          <a:xfrm>
            <a:off x="4550907" y="919162"/>
            <a:ext cx="4266522" cy="1746632"/>
          </a:xfrm>
          <a:prstGeom prst="rect">
            <a:avLst/>
          </a:prstGeom>
        </p:spPr>
        <p:txBody>
          <a:bodyPr vert="horz" wrap="square" lIns="45720" tIns="45720" rIns="45720" bIns="45720" rtlCol="0">
            <a:spAutoFit/>
          </a:bodyPr>
          <a:lstStyle/>
          <a:p>
            <a:pPr marL="342900" indent="-342900">
              <a:spcBef>
                <a:spcPts val="300"/>
              </a:spcBef>
              <a:spcAft>
                <a:spcPts val="400"/>
              </a:spcAft>
              <a:buClr>
                <a:srgbClr val="000000">
                  <a:lumMod val="65000"/>
                  <a:lumOff val="35000"/>
                </a:srgbClr>
              </a:buClr>
              <a:buSzPct val="85000"/>
              <a:defRPr/>
            </a:pPr>
            <a:r>
              <a:rPr lang="en-US" sz="1800" b="1" kern="0" dirty="0" smtClean="0">
                <a:solidFill>
                  <a:srgbClr val="000000">
                    <a:lumMod val="65000"/>
                    <a:lumOff val="35000"/>
                  </a:srgbClr>
                </a:solidFill>
                <a:latin typeface="Arial"/>
                <a:cs typeface="Arial" pitchFamily="34" charset="0"/>
              </a:rPr>
              <a:t>Software Risk Prevention: </a:t>
            </a:r>
          </a:p>
          <a:p>
            <a:pPr marL="342900" indent="-342900">
              <a:spcBef>
                <a:spcPts val="300"/>
              </a:spcBef>
              <a:spcAft>
                <a:spcPts val="400"/>
              </a:spcAft>
              <a:buClr>
                <a:srgbClr val="000000">
                  <a:lumMod val="65000"/>
                  <a:lumOff val="35000"/>
                </a:srgbClr>
              </a:buClr>
              <a:buSzPct val="85000"/>
              <a:buFont typeface="Wingdings" pitchFamily="2" charset="2"/>
              <a:buChar char="§"/>
              <a:defRPr/>
            </a:pPr>
            <a:r>
              <a:rPr lang="en-US" sz="1800" kern="0" dirty="0" smtClean="0">
                <a:solidFill>
                  <a:srgbClr val="000000">
                    <a:lumMod val="65000"/>
                    <a:lumOff val="35000"/>
                  </a:srgbClr>
                </a:solidFill>
                <a:latin typeface="Arial"/>
                <a:cs typeface="Arial" pitchFamily="34" charset="0"/>
              </a:rPr>
              <a:t>Focus on critical violations that matter</a:t>
            </a:r>
          </a:p>
          <a:p>
            <a:pPr marL="342900" indent="-342900">
              <a:spcBef>
                <a:spcPts val="300"/>
              </a:spcBef>
              <a:spcAft>
                <a:spcPts val="400"/>
              </a:spcAft>
              <a:buClr>
                <a:srgbClr val="000000">
                  <a:lumMod val="65000"/>
                  <a:lumOff val="35000"/>
                </a:srgbClr>
              </a:buClr>
              <a:buSzPct val="85000"/>
              <a:buFont typeface="Wingdings" pitchFamily="2" charset="2"/>
              <a:buChar char="§"/>
              <a:defRPr/>
            </a:pPr>
            <a:r>
              <a:rPr lang="en-US" sz="1800" kern="0" dirty="0" smtClean="0">
                <a:solidFill>
                  <a:srgbClr val="000000">
                    <a:lumMod val="65000"/>
                    <a:lumOff val="35000"/>
                  </a:srgbClr>
                </a:solidFill>
                <a:latin typeface="Arial"/>
                <a:cs typeface="Arial" pitchFamily="34" charset="0"/>
              </a:rPr>
              <a:t>Focus resources on areas of highest impact not highest number of flags</a:t>
            </a:r>
          </a:p>
          <a:p>
            <a:pPr marL="342900" indent="-342900">
              <a:spcBef>
                <a:spcPts val="300"/>
              </a:spcBef>
              <a:spcAft>
                <a:spcPts val="400"/>
              </a:spcAft>
              <a:buClr>
                <a:srgbClr val="000000">
                  <a:lumMod val="65000"/>
                  <a:lumOff val="35000"/>
                </a:srgbClr>
              </a:buClr>
              <a:buSzPct val="85000"/>
              <a:buFont typeface="Wingdings" pitchFamily="2" charset="2"/>
              <a:buChar char="§"/>
              <a:defRPr/>
            </a:pPr>
            <a:endParaRPr lang="en-US" sz="1800" kern="0" dirty="0">
              <a:solidFill>
                <a:srgbClr val="000000">
                  <a:lumMod val="65000"/>
                  <a:lumOff val="35000"/>
                </a:srgbClr>
              </a:solidFill>
              <a:latin typeface="Arial"/>
              <a:cs typeface="Arial" pitchFamily="34" charset="0"/>
            </a:endParaRPr>
          </a:p>
        </p:txBody>
      </p:sp>
      <p:sp>
        <p:nvSpPr>
          <p:cNvPr id="34" name="TextBox 33"/>
          <p:cNvSpPr txBox="1"/>
          <p:nvPr/>
        </p:nvSpPr>
        <p:spPr>
          <a:xfrm>
            <a:off x="181766" y="4199881"/>
            <a:ext cx="2215652" cy="2168164"/>
          </a:xfrm>
          <a:prstGeom prst="rect">
            <a:avLst/>
          </a:prstGeom>
          <a:noFill/>
        </p:spPr>
        <p:txBody>
          <a:bodyPr vert="horz" wrap="square" lIns="91440" tIns="45720" rIns="91440" bIns="45720" rtlCol="0" anchor="ctr" anchorCtr="0">
            <a:noAutofit/>
          </a:bodyPr>
          <a:lstStyle/>
          <a:p>
            <a:pPr indent="1588">
              <a:spcBef>
                <a:spcPts val="300"/>
              </a:spcBef>
              <a:spcAft>
                <a:spcPts val="400"/>
              </a:spcAft>
              <a:buClr>
                <a:srgbClr val="000000">
                  <a:lumMod val="65000"/>
                  <a:lumOff val="35000"/>
                </a:srgbClr>
              </a:buClr>
              <a:buSzPct val="95000"/>
            </a:pPr>
            <a:r>
              <a:rPr lang="en-US" sz="1400" i="1" dirty="0" smtClean="0">
                <a:solidFill>
                  <a:srgbClr val="000000">
                    <a:lumMod val="50000"/>
                    <a:lumOff val="50000"/>
                  </a:srgbClr>
                </a:solidFill>
                <a:cs typeface="Times New Roman" pitchFamily="18" charset="0"/>
              </a:rPr>
              <a:t>“Tracking programming practices at the Unit Level alone may not translate into the anticipated business impact,…most devastating defects can only be detected at the System Level.” </a:t>
            </a:r>
          </a:p>
          <a:p>
            <a:pPr indent="1588">
              <a:spcBef>
                <a:spcPts val="300"/>
              </a:spcBef>
              <a:spcAft>
                <a:spcPts val="400"/>
              </a:spcAft>
              <a:buClr>
                <a:srgbClr val="000000">
                  <a:lumMod val="65000"/>
                  <a:lumOff val="35000"/>
                </a:srgbClr>
              </a:buClr>
              <a:buSzPct val="95000"/>
            </a:pPr>
            <a:r>
              <a:rPr lang="en-US" sz="1400" i="1" dirty="0" smtClean="0">
                <a:solidFill>
                  <a:srgbClr val="000000">
                    <a:lumMod val="50000"/>
                    <a:lumOff val="50000"/>
                  </a:srgbClr>
                </a:solidFill>
                <a:cs typeface="Times New Roman" pitchFamily="18" charset="0"/>
              </a:rPr>
              <a:t>- </a:t>
            </a:r>
            <a:r>
              <a:rPr lang="en-US" sz="1400" dirty="0" smtClean="0">
                <a:solidFill>
                  <a:srgbClr val="000000">
                    <a:lumMod val="50000"/>
                    <a:lumOff val="50000"/>
                  </a:srgbClr>
                </a:solidFill>
                <a:cs typeface="Times New Roman" pitchFamily="18" charset="0"/>
              </a:rPr>
              <a:t>OMG</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913" y="892175"/>
            <a:ext cx="3704416" cy="220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Bent Arrow 6"/>
          <p:cNvSpPr/>
          <p:nvPr/>
        </p:nvSpPr>
        <p:spPr bwMode="auto">
          <a:xfrm flipV="1">
            <a:off x="2057400" y="3172857"/>
            <a:ext cx="1962928" cy="1613131"/>
          </a:xfrm>
          <a:prstGeom prst="bentArrow">
            <a:avLst>
              <a:gd name="adj1" fmla="val 21508"/>
              <a:gd name="adj2" fmla="val 25000"/>
              <a:gd name="adj3" fmla="val 24064"/>
              <a:gd name="adj4" fmla="val 60608"/>
            </a:avLst>
          </a:prstGeom>
          <a:ln/>
        </p:spPr>
        <p:style>
          <a:lnRef idx="3">
            <a:schemeClr val="lt1"/>
          </a:lnRef>
          <a:fillRef idx="1">
            <a:schemeClr val="accent2"/>
          </a:fillRef>
          <a:effectRef idx="1">
            <a:schemeClr val="accent2"/>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cs typeface="Arial" pitchFamily="34" charset="0"/>
            </a:endParaRPr>
          </a:p>
        </p:txBody>
      </p:sp>
      <p:sp>
        <p:nvSpPr>
          <p:cNvPr id="42" name="Bent Arrow 41"/>
          <p:cNvSpPr/>
          <p:nvPr/>
        </p:nvSpPr>
        <p:spPr bwMode="auto">
          <a:xfrm flipV="1">
            <a:off x="2566053" y="3172858"/>
            <a:ext cx="1454275" cy="607619"/>
          </a:xfrm>
          <a:prstGeom prst="bentArrow">
            <a:avLst>
              <a:gd name="adj1" fmla="val 45704"/>
              <a:gd name="adj2" fmla="val 25000"/>
              <a:gd name="adj3" fmla="val 25000"/>
              <a:gd name="adj4" fmla="val 43750"/>
            </a:avLst>
          </a:prstGeom>
          <a:ln/>
        </p:spPr>
        <p:style>
          <a:lnRef idx="3">
            <a:schemeClr val="lt1"/>
          </a:lnRef>
          <a:fillRef idx="1">
            <a:schemeClr val="accent3"/>
          </a:fillRef>
          <a:effectRef idx="1">
            <a:schemeClr val="accent3"/>
          </a:effectRef>
          <a:fontRef idx="minor">
            <a:schemeClr val="lt1"/>
          </a:fontRef>
        </p:style>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cs typeface="Arial" pitchFamily="34" charset="0"/>
            </a:endParaRPr>
          </a:p>
        </p:txBody>
      </p:sp>
    </p:spTree>
    <p:extLst>
      <p:ext uri="{BB962C8B-B14F-4D97-AF65-F5344CB8AC3E}">
        <p14:creationId xmlns:p14="http://schemas.microsoft.com/office/powerpoint/2010/main" val="2641201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Up-Down Arrow 105"/>
          <p:cNvSpPr/>
          <p:nvPr/>
        </p:nvSpPr>
        <p:spPr bwMode="auto">
          <a:xfrm>
            <a:off x="365556" y="1340768"/>
            <a:ext cx="648072" cy="4608512"/>
          </a:xfrm>
          <a:prstGeom prst="upDownArrow">
            <a:avLst/>
          </a:prstGeom>
          <a:gradFill>
            <a:gsLst>
              <a:gs pos="0">
                <a:schemeClr val="accent1"/>
              </a:gs>
              <a:gs pos="80000">
                <a:srgbClr val="759CD5"/>
              </a:gs>
              <a:gs pos="100000">
                <a:srgbClr val="759CD5"/>
              </a:gs>
            </a:gsLst>
            <a:lin ang="16200000" scaled="0"/>
          </a:gradFill>
          <a:ln>
            <a:solidFill>
              <a:schemeClr val="bg1"/>
            </a:solidFill>
          </a:ln>
          <a:effectLst>
            <a:outerShdw blurRad="40005" dist="22860" dir="5400000" algn="t" rotWithShape="0">
              <a:prstClr val="black">
                <a:alpha val="35000"/>
              </a:prstClr>
            </a:outerShdw>
          </a:effectLst>
        </p:spPr>
        <p:txBody>
          <a:bodyPr vert="vert270" wrap="square" lIns="45720" tIns="45720" rIns="45720" bIns="45720" rtlCol="0" anchor="ctr">
            <a:noAutofit/>
          </a:bodyPr>
          <a:lstStyle/>
          <a:p>
            <a:pPr algn="ctr">
              <a:spcBef>
                <a:spcPts val="400"/>
              </a:spcBef>
              <a:spcAft>
                <a:spcPts val="400"/>
              </a:spcAft>
              <a:buClr>
                <a:schemeClr val="accent5">
                  <a:lumMod val="50000"/>
                </a:schemeClr>
              </a:buClr>
              <a:buFont typeface="Webdings" pitchFamily="18" charset="2"/>
              <a:buNone/>
            </a:pPr>
            <a:r>
              <a:rPr lang="en-US" sz="1050" dirty="0" smtClean="0">
                <a:solidFill>
                  <a:schemeClr val="bg1"/>
                </a:solidFill>
                <a:latin typeface="Arial" charset="0"/>
              </a:rPr>
              <a:t>Over 800+ architectural and language-specific code checks</a:t>
            </a:r>
            <a:endParaRPr lang="en-US" sz="1050" dirty="0" smtClean="0">
              <a:solidFill>
                <a:schemeClr val="bg1"/>
              </a:solidFill>
              <a:latin typeface="+mn-lt"/>
              <a:cs typeface="Arial" pitchFamily="34" charset="0"/>
            </a:endParaRPr>
          </a:p>
        </p:txBody>
      </p:sp>
      <p:sp>
        <p:nvSpPr>
          <p:cNvPr id="6147" name="Rectangle 2"/>
          <p:cNvSpPr>
            <a:spLocks noGrp="1" noChangeArrowheads="1"/>
          </p:cNvSpPr>
          <p:nvPr>
            <p:ph type="title"/>
          </p:nvPr>
        </p:nvSpPr>
        <p:spPr>
          <a:noFill/>
        </p:spPr>
        <p:txBody>
          <a:bodyPr/>
          <a:lstStyle/>
          <a:p>
            <a:pPr eaLnBrk="1" hangingPunct="1"/>
            <a:r>
              <a:rPr lang="de-DE" dirty="0"/>
              <a:t>Overview of CAST Quality Model</a:t>
            </a:r>
          </a:p>
        </p:txBody>
      </p:sp>
      <p:cxnSp>
        <p:nvCxnSpPr>
          <p:cNvPr id="6148" name="AutoShape 4"/>
          <p:cNvCxnSpPr>
            <a:cxnSpLocks noChangeShapeType="1"/>
            <a:stCxn id="6170" idx="3"/>
            <a:endCxn id="6179" idx="1"/>
          </p:cNvCxnSpPr>
          <p:nvPr/>
        </p:nvCxnSpPr>
        <p:spPr bwMode="auto">
          <a:xfrm flipH="1">
            <a:off x="2933898" y="4229770"/>
            <a:ext cx="363538" cy="217487"/>
          </a:xfrm>
          <a:prstGeom prst="straightConnector1">
            <a:avLst/>
          </a:prstGeom>
          <a:noFill/>
          <a:ln w="9525" cap="rnd">
            <a:solidFill>
              <a:schemeClr val="accent2"/>
            </a:solidFill>
            <a:prstDash val="sysDot"/>
            <a:round/>
            <a:headEnd/>
            <a:tailEnd/>
          </a:ln>
        </p:spPr>
      </p:cxnSp>
      <p:sp>
        <p:nvSpPr>
          <p:cNvPr id="6149" name="Rectangle 5"/>
          <p:cNvSpPr>
            <a:spLocks noChangeArrowheads="1"/>
          </p:cNvSpPr>
          <p:nvPr/>
        </p:nvSpPr>
        <p:spPr bwMode="auto">
          <a:xfrm flipH="1">
            <a:off x="5021461" y="4553620"/>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b="0">
                <a:solidFill>
                  <a:schemeClr val="bg1"/>
                </a:solidFill>
                <a:latin typeface="Arial" charset="0"/>
                <a:cs typeface="Arial" charset="0"/>
              </a:rPr>
              <a:t>Transferability</a:t>
            </a:r>
          </a:p>
        </p:txBody>
      </p:sp>
      <p:sp>
        <p:nvSpPr>
          <p:cNvPr id="6150" name="Rectangle 6"/>
          <p:cNvSpPr>
            <a:spLocks noChangeArrowheads="1"/>
          </p:cNvSpPr>
          <p:nvPr/>
        </p:nvSpPr>
        <p:spPr bwMode="auto">
          <a:xfrm flipH="1">
            <a:off x="5021461" y="5134645"/>
            <a:ext cx="1243012" cy="261937"/>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 typeface="Wingdings" pitchFamily="2" charset="2"/>
              <a:buNone/>
            </a:pPr>
            <a:r>
              <a:rPr lang="de-DE" sz="1100" b="0">
                <a:solidFill>
                  <a:schemeClr val="bg1"/>
                </a:solidFill>
                <a:latin typeface="Arial" charset="0"/>
                <a:cs typeface="Arial" charset="0"/>
              </a:rPr>
              <a:t>Changeability</a:t>
            </a:r>
          </a:p>
        </p:txBody>
      </p:sp>
      <p:sp>
        <p:nvSpPr>
          <p:cNvPr id="6151" name="Rectangle 7"/>
          <p:cNvSpPr>
            <a:spLocks noChangeArrowheads="1"/>
          </p:cNvSpPr>
          <p:nvPr/>
        </p:nvSpPr>
        <p:spPr bwMode="auto">
          <a:xfrm flipH="1">
            <a:off x="5021461" y="2050132"/>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b="0">
                <a:solidFill>
                  <a:schemeClr val="bg1"/>
                </a:solidFill>
                <a:latin typeface="Arial" charset="0"/>
                <a:cs typeface="Arial" charset="0"/>
              </a:rPr>
              <a:t>Robustness</a:t>
            </a:r>
          </a:p>
        </p:txBody>
      </p:sp>
      <p:sp>
        <p:nvSpPr>
          <p:cNvPr id="6152" name="Rectangle 8"/>
          <p:cNvSpPr>
            <a:spLocks noChangeArrowheads="1"/>
          </p:cNvSpPr>
          <p:nvPr/>
        </p:nvSpPr>
        <p:spPr bwMode="auto">
          <a:xfrm flipH="1">
            <a:off x="5021461" y="1469107"/>
            <a:ext cx="1243012" cy="261938"/>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Tx/>
              <a:buNone/>
            </a:pPr>
            <a:r>
              <a:rPr lang="de-DE" sz="1100" b="0">
                <a:solidFill>
                  <a:schemeClr val="bg1"/>
                </a:solidFill>
                <a:latin typeface="Arial" charset="0"/>
                <a:cs typeface="Arial" charset="0"/>
              </a:rPr>
              <a:t>Performance </a:t>
            </a:r>
          </a:p>
        </p:txBody>
      </p:sp>
      <p:cxnSp>
        <p:nvCxnSpPr>
          <p:cNvPr id="6153" name="AutoShape 9"/>
          <p:cNvCxnSpPr>
            <a:cxnSpLocks noChangeShapeType="1"/>
            <a:stCxn id="6170" idx="3"/>
            <a:endCxn id="6180" idx="1"/>
          </p:cNvCxnSpPr>
          <p:nvPr/>
        </p:nvCxnSpPr>
        <p:spPr bwMode="auto">
          <a:xfrm flipH="1">
            <a:off x="2933898" y="4229770"/>
            <a:ext cx="363538" cy="382587"/>
          </a:xfrm>
          <a:prstGeom prst="straightConnector1">
            <a:avLst/>
          </a:prstGeom>
          <a:noFill/>
          <a:ln w="9525" cap="rnd">
            <a:solidFill>
              <a:schemeClr val="accent2"/>
            </a:solidFill>
            <a:prstDash val="sysDot"/>
            <a:round/>
            <a:headEnd/>
            <a:tailEnd/>
          </a:ln>
        </p:spPr>
      </p:cxnSp>
      <p:cxnSp>
        <p:nvCxnSpPr>
          <p:cNvPr id="6154" name="AutoShape 10"/>
          <p:cNvCxnSpPr>
            <a:cxnSpLocks noChangeShapeType="1"/>
            <a:stCxn id="6170" idx="3"/>
            <a:endCxn id="6181" idx="1"/>
          </p:cNvCxnSpPr>
          <p:nvPr/>
        </p:nvCxnSpPr>
        <p:spPr bwMode="auto">
          <a:xfrm flipH="1">
            <a:off x="2935486" y="4229770"/>
            <a:ext cx="361950" cy="561975"/>
          </a:xfrm>
          <a:prstGeom prst="straightConnector1">
            <a:avLst/>
          </a:prstGeom>
          <a:noFill/>
          <a:ln w="9525" cap="rnd">
            <a:solidFill>
              <a:schemeClr val="accent2"/>
            </a:solidFill>
            <a:prstDash val="sysDot"/>
            <a:round/>
            <a:headEnd/>
            <a:tailEnd/>
          </a:ln>
        </p:spPr>
      </p:cxnSp>
      <p:cxnSp>
        <p:nvCxnSpPr>
          <p:cNvPr id="6155" name="AutoShape 14"/>
          <p:cNvCxnSpPr>
            <a:cxnSpLocks noChangeShapeType="1"/>
            <a:stCxn id="6171" idx="3"/>
            <a:endCxn id="6182" idx="1"/>
          </p:cNvCxnSpPr>
          <p:nvPr/>
        </p:nvCxnSpPr>
        <p:spPr bwMode="auto">
          <a:xfrm flipH="1" flipV="1">
            <a:off x="2935486" y="5020345"/>
            <a:ext cx="365125" cy="39687"/>
          </a:xfrm>
          <a:prstGeom prst="straightConnector1">
            <a:avLst/>
          </a:prstGeom>
          <a:noFill/>
          <a:ln w="9525" cap="rnd">
            <a:solidFill>
              <a:schemeClr val="accent2"/>
            </a:solidFill>
            <a:prstDash val="sysDot"/>
            <a:round/>
            <a:headEnd/>
            <a:tailEnd/>
          </a:ln>
        </p:spPr>
      </p:cxnSp>
      <p:cxnSp>
        <p:nvCxnSpPr>
          <p:cNvPr id="6156" name="AutoShape 15"/>
          <p:cNvCxnSpPr>
            <a:cxnSpLocks noChangeShapeType="1"/>
            <a:stCxn id="6171" idx="3"/>
            <a:endCxn id="6183" idx="1"/>
          </p:cNvCxnSpPr>
          <p:nvPr/>
        </p:nvCxnSpPr>
        <p:spPr bwMode="auto">
          <a:xfrm flipH="1">
            <a:off x="2935486" y="5060032"/>
            <a:ext cx="365125" cy="139700"/>
          </a:xfrm>
          <a:prstGeom prst="straightConnector1">
            <a:avLst/>
          </a:prstGeom>
          <a:noFill/>
          <a:ln w="9525" cap="rnd">
            <a:solidFill>
              <a:schemeClr val="accent2"/>
            </a:solidFill>
            <a:prstDash val="sysDot"/>
            <a:round/>
            <a:headEnd/>
            <a:tailEnd/>
          </a:ln>
        </p:spPr>
      </p:cxnSp>
      <p:cxnSp>
        <p:nvCxnSpPr>
          <p:cNvPr id="6157" name="AutoShape 16"/>
          <p:cNvCxnSpPr>
            <a:cxnSpLocks noChangeShapeType="1"/>
            <a:stCxn id="6169" idx="3"/>
            <a:endCxn id="6185" idx="1"/>
          </p:cNvCxnSpPr>
          <p:nvPr/>
        </p:nvCxnSpPr>
        <p:spPr bwMode="auto">
          <a:xfrm flipH="1" flipV="1">
            <a:off x="2933898" y="5671220"/>
            <a:ext cx="363538" cy="219075"/>
          </a:xfrm>
          <a:prstGeom prst="straightConnector1">
            <a:avLst/>
          </a:prstGeom>
          <a:noFill/>
          <a:ln w="9525" cap="rnd">
            <a:solidFill>
              <a:schemeClr val="accent2"/>
            </a:solidFill>
            <a:prstDash val="sysDot"/>
            <a:round/>
            <a:headEnd/>
            <a:tailEnd/>
          </a:ln>
        </p:spPr>
      </p:cxnSp>
      <p:cxnSp>
        <p:nvCxnSpPr>
          <p:cNvPr id="6158" name="AutoShape 17"/>
          <p:cNvCxnSpPr>
            <a:cxnSpLocks noChangeShapeType="1"/>
            <a:stCxn id="6169" idx="3"/>
            <a:endCxn id="6186" idx="1"/>
          </p:cNvCxnSpPr>
          <p:nvPr/>
        </p:nvCxnSpPr>
        <p:spPr bwMode="auto">
          <a:xfrm flipH="1" flipV="1">
            <a:off x="2935486" y="5852195"/>
            <a:ext cx="361950" cy="38100"/>
          </a:xfrm>
          <a:prstGeom prst="straightConnector1">
            <a:avLst/>
          </a:prstGeom>
          <a:noFill/>
          <a:ln w="9525" cap="rnd">
            <a:solidFill>
              <a:schemeClr val="accent2"/>
            </a:solidFill>
            <a:prstDash val="sysDot"/>
            <a:round/>
            <a:headEnd/>
            <a:tailEnd/>
          </a:ln>
        </p:spPr>
      </p:cxnSp>
      <p:cxnSp>
        <p:nvCxnSpPr>
          <p:cNvPr id="6159" name="AutoShape 19"/>
          <p:cNvCxnSpPr>
            <a:cxnSpLocks noChangeShapeType="1"/>
            <a:stCxn id="6169" idx="3"/>
            <a:endCxn id="6187" idx="1"/>
          </p:cNvCxnSpPr>
          <p:nvPr/>
        </p:nvCxnSpPr>
        <p:spPr bwMode="auto">
          <a:xfrm flipH="1">
            <a:off x="2933898" y="5890295"/>
            <a:ext cx="363538" cy="115887"/>
          </a:xfrm>
          <a:prstGeom prst="straightConnector1">
            <a:avLst/>
          </a:prstGeom>
          <a:noFill/>
          <a:ln w="9525" cap="rnd">
            <a:solidFill>
              <a:schemeClr val="accent2"/>
            </a:solidFill>
            <a:prstDash val="sysDot"/>
            <a:round/>
            <a:headEnd/>
            <a:tailEnd/>
          </a:ln>
        </p:spPr>
      </p:cxnSp>
      <p:cxnSp>
        <p:nvCxnSpPr>
          <p:cNvPr id="6160" name="AutoShape 21"/>
          <p:cNvCxnSpPr>
            <a:cxnSpLocks noChangeShapeType="1"/>
            <a:stCxn id="6171" idx="3"/>
            <a:endCxn id="6184" idx="1"/>
          </p:cNvCxnSpPr>
          <p:nvPr/>
        </p:nvCxnSpPr>
        <p:spPr bwMode="auto">
          <a:xfrm flipH="1">
            <a:off x="2935486" y="5060032"/>
            <a:ext cx="365125" cy="320675"/>
          </a:xfrm>
          <a:prstGeom prst="straightConnector1">
            <a:avLst/>
          </a:prstGeom>
          <a:noFill/>
          <a:ln w="9525" cap="rnd">
            <a:solidFill>
              <a:schemeClr val="accent2"/>
            </a:solidFill>
            <a:prstDash val="sysDot"/>
            <a:round/>
            <a:headEnd/>
            <a:tailEnd/>
          </a:ln>
        </p:spPr>
      </p:cxnSp>
      <p:cxnSp>
        <p:nvCxnSpPr>
          <p:cNvPr id="6161" name="AutoShape 22"/>
          <p:cNvCxnSpPr>
            <a:cxnSpLocks noChangeShapeType="1"/>
            <a:stCxn id="6173" idx="3"/>
            <a:endCxn id="6188" idx="1"/>
          </p:cNvCxnSpPr>
          <p:nvPr/>
        </p:nvCxnSpPr>
        <p:spPr bwMode="auto">
          <a:xfrm flipH="1" flipV="1">
            <a:off x="2935486" y="1618332"/>
            <a:ext cx="361950" cy="122238"/>
          </a:xfrm>
          <a:prstGeom prst="straightConnector1">
            <a:avLst/>
          </a:prstGeom>
          <a:noFill/>
          <a:ln w="9525" cap="rnd">
            <a:solidFill>
              <a:schemeClr val="accent2"/>
            </a:solidFill>
            <a:prstDash val="sysDot"/>
            <a:round/>
            <a:headEnd/>
            <a:tailEnd/>
          </a:ln>
        </p:spPr>
      </p:cxnSp>
      <p:cxnSp>
        <p:nvCxnSpPr>
          <p:cNvPr id="6162" name="AutoShape 23"/>
          <p:cNvCxnSpPr>
            <a:cxnSpLocks noChangeShapeType="1"/>
            <a:stCxn id="6173" idx="3"/>
            <a:endCxn id="6189" idx="1"/>
          </p:cNvCxnSpPr>
          <p:nvPr/>
        </p:nvCxnSpPr>
        <p:spPr bwMode="auto">
          <a:xfrm flipH="1">
            <a:off x="2935486" y="1740570"/>
            <a:ext cx="361950" cy="58737"/>
          </a:xfrm>
          <a:prstGeom prst="straightConnector1">
            <a:avLst/>
          </a:prstGeom>
          <a:noFill/>
          <a:ln w="9525" cap="rnd">
            <a:solidFill>
              <a:schemeClr val="accent2"/>
            </a:solidFill>
            <a:prstDash val="sysDot"/>
            <a:round/>
            <a:headEnd/>
            <a:tailEnd/>
          </a:ln>
        </p:spPr>
      </p:cxnSp>
      <p:cxnSp>
        <p:nvCxnSpPr>
          <p:cNvPr id="6163" name="AutoShape 24"/>
          <p:cNvCxnSpPr>
            <a:cxnSpLocks noChangeShapeType="1"/>
            <a:stCxn id="6173" idx="3"/>
            <a:endCxn id="6190" idx="1"/>
          </p:cNvCxnSpPr>
          <p:nvPr/>
        </p:nvCxnSpPr>
        <p:spPr bwMode="auto">
          <a:xfrm flipH="1">
            <a:off x="2935486" y="1740570"/>
            <a:ext cx="361950" cy="238125"/>
          </a:xfrm>
          <a:prstGeom prst="straightConnector1">
            <a:avLst/>
          </a:prstGeom>
          <a:noFill/>
          <a:ln w="9525" cap="rnd">
            <a:solidFill>
              <a:schemeClr val="accent2"/>
            </a:solidFill>
            <a:prstDash val="sysDot"/>
            <a:round/>
            <a:headEnd/>
            <a:tailEnd/>
          </a:ln>
        </p:spPr>
      </p:cxnSp>
      <p:cxnSp>
        <p:nvCxnSpPr>
          <p:cNvPr id="6164" name="AutoShape 25"/>
          <p:cNvCxnSpPr>
            <a:cxnSpLocks noChangeShapeType="1"/>
            <a:stCxn id="6173" idx="3"/>
            <a:endCxn id="6191" idx="1"/>
          </p:cNvCxnSpPr>
          <p:nvPr/>
        </p:nvCxnSpPr>
        <p:spPr bwMode="auto">
          <a:xfrm flipH="1">
            <a:off x="2935486" y="1740570"/>
            <a:ext cx="361950" cy="439737"/>
          </a:xfrm>
          <a:prstGeom prst="straightConnector1">
            <a:avLst/>
          </a:prstGeom>
          <a:noFill/>
          <a:ln w="9525" cap="rnd">
            <a:solidFill>
              <a:schemeClr val="accent2"/>
            </a:solidFill>
            <a:prstDash val="sysDot"/>
            <a:round/>
            <a:headEnd/>
            <a:tailEnd/>
          </a:ln>
        </p:spPr>
      </p:cxnSp>
      <p:cxnSp>
        <p:nvCxnSpPr>
          <p:cNvPr id="6165" name="AutoShape 26"/>
          <p:cNvCxnSpPr>
            <a:cxnSpLocks noChangeShapeType="1"/>
            <a:stCxn id="6149" idx="3"/>
            <a:endCxn id="6170" idx="1"/>
          </p:cNvCxnSpPr>
          <p:nvPr/>
        </p:nvCxnSpPr>
        <p:spPr bwMode="auto">
          <a:xfrm flipH="1" flipV="1">
            <a:off x="4470598" y="4229770"/>
            <a:ext cx="552450" cy="454025"/>
          </a:xfrm>
          <a:prstGeom prst="straightConnector1">
            <a:avLst/>
          </a:prstGeom>
          <a:noFill/>
          <a:ln w="9525" cap="rnd">
            <a:solidFill>
              <a:schemeClr val="accent2"/>
            </a:solidFill>
            <a:prstDash val="sysDot"/>
            <a:round/>
            <a:headEnd/>
            <a:tailEnd/>
          </a:ln>
        </p:spPr>
      </p:cxnSp>
      <p:cxnSp>
        <p:nvCxnSpPr>
          <p:cNvPr id="6166" name="AutoShape 27"/>
          <p:cNvCxnSpPr>
            <a:cxnSpLocks noChangeShapeType="1"/>
            <a:stCxn id="6149" idx="3"/>
            <a:endCxn id="6171" idx="1"/>
          </p:cNvCxnSpPr>
          <p:nvPr/>
        </p:nvCxnSpPr>
        <p:spPr bwMode="auto">
          <a:xfrm flipH="1">
            <a:off x="4473773" y="4683795"/>
            <a:ext cx="549275" cy="376237"/>
          </a:xfrm>
          <a:prstGeom prst="straightConnector1">
            <a:avLst/>
          </a:prstGeom>
          <a:noFill/>
          <a:ln w="9525" cap="rnd">
            <a:solidFill>
              <a:schemeClr val="accent2"/>
            </a:solidFill>
            <a:prstDash val="sysDot"/>
            <a:round/>
            <a:headEnd/>
            <a:tailEnd/>
          </a:ln>
        </p:spPr>
      </p:cxnSp>
      <p:cxnSp>
        <p:nvCxnSpPr>
          <p:cNvPr id="6167" name="AutoShape 28"/>
          <p:cNvCxnSpPr>
            <a:cxnSpLocks noChangeShapeType="1"/>
            <a:stCxn id="6149" idx="3"/>
            <a:endCxn id="6169" idx="1"/>
          </p:cNvCxnSpPr>
          <p:nvPr/>
        </p:nvCxnSpPr>
        <p:spPr bwMode="auto">
          <a:xfrm flipH="1">
            <a:off x="4470598" y="4683795"/>
            <a:ext cx="552450" cy="1206500"/>
          </a:xfrm>
          <a:prstGeom prst="straightConnector1">
            <a:avLst/>
          </a:prstGeom>
          <a:noFill/>
          <a:ln w="9525" cap="rnd">
            <a:solidFill>
              <a:schemeClr val="accent2"/>
            </a:solidFill>
            <a:prstDash val="sysDot"/>
            <a:round/>
            <a:headEnd/>
            <a:tailEnd/>
          </a:ln>
        </p:spPr>
      </p:cxnSp>
      <p:cxnSp>
        <p:nvCxnSpPr>
          <p:cNvPr id="6168" name="AutoShape 29"/>
          <p:cNvCxnSpPr>
            <a:cxnSpLocks noChangeShapeType="1"/>
            <a:stCxn id="6149" idx="3"/>
            <a:endCxn id="6173" idx="1"/>
          </p:cNvCxnSpPr>
          <p:nvPr/>
        </p:nvCxnSpPr>
        <p:spPr bwMode="auto">
          <a:xfrm flipH="1" flipV="1">
            <a:off x="4470598" y="1740570"/>
            <a:ext cx="552450" cy="2943225"/>
          </a:xfrm>
          <a:prstGeom prst="straightConnector1">
            <a:avLst/>
          </a:prstGeom>
          <a:noFill/>
          <a:ln w="9525" cap="rnd">
            <a:solidFill>
              <a:schemeClr val="accent2"/>
            </a:solidFill>
            <a:prstDash val="sysDot"/>
            <a:round/>
            <a:headEnd/>
            <a:tailEnd/>
          </a:ln>
        </p:spPr>
      </p:cxnSp>
      <p:sp>
        <p:nvSpPr>
          <p:cNvPr id="6169" name="Rectangle 30"/>
          <p:cNvSpPr>
            <a:spLocks noChangeArrowheads="1"/>
          </p:cNvSpPr>
          <p:nvPr/>
        </p:nvSpPr>
        <p:spPr bwMode="auto">
          <a:xfrm flipH="1">
            <a:off x="3295848" y="5661695"/>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b="0">
                <a:solidFill>
                  <a:schemeClr val="bg2">
                    <a:lumMod val="25000"/>
                  </a:schemeClr>
                </a:solidFill>
                <a:latin typeface="Arial" charset="0"/>
                <a:cs typeface="Arial" charset="0"/>
              </a:rPr>
              <a:t>Size</a:t>
            </a:r>
          </a:p>
        </p:txBody>
      </p:sp>
      <p:sp>
        <p:nvSpPr>
          <p:cNvPr id="6170" name="Rectangle 31"/>
          <p:cNvSpPr>
            <a:spLocks noChangeArrowheads="1"/>
          </p:cNvSpPr>
          <p:nvPr/>
        </p:nvSpPr>
        <p:spPr bwMode="auto">
          <a:xfrm flipH="1">
            <a:off x="3295848" y="4001170"/>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b="0">
                <a:solidFill>
                  <a:schemeClr val="bg2">
                    <a:lumMod val="25000"/>
                  </a:schemeClr>
                </a:solidFill>
                <a:latin typeface="Arial" charset="0"/>
                <a:cs typeface="Arial" charset="0"/>
              </a:rPr>
              <a:t>Naming </a:t>
            </a:r>
          </a:p>
          <a:p>
            <a:pPr algn="ctr" eaLnBrk="0" hangingPunct="0">
              <a:spcBef>
                <a:spcPct val="0"/>
              </a:spcBef>
              <a:buClrTx/>
            </a:pPr>
            <a:r>
              <a:rPr lang="de-DE" sz="1100" b="0">
                <a:solidFill>
                  <a:schemeClr val="bg2">
                    <a:lumMod val="25000"/>
                  </a:schemeClr>
                </a:solidFill>
                <a:latin typeface="Arial" charset="0"/>
                <a:cs typeface="Arial" charset="0"/>
              </a:rPr>
              <a:t>Conventions</a:t>
            </a:r>
          </a:p>
        </p:txBody>
      </p:sp>
      <p:sp>
        <p:nvSpPr>
          <p:cNvPr id="6171" name="Rectangle 32"/>
          <p:cNvSpPr>
            <a:spLocks noChangeArrowheads="1"/>
          </p:cNvSpPr>
          <p:nvPr/>
        </p:nvSpPr>
        <p:spPr bwMode="auto">
          <a:xfrm flipH="1">
            <a:off x="3299023" y="4831432"/>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de-DE" sz="1100" b="0">
                <a:solidFill>
                  <a:schemeClr val="bg2">
                    <a:lumMod val="25000"/>
                  </a:schemeClr>
                </a:solidFill>
                <a:latin typeface="Arial" charset="0"/>
                <a:cs typeface="Arial" charset="0"/>
              </a:rPr>
              <a:t>Documentation</a:t>
            </a:r>
          </a:p>
        </p:txBody>
      </p:sp>
      <p:sp>
        <p:nvSpPr>
          <p:cNvPr id="6172" name="Rectangle 33"/>
          <p:cNvSpPr>
            <a:spLocks noChangeArrowheads="1"/>
          </p:cNvSpPr>
          <p:nvPr/>
        </p:nvSpPr>
        <p:spPr bwMode="auto">
          <a:xfrm flipH="1">
            <a:off x="3295848" y="2340645"/>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en-GB" sz="1100" b="0">
                <a:solidFill>
                  <a:schemeClr val="bg2">
                    <a:lumMod val="25000"/>
                  </a:schemeClr>
                </a:solidFill>
                <a:latin typeface="Arial" charset="0"/>
                <a:cs typeface="Arial" charset="0"/>
              </a:rPr>
              <a:t>Architecture</a:t>
            </a:r>
            <a:endParaRPr lang="de-DE" sz="1100" b="0">
              <a:solidFill>
                <a:schemeClr val="bg2">
                  <a:lumMod val="25000"/>
                </a:schemeClr>
              </a:solidFill>
              <a:latin typeface="Arial" charset="0"/>
              <a:cs typeface="Arial" charset="0"/>
            </a:endParaRPr>
          </a:p>
        </p:txBody>
      </p:sp>
      <p:sp>
        <p:nvSpPr>
          <p:cNvPr id="6173" name="Rectangle 34"/>
          <p:cNvSpPr>
            <a:spLocks noChangeArrowheads="1"/>
          </p:cNvSpPr>
          <p:nvPr/>
        </p:nvSpPr>
        <p:spPr bwMode="auto">
          <a:xfrm flipH="1">
            <a:off x="3295848" y="1511970"/>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buFontTx/>
              <a:buNone/>
            </a:pPr>
            <a:r>
              <a:rPr lang="de-DE" sz="1100" b="0">
                <a:solidFill>
                  <a:schemeClr val="bg2">
                    <a:lumMod val="25000"/>
                  </a:schemeClr>
                </a:solidFill>
                <a:latin typeface="Arial" charset="0"/>
                <a:cs typeface="Arial" charset="0"/>
              </a:rPr>
              <a:t>Complexity</a:t>
            </a:r>
          </a:p>
        </p:txBody>
      </p:sp>
      <p:cxnSp>
        <p:nvCxnSpPr>
          <p:cNvPr id="6174" name="AutoShape 35"/>
          <p:cNvCxnSpPr>
            <a:cxnSpLocks noChangeShapeType="1"/>
            <a:stCxn id="6152" idx="3"/>
            <a:endCxn id="6173" idx="1"/>
          </p:cNvCxnSpPr>
          <p:nvPr/>
        </p:nvCxnSpPr>
        <p:spPr bwMode="auto">
          <a:xfrm flipH="1">
            <a:off x="4470598" y="1599282"/>
            <a:ext cx="552450" cy="141288"/>
          </a:xfrm>
          <a:prstGeom prst="straightConnector1">
            <a:avLst/>
          </a:prstGeom>
          <a:noFill/>
          <a:ln w="9525" cap="rnd">
            <a:solidFill>
              <a:schemeClr val="accent2"/>
            </a:solidFill>
            <a:prstDash val="sysDot"/>
            <a:round/>
            <a:headEnd/>
            <a:tailEnd/>
          </a:ln>
        </p:spPr>
      </p:cxnSp>
      <p:cxnSp>
        <p:nvCxnSpPr>
          <p:cNvPr id="6175" name="AutoShape 36"/>
          <p:cNvCxnSpPr>
            <a:cxnSpLocks noChangeShapeType="1"/>
            <a:stCxn id="6152" idx="3"/>
            <a:endCxn id="6169" idx="1"/>
          </p:cNvCxnSpPr>
          <p:nvPr/>
        </p:nvCxnSpPr>
        <p:spPr bwMode="auto">
          <a:xfrm flipH="1">
            <a:off x="4470598" y="1599282"/>
            <a:ext cx="552450" cy="4291013"/>
          </a:xfrm>
          <a:prstGeom prst="straightConnector1">
            <a:avLst/>
          </a:prstGeom>
          <a:noFill/>
          <a:ln w="9525" cap="rnd">
            <a:solidFill>
              <a:schemeClr val="accent2"/>
            </a:solidFill>
            <a:prstDash val="sysDot"/>
            <a:round/>
            <a:headEnd/>
            <a:tailEnd/>
          </a:ln>
        </p:spPr>
      </p:cxnSp>
      <p:cxnSp>
        <p:nvCxnSpPr>
          <p:cNvPr id="6176" name="AutoShape 37"/>
          <p:cNvCxnSpPr>
            <a:cxnSpLocks noChangeShapeType="1"/>
            <a:stCxn id="6150" idx="3"/>
            <a:endCxn id="6173" idx="1"/>
          </p:cNvCxnSpPr>
          <p:nvPr/>
        </p:nvCxnSpPr>
        <p:spPr bwMode="auto">
          <a:xfrm flipH="1" flipV="1">
            <a:off x="4470598" y="1740570"/>
            <a:ext cx="552450" cy="3524250"/>
          </a:xfrm>
          <a:prstGeom prst="straightConnector1">
            <a:avLst/>
          </a:prstGeom>
          <a:noFill/>
          <a:ln w="9525" cap="rnd">
            <a:solidFill>
              <a:schemeClr val="accent2"/>
            </a:solidFill>
            <a:prstDash val="sysDot"/>
            <a:round/>
            <a:headEnd/>
            <a:tailEnd/>
          </a:ln>
        </p:spPr>
      </p:cxnSp>
      <p:cxnSp>
        <p:nvCxnSpPr>
          <p:cNvPr id="6177" name="AutoShape 38"/>
          <p:cNvCxnSpPr>
            <a:cxnSpLocks noChangeShapeType="1"/>
            <a:stCxn id="6151" idx="3"/>
            <a:endCxn id="6172" idx="1"/>
          </p:cNvCxnSpPr>
          <p:nvPr/>
        </p:nvCxnSpPr>
        <p:spPr bwMode="auto">
          <a:xfrm flipH="1">
            <a:off x="4470598" y="2180307"/>
            <a:ext cx="552450" cy="388938"/>
          </a:xfrm>
          <a:prstGeom prst="straightConnector1">
            <a:avLst/>
          </a:prstGeom>
          <a:noFill/>
          <a:ln w="9525" cap="rnd">
            <a:solidFill>
              <a:schemeClr val="accent2"/>
            </a:solidFill>
            <a:prstDash val="sysDot"/>
            <a:round/>
            <a:headEnd/>
            <a:tailEnd/>
          </a:ln>
        </p:spPr>
      </p:cxnSp>
      <p:cxnSp>
        <p:nvCxnSpPr>
          <p:cNvPr id="6178" name="AutoShape 39"/>
          <p:cNvCxnSpPr>
            <a:cxnSpLocks noChangeShapeType="1"/>
            <a:stCxn id="6150" idx="3"/>
            <a:endCxn id="6172" idx="1"/>
          </p:cNvCxnSpPr>
          <p:nvPr/>
        </p:nvCxnSpPr>
        <p:spPr bwMode="auto">
          <a:xfrm flipH="1" flipV="1">
            <a:off x="4470598" y="2569245"/>
            <a:ext cx="552450" cy="2695575"/>
          </a:xfrm>
          <a:prstGeom prst="straightConnector1">
            <a:avLst/>
          </a:prstGeom>
          <a:noFill/>
          <a:ln w="9525" cap="rnd">
            <a:solidFill>
              <a:schemeClr val="accent2"/>
            </a:solidFill>
            <a:prstDash val="sysDot"/>
            <a:round/>
            <a:headEnd/>
            <a:tailEnd/>
          </a:ln>
        </p:spPr>
      </p:cxnSp>
      <p:sp>
        <p:nvSpPr>
          <p:cNvPr id="6179" name="Text Box 44"/>
          <p:cNvSpPr txBox="1">
            <a:spLocks noChangeArrowheads="1"/>
          </p:cNvSpPr>
          <p:nvPr/>
        </p:nvSpPr>
        <p:spPr bwMode="auto">
          <a:xfrm flipH="1">
            <a:off x="895548" y="4325020"/>
            <a:ext cx="2038350"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accent2"/>
                </a:solidFill>
                <a:latin typeface="Arial" charset="0"/>
                <a:cs typeface="Arial" charset="0"/>
              </a:rPr>
              <a:t>Package naming  </a:t>
            </a:r>
            <a:endParaRPr lang="de-DE" sz="1000" b="0">
              <a:solidFill>
                <a:schemeClr val="accent2"/>
              </a:solidFill>
              <a:latin typeface="Arial" charset="0"/>
              <a:cs typeface="Arial" charset="0"/>
            </a:endParaRPr>
          </a:p>
        </p:txBody>
      </p:sp>
      <p:sp>
        <p:nvSpPr>
          <p:cNvPr id="6180" name="Text Box 45"/>
          <p:cNvSpPr txBox="1">
            <a:spLocks noChangeArrowheads="1"/>
          </p:cNvSpPr>
          <p:nvPr/>
        </p:nvSpPr>
        <p:spPr bwMode="auto">
          <a:xfrm flipH="1">
            <a:off x="1708348" y="4490120"/>
            <a:ext cx="1225550"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Class naming  </a:t>
            </a:r>
            <a:endParaRPr lang="de-DE" sz="1000" b="0">
              <a:solidFill>
                <a:schemeClr val="bg2">
                  <a:lumMod val="25000"/>
                </a:schemeClr>
              </a:solidFill>
              <a:latin typeface="Arial" charset="0"/>
              <a:cs typeface="Arial" charset="0"/>
            </a:endParaRPr>
          </a:p>
        </p:txBody>
      </p:sp>
      <p:sp>
        <p:nvSpPr>
          <p:cNvPr id="6181" name="Text Box 46"/>
          <p:cNvSpPr txBox="1">
            <a:spLocks noChangeArrowheads="1"/>
          </p:cNvSpPr>
          <p:nvPr/>
        </p:nvSpPr>
        <p:spPr bwMode="auto">
          <a:xfrm flipH="1">
            <a:off x="878086" y="4669507"/>
            <a:ext cx="20558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dirty="0">
                <a:solidFill>
                  <a:schemeClr val="accent2"/>
                </a:solidFill>
                <a:latin typeface="Arial" charset="0"/>
                <a:cs typeface="Arial" charset="0"/>
              </a:rPr>
              <a:t>Interface naming  </a:t>
            </a:r>
            <a:endParaRPr lang="de-DE" sz="1000" b="0" dirty="0">
              <a:solidFill>
                <a:schemeClr val="accent2"/>
              </a:solidFill>
              <a:latin typeface="Arial" charset="0"/>
              <a:cs typeface="Arial" charset="0"/>
            </a:endParaRPr>
          </a:p>
        </p:txBody>
      </p:sp>
      <p:sp>
        <p:nvSpPr>
          <p:cNvPr id="6182" name="Text Box 50"/>
          <p:cNvSpPr txBox="1">
            <a:spLocks noChangeArrowheads="1"/>
          </p:cNvSpPr>
          <p:nvPr/>
        </p:nvSpPr>
        <p:spPr bwMode="auto">
          <a:xfrm flipH="1">
            <a:off x="1176536" y="4898107"/>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Package comment  </a:t>
            </a:r>
            <a:endParaRPr lang="de-DE" sz="1000" b="0">
              <a:solidFill>
                <a:schemeClr val="bg2">
                  <a:lumMod val="25000"/>
                </a:schemeClr>
              </a:solidFill>
              <a:latin typeface="Arial" charset="0"/>
              <a:cs typeface="Arial" charset="0"/>
            </a:endParaRPr>
          </a:p>
        </p:txBody>
      </p:sp>
      <p:sp>
        <p:nvSpPr>
          <p:cNvPr id="6183" name="Text Box 51"/>
          <p:cNvSpPr txBox="1">
            <a:spLocks noChangeArrowheads="1"/>
          </p:cNvSpPr>
          <p:nvPr/>
        </p:nvSpPr>
        <p:spPr bwMode="auto">
          <a:xfrm flipH="1">
            <a:off x="1176536" y="5077495"/>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Class comment  </a:t>
            </a:r>
            <a:endParaRPr lang="de-DE" sz="1000" b="0">
              <a:solidFill>
                <a:schemeClr val="bg2">
                  <a:lumMod val="25000"/>
                </a:schemeClr>
              </a:solidFill>
              <a:latin typeface="Arial" charset="0"/>
              <a:cs typeface="Arial" charset="0"/>
            </a:endParaRPr>
          </a:p>
        </p:txBody>
      </p:sp>
      <p:sp>
        <p:nvSpPr>
          <p:cNvPr id="6184" name="Text Box 52"/>
          <p:cNvSpPr txBox="1">
            <a:spLocks noChangeArrowheads="1"/>
          </p:cNvSpPr>
          <p:nvPr/>
        </p:nvSpPr>
        <p:spPr bwMode="auto">
          <a:xfrm flipH="1">
            <a:off x="1176536" y="5258470"/>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Method comment  </a:t>
            </a:r>
            <a:endParaRPr lang="de-DE" sz="1000" b="0">
              <a:solidFill>
                <a:schemeClr val="bg2">
                  <a:lumMod val="25000"/>
                </a:schemeClr>
              </a:solidFill>
              <a:latin typeface="Arial" charset="0"/>
              <a:cs typeface="Arial" charset="0"/>
            </a:endParaRPr>
          </a:p>
        </p:txBody>
      </p:sp>
      <p:sp>
        <p:nvSpPr>
          <p:cNvPr id="6185" name="Text Box 53"/>
          <p:cNvSpPr txBox="1">
            <a:spLocks noChangeArrowheads="1"/>
          </p:cNvSpPr>
          <p:nvPr/>
        </p:nvSpPr>
        <p:spPr bwMode="auto">
          <a:xfrm flipH="1">
            <a:off x="1311473" y="5548982"/>
            <a:ext cx="1622425"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Package size  </a:t>
            </a:r>
            <a:endParaRPr lang="de-DE" sz="1000" b="0">
              <a:solidFill>
                <a:schemeClr val="bg2">
                  <a:lumMod val="25000"/>
                </a:schemeClr>
              </a:solidFill>
              <a:latin typeface="Arial" charset="0"/>
              <a:cs typeface="Arial" charset="0"/>
            </a:endParaRPr>
          </a:p>
        </p:txBody>
      </p:sp>
      <p:sp>
        <p:nvSpPr>
          <p:cNvPr id="6186" name="Text Box 54"/>
          <p:cNvSpPr txBox="1">
            <a:spLocks noChangeArrowheads="1"/>
          </p:cNvSpPr>
          <p:nvPr/>
        </p:nvSpPr>
        <p:spPr bwMode="auto">
          <a:xfrm flipH="1">
            <a:off x="1176536" y="5729957"/>
            <a:ext cx="175736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Class size   (methods)</a:t>
            </a:r>
            <a:endParaRPr lang="de-DE" sz="1000" b="0">
              <a:solidFill>
                <a:schemeClr val="bg2">
                  <a:lumMod val="25000"/>
                </a:schemeClr>
              </a:solidFill>
              <a:latin typeface="Arial" charset="0"/>
              <a:cs typeface="Arial" charset="0"/>
            </a:endParaRPr>
          </a:p>
        </p:txBody>
      </p:sp>
      <p:sp>
        <p:nvSpPr>
          <p:cNvPr id="6187" name="Text Box 56"/>
          <p:cNvSpPr txBox="1">
            <a:spLocks noChangeArrowheads="1"/>
          </p:cNvSpPr>
          <p:nvPr/>
        </p:nvSpPr>
        <p:spPr bwMode="auto">
          <a:xfrm flipH="1">
            <a:off x="1311473" y="5883945"/>
            <a:ext cx="1622425"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bg2">
                    <a:lumMod val="25000"/>
                  </a:schemeClr>
                </a:solidFill>
                <a:latin typeface="Arial" charset="0"/>
                <a:cs typeface="Arial" charset="0"/>
              </a:rPr>
              <a:t>Interface size  </a:t>
            </a:r>
            <a:endParaRPr lang="de-DE" sz="1000" b="0">
              <a:solidFill>
                <a:schemeClr val="bg2">
                  <a:lumMod val="25000"/>
                </a:schemeClr>
              </a:solidFill>
              <a:latin typeface="Arial" charset="0"/>
              <a:cs typeface="Arial" charset="0"/>
            </a:endParaRPr>
          </a:p>
        </p:txBody>
      </p:sp>
      <p:sp>
        <p:nvSpPr>
          <p:cNvPr id="6188" name="Text Box 58"/>
          <p:cNvSpPr txBox="1">
            <a:spLocks noChangeArrowheads="1"/>
          </p:cNvSpPr>
          <p:nvPr/>
        </p:nvSpPr>
        <p:spPr bwMode="auto">
          <a:xfrm flipH="1">
            <a:off x="776486" y="1496095"/>
            <a:ext cx="2157412" cy="244475"/>
          </a:xfrm>
          <a:prstGeom prst="rect">
            <a:avLst/>
          </a:prstGeom>
          <a:noFill/>
          <a:ln w="9525">
            <a:noFill/>
            <a:miter lim="800000"/>
            <a:headEnd/>
            <a:tailEnd/>
          </a:ln>
        </p:spPr>
        <p:txBody>
          <a:bodyPr lIns="36000" rIns="36000">
            <a:spAutoFit/>
          </a:bodyPr>
          <a:lstStyle/>
          <a:p>
            <a:pPr algn="r" eaLnBrk="0" hangingPunct="0">
              <a:spcBef>
                <a:spcPct val="0"/>
              </a:spcBef>
              <a:buClrTx/>
              <a:buFontTx/>
              <a:buNone/>
            </a:pPr>
            <a:r>
              <a:rPr lang="en-GB" sz="1000" b="0" dirty="0">
                <a:solidFill>
                  <a:schemeClr val="accent2"/>
                </a:solidFill>
                <a:latin typeface="Arial" charset="0"/>
                <a:cs typeface="Arial" charset="0"/>
              </a:rPr>
              <a:t>Class complexity (</a:t>
            </a:r>
            <a:r>
              <a:rPr lang="en-GB" sz="1000" b="0" dirty="0" err="1">
                <a:solidFill>
                  <a:schemeClr val="accent2"/>
                </a:solidFill>
                <a:latin typeface="Arial" charset="0"/>
                <a:cs typeface="Arial" charset="0"/>
              </a:rPr>
              <a:t>Inh</a:t>
            </a:r>
            <a:r>
              <a:rPr lang="en-GB" sz="1000" b="0" dirty="0">
                <a:solidFill>
                  <a:schemeClr val="accent2"/>
                </a:solidFill>
                <a:latin typeface="Arial" charset="0"/>
                <a:cs typeface="Arial" charset="0"/>
              </a:rPr>
              <a:t>. depth)</a:t>
            </a:r>
          </a:p>
        </p:txBody>
      </p:sp>
      <p:sp>
        <p:nvSpPr>
          <p:cNvPr id="6189" name="Text Box 59"/>
          <p:cNvSpPr txBox="1">
            <a:spLocks noChangeArrowheads="1"/>
          </p:cNvSpPr>
          <p:nvPr/>
        </p:nvSpPr>
        <p:spPr bwMode="auto">
          <a:xfrm flipH="1">
            <a:off x="776486" y="167707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a:solidFill>
                  <a:schemeClr val="accent2"/>
                </a:solidFill>
                <a:latin typeface="Arial" charset="0"/>
                <a:cs typeface="Arial" charset="0"/>
              </a:rPr>
              <a:t>Class complexity (Inh. width)</a:t>
            </a:r>
            <a:endParaRPr lang="de-DE" sz="1000" b="0">
              <a:solidFill>
                <a:schemeClr val="accent2"/>
              </a:solidFill>
              <a:latin typeface="Arial" charset="0"/>
              <a:cs typeface="Arial" charset="0"/>
            </a:endParaRPr>
          </a:p>
        </p:txBody>
      </p:sp>
      <p:sp>
        <p:nvSpPr>
          <p:cNvPr id="6190" name="Text Box 60"/>
          <p:cNvSpPr txBox="1">
            <a:spLocks noChangeArrowheads="1"/>
          </p:cNvSpPr>
          <p:nvPr/>
        </p:nvSpPr>
        <p:spPr bwMode="auto">
          <a:xfrm flipH="1">
            <a:off x="776486" y="1856457"/>
            <a:ext cx="2157412" cy="244475"/>
          </a:xfrm>
          <a:prstGeom prst="rect">
            <a:avLst/>
          </a:prstGeom>
          <a:noFill/>
          <a:ln w="9525" algn="ctr">
            <a:noFill/>
            <a:miter lim="800000"/>
            <a:headEnd/>
            <a:tailEnd/>
          </a:ln>
        </p:spPr>
        <p:txBody>
          <a:bodyPr lIns="36000" rIns="36000">
            <a:spAutoFit/>
          </a:bodyPr>
          <a:lstStyle/>
          <a:p>
            <a:pPr algn="r" eaLnBrk="0" hangingPunct="0">
              <a:spcBef>
                <a:spcPct val="50000"/>
              </a:spcBef>
              <a:buClrTx/>
              <a:buFontTx/>
              <a:buNone/>
            </a:pPr>
            <a:r>
              <a:rPr lang="en-US" sz="1000" b="0">
                <a:solidFill>
                  <a:schemeClr val="accent2"/>
                </a:solidFill>
                <a:latin typeface="Arial" charset="0"/>
                <a:cs typeface="Arial" charset="0"/>
              </a:rPr>
              <a:t>Artifacts having recursive calls</a:t>
            </a:r>
            <a:endParaRPr lang="de-DE" sz="1000" b="0">
              <a:solidFill>
                <a:schemeClr val="accent2"/>
              </a:solidFill>
              <a:latin typeface="Arial" charset="0"/>
              <a:cs typeface="Arial" charset="0"/>
            </a:endParaRPr>
          </a:p>
        </p:txBody>
      </p:sp>
      <p:sp>
        <p:nvSpPr>
          <p:cNvPr id="6191" name="Text Box 61"/>
          <p:cNvSpPr txBox="1">
            <a:spLocks noChangeArrowheads="1"/>
          </p:cNvSpPr>
          <p:nvPr/>
        </p:nvSpPr>
        <p:spPr bwMode="auto">
          <a:xfrm flipH="1">
            <a:off x="776486" y="205807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en-GB" sz="1000" b="0" dirty="0">
                <a:solidFill>
                  <a:schemeClr val="accent2"/>
                </a:solidFill>
                <a:latin typeface="Arial" charset="0"/>
                <a:cs typeface="Arial" charset="0"/>
              </a:rPr>
              <a:t>Method complexity (control flow)</a:t>
            </a:r>
            <a:endParaRPr lang="de-DE" sz="1000" b="0" dirty="0">
              <a:solidFill>
                <a:schemeClr val="accent2"/>
              </a:solidFill>
              <a:latin typeface="Arial" charset="0"/>
              <a:cs typeface="Arial" charset="0"/>
            </a:endParaRPr>
          </a:p>
        </p:txBody>
      </p:sp>
      <p:sp>
        <p:nvSpPr>
          <p:cNvPr id="6192" name="Rectangle 62"/>
          <p:cNvSpPr>
            <a:spLocks noChangeArrowheads="1"/>
          </p:cNvSpPr>
          <p:nvPr/>
        </p:nvSpPr>
        <p:spPr bwMode="auto">
          <a:xfrm flipH="1">
            <a:off x="5021461" y="5717257"/>
            <a:ext cx="1243012" cy="260350"/>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pPr>
            <a:r>
              <a:rPr lang="de-DE" sz="1100" b="0">
                <a:solidFill>
                  <a:schemeClr val="bg1"/>
                </a:solidFill>
                <a:latin typeface="Arial" charset="0"/>
                <a:cs typeface="Arial" charset="0"/>
              </a:rPr>
              <a:t>Maintainability</a:t>
            </a:r>
          </a:p>
        </p:txBody>
      </p:sp>
      <p:sp>
        <p:nvSpPr>
          <p:cNvPr id="6193" name="Rectangle 63"/>
          <p:cNvSpPr>
            <a:spLocks noChangeArrowheads="1"/>
          </p:cNvSpPr>
          <p:nvPr/>
        </p:nvSpPr>
        <p:spPr bwMode="auto">
          <a:xfrm flipH="1">
            <a:off x="5021461" y="2631157"/>
            <a:ext cx="1243012" cy="261938"/>
          </a:xfrm>
          <a:prstGeom prst="rect">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pPr algn="ctr" eaLnBrk="0" hangingPunct="0">
              <a:spcBef>
                <a:spcPct val="0"/>
              </a:spcBef>
              <a:buClrTx/>
              <a:buFont typeface="Wingdings" pitchFamily="2" charset="2"/>
              <a:buNone/>
            </a:pPr>
            <a:r>
              <a:rPr lang="de-DE" sz="1100" b="0">
                <a:solidFill>
                  <a:schemeClr val="bg1"/>
                </a:solidFill>
                <a:latin typeface="Arial" charset="0"/>
                <a:cs typeface="Arial" charset="0"/>
              </a:rPr>
              <a:t>Security</a:t>
            </a:r>
          </a:p>
        </p:txBody>
      </p:sp>
      <p:cxnSp>
        <p:nvCxnSpPr>
          <p:cNvPr id="6194" name="AutoShape 66"/>
          <p:cNvCxnSpPr>
            <a:cxnSpLocks noChangeShapeType="1"/>
            <a:stCxn id="6192" idx="3"/>
            <a:endCxn id="6170" idx="1"/>
          </p:cNvCxnSpPr>
          <p:nvPr/>
        </p:nvCxnSpPr>
        <p:spPr bwMode="auto">
          <a:xfrm flipH="1" flipV="1">
            <a:off x="4470598" y="4229770"/>
            <a:ext cx="552450" cy="1617662"/>
          </a:xfrm>
          <a:prstGeom prst="straightConnector1">
            <a:avLst/>
          </a:prstGeom>
          <a:noFill/>
          <a:ln w="9525" cap="rnd">
            <a:solidFill>
              <a:schemeClr val="accent2"/>
            </a:solidFill>
            <a:prstDash val="sysDot"/>
            <a:round/>
            <a:headEnd/>
            <a:tailEnd/>
          </a:ln>
        </p:spPr>
      </p:cxnSp>
      <p:cxnSp>
        <p:nvCxnSpPr>
          <p:cNvPr id="6195" name="AutoShape 67"/>
          <p:cNvCxnSpPr>
            <a:cxnSpLocks noChangeShapeType="1"/>
            <a:stCxn id="6192" idx="3"/>
            <a:endCxn id="6169" idx="1"/>
          </p:cNvCxnSpPr>
          <p:nvPr/>
        </p:nvCxnSpPr>
        <p:spPr bwMode="auto">
          <a:xfrm flipH="1">
            <a:off x="4470598" y="5847432"/>
            <a:ext cx="552450" cy="42863"/>
          </a:xfrm>
          <a:prstGeom prst="straightConnector1">
            <a:avLst/>
          </a:prstGeom>
          <a:noFill/>
          <a:ln w="9525" cap="rnd">
            <a:solidFill>
              <a:schemeClr val="accent2"/>
            </a:solidFill>
            <a:prstDash val="sysDot"/>
            <a:round/>
            <a:headEnd/>
            <a:tailEnd/>
          </a:ln>
        </p:spPr>
      </p:cxnSp>
      <p:cxnSp>
        <p:nvCxnSpPr>
          <p:cNvPr id="6196" name="AutoShape 68"/>
          <p:cNvCxnSpPr>
            <a:cxnSpLocks noChangeShapeType="1"/>
            <a:stCxn id="6193" idx="3"/>
            <a:endCxn id="6172" idx="1"/>
          </p:cNvCxnSpPr>
          <p:nvPr/>
        </p:nvCxnSpPr>
        <p:spPr bwMode="auto">
          <a:xfrm flipH="1" flipV="1">
            <a:off x="4470598" y="2569245"/>
            <a:ext cx="552450" cy="192087"/>
          </a:xfrm>
          <a:prstGeom prst="straightConnector1">
            <a:avLst/>
          </a:prstGeom>
          <a:noFill/>
          <a:ln w="9525" cap="rnd">
            <a:solidFill>
              <a:schemeClr val="accent2"/>
            </a:solidFill>
            <a:prstDash val="sysDot"/>
            <a:round/>
            <a:headEnd/>
            <a:tailEnd/>
          </a:ln>
        </p:spPr>
      </p:cxnSp>
      <p:cxnSp>
        <p:nvCxnSpPr>
          <p:cNvPr id="6197" name="AutoShape 69"/>
          <p:cNvCxnSpPr>
            <a:cxnSpLocks noChangeShapeType="1"/>
            <a:stCxn id="6193" idx="3"/>
            <a:endCxn id="6173" idx="1"/>
          </p:cNvCxnSpPr>
          <p:nvPr/>
        </p:nvCxnSpPr>
        <p:spPr bwMode="auto">
          <a:xfrm flipH="1" flipV="1">
            <a:off x="4470598" y="1740570"/>
            <a:ext cx="552450" cy="1020762"/>
          </a:xfrm>
          <a:prstGeom prst="straightConnector1">
            <a:avLst/>
          </a:prstGeom>
          <a:noFill/>
          <a:ln w="9525" cap="rnd">
            <a:solidFill>
              <a:schemeClr val="accent2"/>
            </a:solidFill>
            <a:prstDash val="sysDot"/>
            <a:round/>
            <a:headEnd/>
            <a:tailEnd/>
          </a:ln>
        </p:spPr>
      </p:cxnSp>
      <p:sp>
        <p:nvSpPr>
          <p:cNvPr id="6198" name="Rectangle 70"/>
          <p:cNvSpPr>
            <a:spLocks noChangeArrowheads="1"/>
          </p:cNvSpPr>
          <p:nvPr/>
        </p:nvSpPr>
        <p:spPr bwMode="auto">
          <a:xfrm flipH="1">
            <a:off x="3295848" y="3170907"/>
            <a:ext cx="1173163" cy="457200"/>
          </a:xfrm>
          <a:prstGeom prst="rect">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algn="ctr" eaLnBrk="0" hangingPunct="0">
              <a:spcBef>
                <a:spcPct val="0"/>
              </a:spcBef>
              <a:buClrTx/>
            </a:pPr>
            <a:r>
              <a:rPr lang="en-GB" sz="1100" b="0">
                <a:solidFill>
                  <a:schemeClr val="bg2">
                    <a:lumMod val="25000"/>
                  </a:schemeClr>
                </a:solidFill>
                <a:latin typeface="Arial" charset="0"/>
                <a:cs typeface="Arial" charset="0"/>
              </a:rPr>
              <a:t>Programming</a:t>
            </a:r>
            <a:br>
              <a:rPr lang="en-GB" sz="1100" b="0">
                <a:solidFill>
                  <a:schemeClr val="bg2">
                    <a:lumMod val="25000"/>
                  </a:schemeClr>
                </a:solidFill>
                <a:latin typeface="Arial" charset="0"/>
                <a:cs typeface="Arial" charset="0"/>
              </a:rPr>
            </a:br>
            <a:r>
              <a:rPr lang="en-GB" sz="1100" b="0">
                <a:solidFill>
                  <a:schemeClr val="bg2">
                    <a:lumMod val="25000"/>
                  </a:schemeClr>
                </a:solidFill>
                <a:latin typeface="Arial" charset="0"/>
                <a:cs typeface="Arial" charset="0"/>
              </a:rPr>
              <a:t>Practices</a:t>
            </a:r>
            <a:endParaRPr lang="de-DE" sz="1100" b="0">
              <a:solidFill>
                <a:schemeClr val="bg2">
                  <a:lumMod val="25000"/>
                </a:schemeClr>
              </a:solidFill>
              <a:latin typeface="Arial" charset="0"/>
              <a:cs typeface="Arial" charset="0"/>
            </a:endParaRPr>
          </a:p>
        </p:txBody>
      </p:sp>
      <p:cxnSp>
        <p:nvCxnSpPr>
          <p:cNvPr id="6199" name="AutoShape 71"/>
          <p:cNvCxnSpPr>
            <a:cxnSpLocks noChangeShapeType="1"/>
            <a:stCxn id="6192" idx="3"/>
            <a:endCxn id="6198" idx="1"/>
          </p:cNvCxnSpPr>
          <p:nvPr/>
        </p:nvCxnSpPr>
        <p:spPr bwMode="auto">
          <a:xfrm flipH="1" flipV="1">
            <a:off x="4470598" y="3399507"/>
            <a:ext cx="552450" cy="2447925"/>
          </a:xfrm>
          <a:prstGeom prst="straightConnector1">
            <a:avLst/>
          </a:prstGeom>
          <a:noFill/>
          <a:ln w="9525" cap="rnd">
            <a:solidFill>
              <a:schemeClr val="accent2"/>
            </a:solidFill>
            <a:prstDash val="sysDot"/>
            <a:round/>
            <a:headEnd/>
            <a:tailEnd/>
          </a:ln>
        </p:spPr>
      </p:cxnSp>
      <p:cxnSp>
        <p:nvCxnSpPr>
          <p:cNvPr id="6200" name="AutoShape 72"/>
          <p:cNvCxnSpPr>
            <a:cxnSpLocks noChangeShapeType="1"/>
            <a:stCxn id="6149" idx="3"/>
            <a:endCxn id="6198" idx="1"/>
          </p:cNvCxnSpPr>
          <p:nvPr/>
        </p:nvCxnSpPr>
        <p:spPr bwMode="auto">
          <a:xfrm flipH="1" flipV="1">
            <a:off x="4470598" y="3399507"/>
            <a:ext cx="552450" cy="1284288"/>
          </a:xfrm>
          <a:prstGeom prst="straightConnector1">
            <a:avLst/>
          </a:prstGeom>
          <a:noFill/>
          <a:ln w="9525" cap="rnd">
            <a:solidFill>
              <a:schemeClr val="accent2"/>
            </a:solidFill>
            <a:prstDash val="sysDot"/>
            <a:round/>
            <a:headEnd/>
            <a:tailEnd/>
          </a:ln>
        </p:spPr>
      </p:cxnSp>
      <p:cxnSp>
        <p:nvCxnSpPr>
          <p:cNvPr id="6201" name="AutoShape 73"/>
          <p:cNvCxnSpPr>
            <a:cxnSpLocks noChangeShapeType="1"/>
            <a:stCxn id="6152" idx="3"/>
            <a:endCxn id="6198" idx="1"/>
          </p:cNvCxnSpPr>
          <p:nvPr/>
        </p:nvCxnSpPr>
        <p:spPr bwMode="auto">
          <a:xfrm flipH="1">
            <a:off x="4470598" y="1599282"/>
            <a:ext cx="552450" cy="1800225"/>
          </a:xfrm>
          <a:prstGeom prst="straightConnector1">
            <a:avLst/>
          </a:prstGeom>
          <a:noFill/>
          <a:ln w="9525" cap="rnd">
            <a:solidFill>
              <a:schemeClr val="accent2"/>
            </a:solidFill>
            <a:prstDash val="sysDot"/>
            <a:round/>
            <a:headEnd/>
            <a:tailEnd/>
          </a:ln>
        </p:spPr>
      </p:cxnSp>
      <p:cxnSp>
        <p:nvCxnSpPr>
          <p:cNvPr id="6202" name="AutoShape 74"/>
          <p:cNvCxnSpPr>
            <a:cxnSpLocks noChangeShapeType="1"/>
            <a:stCxn id="6150" idx="3"/>
            <a:endCxn id="6198" idx="1"/>
          </p:cNvCxnSpPr>
          <p:nvPr/>
        </p:nvCxnSpPr>
        <p:spPr bwMode="auto">
          <a:xfrm flipH="1" flipV="1">
            <a:off x="4470598" y="3399507"/>
            <a:ext cx="552450" cy="1865313"/>
          </a:xfrm>
          <a:prstGeom prst="straightConnector1">
            <a:avLst/>
          </a:prstGeom>
          <a:noFill/>
          <a:ln w="9525" cap="rnd">
            <a:solidFill>
              <a:schemeClr val="accent2"/>
            </a:solidFill>
            <a:prstDash val="sysDot"/>
            <a:round/>
            <a:headEnd/>
            <a:tailEnd/>
          </a:ln>
        </p:spPr>
      </p:cxnSp>
      <p:cxnSp>
        <p:nvCxnSpPr>
          <p:cNvPr id="6203" name="AutoShape 76"/>
          <p:cNvCxnSpPr>
            <a:cxnSpLocks noChangeShapeType="1"/>
            <a:stCxn id="6193" idx="3"/>
            <a:endCxn id="6198" idx="1"/>
          </p:cNvCxnSpPr>
          <p:nvPr/>
        </p:nvCxnSpPr>
        <p:spPr bwMode="auto">
          <a:xfrm flipH="1">
            <a:off x="4470598" y="2761332"/>
            <a:ext cx="552450" cy="638175"/>
          </a:xfrm>
          <a:prstGeom prst="straightConnector1">
            <a:avLst/>
          </a:prstGeom>
          <a:noFill/>
          <a:ln w="9525" cap="rnd">
            <a:solidFill>
              <a:schemeClr val="accent2"/>
            </a:solidFill>
            <a:prstDash val="sysDot"/>
            <a:round/>
            <a:headEnd/>
            <a:tailEnd/>
          </a:ln>
        </p:spPr>
      </p:cxnSp>
      <p:cxnSp>
        <p:nvCxnSpPr>
          <p:cNvPr id="6204" name="AutoShape 77"/>
          <p:cNvCxnSpPr>
            <a:cxnSpLocks noChangeShapeType="1"/>
            <a:stCxn id="6151" idx="3"/>
            <a:endCxn id="6198" idx="1"/>
          </p:cNvCxnSpPr>
          <p:nvPr/>
        </p:nvCxnSpPr>
        <p:spPr bwMode="auto">
          <a:xfrm flipH="1">
            <a:off x="4470598" y="2180307"/>
            <a:ext cx="552450" cy="1219200"/>
          </a:xfrm>
          <a:prstGeom prst="straightConnector1">
            <a:avLst/>
          </a:prstGeom>
          <a:noFill/>
          <a:ln w="9525" cap="rnd">
            <a:solidFill>
              <a:schemeClr val="accent2"/>
            </a:solidFill>
            <a:prstDash val="sysDot"/>
            <a:round/>
            <a:headEnd/>
            <a:tailEnd/>
          </a:ln>
        </p:spPr>
      </p:cxnSp>
      <p:cxnSp>
        <p:nvCxnSpPr>
          <p:cNvPr id="6205" name="AutoShape 78"/>
          <p:cNvCxnSpPr>
            <a:cxnSpLocks noChangeShapeType="1"/>
            <a:stCxn id="6150" idx="3"/>
            <a:endCxn id="6170" idx="1"/>
          </p:cNvCxnSpPr>
          <p:nvPr/>
        </p:nvCxnSpPr>
        <p:spPr bwMode="auto">
          <a:xfrm flipH="1" flipV="1">
            <a:off x="4470598" y="4229770"/>
            <a:ext cx="552450" cy="1035050"/>
          </a:xfrm>
          <a:prstGeom prst="straightConnector1">
            <a:avLst/>
          </a:prstGeom>
          <a:noFill/>
          <a:ln w="9525" cap="rnd">
            <a:solidFill>
              <a:schemeClr val="accent2"/>
            </a:solidFill>
            <a:prstDash val="sysDot"/>
            <a:round/>
            <a:headEnd/>
            <a:tailEnd/>
          </a:ln>
        </p:spPr>
      </p:cxnSp>
      <p:sp>
        <p:nvSpPr>
          <p:cNvPr id="6206" name="Text Box 79"/>
          <p:cNvSpPr txBox="1">
            <a:spLocks noChangeArrowheads="1"/>
          </p:cNvSpPr>
          <p:nvPr/>
        </p:nvSpPr>
        <p:spPr bwMode="auto">
          <a:xfrm flipH="1">
            <a:off x="776486" y="2772445"/>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File conformity</a:t>
            </a:r>
          </a:p>
        </p:txBody>
      </p:sp>
      <p:sp>
        <p:nvSpPr>
          <p:cNvPr id="6207" name="Text Box 80"/>
          <p:cNvSpPr txBox="1">
            <a:spLocks noChangeArrowheads="1"/>
          </p:cNvSpPr>
          <p:nvPr/>
        </p:nvSpPr>
        <p:spPr bwMode="auto">
          <a:xfrm flipH="1">
            <a:off x="776486" y="295342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Dead code</a:t>
            </a:r>
          </a:p>
        </p:txBody>
      </p:sp>
      <p:sp>
        <p:nvSpPr>
          <p:cNvPr id="6208" name="Text Box 81"/>
          <p:cNvSpPr txBox="1">
            <a:spLocks noChangeArrowheads="1"/>
          </p:cNvSpPr>
          <p:nvPr/>
        </p:nvSpPr>
        <p:spPr bwMode="auto">
          <a:xfrm flipH="1">
            <a:off x="776486" y="331378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Controled data access</a:t>
            </a:r>
          </a:p>
        </p:txBody>
      </p:sp>
      <p:sp>
        <p:nvSpPr>
          <p:cNvPr id="6209" name="Text Box 82"/>
          <p:cNvSpPr txBox="1">
            <a:spLocks noChangeArrowheads="1"/>
          </p:cNvSpPr>
          <p:nvPr/>
        </p:nvSpPr>
        <p:spPr bwMode="auto">
          <a:xfrm flipH="1">
            <a:off x="776486" y="313280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Structuredness</a:t>
            </a:r>
          </a:p>
        </p:txBody>
      </p:sp>
      <p:cxnSp>
        <p:nvCxnSpPr>
          <p:cNvPr id="6210" name="AutoShape 83"/>
          <p:cNvCxnSpPr>
            <a:cxnSpLocks noChangeShapeType="1"/>
            <a:stCxn id="6172" idx="3"/>
            <a:endCxn id="6206" idx="1"/>
          </p:cNvCxnSpPr>
          <p:nvPr/>
        </p:nvCxnSpPr>
        <p:spPr bwMode="auto">
          <a:xfrm flipH="1">
            <a:off x="2935486" y="2569245"/>
            <a:ext cx="361950" cy="325437"/>
          </a:xfrm>
          <a:prstGeom prst="straightConnector1">
            <a:avLst/>
          </a:prstGeom>
          <a:noFill/>
          <a:ln w="9525" cap="rnd">
            <a:solidFill>
              <a:schemeClr val="accent2"/>
            </a:solidFill>
            <a:prstDash val="sysDot"/>
            <a:round/>
            <a:headEnd/>
            <a:tailEnd/>
          </a:ln>
        </p:spPr>
      </p:cxnSp>
      <p:cxnSp>
        <p:nvCxnSpPr>
          <p:cNvPr id="6211" name="AutoShape 84"/>
          <p:cNvCxnSpPr>
            <a:cxnSpLocks noChangeShapeType="1"/>
            <a:stCxn id="6172" idx="3"/>
            <a:endCxn id="6207" idx="1"/>
          </p:cNvCxnSpPr>
          <p:nvPr/>
        </p:nvCxnSpPr>
        <p:spPr bwMode="auto">
          <a:xfrm flipH="1">
            <a:off x="2935486" y="2569245"/>
            <a:ext cx="361950" cy="506412"/>
          </a:xfrm>
          <a:prstGeom prst="straightConnector1">
            <a:avLst/>
          </a:prstGeom>
          <a:noFill/>
          <a:ln w="9525" cap="rnd">
            <a:solidFill>
              <a:schemeClr val="accent2"/>
            </a:solidFill>
            <a:prstDash val="sysDot"/>
            <a:round/>
            <a:headEnd/>
            <a:tailEnd/>
          </a:ln>
        </p:spPr>
      </p:cxnSp>
      <p:cxnSp>
        <p:nvCxnSpPr>
          <p:cNvPr id="6212" name="AutoShape 85"/>
          <p:cNvCxnSpPr>
            <a:cxnSpLocks noChangeShapeType="1"/>
            <a:stCxn id="6172" idx="3"/>
            <a:endCxn id="6209" idx="1"/>
          </p:cNvCxnSpPr>
          <p:nvPr/>
        </p:nvCxnSpPr>
        <p:spPr bwMode="auto">
          <a:xfrm flipH="1">
            <a:off x="2935486" y="2569245"/>
            <a:ext cx="361950" cy="685800"/>
          </a:xfrm>
          <a:prstGeom prst="straightConnector1">
            <a:avLst/>
          </a:prstGeom>
          <a:noFill/>
          <a:ln w="9525" cap="rnd">
            <a:solidFill>
              <a:schemeClr val="accent2"/>
            </a:solidFill>
            <a:prstDash val="sysDot"/>
            <a:round/>
            <a:headEnd/>
            <a:tailEnd/>
          </a:ln>
        </p:spPr>
      </p:cxnSp>
      <p:cxnSp>
        <p:nvCxnSpPr>
          <p:cNvPr id="6213" name="AutoShape 86"/>
          <p:cNvCxnSpPr>
            <a:cxnSpLocks noChangeShapeType="1"/>
            <a:stCxn id="6172" idx="3"/>
            <a:endCxn id="6208" idx="1"/>
          </p:cNvCxnSpPr>
          <p:nvPr/>
        </p:nvCxnSpPr>
        <p:spPr bwMode="auto">
          <a:xfrm flipH="1">
            <a:off x="2935486" y="2569245"/>
            <a:ext cx="361950" cy="866775"/>
          </a:xfrm>
          <a:prstGeom prst="straightConnector1">
            <a:avLst/>
          </a:prstGeom>
          <a:noFill/>
          <a:ln w="9525" cap="rnd">
            <a:solidFill>
              <a:schemeClr val="accent2"/>
            </a:solidFill>
            <a:prstDash val="sysDot"/>
            <a:round/>
            <a:headEnd/>
            <a:tailEnd/>
          </a:ln>
        </p:spPr>
      </p:cxnSp>
      <p:sp>
        <p:nvSpPr>
          <p:cNvPr id="6214" name="Text Box 87"/>
          <p:cNvSpPr txBox="1">
            <a:spLocks noChangeArrowheads="1"/>
          </p:cNvSpPr>
          <p:nvPr/>
        </p:nvSpPr>
        <p:spPr bwMode="auto">
          <a:xfrm flipH="1">
            <a:off x="776486" y="3715420"/>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Modularity</a:t>
            </a:r>
          </a:p>
        </p:txBody>
      </p:sp>
      <p:sp>
        <p:nvSpPr>
          <p:cNvPr id="6215" name="Text Box 88"/>
          <p:cNvSpPr txBox="1">
            <a:spLocks noChangeArrowheads="1"/>
          </p:cNvSpPr>
          <p:nvPr/>
        </p:nvSpPr>
        <p:spPr bwMode="auto">
          <a:xfrm flipH="1">
            <a:off x="776486" y="3932907"/>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Encapsulation conformity </a:t>
            </a:r>
          </a:p>
        </p:txBody>
      </p:sp>
      <p:sp>
        <p:nvSpPr>
          <p:cNvPr id="6216" name="Text Box 89"/>
          <p:cNvSpPr txBox="1">
            <a:spLocks noChangeArrowheads="1"/>
          </p:cNvSpPr>
          <p:nvPr/>
        </p:nvSpPr>
        <p:spPr bwMode="auto">
          <a:xfrm flipH="1">
            <a:off x="776486" y="349158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Empty code</a:t>
            </a:r>
          </a:p>
        </p:txBody>
      </p:sp>
      <p:sp>
        <p:nvSpPr>
          <p:cNvPr id="6217" name="Text Box 90"/>
          <p:cNvSpPr txBox="1">
            <a:spLocks noChangeArrowheads="1"/>
          </p:cNvSpPr>
          <p:nvPr/>
        </p:nvSpPr>
        <p:spPr bwMode="auto">
          <a:xfrm flipH="1">
            <a:off x="776486" y="4145632"/>
            <a:ext cx="2157412" cy="244475"/>
          </a:xfrm>
          <a:prstGeom prst="rect">
            <a:avLst/>
          </a:prstGeom>
          <a:noFill/>
          <a:ln w="9525">
            <a:noFill/>
            <a:miter lim="800000"/>
            <a:headEnd/>
            <a:tailEnd/>
          </a:ln>
        </p:spPr>
        <p:txBody>
          <a:bodyPr lIns="36000" rIns="36000">
            <a:spAutoFit/>
          </a:bodyPr>
          <a:lstStyle/>
          <a:p>
            <a:pPr algn="r" eaLnBrk="0" hangingPunct="0">
              <a:spcBef>
                <a:spcPct val="50000"/>
              </a:spcBef>
              <a:buClrTx/>
              <a:buFontTx/>
              <a:buNone/>
            </a:pPr>
            <a:r>
              <a:rPr lang="de-DE" sz="1000" b="0">
                <a:solidFill>
                  <a:schemeClr val="accent2"/>
                </a:solidFill>
                <a:latin typeface="Arial" charset="0"/>
                <a:cs typeface="Arial" charset="0"/>
              </a:rPr>
              <a:t>Inheritance</a:t>
            </a:r>
          </a:p>
        </p:txBody>
      </p:sp>
      <p:cxnSp>
        <p:nvCxnSpPr>
          <p:cNvPr id="6218" name="AutoShape 91"/>
          <p:cNvCxnSpPr>
            <a:cxnSpLocks noChangeShapeType="1"/>
            <a:stCxn id="6198" idx="3"/>
            <a:endCxn id="6214" idx="1"/>
          </p:cNvCxnSpPr>
          <p:nvPr/>
        </p:nvCxnSpPr>
        <p:spPr bwMode="auto">
          <a:xfrm flipH="1">
            <a:off x="2935486" y="3399507"/>
            <a:ext cx="361950" cy="438150"/>
          </a:xfrm>
          <a:prstGeom prst="straightConnector1">
            <a:avLst/>
          </a:prstGeom>
          <a:noFill/>
          <a:ln w="9525" cap="rnd">
            <a:solidFill>
              <a:schemeClr val="accent2"/>
            </a:solidFill>
            <a:prstDash val="sysDot"/>
            <a:round/>
            <a:headEnd/>
            <a:tailEnd/>
          </a:ln>
        </p:spPr>
      </p:cxnSp>
      <p:cxnSp>
        <p:nvCxnSpPr>
          <p:cNvPr id="6219" name="AutoShape 92"/>
          <p:cNvCxnSpPr>
            <a:cxnSpLocks noChangeShapeType="1"/>
            <a:stCxn id="6198" idx="3"/>
            <a:endCxn id="6216" idx="1"/>
          </p:cNvCxnSpPr>
          <p:nvPr/>
        </p:nvCxnSpPr>
        <p:spPr bwMode="auto">
          <a:xfrm flipH="1">
            <a:off x="2935486" y="3399507"/>
            <a:ext cx="361950" cy="214313"/>
          </a:xfrm>
          <a:prstGeom prst="straightConnector1">
            <a:avLst/>
          </a:prstGeom>
          <a:noFill/>
          <a:ln w="9525" cap="rnd">
            <a:solidFill>
              <a:schemeClr val="accent2"/>
            </a:solidFill>
            <a:prstDash val="sysDot"/>
            <a:round/>
            <a:headEnd/>
            <a:tailEnd/>
          </a:ln>
        </p:spPr>
      </p:cxnSp>
      <p:cxnSp>
        <p:nvCxnSpPr>
          <p:cNvPr id="6220" name="AutoShape 93"/>
          <p:cNvCxnSpPr>
            <a:cxnSpLocks noChangeShapeType="1"/>
            <a:stCxn id="6198" idx="3"/>
            <a:endCxn id="6217" idx="1"/>
          </p:cNvCxnSpPr>
          <p:nvPr/>
        </p:nvCxnSpPr>
        <p:spPr bwMode="auto">
          <a:xfrm flipH="1">
            <a:off x="2935486" y="3399507"/>
            <a:ext cx="361950" cy="868363"/>
          </a:xfrm>
          <a:prstGeom prst="straightConnector1">
            <a:avLst/>
          </a:prstGeom>
          <a:noFill/>
          <a:ln w="9525" cap="rnd">
            <a:solidFill>
              <a:schemeClr val="accent2"/>
            </a:solidFill>
            <a:prstDash val="sysDot"/>
            <a:round/>
            <a:headEnd/>
            <a:tailEnd/>
          </a:ln>
        </p:spPr>
      </p:cxnSp>
      <p:cxnSp>
        <p:nvCxnSpPr>
          <p:cNvPr id="6221" name="AutoShape 94"/>
          <p:cNvCxnSpPr>
            <a:cxnSpLocks noChangeShapeType="1"/>
            <a:stCxn id="6198" idx="3"/>
            <a:endCxn id="6215" idx="1"/>
          </p:cNvCxnSpPr>
          <p:nvPr/>
        </p:nvCxnSpPr>
        <p:spPr bwMode="auto">
          <a:xfrm flipH="1">
            <a:off x="2935486" y="3399507"/>
            <a:ext cx="361950" cy="655638"/>
          </a:xfrm>
          <a:prstGeom prst="straightConnector1">
            <a:avLst/>
          </a:prstGeom>
          <a:noFill/>
          <a:ln w="9525" cap="rnd">
            <a:solidFill>
              <a:schemeClr val="accent2"/>
            </a:solidFill>
            <a:prstDash val="sysDot"/>
            <a:round/>
            <a:headEnd/>
            <a:tailEnd/>
          </a:ln>
        </p:spPr>
      </p:cxnSp>
      <p:sp>
        <p:nvSpPr>
          <p:cNvPr id="6222" name="Text Box 77"/>
          <p:cNvSpPr txBox="1">
            <a:spLocks noChangeArrowheads="1"/>
          </p:cNvSpPr>
          <p:nvPr/>
        </p:nvSpPr>
        <p:spPr bwMode="auto">
          <a:xfrm flipH="1">
            <a:off x="6879231" y="1915066"/>
            <a:ext cx="2008649" cy="258532"/>
          </a:xfrm>
          <a:prstGeom prst="rect">
            <a:avLst/>
          </a:prstGeom>
          <a:noFill/>
          <a:ln w="12700" algn="ctr">
            <a:noFill/>
            <a:miter lim="800000"/>
            <a:headEnd/>
            <a:tailEnd/>
          </a:ln>
        </p:spPr>
        <p:txBody>
          <a:bodyPr wrap="square" anchor="ctr">
            <a:spAutoFit/>
          </a:bodyPr>
          <a:lstStyle/>
          <a:p>
            <a:pPr marL="114300" indent="-114300" algn="ctr">
              <a:lnSpc>
                <a:spcPct val="90000"/>
              </a:lnSpc>
              <a:buClr>
                <a:srgbClr val="FF3300"/>
              </a:buClr>
            </a:pPr>
            <a:r>
              <a:rPr lang="en-US" sz="1200" b="1" dirty="0">
                <a:solidFill>
                  <a:schemeClr val="tx2">
                    <a:lumMod val="65000"/>
                    <a:lumOff val="35000"/>
                  </a:schemeClr>
                </a:solidFill>
                <a:latin typeface="Arial"/>
              </a:rPr>
              <a:t>Immediate Impact</a:t>
            </a:r>
          </a:p>
        </p:txBody>
      </p:sp>
      <p:sp>
        <p:nvSpPr>
          <p:cNvPr id="6226" name="Text Box 81"/>
          <p:cNvSpPr txBox="1">
            <a:spLocks noChangeArrowheads="1"/>
          </p:cNvSpPr>
          <p:nvPr/>
        </p:nvSpPr>
        <p:spPr bwMode="auto">
          <a:xfrm flipH="1">
            <a:off x="7041493" y="2997985"/>
            <a:ext cx="1684125" cy="258532"/>
          </a:xfrm>
          <a:prstGeom prst="rect">
            <a:avLst/>
          </a:prstGeom>
          <a:noFill/>
          <a:ln w="12700" algn="ctr">
            <a:noFill/>
            <a:miter lim="800000"/>
            <a:headEnd/>
            <a:tailEnd/>
          </a:ln>
        </p:spPr>
        <p:txBody>
          <a:bodyPr wrap="square" anchor="ctr">
            <a:spAutoFit/>
          </a:bodyPr>
          <a:lstStyle/>
          <a:p>
            <a:pPr marL="114300" indent="-114300" algn="ctr">
              <a:lnSpc>
                <a:spcPct val="90000"/>
              </a:lnSpc>
              <a:spcBef>
                <a:spcPct val="0"/>
              </a:spcBef>
              <a:buClr>
                <a:srgbClr val="FF3300"/>
              </a:buClr>
              <a:buFontTx/>
              <a:buNone/>
            </a:pPr>
            <a:r>
              <a:rPr lang="en-US" sz="1200" b="1" dirty="0">
                <a:solidFill>
                  <a:schemeClr val="tx2">
                    <a:lumMod val="65000"/>
                    <a:lumOff val="35000"/>
                  </a:schemeClr>
                </a:solidFill>
                <a:latin typeface="Arial"/>
              </a:rPr>
              <a:t>Application Quality</a:t>
            </a:r>
          </a:p>
        </p:txBody>
      </p:sp>
      <p:sp>
        <p:nvSpPr>
          <p:cNvPr id="6229" name="Text Box 84"/>
          <p:cNvSpPr txBox="1">
            <a:spLocks noChangeArrowheads="1"/>
          </p:cNvSpPr>
          <p:nvPr/>
        </p:nvSpPr>
        <p:spPr bwMode="auto">
          <a:xfrm flipH="1">
            <a:off x="7168387" y="5160045"/>
            <a:ext cx="1430337" cy="184666"/>
          </a:xfrm>
          <a:prstGeom prst="rect">
            <a:avLst/>
          </a:prstGeom>
          <a:noFill/>
          <a:ln w="9525" algn="ctr">
            <a:noFill/>
            <a:miter lim="800000"/>
            <a:headEnd/>
            <a:tailEnd/>
          </a:ln>
          <a:effectLst>
            <a:prstShdw prst="shdw17" dist="17961" dir="2700000">
              <a:srgbClr val="999999"/>
            </a:prstShdw>
          </a:effectLst>
        </p:spPr>
        <p:txBody>
          <a:bodyPr lIns="0" tIns="0" rIns="0" bIns="0">
            <a:spAutoFit/>
          </a:bodyPr>
          <a:lstStyle/>
          <a:p>
            <a:pPr algn="ctr">
              <a:spcBef>
                <a:spcPct val="50000"/>
              </a:spcBef>
              <a:buClrTx/>
              <a:buFontTx/>
              <a:buNone/>
            </a:pPr>
            <a:r>
              <a:rPr lang="en-US" sz="1200" b="1" dirty="0">
                <a:solidFill>
                  <a:schemeClr val="tx2">
                    <a:lumMod val="65000"/>
                    <a:lumOff val="35000"/>
                  </a:schemeClr>
                </a:solidFill>
                <a:latin typeface="Arial"/>
              </a:rPr>
              <a:t>On-Going Impact</a:t>
            </a:r>
          </a:p>
        </p:txBody>
      </p:sp>
      <p:sp>
        <p:nvSpPr>
          <p:cNvPr id="6230" name="AutoShape 85"/>
          <p:cNvSpPr>
            <a:spLocks noChangeArrowheads="1"/>
          </p:cNvSpPr>
          <p:nvPr/>
        </p:nvSpPr>
        <p:spPr bwMode="auto">
          <a:xfrm flipH="1">
            <a:off x="6496246" y="2070340"/>
            <a:ext cx="223729" cy="3269411"/>
          </a:xfrm>
          <a:prstGeom prst="leftArrow">
            <a:avLst>
              <a:gd name="adj1" fmla="val 48130"/>
              <a:gd name="adj2" fmla="val 100000"/>
            </a:avLst>
          </a:prstGeom>
          <a:gradFill flip="none" rotWithShape="1">
            <a:gsLst>
              <a:gs pos="0">
                <a:schemeClr val="tx2">
                  <a:lumMod val="85000"/>
                  <a:lumOff val="15000"/>
                </a:schemeClr>
              </a:gs>
              <a:gs pos="100000">
                <a:schemeClr val="tx2">
                  <a:lumMod val="65000"/>
                  <a:lumOff val="35000"/>
                </a:schemeClr>
              </a:gs>
            </a:gsLst>
            <a:lin ang="16200000" scaled="1"/>
            <a:tileRect/>
          </a:gradFill>
          <a:ln w="6350">
            <a:solidFill>
              <a:schemeClr val="bg1"/>
            </a:solidFill>
            <a:miter lim="800000"/>
            <a:headEnd/>
            <a:tailEnd/>
          </a:ln>
        </p:spPr>
        <p:txBody>
          <a:bodyPr wrap="none" anchor="ctr"/>
          <a:lstStyle/>
          <a:p>
            <a:pPr algn="ctr"/>
            <a:endParaRPr lang="en-US" sz="1400" b="1">
              <a:solidFill>
                <a:schemeClr val="bg1"/>
              </a:solidFill>
              <a:latin typeface="+mn-lt"/>
            </a:endParaRPr>
          </a:p>
        </p:txBody>
      </p:sp>
      <p:sp>
        <p:nvSpPr>
          <p:cNvPr id="6232" name="AutoShape 89"/>
          <p:cNvSpPr>
            <a:spLocks noChangeArrowheads="1"/>
          </p:cNvSpPr>
          <p:nvPr/>
        </p:nvSpPr>
        <p:spPr bwMode="auto">
          <a:xfrm>
            <a:off x="1028898" y="920467"/>
            <a:ext cx="2159000" cy="341632"/>
          </a:xfrm>
          <a:prstGeom prst="homePlate">
            <a:avLst>
              <a:gd name="adj" fmla="val 43089"/>
            </a:avLst>
          </a:prstGeom>
          <a:gradFill>
            <a:gsLst>
              <a:gs pos="0">
                <a:srgbClr val="F7F7F7"/>
              </a:gs>
              <a:gs pos="100000">
                <a:srgbClr val="E6E6E6"/>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marL="114300" indent="-114300" algn="ctr">
              <a:lnSpc>
                <a:spcPct val="90000"/>
              </a:lnSpc>
              <a:spcBef>
                <a:spcPct val="0"/>
              </a:spcBef>
              <a:buClr>
                <a:srgbClr val="FF3300"/>
              </a:buClr>
            </a:pPr>
            <a:endParaRPr lang="en-US" b="0" dirty="0">
              <a:solidFill>
                <a:schemeClr val="bg2">
                  <a:lumMod val="25000"/>
                </a:schemeClr>
              </a:solidFill>
              <a:latin typeface="Arial" charset="0"/>
            </a:endParaRPr>
          </a:p>
        </p:txBody>
      </p:sp>
      <p:sp>
        <p:nvSpPr>
          <p:cNvPr id="6233" name="AutoShape 90"/>
          <p:cNvSpPr>
            <a:spLocks noChangeArrowheads="1"/>
          </p:cNvSpPr>
          <p:nvPr/>
        </p:nvSpPr>
        <p:spPr bwMode="auto">
          <a:xfrm>
            <a:off x="3156148" y="908720"/>
            <a:ext cx="1649413" cy="365125"/>
          </a:xfrm>
          <a:prstGeom prst="chevron">
            <a:avLst>
              <a:gd name="adj" fmla="val 34717"/>
            </a:avLst>
          </a:prstGeom>
          <a:gradFill>
            <a:gsLst>
              <a:gs pos="0">
                <a:srgbClr val="CFCFCF"/>
              </a:gs>
              <a:gs pos="100000">
                <a:srgbClr val="B3B3B3"/>
              </a:gs>
            </a:gsLst>
            <a:lin ang="5400000" scaled="0"/>
          </a:gradFill>
          <a:ln w="6350" algn="ctr">
            <a:solidFill>
              <a:schemeClr val="bg1"/>
            </a:solidFill>
            <a:miter lim="800000"/>
            <a:headEnd/>
            <a:tailEnd/>
          </a:ln>
          <a:effectLst>
            <a:outerShdw blurRad="76200" dist="38100" dir="5400000" sx="98000" sy="98000" algn="t" rotWithShape="0">
              <a:prstClr val="black">
                <a:alpha val="20000"/>
              </a:prstClr>
            </a:outerShdw>
          </a:effectLst>
        </p:spPr>
        <p:txBody>
          <a:bodyPr anchor="ctr"/>
          <a:lstStyle/>
          <a:p>
            <a:pPr marL="114300" indent="-114300" algn="ctr">
              <a:lnSpc>
                <a:spcPct val="90000"/>
              </a:lnSpc>
              <a:spcBef>
                <a:spcPct val="0"/>
              </a:spcBef>
              <a:buClr>
                <a:srgbClr val="FF3300"/>
              </a:buClr>
              <a:buFontTx/>
              <a:buNone/>
            </a:pPr>
            <a:endParaRPr lang="en-US" b="0">
              <a:solidFill>
                <a:schemeClr val="accent2"/>
              </a:solidFill>
              <a:latin typeface="Arial" charset="0"/>
            </a:endParaRPr>
          </a:p>
        </p:txBody>
      </p:sp>
      <p:sp>
        <p:nvSpPr>
          <p:cNvPr id="6234" name="AutoShape 91"/>
          <p:cNvSpPr>
            <a:spLocks noChangeArrowheads="1"/>
          </p:cNvSpPr>
          <p:nvPr/>
        </p:nvSpPr>
        <p:spPr bwMode="auto">
          <a:xfrm>
            <a:off x="4803973" y="906617"/>
            <a:ext cx="1614488" cy="369332"/>
          </a:xfrm>
          <a:prstGeom prst="chevron">
            <a:avLst>
              <a:gd name="adj" fmla="val 41229"/>
            </a:avLst>
          </a:prstGeom>
          <a:gradFill>
            <a:gsLst>
              <a:gs pos="0">
                <a:srgbClr val="A6A6A6"/>
              </a:gs>
              <a:gs pos="100000">
                <a:srgbClr val="7F7F7F"/>
              </a:gs>
            </a:gsLst>
            <a:lin ang="5400000" scaled="0"/>
          </a:gradFill>
          <a:ln w="12700" algn="ctr">
            <a:noFill/>
            <a:miter lim="800000"/>
            <a:headEnd/>
            <a:tailEnd/>
          </a:ln>
          <a:effectLst>
            <a:outerShdw blurRad="40005" dist="22860" dir="5400000" algn="t" rotWithShape="0">
              <a:prstClr val="black">
                <a:alpha val="35000"/>
              </a:prstClr>
            </a:outerShdw>
          </a:effectLst>
        </p:spPr>
        <p:txBody>
          <a:bodyPr anchor="ctr">
            <a:spAutoFit/>
          </a:bodyPr>
          <a:lstStyle/>
          <a:p>
            <a:endParaRPr lang="en-US">
              <a:solidFill>
                <a:schemeClr val="accent2"/>
              </a:solidFill>
            </a:endParaRPr>
          </a:p>
        </p:txBody>
      </p:sp>
      <p:sp>
        <p:nvSpPr>
          <p:cNvPr id="6235" name="Rectangle 92"/>
          <p:cNvSpPr>
            <a:spLocks noChangeArrowheads="1"/>
          </p:cNvSpPr>
          <p:nvPr/>
        </p:nvSpPr>
        <p:spPr bwMode="auto">
          <a:xfrm flipH="1">
            <a:off x="6594673" y="964325"/>
            <a:ext cx="2009775" cy="253916"/>
          </a:xfrm>
          <a:prstGeom prst="rect">
            <a:avLst/>
          </a:prstGeom>
          <a:gradFill>
            <a:gsLst>
              <a:gs pos="0">
                <a:schemeClr val="accent1"/>
              </a:gs>
              <a:gs pos="80000">
                <a:srgbClr val="759CD5"/>
              </a:gs>
              <a:gs pos="100000">
                <a:srgbClr val="759CD5"/>
              </a:gs>
            </a:gsLst>
            <a:lin ang="16200000" scaled="0"/>
          </a:gradFill>
          <a:ln>
            <a:solidFill>
              <a:schemeClr val="bg1"/>
            </a:solidFill>
          </a:ln>
          <a:effectLst>
            <a:outerShdw blurRad="40005" dist="22860" dir="5400000" algn="t" rotWithShape="0">
              <a:prstClr val="black">
                <a:alpha val="35000"/>
              </a:prstClr>
            </a:outerShdw>
          </a:effectLst>
        </p:spPr>
        <p:txBody>
          <a:bodyPr vert="vert270" wrap="square" lIns="45720" tIns="45720" rIns="45720" bIns="45720" rtlCol="0" anchor="ctr">
            <a:noAutofit/>
          </a:bodyPr>
          <a:lstStyle/>
          <a:p>
            <a:pPr algn="ctr">
              <a:spcBef>
                <a:spcPts val="400"/>
              </a:spcBef>
              <a:spcAft>
                <a:spcPts val="400"/>
              </a:spcAft>
              <a:buClr>
                <a:schemeClr val="accent5">
                  <a:lumMod val="50000"/>
                </a:schemeClr>
              </a:buClr>
            </a:pPr>
            <a:endParaRPr lang="en-US" sz="1050" dirty="0">
              <a:solidFill>
                <a:schemeClr val="bg1"/>
              </a:solidFill>
              <a:latin typeface="Arial" charset="0"/>
            </a:endParaRPr>
          </a:p>
        </p:txBody>
      </p:sp>
      <p:sp>
        <p:nvSpPr>
          <p:cNvPr id="6236" name="Text Box 98"/>
          <p:cNvSpPr txBox="1">
            <a:spLocks noChangeArrowheads="1"/>
          </p:cNvSpPr>
          <p:nvPr/>
        </p:nvSpPr>
        <p:spPr bwMode="auto">
          <a:xfrm flipH="1">
            <a:off x="4842073" y="948407"/>
            <a:ext cx="1592263"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dirty="0">
                <a:solidFill>
                  <a:schemeClr val="bg1"/>
                </a:solidFill>
                <a:latin typeface="Arial" charset="0"/>
                <a:cs typeface="Arial" charset="0"/>
              </a:rPr>
              <a:t>Business Criterial</a:t>
            </a:r>
          </a:p>
        </p:txBody>
      </p:sp>
      <p:sp>
        <p:nvSpPr>
          <p:cNvPr id="6237" name="Text Box 96"/>
          <p:cNvSpPr txBox="1">
            <a:spLocks noChangeArrowheads="1"/>
          </p:cNvSpPr>
          <p:nvPr/>
        </p:nvSpPr>
        <p:spPr bwMode="auto">
          <a:xfrm flipH="1">
            <a:off x="3059311" y="948407"/>
            <a:ext cx="1885950"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a:solidFill>
                  <a:schemeClr val="accent2"/>
                </a:solidFill>
                <a:latin typeface="Arial" charset="0"/>
                <a:cs typeface="Arial" charset="0"/>
              </a:rPr>
              <a:t>Technical Criteria</a:t>
            </a:r>
          </a:p>
        </p:txBody>
      </p:sp>
      <p:sp>
        <p:nvSpPr>
          <p:cNvPr id="6238" name="Text Box 95"/>
          <p:cNvSpPr txBox="1">
            <a:spLocks noChangeArrowheads="1"/>
          </p:cNvSpPr>
          <p:nvPr/>
        </p:nvSpPr>
        <p:spPr bwMode="auto">
          <a:xfrm flipH="1">
            <a:off x="1105098" y="948407"/>
            <a:ext cx="1846263" cy="274638"/>
          </a:xfrm>
          <a:prstGeom prst="rect">
            <a:avLst/>
          </a:prstGeom>
          <a:noFill/>
          <a:ln w="12700">
            <a:noFill/>
            <a:miter lim="800000"/>
            <a:headEnd/>
            <a:tailEnd/>
          </a:ln>
        </p:spPr>
        <p:txBody>
          <a:bodyPr/>
          <a:lstStyle/>
          <a:p>
            <a:pPr algn="ctr" eaLnBrk="0" hangingPunct="0">
              <a:spcBef>
                <a:spcPct val="0"/>
              </a:spcBef>
              <a:buClrTx/>
              <a:buFontTx/>
              <a:buNone/>
            </a:pPr>
            <a:r>
              <a:rPr lang="de-DE" sz="1100" dirty="0">
                <a:solidFill>
                  <a:schemeClr val="bg2">
                    <a:lumMod val="25000"/>
                  </a:schemeClr>
                </a:solidFill>
                <a:latin typeface="Arial" charset="0"/>
                <a:cs typeface="Arial" charset="0"/>
              </a:rPr>
              <a:t>Quality Metrics Subset </a:t>
            </a:r>
          </a:p>
        </p:txBody>
      </p:sp>
      <p:sp>
        <p:nvSpPr>
          <p:cNvPr id="6239" name="Text Box 98"/>
          <p:cNvSpPr txBox="1">
            <a:spLocks noChangeArrowheads="1"/>
          </p:cNvSpPr>
          <p:nvPr/>
        </p:nvSpPr>
        <p:spPr bwMode="auto">
          <a:xfrm flipH="1">
            <a:off x="6686748" y="948407"/>
            <a:ext cx="1885950" cy="260350"/>
          </a:xfrm>
          <a:prstGeom prst="rect">
            <a:avLst/>
          </a:prstGeom>
          <a:noFill/>
          <a:ln w="12700">
            <a:noFill/>
            <a:miter lim="800000"/>
            <a:headEnd/>
            <a:tailEnd/>
          </a:ln>
        </p:spPr>
        <p:txBody>
          <a:bodyPr>
            <a:spAutoFit/>
          </a:bodyPr>
          <a:lstStyle/>
          <a:p>
            <a:pPr algn="ctr" eaLnBrk="0" hangingPunct="0">
              <a:spcBef>
                <a:spcPct val="0"/>
              </a:spcBef>
              <a:buClrTx/>
              <a:buFontTx/>
              <a:buNone/>
            </a:pPr>
            <a:r>
              <a:rPr lang="de-DE" sz="1100" dirty="0">
                <a:solidFill>
                  <a:schemeClr val="bg1"/>
                </a:solidFill>
                <a:latin typeface="Arial" charset="0"/>
                <a:cs typeface="Arial" charset="0"/>
              </a:rPr>
              <a:t>Application Quality</a:t>
            </a:r>
          </a:p>
        </p:txBody>
      </p:sp>
      <p:sp>
        <p:nvSpPr>
          <p:cNvPr id="6241" name="Rectangle 98"/>
          <p:cNvSpPr>
            <a:spLocks noChangeArrowheads="1"/>
          </p:cNvSpPr>
          <p:nvPr/>
        </p:nvSpPr>
        <p:spPr bwMode="auto">
          <a:xfrm>
            <a:off x="1044773" y="2288257"/>
            <a:ext cx="1889125" cy="369332"/>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buFontTx/>
              <a:buNone/>
            </a:pPr>
            <a:r>
              <a:rPr lang="en-US" sz="1000" b="0">
                <a:solidFill>
                  <a:schemeClr val="bg2">
                    <a:lumMod val="25000"/>
                  </a:schemeClr>
                </a:solidFill>
                <a:latin typeface="Arial" charset="0"/>
              </a:rPr>
              <a:t>Multiple artifacts inserting data on the same SQL table</a:t>
            </a:r>
          </a:p>
        </p:txBody>
      </p:sp>
      <p:cxnSp>
        <p:nvCxnSpPr>
          <p:cNvPr id="6242" name="AutoShape 83"/>
          <p:cNvCxnSpPr>
            <a:cxnSpLocks noChangeShapeType="1"/>
            <a:stCxn id="6172" idx="3"/>
            <a:endCxn id="6241" idx="3"/>
          </p:cNvCxnSpPr>
          <p:nvPr/>
        </p:nvCxnSpPr>
        <p:spPr bwMode="auto">
          <a:xfrm flipH="1" flipV="1">
            <a:off x="2933898" y="2472923"/>
            <a:ext cx="361950" cy="96322"/>
          </a:xfrm>
          <a:prstGeom prst="straightConnector1">
            <a:avLst/>
          </a:prstGeom>
          <a:noFill/>
          <a:ln w="9525" cap="rnd">
            <a:solidFill>
              <a:schemeClr val="accent2"/>
            </a:solidFill>
            <a:prstDash val="sysDot"/>
            <a:round/>
            <a:headEnd/>
            <a:tailEnd/>
          </a:ln>
        </p:spPr>
      </p:cxnSp>
      <p:sp>
        <p:nvSpPr>
          <p:cNvPr id="6243" name="Rectangle 100"/>
          <p:cNvSpPr>
            <a:spLocks noChangeArrowheads="1"/>
          </p:cNvSpPr>
          <p:nvPr/>
        </p:nvSpPr>
        <p:spPr bwMode="auto">
          <a:xfrm>
            <a:off x="641548" y="2594645"/>
            <a:ext cx="2292350" cy="228600"/>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buFontTx/>
              <a:buNone/>
            </a:pPr>
            <a:r>
              <a:rPr lang="en-US" sz="1000" b="0">
                <a:solidFill>
                  <a:schemeClr val="accent2"/>
                </a:solidFill>
                <a:latin typeface="Arial" charset="0"/>
              </a:rPr>
              <a:t>Coupling Distribution</a:t>
            </a:r>
          </a:p>
        </p:txBody>
      </p:sp>
      <p:cxnSp>
        <p:nvCxnSpPr>
          <p:cNvPr id="6244" name="AutoShape 83"/>
          <p:cNvCxnSpPr>
            <a:cxnSpLocks noChangeShapeType="1"/>
            <a:stCxn id="6172" idx="3"/>
            <a:endCxn id="6243" idx="3"/>
          </p:cNvCxnSpPr>
          <p:nvPr/>
        </p:nvCxnSpPr>
        <p:spPr bwMode="auto">
          <a:xfrm flipH="1">
            <a:off x="2933898" y="2569245"/>
            <a:ext cx="363538" cy="139700"/>
          </a:xfrm>
          <a:prstGeom prst="straightConnector1">
            <a:avLst/>
          </a:prstGeom>
          <a:noFill/>
          <a:ln w="9525" cap="rnd">
            <a:solidFill>
              <a:schemeClr val="accent2"/>
            </a:solidFill>
            <a:prstDash val="sysDot"/>
            <a:round/>
            <a:headEnd/>
            <a:tailEnd/>
          </a:ln>
        </p:spPr>
      </p:cxnSp>
      <p:sp>
        <p:nvSpPr>
          <p:cNvPr id="6245" name="Rectangle 102"/>
          <p:cNvSpPr>
            <a:spLocks noChangeArrowheads="1"/>
          </p:cNvSpPr>
          <p:nvPr/>
        </p:nvSpPr>
        <p:spPr bwMode="auto">
          <a:xfrm>
            <a:off x="943173" y="1280195"/>
            <a:ext cx="1990725" cy="228600"/>
          </a:xfrm>
          <a:prstGeom prst="rect">
            <a:avLst/>
          </a:prstGeom>
          <a:noFill/>
          <a:ln w="12700" algn="ctr">
            <a:noFill/>
            <a:miter lim="800000"/>
            <a:headEnd/>
            <a:tailEnd/>
          </a:ln>
        </p:spPr>
        <p:txBody>
          <a:bodyPr>
            <a:spAutoFit/>
          </a:bodyPr>
          <a:lstStyle/>
          <a:p>
            <a:pPr marL="114300" indent="-114300" algn="r">
              <a:lnSpc>
                <a:spcPct val="90000"/>
              </a:lnSpc>
              <a:spcBef>
                <a:spcPct val="0"/>
              </a:spcBef>
              <a:buClr>
                <a:srgbClr val="FF3300"/>
              </a:buClr>
              <a:buFontTx/>
              <a:buNone/>
            </a:pPr>
            <a:r>
              <a:rPr lang="en-US" sz="1000" b="0">
                <a:solidFill>
                  <a:schemeClr val="accent2"/>
                </a:solidFill>
                <a:latin typeface="Arial" charset="0"/>
              </a:rPr>
              <a:t>SQL Complexity Distribution</a:t>
            </a:r>
          </a:p>
        </p:txBody>
      </p:sp>
      <p:cxnSp>
        <p:nvCxnSpPr>
          <p:cNvPr id="6246" name="AutoShape 25"/>
          <p:cNvCxnSpPr>
            <a:cxnSpLocks noChangeShapeType="1"/>
            <a:stCxn id="6173" idx="3"/>
            <a:endCxn id="6245" idx="3"/>
          </p:cNvCxnSpPr>
          <p:nvPr/>
        </p:nvCxnSpPr>
        <p:spPr bwMode="auto">
          <a:xfrm flipH="1" flipV="1">
            <a:off x="2933898" y="1394495"/>
            <a:ext cx="363538" cy="346075"/>
          </a:xfrm>
          <a:prstGeom prst="straightConnector1">
            <a:avLst/>
          </a:prstGeom>
          <a:noFill/>
          <a:ln w="9525" cap="rnd">
            <a:solidFill>
              <a:schemeClr val="accent2"/>
            </a:solidFill>
            <a:prstDash val="sysDot"/>
            <a:round/>
            <a:headEnd/>
            <a:tailEnd/>
          </a:ln>
        </p:spPr>
      </p:cxnSp>
      <p:sp>
        <p:nvSpPr>
          <p:cNvPr id="109" name="AutoShape 82"/>
          <p:cNvSpPr>
            <a:spLocks/>
          </p:cNvSpPr>
          <p:nvPr/>
        </p:nvSpPr>
        <p:spPr bwMode="auto">
          <a:xfrm flipH="1">
            <a:off x="6300192" y="1412776"/>
            <a:ext cx="79375" cy="1520825"/>
          </a:xfrm>
          <a:prstGeom prst="leftBrace">
            <a:avLst>
              <a:gd name="adj1" fmla="val 159667"/>
              <a:gd name="adj2" fmla="val 50000"/>
            </a:avLst>
          </a:prstGeom>
          <a:noFill/>
          <a:ln w="12700">
            <a:solidFill>
              <a:schemeClr val="accent2"/>
            </a:solidFill>
            <a:round/>
            <a:headEnd/>
            <a:tailEnd/>
          </a:ln>
        </p:spPr>
        <p:txBody>
          <a:bodyPr wrap="none" anchor="ctr">
            <a:spAutoFit/>
          </a:bodyPr>
          <a:lstStyle/>
          <a:p>
            <a:endParaRPr lang="en-US"/>
          </a:p>
        </p:txBody>
      </p:sp>
      <p:sp>
        <p:nvSpPr>
          <p:cNvPr id="110" name="AutoShape 82"/>
          <p:cNvSpPr>
            <a:spLocks/>
          </p:cNvSpPr>
          <p:nvPr/>
        </p:nvSpPr>
        <p:spPr bwMode="auto">
          <a:xfrm flipH="1">
            <a:off x="6300192" y="4509120"/>
            <a:ext cx="79375" cy="1520825"/>
          </a:xfrm>
          <a:prstGeom prst="leftBrace">
            <a:avLst>
              <a:gd name="adj1" fmla="val 159667"/>
              <a:gd name="adj2" fmla="val 50000"/>
            </a:avLst>
          </a:prstGeom>
          <a:noFill/>
          <a:ln w="12700">
            <a:solidFill>
              <a:schemeClr val="accent2"/>
            </a:solidFill>
            <a:round/>
            <a:headEnd/>
            <a:tailEnd/>
          </a:ln>
        </p:spPr>
        <p:txBody>
          <a:bodyPr wrap="none" anchor="ctr">
            <a:spAutoFit/>
          </a:bodyPr>
          <a:lstStyle/>
          <a:p>
            <a:endParaRPr lang="en-US"/>
          </a:p>
        </p:txBody>
      </p:sp>
      <p:pic>
        <p:nvPicPr>
          <p:cNvPr id="10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6240" y="3312543"/>
            <a:ext cx="1758031" cy="932533"/>
          </a:xfrm>
          <a:prstGeom prst="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269013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388188" y="1958203"/>
            <a:ext cx="8576299" cy="4270075"/>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smtClean="0">
              <a:solidFill>
                <a:schemeClr val="tx2">
                  <a:lumMod val="65000"/>
                  <a:lumOff val="35000"/>
                </a:schemeClr>
              </a:solidFill>
              <a:latin typeface="+mn-lt"/>
              <a:cs typeface="Arial" pitchFamily="34" charset="0"/>
            </a:endParaRPr>
          </a:p>
        </p:txBody>
      </p:sp>
      <p:sp>
        <p:nvSpPr>
          <p:cNvPr id="42" name="Rectangle 41"/>
          <p:cNvSpPr/>
          <p:nvPr/>
        </p:nvSpPr>
        <p:spPr bwMode="auto">
          <a:xfrm>
            <a:off x="386910" y="1994840"/>
            <a:ext cx="8577578" cy="4320480"/>
          </a:xfrm>
          <a:prstGeom prst="rect">
            <a:avLst/>
          </a:prstGeom>
          <a:noFill/>
          <a:ln>
            <a:noFill/>
          </a:ln>
          <a:effectLst>
            <a:outerShdw blurRad="40005" dist="22860" dir="5400000" algn="t" rotWithShape="0">
              <a:prstClr val="black">
                <a:alpha val="35000"/>
              </a:prstClr>
            </a:outerShdw>
          </a:effectLst>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
        <p:nvSpPr>
          <p:cNvPr id="10243" name="Rectangle 2"/>
          <p:cNvSpPr>
            <a:spLocks noGrp="1" noChangeArrowheads="1"/>
          </p:cNvSpPr>
          <p:nvPr>
            <p:ph type="title"/>
          </p:nvPr>
        </p:nvSpPr>
        <p:spPr/>
        <p:txBody>
          <a:bodyPr/>
          <a:lstStyle/>
          <a:p>
            <a:pPr eaLnBrk="1" hangingPunct="1"/>
            <a:r>
              <a:rPr lang="en-US" dirty="0" smtClean="0"/>
              <a:t>Computation of score 1 to 4</a:t>
            </a:r>
          </a:p>
        </p:txBody>
      </p:sp>
      <p:sp>
        <p:nvSpPr>
          <p:cNvPr id="10244" name="Rectangle 3"/>
          <p:cNvSpPr>
            <a:spLocks noGrp="1" noChangeArrowheads="1"/>
          </p:cNvSpPr>
          <p:nvPr>
            <p:ph type="body" sz="quarter" idx="11"/>
          </p:nvPr>
        </p:nvSpPr>
        <p:spPr>
          <a:xfrm>
            <a:off x="325438" y="917940"/>
            <a:ext cx="8504237" cy="797654"/>
          </a:xfrm>
        </p:spPr>
        <p:txBody>
          <a:bodyPr/>
          <a:lstStyle/>
          <a:p>
            <a:pPr eaLnBrk="1" hangingPunct="1"/>
            <a:r>
              <a:rPr lang="en-US" sz="2000" dirty="0" smtClean="0"/>
              <a:t>Computed per rule, component, module and application</a:t>
            </a:r>
          </a:p>
          <a:p>
            <a:pPr eaLnBrk="1" hangingPunct="1"/>
            <a:r>
              <a:rPr lang="en-US" dirty="0" smtClean="0"/>
              <a:t>Below 3, risks and costs increase.</a:t>
            </a:r>
            <a:endParaRPr lang="en-US" sz="2000" dirty="0" smtClean="0"/>
          </a:p>
        </p:txBody>
      </p:sp>
      <p:pic>
        <p:nvPicPr>
          <p:cNvPr id="10245" name="Picture 5"/>
          <p:cNvPicPr>
            <a:picLocks noChangeAspect="1" noChangeArrowheads="1"/>
          </p:cNvPicPr>
          <p:nvPr/>
        </p:nvPicPr>
        <p:blipFill>
          <a:blip r:embed="rId3" cstate="print"/>
          <a:srcRect/>
          <a:stretch>
            <a:fillRect/>
          </a:stretch>
        </p:blipFill>
        <p:spPr bwMode="auto">
          <a:xfrm>
            <a:off x="2051720" y="3016374"/>
            <a:ext cx="5572125" cy="628650"/>
          </a:xfrm>
          <a:prstGeom prst="rect">
            <a:avLst/>
          </a:prstGeom>
          <a:noFill/>
          <a:ln w="9525" algn="ctr">
            <a:solidFill>
              <a:schemeClr val="bg1">
                <a:lumMod val="75000"/>
              </a:schemeClr>
            </a:solidFill>
            <a:miter lim="800000"/>
            <a:headEnd/>
            <a:tailEnd/>
          </a:ln>
          <a:effectLst>
            <a:outerShdw blurRad="50800" dist="38100" dir="2700000" algn="tl" rotWithShape="0">
              <a:prstClr val="black">
                <a:alpha val="40000"/>
              </a:prstClr>
            </a:outerShdw>
          </a:effectLst>
        </p:spPr>
      </p:pic>
      <p:sp>
        <p:nvSpPr>
          <p:cNvPr id="10246" name="Line 6"/>
          <p:cNvSpPr>
            <a:spLocks noChangeShapeType="1"/>
          </p:cNvSpPr>
          <p:nvPr/>
        </p:nvSpPr>
        <p:spPr bwMode="auto">
          <a:xfrm>
            <a:off x="2093224" y="44757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7" name="Line 7"/>
          <p:cNvSpPr>
            <a:spLocks noChangeShapeType="1"/>
          </p:cNvSpPr>
          <p:nvPr/>
        </p:nvSpPr>
        <p:spPr bwMode="auto">
          <a:xfrm>
            <a:off x="2093224" y="46916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8" name="Line 8"/>
          <p:cNvSpPr>
            <a:spLocks noChangeShapeType="1"/>
          </p:cNvSpPr>
          <p:nvPr/>
        </p:nvSpPr>
        <p:spPr bwMode="auto">
          <a:xfrm>
            <a:off x="2093224" y="4907584"/>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49" name="Line 9"/>
          <p:cNvSpPr>
            <a:spLocks noChangeShapeType="1"/>
          </p:cNvSpPr>
          <p:nvPr/>
        </p:nvSpPr>
        <p:spPr bwMode="auto">
          <a:xfrm>
            <a:off x="2093224" y="5123484"/>
            <a:ext cx="215900" cy="0"/>
          </a:xfrm>
          <a:prstGeom prst="line">
            <a:avLst/>
          </a:prstGeom>
          <a:noFill/>
          <a:ln w="9525">
            <a:solidFill>
              <a:schemeClr val="bg1"/>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0" name="Line 10"/>
          <p:cNvSpPr>
            <a:spLocks noChangeShapeType="1"/>
          </p:cNvSpPr>
          <p:nvPr/>
        </p:nvSpPr>
        <p:spPr bwMode="auto">
          <a:xfrm>
            <a:off x="2093224" y="5339384"/>
            <a:ext cx="5688013" cy="0"/>
          </a:xfrm>
          <a:prstGeom prst="line">
            <a:avLst/>
          </a:prstGeom>
          <a:noFill/>
          <a:ln w="9525">
            <a:solidFill>
              <a:schemeClr val="tx2">
                <a:lumMod val="75000"/>
                <a:lumOff val="25000"/>
              </a:schemeClr>
            </a:solidFill>
            <a:round/>
            <a:headEnd/>
            <a:tailEnd type="arrow" w="med" len="med"/>
          </a:ln>
        </p:spPr>
        <p:txBody>
          <a:bodyPr lIns="90000" tIns="46800" rIns="90000" bIns="46800">
            <a:spAutoFit/>
          </a:bodyPr>
          <a:lstStyle/>
          <a:p>
            <a:endParaRPr lang="en-US">
              <a:solidFill>
                <a:schemeClr val="tx2">
                  <a:lumMod val="65000"/>
                  <a:lumOff val="35000"/>
                </a:schemeClr>
              </a:solidFill>
            </a:endParaRPr>
          </a:p>
        </p:txBody>
      </p:sp>
      <p:sp>
        <p:nvSpPr>
          <p:cNvPr id="10251" name="Text Box 11"/>
          <p:cNvSpPr txBox="1">
            <a:spLocks noChangeArrowheads="1"/>
          </p:cNvSpPr>
          <p:nvPr/>
        </p:nvSpPr>
        <p:spPr bwMode="auto">
          <a:xfrm>
            <a:off x="602562" y="4193209"/>
            <a:ext cx="733191"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Low risk</a:t>
            </a:r>
          </a:p>
        </p:txBody>
      </p:sp>
      <p:sp>
        <p:nvSpPr>
          <p:cNvPr id="10252" name="Text Box 12"/>
          <p:cNvSpPr txBox="1">
            <a:spLocks noChangeArrowheads="1"/>
          </p:cNvSpPr>
          <p:nvPr/>
        </p:nvSpPr>
        <p:spPr bwMode="auto">
          <a:xfrm>
            <a:off x="602562" y="4409109"/>
            <a:ext cx="1042571"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Moderate risk</a:t>
            </a:r>
          </a:p>
        </p:txBody>
      </p:sp>
      <p:sp>
        <p:nvSpPr>
          <p:cNvPr id="10253" name="Text Box 13"/>
          <p:cNvSpPr txBox="1">
            <a:spLocks noChangeArrowheads="1"/>
          </p:cNvSpPr>
          <p:nvPr/>
        </p:nvSpPr>
        <p:spPr bwMode="auto">
          <a:xfrm>
            <a:off x="602562" y="4625009"/>
            <a:ext cx="758839"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High risk</a:t>
            </a:r>
          </a:p>
        </p:txBody>
      </p:sp>
      <p:sp>
        <p:nvSpPr>
          <p:cNvPr id="10254" name="Text Box 14"/>
          <p:cNvSpPr txBox="1">
            <a:spLocks noChangeArrowheads="1"/>
          </p:cNvSpPr>
          <p:nvPr/>
        </p:nvSpPr>
        <p:spPr bwMode="auto">
          <a:xfrm>
            <a:off x="602562" y="4840909"/>
            <a:ext cx="1054369" cy="279180"/>
          </a:xfrm>
          <a:prstGeom prst="rect">
            <a:avLst/>
          </a:prstGeom>
          <a:noFill/>
          <a:ln w="9525" algn="ctr">
            <a:noFill/>
            <a:miter lim="800000"/>
            <a:headEnd/>
            <a:tailEnd/>
          </a:ln>
        </p:spPr>
        <p:txBody>
          <a:bodyPr wrap="none" lIns="90000" tIns="46800" rIns="90000" bIns="46800">
            <a:spAutoFit/>
          </a:bodyPr>
          <a:lstStyle/>
          <a:p>
            <a:r>
              <a:rPr lang="en-US" sz="1200" b="0" dirty="0">
                <a:solidFill>
                  <a:schemeClr val="tx2">
                    <a:lumMod val="65000"/>
                    <a:lumOff val="35000"/>
                  </a:schemeClr>
                </a:solidFill>
              </a:rPr>
              <a:t>Very high risk</a:t>
            </a:r>
          </a:p>
        </p:txBody>
      </p:sp>
      <p:sp>
        <p:nvSpPr>
          <p:cNvPr id="10255" name="Line 15"/>
          <p:cNvSpPr>
            <a:spLocks noChangeShapeType="1"/>
          </p:cNvSpPr>
          <p:nvPr/>
        </p:nvSpPr>
        <p:spPr bwMode="auto">
          <a:xfrm>
            <a:off x="2394849" y="5123484"/>
            <a:ext cx="863600" cy="0"/>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56" name="Line 16"/>
          <p:cNvSpPr>
            <a:spLocks noChangeShapeType="1"/>
          </p:cNvSpPr>
          <p:nvPr/>
        </p:nvSpPr>
        <p:spPr bwMode="auto">
          <a:xfrm>
            <a:off x="6325499" y="4475784"/>
            <a:ext cx="1079500" cy="0"/>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57" name="Line 17"/>
          <p:cNvSpPr>
            <a:spLocks noChangeShapeType="1"/>
          </p:cNvSpPr>
          <p:nvPr/>
        </p:nvSpPr>
        <p:spPr bwMode="auto">
          <a:xfrm rot="-5400000">
            <a:off x="315049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8" name="Line 18"/>
          <p:cNvSpPr>
            <a:spLocks noChangeShapeType="1"/>
          </p:cNvSpPr>
          <p:nvPr/>
        </p:nvSpPr>
        <p:spPr bwMode="auto">
          <a:xfrm rot="-5400000">
            <a:off x="417284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59" name="Line 19"/>
          <p:cNvSpPr>
            <a:spLocks noChangeShapeType="1"/>
          </p:cNvSpPr>
          <p:nvPr/>
        </p:nvSpPr>
        <p:spPr bwMode="auto">
          <a:xfrm rot="-5400000">
            <a:off x="519519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60" name="Line 20"/>
          <p:cNvSpPr>
            <a:spLocks noChangeShapeType="1"/>
          </p:cNvSpPr>
          <p:nvPr/>
        </p:nvSpPr>
        <p:spPr bwMode="auto">
          <a:xfrm rot="-5400000">
            <a:off x="6217549" y="5329859"/>
            <a:ext cx="215900"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61" name="Line 21"/>
          <p:cNvSpPr>
            <a:spLocks noChangeShapeType="1"/>
          </p:cNvSpPr>
          <p:nvPr/>
        </p:nvSpPr>
        <p:spPr bwMode="auto">
          <a:xfrm rot="5400000" flipV="1">
            <a:off x="1478861" y="4728197"/>
            <a:ext cx="1514475" cy="0"/>
          </a:xfrm>
          <a:prstGeom prst="line">
            <a:avLst/>
          </a:prstGeom>
          <a:noFill/>
          <a:ln w="9525">
            <a:solidFill>
              <a:schemeClr val="tx2">
                <a:lumMod val="75000"/>
                <a:lumOff val="25000"/>
              </a:schemeClr>
            </a:solidFill>
            <a:round/>
            <a:headEnd type="arrow" w="med" len="med"/>
            <a:tailEnd/>
          </a:ln>
        </p:spPr>
        <p:txBody>
          <a:bodyPr lIns="90000" tIns="46800" rIns="90000" bIns="46800">
            <a:spAutoFit/>
          </a:bodyPr>
          <a:lstStyle/>
          <a:p>
            <a:endParaRPr lang="en-US">
              <a:solidFill>
                <a:schemeClr val="tx2">
                  <a:lumMod val="65000"/>
                  <a:lumOff val="35000"/>
                </a:schemeClr>
              </a:solidFill>
            </a:endParaRPr>
          </a:p>
        </p:txBody>
      </p:sp>
      <p:sp>
        <p:nvSpPr>
          <p:cNvPr id="10262" name="Line 22"/>
          <p:cNvSpPr>
            <a:spLocks noChangeShapeType="1"/>
          </p:cNvSpPr>
          <p:nvPr/>
        </p:nvSpPr>
        <p:spPr bwMode="auto">
          <a:xfrm flipV="1">
            <a:off x="3253687" y="4469434"/>
            <a:ext cx="3068637" cy="652462"/>
          </a:xfrm>
          <a:prstGeom prst="line">
            <a:avLst/>
          </a:prstGeom>
          <a:noFill/>
          <a:ln w="9525">
            <a:solidFill>
              <a:schemeClr val="tx2">
                <a:lumMod val="75000"/>
                <a:lumOff val="25000"/>
              </a:schemeClr>
            </a:solidFill>
            <a:prstDash val="dash"/>
            <a:round/>
            <a:headEnd/>
            <a:tailEnd/>
          </a:ln>
        </p:spPr>
        <p:txBody>
          <a:bodyPr lIns="90000" tIns="46800" rIns="90000" bIns="46800">
            <a:spAutoFit/>
          </a:bodyPr>
          <a:lstStyle/>
          <a:p>
            <a:endParaRPr lang="en-US">
              <a:solidFill>
                <a:schemeClr val="tx2">
                  <a:lumMod val="65000"/>
                  <a:lumOff val="35000"/>
                </a:schemeClr>
              </a:solidFill>
            </a:endParaRPr>
          </a:p>
        </p:txBody>
      </p:sp>
      <p:sp>
        <p:nvSpPr>
          <p:cNvPr id="10263" name="Text Box 23"/>
          <p:cNvSpPr txBox="1">
            <a:spLocks noChangeArrowheads="1"/>
          </p:cNvSpPr>
          <p:nvPr/>
        </p:nvSpPr>
        <p:spPr bwMode="auto">
          <a:xfrm>
            <a:off x="7231962" y="5475909"/>
            <a:ext cx="1542708"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Compliance Ratio</a:t>
            </a:r>
          </a:p>
          <a:p>
            <a:r>
              <a:rPr lang="en-US" sz="1200" b="0">
                <a:solidFill>
                  <a:schemeClr val="tx2">
                    <a:lumMod val="65000"/>
                    <a:lumOff val="35000"/>
                  </a:schemeClr>
                </a:solidFill>
              </a:rPr>
              <a:t>(% successful checks)</a:t>
            </a:r>
          </a:p>
        </p:txBody>
      </p:sp>
      <p:sp>
        <p:nvSpPr>
          <p:cNvPr id="10265" name="Text Box 25"/>
          <p:cNvSpPr txBox="1">
            <a:spLocks noChangeArrowheads="1"/>
          </p:cNvSpPr>
          <p:nvPr/>
        </p:nvSpPr>
        <p:spPr bwMode="auto">
          <a:xfrm>
            <a:off x="1723337" y="43329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4.00</a:t>
            </a:r>
          </a:p>
        </p:txBody>
      </p:sp>
      <p:sp>
        <p:nvSpPr>
          <p:cNvPr id="10266" name="Text Box 26"/>
          <p:cNvSpPr txBox="1">
            <a:spLocks noChangeArrowheads="1"/>
          </p:cNvSpPr>
          <p:nvPr/>
        </p:nvSpPr>
        <p:spPr bwMode="auto">
          <a:xfrm>
            <a:off x="1723337" y="45488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3.00</a:t>
            </a:r>
          </a:p>
        </p:txBody>
      </p:sp>
      <p:sp>
        <p:nvSpPr>
          <p:cNvPr id="10267" name="Text Box 27"/>
          <p:cNvSpPr txBox="1">
            <a:spLocks noChangeArrowheads="1"/>
          </p:cNvSpPr>
          <p:nvPr/>
        </p:nvSpPr>
        <p:spPr bwMode="auto">
          <a:xfrm>
            <a:off x="1723337" y="47647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2.00</a:t>
            </a:r>
          </a:p>
        </p:txBody>
      </p:sp>
      <p:sp>
        <p:nvSpPr>
          <p:cNvPr id="10268" name="Text Box 28"/>
          <p:cNvSpPr txBox="1">
            <a:spLocks noChangeArrowheads="1"/>
          </p:cNvSpPr>
          <p:nvPr/>
        </p:nvSpPr>
        <p:spPr bwMode="auto">
          <a:xfrm>
            <a:off x="1723337" y="4980609"/>
            <a:ext cx="451062" cy="279180"/>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1.00</a:t>
            </a:r>
          </a:p>
        </p:txBody>
      </p:sp>
      <p:sp>
        <p:nvSpPr>
          <p:cNvPr id="10271" name="Text Box 31"/>
          <p:cNvSpPr txBox="1">
            <a:spLocks noChangeArrowheads="1"/>
          </p:cNvSpPr>
          <p:nvPr/>
        </p:nvSpPr>
        <p:spPr bwMode="auto">
          <a:xfrm>
            <a:off x="3074299"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#1</a:t>
            </a:r>
          </a:p>
          <a:p>
            <a:r>
              <a:rPr lang="en-US" sz="1200" b="0">
                <a:solidFill>
                  <a:schemeClr val="tx2">
                    <a:lumMod val="65000"/>
                    <a:lumOff val="35000"/>
                  </a:schemeClr>
                </a:solidFill>
              </a:rPr>
              <a:t>E.g.: 10%</a:t>
            </a:r>
          </a:p>
        </p:txBody>
      </p:sp>
      <p:sp>
        <p:nvSpPr>
          <p:cNvPr id="10272" name="Text Box 32"/>
          <p:cNvSpPr txBox="1">
            <a:spLocks noChangeArrowheads="1"/>
          </p:cNvSpPr>
          <p:nvPr/>
        </p:nvSpPr>
        <p:spPr bwMode="auto">
          <a:xfrm>
            <a:off x="4099824"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#2</a:t>
            </a:r>
          </a:p>
          <a:p>
            <a:r>
              <a:rPr lang="en-US" sz="1200" b="0">
                <a:solidFill>
                  <a:schemeClr val="tx2">
                    <a:lumMod val="65000"/>
                    <a:lumOff val="35000"/>
                  </a:schemeClr>
                </a:solidFill>
              </a:rPr>
              <a:t>E.g.:</a:t>
            </a:r>
            <a:r>
              <a:rPr lang="en-US" altLang="moh-CA" sz="1200" b="0">
                <a:solidFill>
                  <a:schemeClr val="tx2">
                    <a:lumMod val="65000"/>
                    <a:lumOff val="35000"/>
                  </a:schemeClr>
                </a:solidFill>
              </a:rPr>
              <a:t> </a:t>
            </a:r>
            <a:r>
              <a:rPr lang="en-US" sz="1200" b="0">
                <a:solidFill>
                  <a:schemeClr val="tx2">
                    <a:lumMod val="65000"/>
                    <a:lumOff val="35000"/>
                  </a:schemeClr>
                </a:solidFill>
              </a:rPr>
              <a:t>70%</a:t>
            </a:r>
          </a:p>
        </p:txBody>
      </p:sp>
      <p:sp>
        <p:nvSpPr>
          <p:cNvPr id="10273" name="Text Box 33"/>
          <p:cNvSpPr txBox="1">
            <a:spLocks noChangeArrowheads="1"/>
          </p:cNvSpPr>
          <p:nvPr/>
        </p:nvSpPr>
        <p:spPr bwMode="auto">
          <a:xfrm>
            <a:off x="5125349"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#3</a:t>
            </a:r>
          </a:p>
          <a:p>
            <a:r>
              <a:rPr lang="en-US" sz="1200" b="0">
                <a:solidFill>
                  <a:schemeClr val="tx2">
                    <a:lumMod val="65000"/>
                    <a:lumOff val="35000"/>
                  </a:schemeClr>
                </a:solidFill>
              </a:rPr>
              <a:t>E.g.:</a:t>
            </a:r>
            <a:r>
              <a:rPr lang="en-US" altLang="moh-CA" sz="1200" b="0">
                <a:solidFill>
                  <a:schemeClr val="tx2">
                    <a:lumMod val="65000"/>
                    <a:lumOff val="35000"/>
                  </a:schemeClr>
                </a:solidFill>
              </a:rPr>
              <a:t> </a:t>
            </a:r>
            <a:r>
              <a:rPr lang="en-US" sz="1200" b="0">
                <a:solidFill>
                  <a:schemeClr val="tx2">
                    <a:lumMod val="65000"/>
                    <a:lumOff val="35000"/>
                  </a:schemeClr>
                </a:solidFill>
              </a:rPr>
              <a:t>90%</a:t>
            </a:r>
          </a:p>
        </p:txBody>
      </p:sp>
      <p:sp>
        <p:nvSpPr>
          <p:cNvPr id="10274" name="Text Box 34"/>
          <p:cNvSpPr txBox="1">
            <a:spLocks noChangeArrowheads="1"/>
          </p:cNvSpPr>
          <p:nvPr/>
        </p:nvSpPr>
        <p:spPr bwMode="auto">
          <a:xfrm>
            <a:off x="6150874" y="5485434"/>
            <a:ext cx="999289" cy="463846"/>
          </a:xfrm>
          <a:prstGeom prst="rect">
            <a:avLst/>
          </a:prstGeom>
          <a:noFill/>
          <a:ln w="9525" algn="ctr">
            <a:noFill/>
            <a:miter lim="800000"/>
            <a:headEnd/>
            <a:tailEnd/>
          </a:ln>
        </p:spPr>
        <p:txBody>
          <a:bodyPr wrap="none" lIns="90000" tIns="46800" rIns="90000" bIns="46800">
            <a:spAutoFit/>
          </a:bodyPr>
          <a:lstStyle/>
          <a:p>
            <a:r>
              <a:rPr lang="en-US" sz="1200" b="0">
                <a:solidFill>
                  <a:schemeClr val="tx2">
                    <a:lumMod val="65000"/>
                    <a:lumOff val="35000"/>
                  </a:schemeClr>
                </a:solidFill>
              </a:rPr>
              <a:t>Threshold #4</a:t>
            </a:r>
          </a:p>
          <a:p>
            <a:r>
              <a:rPr lang="en-US" sz="1200" b="0">
                <a:solidFill>
                  <a:schemeClr val="tx2">
                    <a:lumMod val="65000"/>
                    <a:lumOff val="35000"/>
                  </a:schemeClr>
                </a:solidFill>
              </a:rPr>
              <a:t>E.g.:</a:t>
            </a:r>
            <a:r>
              <a:rPr lang="en-US" altLang="moh-CA" sz="1200" b="0">
                <a:solidFill>
                  <a:schemeClr val="tx2">
                    <a:lumMod val="65000"/>
                    <a:lumOff val="35000"/>
                  </a:schemeClr>
                </a:solidFill>
              </a:rPr>
              <a:t> </a:t>
            </a:r>
            <a:r>
              <a:rPr lang="en-US" sz="1200" b="0">
                <a:solidFill>
                  <a:schemeClr val="tx2">
                    <a:lumMod val="65000"/>
                    <a:lumOff val="35000"/>
                  </a:schemeClr>
                </a:solidFill>
              </a:rPr>
              <a:t>99%</a:t>
            </a:r>
          </a:p>
        </p:txBody>
      </p:sp>
      <p:sp>
        <p:nvSpPr>
          <p:cNvPr id="10277" name="Text Box 37"/>
          <p:cNvSpPr txBox="1">
            <a:spLocks noChangeArrowheads="1"/>
          </p:cNvSpPr>
          <p:nvPr/>
        </p:nvSpPr>
        <p:spPr bwMode="auto">
          <a:xfrm>
            <a:off x="1187624" y="2301798"/>
            <a:ext cx="2183908" cy="525401"/>
          </a:xfrm>
          <a:prstGeom prst="rect">
            <a:avLst/>
          </a:prstGeom>
          <a:noFill/>
          <a:ln w="9525" algn="ctr">
            <a:noFill/>
            <a:miter lim="800000"/>
            <a:headEnd/>
            <a:tailEnd/>
          </a:ln>
        </p:spPr>
        <p:txBody>
          <a:bodyPr wrap="none" lIns="90000" tIns="46800" rIns="90000" bIns="46800">
            <a:spAutoFit/>
          </a:bodyPr>
          <a:lstStyle/>
          <a:p>
            <a:pPr algn="r"/>
            <a:r>
              <a:rPr lang="en-US" sz="1400">
                <a:solidFill>
                  <a:schemeClr val="tx2">
                    <a:lumMod val="65000"/>
                    <a:lumOff val="35000"/>
                  </a:schemeClr>
                </a:solidFill>
                <a:latin typeface="Arial" charset="0"/>
              </a:rPr>
              <a:t>Compliance Ratio = </a:t>
            </a:r>
          </a:p>
          <a:p>
            <a:pPr algn="r"/>
            <a:r>
              <a:rPr lang="en-US" sz="1400">
                <a:solidFill>
                  <a:schemeClr val="tx2">
                    <a:lumMod val="65000"/>
                    <a:lumOff val="35000"/>
                  </a:schemeClr>
                </a:solidFill>
                <a:latin typeface="Arial" charset="0"/>
              </a:rPr>
              <a:t>(% of Successful checks)</a:t>
            </a:r>
          </a:p>
        </p:txBody>
      </p:sp>
      <p:sp>
        <p:nvSpPr>
          <p:cNvPr id="10278" name="Text Box 38"/>
          <p:cNvSpPr txBox="1">
            <a:spLocks noChangeArrowheads="1"/>
          </p:cNvSpPr>
          <p:nvPr/>
        </p:nvSpPr>
        <p:spPr bwMode="auto">
          <a:xfrm>
            <a:off x="4098607" y="2066848"/>
            <a:ext cx="1675757"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successful checks </a:t>
            </a:r>
          </a:p>
        </p:txBody>
      </p:sp>
      <p:sp>
        <p:nvSpPr>
          <p:cNvPr id="10279" name="Text Box 39"/>
          <p:cNvSpPr txBox="1">
            <a:spLocks noChangeArrowheads="1"/>
          </p:cNvSpPr>
          <p:nvPr/>
        </p:nvSpPr>
        <p:spPr bwMode="auto">
          <a:xfrm>
            <a:off x="3522344" y="2571673"/>
            <a:ext cx="2865185"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successful checks + failed checks</a:t>
            </a:r>
          </a:p>
        </p:txBody>
      </p:sp>
      <p:sp>
        <p:nvSpPr>
          <p:cNvPr id="10280" name="Line 40"/>
          <p:cNvSpPr>
            <a:spLocks noChangeShapeType="1"/>
          </p:cNvSpPr>
          <p:nvPr/>
        </p:nvSpPr>
        <p:spPr bwMode="auto">
          <a:xfrm>
            <a:off x="3522344" y="2446260"/>
            <a:ext cx="3240088" cy="0"/>
          </a:xfrm>
          <a:prstGeom prst="line">
            <a:avLst/>
          </a:prstGeom>
          <a:noFill/>
          <a:ln w="9525">
            <a:solidFill>
              <a:schemeClr val="tx2">
                <a:lumMod val="75000"/>
                <a:lumOff val="25000"/>
              </a:schemeClr>
            </a:solidFill>
            <a:round/>
            <a:headEnd/>
            <a:tailEnd/>
          </a:ln>
        </p:spPr>
        <p:txBody>
          <a:bodyPr wrap="none" lIns="90000" tIns="46800" rIns="90000" bIns="46800">
            <a:spAutoFit/>
          </a:bodyPr>
          <a:lstStyle/>
          <a:p>
            <a:endParaRPr lang="en-US">
              <a:solidFill>
                <a:schemeClr val="tx2">
                  <a:lumMod val="65000"/>
                  <a:lumOff val="35000"/>
                </a:schemeClr>
              </a:solidFill>
            </a:endParaRPr>
          </a:p>
        </p:txBody>
      </p:sp>
      <p:sp>
        <p:nvSpPr>
          <p:cNvPr id="10281" name="Text Box 41"/>
          <p:cNvSpPr txBox="1">
            <a:spLocks noChangeArrowheads="1"/>
          </p:cNvSpPr>
          <p:nvPr/>
        </p:nvSpPr>
        <p:spPr bwMode="auto">
          <a:xfrm>
            <a:off x="6762432" y="2211310"/>
            <a:ext cx="649835" cy="309958"/>
          </a:xfrm>
          <a:prstGeom prst="rect">
            <a:avLst/>
          </a:prstGeom>
          <a:noFill/>
          <a:ln w="9525" algn="ctr">
            <a:noFill/>
            <a:miter lim="800000"/>
            <a:headEnd/>
            <a:tailEnd/>
          </a:ln>
        </p:spPr>
        <p:txBody>
          <a:bodyPr wrap="none" lIns="90000" tIns="46800" rIns="90000" bIns="46800">
            <a:spAutoFit/>
          </a:bodyPr>
          <a:lstStyle/>
          <a:p>
            <a:r>
              <a:rPr lang="en-US" sz="1400">
                <a:solidFill>
                  <a:schemeClr val="tx2">
                    <a:lumMod val="65000"/>
                    <a:lumOff val="35000"/>
                  </a:schemeClr>
                </a:solidFill>
                <a:latin typeface="Arial" charset="0"/>
              </a:rPr>
              <a:t>X 100</a:t>
            </a:r>
          </a:p>
        </p:txBody>
      </p:sp>
      <p:sp>
        <p:nvSpPr>
          <p:cNvPr id="56" name="Text Box 11"/>
          <p:cNvSpPr txBox="1">
            <a:spLocks noChangeArrowheads="1"/>
          </p:cNvSpPr>
          <p:nvPr/>
        </p:nvSpPr>
        <p:spPr bwMode="auto">
          <a:xfrm>
            <a:off x="6501389" y="3814060"/>
            <a:ext cx="806929"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92D050"/>
                </a:solidFill>
                <a:effectLst>
                  <a:outerShdw blurRad="50800" dist="38100" algn="l" rotWithShape="0">
                    <a:prstClr val="black">
                      <a:alpha val="40000"/>
                    </a:prstClr>
                  </a:outerShdw>
                </a:effectLst>
              </a:rPr>
              <a:t>Low risk</a:t>
            </a:r>
          </a:p>
        </p:txBody>
      </p:sp>
      <p:sp>
        <p:nvSpPr>
          <p:cNvPr id="57" name="Text Box 12"/>
          <p:cNvSpPr txBox="1">
            <a:spLocks noChangeArrowheads="1"/>
          </p:cNvSpPr>
          <p:nvPr/>
        </p:nvSpPr>
        <p:spPr bwMode="auto">
          <a:xfrm>
            <a:off x="5253078" y="3814060"/>
            <a:ext cx="1180429"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FFFF99"/>
                </a:solidFill>
                <a:effectLst>
                  <a:outerShdw blurRad="50800" dist="38100" algn="l" rotWithShape="0">
                    <a:prstClr val="black">
                      <a:alpha val="40000"/>
                    </a:prstClr>
                  </a:outerShdw>
                </a:effectLst>
              </a:rPr>
              <a:t>Moderate risk</a:t>
            </a:r>
          </a:p>
        </p:txBody>
      </p:sp>
      <p:sp>
        <p:nvSpPr>
          <p:cNvPr id="58" name="Text Box 13"/>
          <p:cNvSpPr txBox="1">
            <a:spLocks noChangeArrowheads="1"/>
          </p:cNvSpPr>
          <p:nvPr/>
        </p:nvSpPr>
        <p:spPr bwMode="auto">
          <a:xfrm>
            <a:off x="4366510" y="3814060"/>
            <a:ext cx="840593" cy="279180"/>
          </a:xfrm>
          <a:prstGeom prst="rect">
            <a:avLst/>
          </a:prstGeom>
          <a:noFill/>
          <a:ln w="9525" algn="ctr">
            <a:noFill/>
            <a:miter lim="800000"/>
            <a:headEnd/>
            <a:tailEnd/>
          </a:ln>
        </p:spPr>
        <p:txBody>
          <a:bodyPr wrap="none" lIns="90000" tIns="46800" rIns="90000" bIns="46800">
            <a:spAutoFit/>
          </a:bodyPr>
          <a:lstStyle/>
          <a:p>
            <a:r>
              <a:rPr lang="en-US" sz="1200" b="1" dirty="0">
                <a:solidFill>
                  <a:schemeClr val="accent3">
                    <a:lumMod val="60000"/>
                    <a:lumOff val="40000"/>
                  </a:schemeClr>
                </a:solidFill>
                <a:effectLst>
                  <a:outerShdw blurRad="50800" dist="38100" algn="l" rotWithShape="0">
                    <a:prstClr val="black">
                      <a:alpha val="40000"/>
                    </a:prstClr>
                  </a:outerShdw>
                </a:effectLst>
              </a:rPr>
              <a:t>High risk</a:t>
            </a:r>
          </a:p>
        </p:txBody>
      </p:sp>
      <p:sp>
        <p:nvSpPr>
          <p:cNvPr id="59" name="Text Box 14"/>
          <p:cNvSpPr txBox="1">
            <a:spLocks noChangeArrowheads="1"/>
          </p:cNvSpPr>
          <p:nvPr/>
        </p:nvSpPr>
        <p:spPr bwMode="auto">
          <a:xfrm>
            <a:off x="3217437" y="3813658"/>
            <a:ext cx="1191201" cy="279180"/>
          </a:xfrm>
          <a:prstGeom prst="rect">
            <a:avLst/>
          </a:prstGeom>
          <a:noFill/>
          <a:ln w="9525" algn="ctr">
            <a:noFill/>
            <a:miter lim="800000"/>
            <a:headEnd/>
            <a:tailEnd/>
          </a:ln>
        </p:spPr>
        <p:txBody>
          <a:bodyPr wrap="none" lIns="90000" tIns="46800" rIns="90000" bIns="46800">
            <a:spAutoFit/>
          </a:bodyPr>
          <a:lstStyle/>
          <a:p>
            <a:r>
              <a:rPr lang="en-US" sz="1200" b="1" dirty="0">
                <a:solidFill>
                  <a:srgbClr val="FF0000"/>
                </a:solidFill>
                <a:effectLst>
                  <a:outerShdw blurRad="50800" dist="38100" algn="l" rotWithShape="0">
                    <a:prstClr val="black">
                      <a:alpha val="40000"/>
                    </a:prstClr>
                  </a:outerShdw>
                </a:effectLst>
              </a:rPr>
              <a:t>Very high risk</a:t>
            </a:r>
          </a:p>
        </p:txBody>
      </p:sp>
    </p:spTree>
    <p:extLst>
      <p:ext uri="{BB962C8B-B14F-4D97-AF65-F5344CB8AC3E}">
        <p14:creationId xmlns:p14="http://schemas.microsoft.com/office/powerpoint/2010/main" val="164787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Application </a:t>
            </a:r>
            <a:r>
              <a:rPr lang="en-US" dirty="0" smtClean="0"/>
              <a:t>OVERVIEW</a:t>
            </a:r>
            <a:endParaRPr lang="en-US" dirty="0"/>
          </a:p>
        </p:txBody>
      </p:sp>
      <p:sp>
        <p:nvSpPr>
          <p:cNvPr id="2" name="Slide Number Placeholder 1"/>
          <p:cNvSpPr>
            <a:spLocks noGrp="1"/>
          </p:cNvSpPr>
          <p:nvPr>
            <p:ph type="sldNum" sz="quarter" idx="4294967295"/>
          </p:nvPr>
        </p:nvSpPr>
        <p:spPr>
          <a:xfrm>
            <a:off x="0" y="6570663"/>
            <a:ext cx="501650" cy="228600"/>
          </a:xfrm>
        </p:spPr>
        <p:txBody>
          <a:bodyPr/>
          <a:lstStyle/>
          <a:p>
            <a:fld id="{F71C7896-8E11-4384-BFC5-C0974CDBC83D}" type="slidenum">
              <a:rPr lang="en-US" smtClean="0"/>
              <a:pPr/>
              <a:t>9</a:t>
            </a:fld>
            <a:endParaRPr lang="en-US" dirty="0"/>
          </a:p>
        </p:txBody>
      </p:sp>
    </p:spTree>
    <p:extLst>
      <p:ext uri="{BB962C8B-B14F-4D97-AF65-F5344CB8AC3E}">
        <p14:creationId xmlns:p14="http://schemas.microsoft.com/office/powerpoint/2010/main" val="376678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Theme1</Template>
  <TotalTime>7766</TotalTime>
  <Words>4454</Words>
  <Application>Microsoft Office PowerPoint</Application>
  <PresentationFormat>On-screen Show (4:3)</PresentationFormat>
  <Paragraphs>949</Paragraphs>
  <Slides>21</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Calibri</vt:lpstr>
      <vt:lpstr>Corbel</vt:lpstr>
      <vt:lpstr>Georgia</vt:lpstr>
      <vt:lpstr>Symbol</vt:lpstr>
      <vt:lpstr>Times New Roman</vt:lpstr>
      <vt:lpstr>Utsaah</vt:lpstr>
      <vt:lpstr>Webdings</vt:lpstr>
      <vt:lpstr>Wingdings</vt:lpstr>
      <vt:lpstr>Theme1</vt:lpstr>
      <vt:lpstr>CAST AIP – Out of the Box Presentation</vt:lpstr>
      <vt:lpstr>Agenda</vt:lpstr>
      <vt:lpstr>CAST OVERVIEW</vt:lpstr>
      <vt:lpstr>The Application Intelligence Platform: A $100m engine</vt:lpstr>
      <vt:lpstr>CAST: Verification of CISQ’s Standards</vt:lpstr>
      <vt:lpstr>CISQ focuses on the software flaws that matter</vt:lpstr>
      <vt:lpstr>Overview of CAST Quality Model</vt:lpstr>
      <vt:lpstr>Computation of score 1 to 4</vt:lpstr>
      <vt:lpstr>Application OVERVIEW</vt:lpstr>
      <vt:lpstr>Context &amp; Objectives</vt:lpstr>
      <vt:lpstr>Executive Summary</vt:lpstr>
      <vt:lpstr>Risk Drivers analysis</vt:lpstr>
      <vt:lpstr>Technical Debt</vt:lpstr>
      <vt:lpstr>Maintenability Cost</vt:lpstr>
      <vt:lpstr>Potential Points of failures: Propagated Risk Index</vt:lpstr>
      <vt:lpstr>Potential Points of failures: Transaction Risk Index</vt:lpstr>
      <vt:lpstr>recommendations</vt:lpstr>
      <vt:lpstr>Proposed Action Plan</vt:lpstr>
      <vt:lpstr>Rule name</vt:lpstr>
      <vt:lpstr>Rule name</vt:lpstr>
      <vt:lpstr>Rule name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creator>
  <cp:lastModifiedBy>Aurore Eteve</cp:lastModifiedBy>
  <cp:revision>204</cp:revision>
  <dcterms:created xsi:type="dcterms:W3CDTF">2013-01-22T15:43:13Z</dcterms:created>
  <dcterms:modified xsi:type="dcterms:W3CDTF">2016-02-15T10:19:19Z</dcterms:modified>
</cp:coreProperties>
</file>