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6"/>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333" r:id="rId19"/>
    <p:sldId id="322" r:id="rId20"/>
    <p:sldId id="272" r:id="rId21"/>
    <p:sldId id="326" r:id="rId22"/>
    <p:sldId id="332" r:id="rId23"/>
    <p:sldId id="295" r:id="rId24"/>
    <p:sldId id="276" r:id="rId25"/>
    <p:sldId id="275" r:id="rId26"/>
    <p:sldId id="274" r:id="rId27"/>
    <p:sldId id="277" r:id="rId28"/>
    <p:sldId id="279" r:id="rId29"/>
    <p:sldId id="297" r:id="rId30"/>
    <p:sldId id="278" r:id="rId31"/>
    <p:sldId id="300" r:id="rId32"/>
    <p:sldId id="316" r:id="rId33"/>
    <p:sldId id="334" r:id="rId34"/>
    <p:sldId id="335" r:id="rId35"/>
    <p:sldId id="294" r:id="rId36"/>
    <p:sldId id="280" r:id="rId37"/>
    <p:sldId id="281" r:id="rId38"/>
    <p:sldId id="320" r:id="rId39"/>
    <p:sldId id="304" r:id="rId40"/>
    <p:sldId id="305" r:id="rId41"/>
    <p:sldId id="282" r:id="rId42"/>
    <p:sldId id="283" r:id="rId43"/>
    <p:sldId id="302" r:id="rId44"/>
    <p:sldId id="284" r:id="rId45"/>
    <p:sldId id="303" r:id="rId46"/>
    <p:sldId id="285" r:id="rId47"/>
    <p:sldId id="286" r:id="rId48"/>
    <p:sldId id="287" r:id="rId49"/>
    <p:sldId id="288" r:id="rId50"/>
    <p:sldId id="301" r:id="rId51"/>
    <p:sldId id="330" r:id="rId52"/>
    <p:sldId id="289" r:id="rId53"/>
    <p:sldId id="290" r:id="rId54"/>
    <p:sldId id="291" r:id="rId55"/>
    <p:sldId id="292" r:id="rId56"/>
    <p:sldId id="293" r:id="rId57"/>
    <p:sldId id="296" r:id="rId58"/>
    <p:sldId id="298" r:id="rId59"/>
    <p:sldId id="299" r:id="rId60"/>
    <p:sldId id="307" r:id="rId61"/>
    <p:sldId id="309" r:id="rId62"/>
    <p:sldId id="310" r:id="rId63"/>
    <p:sldId id="312" r:id="rId64"/>
    <p:sldId id="313" r:id="rId65"/>
    <p:sldId id="314" r:id="rId66"/>
    <p:sldId id="315" r:id="rId67"/>
    <p:sldId id="327" r:id="rId68"/>
    <p:sldId id="328" r:id="rId69"/>
    <p:sldId id="329" r:id="rId70"/>
    <p:sldId id="331" r:id="rId71"/>
    <p:sldId id="336" r:id="rId72"/>
    <p:sldId id="337" r:id="rId73"/>
    <p:sldId id="338" r:id="rId74"/>
    <p:sldId id="317" r:id="rId7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7FF"/>
    <a:srgbClr val="FEFEF4"/>
    <a:srgbClr val="2F65B4"/>
    <a:srgbClr val="3B82E5"/>
    <a:srgbClr val="FDFDFD"/>
    <a:srgbClr val="5987CC"/>
    <a:srgbClr val="EEB000"/>
    <a:srgbClr val="E68708"/>
    <a:srgbClr val="5E5E5E"/>
    <a:srgbClr val="98D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86" autoAdjust="0"/>
    <p:restoredTop sz="94660"/>
  </p:normalViewPr>
  <p:slideViewPr>
    <p:cSldViewPr>
      <p:cViewPr varScale="1">
        <p:scale>
          <a:sx n="114" d="100"/>
          <a:sy n="114" d="100"/>
        </p:scale>
        <p:origin x="161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numFmt formatCode="General" sourceLinked="1"/>
        <c:majorTickMark val="out"/>
        <c:minorTickMark val="none"/>
        <c:tickLblPos val="nextTo"/>
        <c:crossAx val="299490848"/>
        <c:crosses val="autoZero"/>
        <c:auto val="1"/>
        <c:lblAlgn val="ctr"/>
        <c:lblOffset val="100"/>
        <c:noMultiLvlLbl val="0"/>
      </c:catAx>
      <c:valAx>
        <c:axId val="299490848"/>
        <c:scaling>
          <c:orientation val="minMax"/>
          <c:max val="4"/>
          <c:min val="0"/>
        </c:scaling>
        <c:delete val="0"/>
        <c:axPos val="l"/>
        <c:majorGridlines/>
        <c:numFmt formatCode="General" sourceLinked="1"/>
        <c:majorTickMark val="cross"/>
        <c:minorTickMark val="none"/>
        <c:tickLblPos val="nextTo"/>
        <c:crossAx val="299490456"/>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numFmt formatCode="General" sourceLinked="1"/>
        <c:majorTickMark val="out"/>
        <c:minorTickMark val="none"/>
        <c:tickLblPos val="nextTo"/>
        <c:crossAx val="360667456"/>
        <c:crosses val="autoZero"/>
        <c:auto val="1"/>
        <c:lblAlgn val="ctr"/>
        <c:lblOffset val="100"/>
        <c:noMultiLvlLbl val="0"/>
      </c:catAx>
      <c:valAx>
        <c:axId val="360667456"/>
        <c:scaling>
          <c:orientation val="minMax"/>
          <c:max val="4"/>
          <c:min val="0"/>
        </c:scaling>
        <c:delete val="0"/>
        <c:axPos val="l"/>
        <c:majorGridlines/>
        <c:numFmt formatCode="General" sourceLinked="1"/>
        <c:majorTickMark val="cross"/>
        <c:minorTickMark val="none"/>
        <c:tickLblPos val="nextTo"/>
        <c:crossAx val="360662752"/>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ln w="12700">
            <a:solidFill>
              <a:prstClr val="white">
                <a:lumMod val="50000"/>
              </a:prstClr>
            </a:solidFill>
          </a:ln>
        </c:spPr>
        <c:crossAx val="299486144"/>
        <c:crosses val="autoZero"/>
        <c:auto val="0"/>
        <c:lblAlgn val="ctr"/>
        <c:lblOffset val="100"/>
        <c:noMultiLvlLbl val="1"/>
      </c:catAx>
      <c:valAx>
        <c:axId val="299486144"/>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360661184"/>
        <c:crosses val="autoZero"/>
        <c:crossBetween val="midCat"/>
        <c:minorUnit val="0.25"/>
      </c:valAx>
      <c:valAx>
        <c:axId val="360661184"/>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360666280"/>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29/06/2018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61</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a:t>Click to edit Master title style</a:t>
            </a:r>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29/06/2018</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29/06/2018</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29/06/2018</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35539" y="1244602"/>
            <a:ext cx="3976687" cy="2436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35539" y="3833813"/>
            <a:ext cx="3976687" cy="2436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2"/>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29/06/2018</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a:t>Click to edit Master subtitle style</a:t>
            </a:r>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a:solidFill>
                  <a:srgbClr val="FFFFFF"/>
                </a:solidFill>
              </a:rPr>
              <a:t>Copyright CAST 2011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29/06/2018</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29/06/2018</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29/06/2018</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29/06/2018</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29/06/2018</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29/06/2018</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29/06/2018</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a:t>Components </a:t>
            </a:r>
            <a:r>
              <a:rPr lang="fr-FR" dirty="0" err="1"/>
              <a:t>library</a:t>
            </a:r>
            <a:endParaRPr lang="fr-FR" dirty="0"/>
          </a:p>
        </p:txBody>
      </p:sp>
      <p:sp>
        <p:nvSpPr>
          <p:cNvPr id="2" name="Title 1"/>
          <p:cNvSpPr>
            <a:spLocks noGrp="1"/>
          </p:cNvSpPr>
          <p:nvPr>
            <p:ph type="ctrTitle" sz="quarter"/>
          </p:nvPr>
        </p:nvSpPr>
        <p:spPr/>
        <p:txBody>
          <a:bodyPr/>
          <a:lstStyle/>
          <a:p>
            <a:r>
              <a:rPr lang="fr-FR" dirty="0"/>
              <a:t>Powerpoint Templates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a:solidFill>
                  <a:schemeClr val="tx1">
                    <a:lumMod val="75000"/>
                    <a:lumOff val="25000"/>
                  </a:schemeClr>
                </a:solidFill>
              </a:rPr>
              <a:t>Today date</a:t>
            </a: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a:solidFill>
                  <a:schemeClr val="tx1">
                    <a:lumMod val="75000"/>
                    <a:lumOff val="25000"/>
                  </a:schemeClr>
                </a:solidFill>
              </a:rPr>
              <a:t>Cast</a:t>
            </a:r>
            <a:r>
              <a:rPr lang="fr-FR" b="1" dirty="0">
                <a:solidFill>
                  <a:schemeClr val="tx1">
                    <a:lumMod val="75000"/>
                    <a:lumOff val="25000"/>
                  </a:schemeClr>
                </a:solidFill>
              </a:rPr>
              <a:t> Version:</a:t>
            </a: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a:solidFill>
                  <a:schemeClr val="bg1">
                    <a:lumMod val="50000"/>
                  </a:schemeClr>
                </a:solidFill>
              </a:rPr>
              <a:t>Options :</a:t>
            </a: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Date</a:t>
            </a:r>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Previous</a:t>
            </a:r>
            <a:r>
              <a:rPr lang="fr-FR" sz="1800" dirty="0"/>
              <a:t> </a:t>
            </a:r>
            <a:r>
              <a:rPr lang="fr-FR" sz="1800" dirty="0" err="1"/>
              <a:t>Snapshot</a:t>
            </a:r>
            <a:r>
              <a:rPr lang="fr-FR" sz="1800" dirty="0"/>
              <a:t> Date</a:t>
            </a:r>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spTree>
    <p:extLst>
      <p:ext uri="{BB962C8B-B14F-4D97-AF65-F5344CB8AC3E}">
        <p14:creationId xmlns:p14="http://schemas.microsoft.com/office/powerpoint/2010/main" val="13255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a:t>PowerPoint Templates – </a:t>
            </a:r>
            <a:r>
              <a:rPr lang="fr-FR" dirty="0" err="1"/>
              <a:t>Text</a:t>
            </a:r>
            <a:r>
              <a:rPr lang="fr-FR" dirty="0"/>
              <a:t> [3]</a:t>
            </a:r>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Dashboard </a:t>
            </a:r>
            <a:r>
              <a:rPr lang="fr-FR" dirty="0" err="1"/>
              <a:t>Website</a:t>
            </a:r>
            <a:r>
              <a:rPr lang="fr-FR" dirty="0"/>
              <a:t> Url</a:t>
            </a:r>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DASHBOARD_SERVICE_URL</a:t>
            </a:r>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http://host/AED</a:t>
            </a:r>
          </a:p>
        </p:txBody>
      </p:sp>
      <p:sp>
        <p:nvSpPr>
          <p:cNvPr id="15" name="Rounded Rectangle 14"/>
          <p:cNvSpPr/>
          <p:nvPr/>
        </p:nvSpPr>
        <p:spPr>
          <a:xfrm>
            <a:off x="1776954" y="3867209"/>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386104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System Name</a:t>
            </a:r>
          </a:p>
        </p:txBody>
      </p:sp>
      <p:sp>
        <p:nvSpPr>
          <p:cNvPr id="17" name="TextBox 16"/>
          <p:cNvSpPr txBox="1"/>
          <p:nvPr/>
        </p:nvSpPr>
        <p:spPr>
          <a:xfrm>
            <a:off x="3307470" y="4227250"/>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SYSTEM_NAME</a:t>
            </a:r>
          </a:p>
        </p:txBody>
      </p:sp>
      <p:sp>
        <p:nvSpPr>
          <p:cNvPr id="18" name="TextBox 17"/>
          <p:cNvSpPr txBox="1"/>
          <p:nvPr/>
        </p:nvSpPr>
        <p:spPr>
          <a:xfrm>
            <a:off x="2660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22725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547220"/>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54722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987379"/>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My</a:t>
            </a:r>
            <a:r>
              <a:rPr lang="fr-FR" dirty="0"/>
              <a:t> System Name</a:t>
            </a:r>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an analytics database. Engineering databases do not contain this 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3323385" y="4944070"/>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is only relevant on engineering databases. There is no real system on analytics database, just a fake one called “All Applications”.</a:t>
            </a:r>
            <a:endParaRPr lang="fr-FR" sz="14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2699792" y="4935828"/>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sp>
        <p:nvSpPr>
          <p:cNvPr id="46" name="Rounded Rectangle 45"/>
          <p:cNvSpPr/>
          <p:nvPr/>
        </p:nvSpPr>
        <p:spPr>
          <a:xfrm>
            <a:off x="2477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2339752" y="3836947"/>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4020506" y="4324389"/>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3372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549298" y="42326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4020506" y="4557027"/>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968835" y="455702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8" name="Rounded Rectangle 37"/>
          <p:cNvSpPr/>
          <p:nvPr/>
        </p:nvSpPr>
        <p:spPr>
          <a:xfrm>
            <a:off x="3923928" y="5243198"/>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9" name="TextBox 48" descr="TEXT;APPLICATION_QUALITY_TYPE"/>
          <p:cNvSpPr txBox="1"/>
          <p:nvPr/>
        </p:nvSpPr>
        <p:spPr>
          <a:xfrm>
            <a:off x="4081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QualityType</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sp>
        <p:nvSpPr>
          <p:cNvPr id="70" name="Rounded Rectangle 69"/>
          <p:cNvSpPr/>
          <p:nvPr/>
        </p:nvSpPr>
        <p:spPr>
          <a:xfrm>
            <a:off x="464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320040" y="980728"/>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2007272" y="135598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5" name="TextBox 74"/>
          <p:cNvSpPr txBox="1"/>
          <p:nvPr/>
        </p:nvSpPr>
        <p:spPr>
          <a:xfrm>
            <a:off x="536064" y="134693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2" name="Rounded Rectangle 11"/>
          <p:cNvSpPr/>
          <p:nvPr/>
        </p:nvSpPr>
        <p:spPr>
          <a:xfrm>
            <a:off x="464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0040" y="347980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Result</a:t>
            </a:r>
            <a:r>
              <a:rPr lang="fr-FR" dirty="0"/>
              <a:t> for a </a:t>
            </a:r>
            <a:r>
              <a:rPr lang="fr-FR" dirty="0" err="1"/>
              <a:t>metric</a:t>
            </a:r>
            <a:r>
              <a:rPr lang="fr-FR" dirty="0"/>
              <a:t> id</a:t>
            </a:r>
          </a:p>
        </p:txBody>
      </p:sp>
      <p:sp>
        <p:nvSpPr>
          <p:cNvPr id="14" name="TextBox 13"/>
          <p:cNvSpPr txBox="1"/>
          <p:nvPr/>
        </p:nvSpPr>
        <p:spPr>
          <a:xfrm>
            <a:off x="2007272" y="3855056"/>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APPLICATION_METRIC</a:t>
            </a:r>
          </a:p>
        </p:txBody>
      </p:sp>
      <p:sp>
        <p:nvSpPr>
          <p:cNvPr id="15" name="TextBox 14"/>
          <p:cNvSpPr txBox="1"/>
          <p:nvPr/>
        </p:nvSpPr>
        <p:spPr>
          <a:xfrm>
            <a:off x="1359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6" name="TextBox 15"/>
          <p:cNvSpPr txBox="1"/>
          <p:nvPr/>
        </p:nvSpPr>
        <p:spPr>
          <a:xfrm>
            <a:off x="536064" y="384600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2007272" y="4199880"/>
            <a:ext cx="6381152"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ID</a:t>
            </a:r>
            <a:r>
              <a:rPr lang="fr-FR" sz="1400" dirty="0"/>
              <a:t> = </a:t>
            </a:r>
            <a:r>
              <a:rPr lang="fr-FR" sz="1400" dirty="0" err="1"/>
              <a:t>Quality</a:t>
            </a:r>
            <a:r>
              <a:rPr lang="fr-FR" sz="1400" dirty="0"/>
              <a:t> </a:t>
            </a:r>
            <a:r>
              <a:rPr lang="fr-FR" sz="1400" dirty="0" err="1"/>
              <a:t>Rule</a:t>
            </a:r>
            <a:r>
              <a:rPr lang="fr-FR" sz="1400" dirty="0"/>
              <a:t> Id or </a:t>
            </a:r>
            <a:r>
              <a:rPr lang="fr-FR" sz="1400" dirty="0" err="1"/>
              <a:t>Technical</a:t>
            </a:r>
            <a:r>
              <a:rPr lang="fr-FR" sz="1400" dirty="0"/>
              <a:t> </a:t>
            </a:r>
            <a:r>
              <a:rPr lang="fr-FR" sz="1400" dirty="0" err="1"/>
              <a:t>criterion</a:t>
            </a:r>
            <a:r>
              <a:rPr lang="fr-FR" sz="1400" dirty="0"/>
              <a:t> ID or Business </a:t>
            </a:r>
            <a:r>
              <a:rPr lang="fr-FR" sz="1400" dirty="0" err="1"/>
              <a:t>Criterion</a:t>
            </a:r>
            <a:r>
              <a:rPr lang="fr-FR" sz="1400" dirty="0"/>
              <a:t> ID</a:t>
            </a:r>
          </a:p>
          <a:p>
            <a:r>
              <a:rPr lang="fr-FR" sz="1400" dirty="0"/>
              <a:t>Or </a:t>
            </a:r>
            <a:r>
              <a:rPr lang="fr-FR" sz="1400" b="1" dirty="0"/>
              <a:t>SZID</a:t>
            </a:r>
            <a:r>
              <a:rPr lang="fr-FR" sz="1400" dirty="0"/>
              <a:t> = </a:t>
            </a:r>
            <a:r>
              <a:rPr lang="fr-FR" sz="1400" dirty="0" err="1"/>
              <a:t>Sizing</a:t>
            </a:r>
            <a:r>
              <a:rPr lang="fr-FR" sz="1400" dirty="0"/>
              <a:t> </a:t>
            </a:r>
            <a:r>
              <a:rPr lang="fr-FR" sz="1400" dirty="0" err="1"/>
              <a:t>Measure</a:t>
            </a:r>
            <a:r>
              <a:rPr lang="fr-FR" sz="1400" dirty="0"/>
              <a:t> Id</a:t>
            </a:r>
          </a:p>
          <a:p>
            <a:r>
              <a:rPr lang="fr-FR" sz="1400" dirty="0"/>
              <a:t>Or </a:t>
            </a:r>
            <a:r>
              <a:rPr lang="fr-FR" sz="1400" b="1" dirty="0"/>
              <a:t>BFID</a:t>
            </a:r>
            <a:r>
              <a:rPr lang="fr-FR" sz="1400" dirty="0"/>
              <a:t> = Background </a:t>
            </a:r>
            <a:r>
              <a:rPr lang="fr-FR" sz="1400" dirty="0" err="1"/>
              <a:t>fact</a:t>
            </a:r>
            <a:r>
              <a:rPr lang="fr-FR" sz="1400" dirty="0"/>
              <a:t> Id</a:t>
            </a:r>
          </a:p>
          <a:p>
            <a:r>
              <a:rPr lang="fr-FR" sz="1400" b="1" dirty="0"/>
              <a:t>SNAPSHOT</a:t>
            </a:r>
            <a:r>
              <a:rPr lang="fr-FR" sz="1400" dirty="0"/>
              <a:t> = CURRENT | PREVIOUS (by default CURRENT)</a:t>
            </a:r>
          </a:p>
          <a:p>
            <a:r>
              <a:rPr lang="fr-FR" sz="1400" b="1" dirty="0"/>
              <a:t>FORMAT</a:t>
            </a:r>
            <a:r>
              <a:rPr lang="fr-FR" sz="1400" dirty="0"/>
              <a:t> = N0 | N1 | N2 | … (for SZID or BFID)</a:t>
            </a:r>
          </a:p>
        </p:txBody>
      </p:sp>
      <p:sp>
        <p:nvSpPr>
          <p:cNvPr id="18" name="TextBox 17"/>
          <p:cNvSpPr txBox="1"/>
          <p:nvPr/>
        </p:nvSpPr>
        <p:spPr>
          <a:xfrm>
            <a:off x="955601" y="41998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9" name="Rounded Rectangle 18"/>
          <p:cNvSpPr/>
          <p:nvPr/>
        </p:nvSpPr>
        <p:spPr>
          <a:xfrm>
            <a:off x="1856778" y="5465906"/>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0" name="TextBox 19" descr="TEXT;APPLICATION_METRIC;SZID=10151,FORMAT=N0,SNAPSHOT=PREVIOUS"/>
          <p:cNvSpPr txBox="1"/>
          <p:nvPr/>
        </p:nvSpPr>
        <p:spPr>
          <a:xfrm>
            <a:off x="1936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MetricId</a:t>
            </a:r>
            <a:r>
              <a:rPr lang="fr-FR" dirty="0"/>
              <a:t> </a:t>
            </a:r>
            <a:r>
              <a:rPr lang="fr-FR" dirty="0" err="1"/>
              <a:t>Results</a:t>
            </a:r>
            <a:endParaRPr lang="fr-FR" dirty="0"/>
          </a:p>
        </p:txBody>
      </p:sp>
      <p:sp>
        <p:nvSpPr>
          <p:cNvPr id="21" name="TextBox 20">
            <a:extLst>
              <a:ext uri="{FF2B5EF4-FFF2-40B4-BE49-F238E27FC236}">
                <a16:creationId xmlns:a16="http://schemas.microsoft.com/office/drawing/2014/main" id="{64DDEC29-2E0A-4395-9A8F-D18912AB4802}"/>
              </a:ext>
            </a:extLst>
          </p:cNvPr>
          <p:cNvSpPr txBox="1"/>
          <p:nvPr/>
        </p:nvSpPr>
        <p:spPr>
          <a:xfrm>
            <a:off x="1955233" y="1781058"/>
            <a:ext cx="6217167" cy="83099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has been replaced by APPLICATION_METRIC. It is kept only for backward compatibility. Its options and behavior are </a:t>
            </a:r>
            <a:r>
              <a:rPr lang="en-US" sz="1600" i="1">
                <a:solidFill>
                  <a:schemeClr val="bg1">
                    <a:lumMod val="50000"/>
                  </a:schemeClr>
                </a:solidFill>
              </a:rPr>
              <a:t>the same </a:t>
            </a:r>
            <a:r>
              <a:rPr lang="en-US" sz="1600" i="1" dirty="0">
                <a:solidFill>
                  <a:schemeClr val="bg1">
                    <a:lumMod val="50000"/>
                  </a:schemeClr>
                </a:solidFill>
              </a:rPr>
              <a:t>than following APPLICATION_METRIC text block.</a:t>
            </a:r>
            <a:endParaRPr lang="fr-FR" sz="16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1331640" y="1772816"/>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Note:</a:t>
            </a:r>
          </a:p>
        </p:txBody>
      </p:sp>
    </p:spTree>
    <p:extLst>
      <p:ext uri="{BB962C8B-B14F-4D97-AF65-F5344CB8AC3E}">
        <p14:creationId xmlns:p14="http://schemas.microsoft.com/office/powerpoint/2010/main" val="4130648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sp>
        <p:nvSpPr>
          <p:cNvPr id="14" name="TextBox 13"/>
          <p:cNvSpPr txBox="1"/>
          <p:nvPr/>
        </p:nvSpPr>
        <p:spPr>
          <a:xfrm>
            <a:off x="1890109" y="769090"/>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Total </a:t>
            </a:r>
            <a:r>
              <a:rPr lang="fr-FR" sz="1800" dirty="0" err="1"/>
              <a:t>Checks</a:t>
            </a:r>
            <a:endParaRPr lang="fr-FR" sz="1800" dirty="0"/>
          </a:p>
        </p:txBody>
      </p:sp>
      <p:sp>
        <p:nvSpPr>
          <p:cNvPr id="15" name="TextBox 14"/>
          <p:cNvSpPr txBox="1"/>
          <p:nvPr/>
        </p:nvSpPr>
        <p:spPr>
          <a:xfrm>
            <a:off x="3594936" y="1100613"/>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RULE_TOTAL_CHECKS</a:t>
            </a:r>
          </a:p>
        </p:txBody>
      </p:sp>
      <p:sp>
        <p:nvSpPr>
          <p:cNvPr id="25" name="TextBox 24"/>
          <p:cNvSpPr txBox="1"/>
          <p:nvPr/>
        </p:nvSpPr>
        <p:spPr>
          <a:xfrm>
            <a:off x="2915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7" name="TextBox 26"/>
          <p:cNvSpPr txBox="1"/>
          <p:nvPr/>
        </p:nvSpPr>
        <p:spPr>
          <a:xfrm>
            <a:off x="2117316" y="10527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8" name="TextBox 27"/>
          <p:cNvSpPr txBox="1"/>
          <p:nvPr/>
        </p:nvSpPr>
        <p:spPr>
          <a:xfrm>
            <a:off x="3594936" y="1340768"/>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29" name="TextBox 28"/>
          <p:cNvSpPr txBox="1"/>
          <p:nvPr/>
        </p:nvSpPr>
        <p:spPr>
          <a:xfrm>
            <a:off x="2566156" y="134076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3" name="Rounded Rectangle 32"/>
          <p:cNvSpPr/>
          <p:nvPr/>
        </p:nvSpPr>
        <p:spPr>
          <a:xfrm>
            <a:off x="3450920" y="198884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4" name="TextBox 23" descr="TEXT;RULE_TOTAL_CHECKS;RULID=7126"/>
          <p:cNvSpPr txBox="1"/>
          <p:nvPr/>
        </p:nvSpPr>
        <p:spPr>
          <a:xfrm>
            <a:off x="3419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30" name="Rounded Rectangle 29"/>
          <p:cNvSpPr/>
          <p:nvPr/>
        </p:nvSpPr>
        <p:spPr>
          <a:xfrm>
            <a:off x="1708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1" name="TextBox 30"/>
          <p:cNvSpPr txBox="1"/>
          <p:nvPr/>
        </p:nvSpPr>
        <p:spPr>
          <a:xfrm>
            <a:off x="1859765" y="2564904"/>
            <a:ext cx="4398966"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Rule</a:t>
            </a:r>
            <a:r>
              <a:rPr lang="fr-FR" sz="1800" dirty="0"/>
              <a:t> </a:t>
            </a:r>
            <a:r>
              <a:rPr lang="fr-FR" sz="1800" dirty="0" err="1"/>
              <a:t>Failed</a:t>
            </a:r>
            <a:r>
              <a:rPr lang="fr-FR" sz="1800" dirty="0"/>
              <a:t> </a:t>
            </a:r>
            <a:r>
              <a:rPr lang="fr-FR" sz="1800" dirty="0" err="1"/>
              <a:t>Checks</a:t>
            </a:r>
            <a:endParaRPr lang="fr-FR" sz="1800" dirty="0"/>
          </a:p>
        </p:txBody>
      </p:sp>
      <p:sp>
        <p:nvSpPr>
          <p:cNvPr id="32" name="TextBox 31"/>
          <p:cNvSpPr txBox="1"/>
          <p:nvPr/>
        </p:nvSpPr>
        <p:spPr>
          <a:xfrm>
            <a:off x="3564592" y="2905199"/>
            <a:ext cx="2993288"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RULE_FAILED_CHECKS</a:t>
            </a:r>
          </a:p>
        </p:txBody>
      </p:sp>
      <p:sp>
        <p:nvSpPr>
          <p:cNvPr id="36" name="TextBox 35"/>
          <p:cNvSpPr txBox="1"/>
          <p:nvPr/>
        </p:nvSpPr>
        <p:spPr>
          <a:xfrm>
            <a:off x="2885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37" name="TextBox 36"/>
          <p:cNvSpPr txBox="1"/>
          <p:nvPr/>
        </p:nvSpPr>
        <p:spPr>
          <a:xfrm>
            <a:off x="2086972" y="285293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5" name="TextBox 54"/>
          <p:cNvSpPr txBox="1"/>
          <p:nvPr/>
        </p:nvSpPr>
        <p:spPr>
          <a:xfrm>
            <a:off x="2535812" y="315927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56" name="Rounded Rectangle 55"/>
          <p:cNvSpPr/>
          <p:nvPr/>
        </p:nvSpPr>
        <p:spPr>
          <a:xfrm>
            <a:off x="3420576" y="386171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RULE_FAILED_CHECKS;RULID=7126"/>
          <p:cNvSpPr txBox="1"/>
          <p:nvPr/>
        </p:nvSpPr>
        <p:spPr>
          <a:xfrm>
            <a:off x="3389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result</a:t>
            </a:r>
          </a:p>
        </p:txBody>
      </p:sp>
      <p:sp>
        <p:nvSpPr>
          <p:cNvPr id="21" name="TextBox 20"/>
          <p:cNvSpPr txBox="1"/>
          <p:nvPr/>
        </p:nvSpPr>
        <p:spPr>
          <a:xfrm>
            <a:off x="3594936" y="3214717"/>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
        <p:nvSpPr>
          <p:cNvPr id="43" name="Rounded Rectangle 42"/>
          <p:cNvSpPr/>
          <p:nvPr/>
        </p:nvSpPr>
        <p:spPr>
          <a:xfrm>
            <a:off x="1708079"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4" name="TextBox 43"/>
          <p:cNvSpPr txBox="1"/>
          <p:nvPr/>
        </p:nvSpPr>
        <p:spPr>
          <a:xfrm>
            <a:off x="1859765" y="4495388"/>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r>
              <a:rPr lang="fr-FR" sz="1600" dirty="0"/>
              <a:t> on Total </a:t>
            </a:r>
            <a:r>
              <a:rPr lang="fr-FR" sz="1600" dirty="0" err="1"/>
              <a:t>Checks</a:t>
            </a:r>
            <a:endParaRPr lang="fr-FR" sz="1600" dirty="0"/>
          </a:p>
        </p:txBody>
      </p:sp>
      <p:sp>
        <p:nvSpPr>
          <p:cNvPr id="45" name="TextBox 44"/>
          <p:cNvSpPr txBox="1"/>
          <p:nvPr/>
        </p:nvSpPr>
        <p:spPr>
          <a:xfrm>
            <a:off x="3564592" y="475555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dirty="0"/>
              <a:t>RULE_FAILED_ON_TOTAL_CHECKS</a:t>
            </a:r>
            <a:endParaRPr lang="fr-FR" sz="1200" dirty="0"/>
          </a:p>
        </p:txBody>
      </p:sp>
      <p:sp>
        <p:nvSpPr>
          <p:cNvPr id="46" name="TextBox 45"/>
          <p:cNvSpPr txBox="1"/>
          <p:nvPr/>
        </p:nvSpPr>
        <p:spPr>
          <a:xfrm>
            <a:off x="2885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7" name="TextBox 46"/>
          <p:cNvSpPr txBox="1"/>
          <p:nvPr/>
        </p:nvSpPr>
        <p:spPr>
          <a:xfrm>
            <a:off x="2239257" y="4732898"/>
            <a:ext cx="140455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8" name="TextBox 47"/>
          <p:cNvSpPr txBox="1"/>
          <p:nvPr/>
        </p:nvSpPr>
        <p:spPr>
          <a:xfrm>
            <a:off x="2636803" y="4960558"/>
            <a:ext cx="1007006"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49" name="Rounded Rectangle 48"/>
          <p:cNvSpPr/>
          <p:nvPr/>
        </p:nvSpPr>
        <p:spPr>
          <a:xfrm>
            <a:off x="3420577" y="564751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0" name="TextBox 49" descr="TEXT;RULE_FAILED_ON_TOTAL_CHECKS;RULID=7126"/>
          <p:cNvSpPr txBox="1"/>
          <p:nvPr/>
        </p:nvSpPr>
        <p:spPr>
          <a:xfrm>
            <a:off x="3389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51" name="TextBox 50"/>
          <p:cNvSpPr txBox="1"/>
          <p:nvPr/>
        </p:nvSpPr>
        <p:spPr>
          <a:xfrm>
            <a:off x="3564592" y="5001185"/>
            <a:ext cx="356935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dirty="0"/>
              <a:t>RULID=quality rule Id</a:t>
            </a:r>
          </a:p>
          <a:p>
            <a:r>
              <a:rPr lang="en-US" sz="1200" dirty="0"/>
              <a:t>SNAPSHOT = CURRENT | PREVIOUS (CURRENT by default)</a:t>
            </a:r>
          </a:p>
        </p:txBody>
      </p:sp>
    </p:spTree>
    <p:extLst>
      <p:ext uri="{BB962C8B-B14F-4D97-AF65-F5344CB8AC3E}">
        <p14:creationId xmlns:p14="http://schemas.microsoft.com/office/powerpoint/2010/main" val="2893049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Added</a:t>
            </a:r>
            <a:r>
              <a:rPr lang="fr-FR" dirty="0"/>
              <a:t> EFP </a:t>
            </a:r>
            <a:r>
              <a:rPr lang="fr-FR" dirty="0" err="1"/>
              <a:t>Metric</a:t>
            </a:r>
            <a:r>
              <a:rPr lang="fr-FR" dirty="0"/>
              <a:t> 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Deleted</a:t>
            </a:r>
            <a:r>
              <a:rPr lang="fr-FR" dirty="0"/>
              <a:t> EFP </a:t>
            </a:r>
            <a:r>
              <a:rPr lang="fr-FR" dirty="0" err="1"/>
              <a:t>Metric</a:t>
            </a:r>
            <a:r>
              <a:rPr lang="fr-FR" dirty="0"/>
              <a:t> Value</a:t>
            </a:r>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Modified</a:t>
            </a:r>
            <a:r>
              <a:rPr lang="fr-FR" dirty="0"/>
              <a:t> EFP </a:t>
            </a:r>
            <a:r>
              <a:rPr lang="fr-FR" dirty="0" err="1"/>
              <a:t>Metric</a:t>
            </a:r>
            <a:r>
              <a:rPr lang="fr-FR" dirty="0"/>
              <a:t> 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Aggregated</a:t>
            </a:r>
            <a:r>
              <a:rPr lang="fr-FR" dirty="0"/>
              <a:t> EFP </a:t>
            </a:r>
            <a:r>
              <a:rPr lang="fr-FR" dirty="0" err="1"/>
              <a:t>Metric</a:t>
            </a:r>
            <a:r>
              <a:rPr lang="fr-FR" dirty="0"/>
              <a:t> Value</a:t>
            </a:r>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Report </a:t>
            </a:r>
            <a:r>
              <a:rPr lang="fr-FR" dirty="0" err="1"/>
              <a:t>Generator</a:t>
            </a:r>
            <a:r>
              <a:rPr lang="fr-FR" dirty="0"/>
              <a:t> Version</a:t>
            </a:r>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sp>
        <p:nvSpPr>
          <p:cNvPr id="12" name="Rounded Rectangle 11"/>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Custom Expression</a:t>
            </a:r>
          </a:p>
        </p:txBody>
      </p:sp>
      <p:sp>
        <p:nvSpPr>
          <p:cNvPr id="16" name="TextBox 15"/>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CUSTOM_EXPRESSION</a:t>
            </a:r>
          </a:p>
        </p:txBody>
      </p:sp>
      <p:sp>
        <p:nvSpPr>
          <p:cNvPr id="17" name="TextBox 16"/>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8" name="TextBox 17"/>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9" name="TextBox 18"/>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 PARAMS=SZ a SZ b, (SZ for sizing measure, QR for quality rule, BF for background fact)</a:t>
            </a:r>
          </a:p>
          <a:p>
            <a:r>
              <a:rPr lang="en-US" sz="1100" dirty="0"/>
              <a:t>- EXPR=a/b, (operators can be +, -, *, / , (, ) )</a:t>
            </a:r>
          </a:p>
          <a:p>
            <a:r>
              <a:rPr lang="en-US" sz="1100" dirty="0"/>
              <a:t>- a=</a:t>
            </a:r>
            <a:r>
              <a:rPr lang="en-US" sz="1100" dirty="0" err="1"/>
              <a:t>MetricId</a:t>
            </a:r>
            <a:r>
              <a:rPr lang="en-US" sz="1100" dirty="0"/>
              <a:t> (sample 67011 – all critical violations),</a:t>
            </a:r>
          </a:p>
          <a:p>
            <a:r>
              <a:rPr lang="en-US" sz="1100" dirty="0"/>
              <a:t>- b=</a:t>
            </a:r>
            <a:r>
              <a:rPr lang="en-US" sz="1100" dirty="0" err="1"/>
              <a:t>MetricID</a:t>
            </a:r>
            <a:r>
              <a:rPr lang="en-US" sz="1100" dirty="0"/>
              <a:t> (sample 10202 – Total AFP),</a:t>
            </a:r>
          </a:p>
          <a:p>
            <a:r>
              <a:rPr lang="en-US" sz="1100" dirty="0"/>
              <a:t>- FORMAT=N0 (N2 by default, if nothing or erroneous format is set),</a:t>
            </a:r>
          </a:p>
          <a:p>
            <a:r>
              <a:rPr lang="en-US" sz="1100" dirty="0"/>
              <a:t>- SNAPSHOT = CURRENT|PREVIOUS with CURRENT by default (or if erroneous or nothing is set) to get the custom expression for the current snapshot or the previous one</a:t>
            </a:r>
          </a:p>
        </p:txBody>
      </p:sp>
      <p:sp>
        <p:nvSpPr>
          <p:cNvPr id="20" name="TextBox 19"/>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21" name="Rounded Rectangle 20"/>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TextBox 21" descr="TEXT;CUSTOM_EXPRESSION;PARAMS=SZ a SZ b,EXPR=a/b,a=67011,b=10202,FORMAT=N2"/>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23" name="TextBox 22"/>
          <p:cNvSpPr txBox="1"/>
          <p:nvPr/>
        </p:nvSpPr>
        <p:spPr>
          <a:xfrm>
            <a:off x="1619672" y="4045421"/>
            <a:ext cx="5832648"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Note: </a:t>
            </a:r>
          </a:p>
          <a:p>
            <a:r>
              <a:rPr lang="en-GB" sz="1100" dirty="0"/>
              <a:t>You are not limited in the number of parameters to be used in your expression (a, b, c, d…)</a:t>
            </a:r>
          </a:p>
          <a:p>
            <a:r>
              <a:rPr lang="en-GB" sz="1100" dirty="0"/>
              <a:t>/!\ don’t put blank char in the definition of parameters (,a=67011,b=67010,c=…)</a:t>
            </a:r>
          </a:p>
        </p:txBody>
      </p:sp>
    </p:spTree>
    <p:extLst>
      <p:ext uri="{BB962C8B-B14F-4D97-AF65-F5344CB8AC3E}">
        <p14:creationId xmlns:p14="http://schemas.microsoft.com/office/powerpoint/2010/main" val="409365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Graphic</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Graphics [1]</a:t>
            </a:r>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When Word uses placeholder to target a customizable component, PowerPoint uses alternative text property of TextBox, Table or ChartArea</a:t>
            </a:r>
          </a:p>
          <a:p>
            <a:pPr algn="just"/>
            <a:endParaRPr lang="fr-FR" dirty="0"/>
          </a:p>
          <a:p>
            <a:pPr algn="just"/>
            <a:r>
              <a:rPr lang="fr-FR" dirty="0"/>
              <a:t>To see alternative text property of all component, you should activate « Size and Position »  button in Powerpoint properties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Graphics [2]</a:t>
            </a:r>
          </a:p>
        </p:txBody>
      </p:sp>
      <p:sp>
        <p:nvSpPr>
          <p:cNvPr id="1027" name="AutoShape 39"/>
          <p:cNvSpPr>
            <a:spLocks noChangeArrowheads="1"/>
          </p:cNvSpPr>
          <p:nvPr/>
        </p:nvSpPr>
        <p:spPr bwMode="auto">
          <a:xfrm>
            <a:off x="520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840679054"/>
              </p:ext>
            </p:extLst>
          </p:nvPr>
        </p:nvGraphicFramePr>
        <p:xfrm>
          <a:off x="5580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Distribution of Technology by Lines of Code</a:t>
            </a:r>
          </a:p>
        </p:txBody>
      </p:sp>
      <p:sp>
        <p:nvSpPr>
          <p:cNvPr id="17" name="TextBox 16"/>
          <p:cNvSpPr txBox="1"/>
          <p:nvPr/>
        </p:nvSpPr>
        <p:spPr>
          <a:xfrm>
            <a:off x="2106055" y="1412775"/>
            <a:ext cx="284072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a:solidFill>
                  <a:schemeClr val="bg1">
                    <a:lumMod val="50000"/>
                  </a:schemeClr>
                </a:solidFill>
              </a:rPr>
              <a:t>Block Name :</a:t>
            </a:r>
          </a:p>
        </p:txBody>
      </p:sp>
      <p:sp>
        <p:nvSpPr>
          <p:cNvPr id="20" name="TextBox 19"/>
          <p:cNvSpPr txBox="1"/>
          <p:nvPr/>
        </p:nvSpPr>
        <p:spPr>
          <a:xfrm>
            <a:off x="2106055" y="1772816"/>
            <a:ext cx="3303426"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(by default COUNT </a:t>
            </a:r>
            <a:r>
              <a:rPr lang="fr-FR" sz="1400" dirty="0" err="1"/>
              <a:t>is</a:t>
            </a:r>
            <a:r>
              <a:rPr lang="fr-FR" sz="1400" dirty="0"/>
              <a:t> </a:t>
            </a:r>
            <a:r>
              <a:rPr lang="fr-FR" sz="1400" dirty="0" err="1"/>
              <a:t>null</a:t>
            </a:r>
            <a:r>
              <a:rPr lang="fr-FR" sz="1400" dirty="0"/>
              <a:t>)</a:t>
            </a:r>
          </a:p>
          <a:p>
            <a:r>
              <a:rPr lang="fr-FR" sz="1400" dirty="0" err="1"/>
              <a:t>where</a:t>
            </a:r>
            <a:r>
              <a:rPr lang="fr-FR" sz="1400" dirty="0"/>
              <a:t> N is the shown technology count (if </a:t>
            </a:r>
            <a:r>
              <a:rPr lang="fr-FR" sz="1400" dirty="0" err="1"/>
              <a:t>null</a:t>
            </a:r>
            <a:r>
              <a:rPr lang="fr-FR" sz="14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a:solidFill>
                  <a:schemeClr val="bg1">
                    <a:lumMod val="50000"/>
                  </a:schemeClr>
                </a:solidFill>
              </a:rPr>
              <a:t>Options :</a:t>
            </a: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Health Factor Radar</a:t>
            </a:r>
          </a:p>
        </p:txBody>
      </p:sp>
      <p:sp>
        <p:nvSpPr>
          <p:cNvPr id="28" name="TextBox 27"/>
          <p:cNvSpPr txBox="1"/>
          <p:nvPr/>
        </p:nvSpPr>
        <p:spPr>
          <a:xfrm>
            <a:off x="2057797" y="3408268"/>
            <a:ext cx="5190374"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RADAR_HEALTH_FACTOR_2_LAST_SNAPSHOTS</a:t>
            </a:r>
            <a:endParaRPr lang="fr-FR" sz="16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717032"/>
            <a:ext cx="4064862"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4192906454"/>
              </p:ext>
            </p:extLst>
          </p:nvPr>
        </p:nvGraphicFramePr>
        <p:xfrm>
          <a:off x="5580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Compliance Radar</a:t>
            </a:r>
          </a:p>
        </p:txBody>
      </p:sp>
      <p:sp>
        <p:nvSpPr>
          <p:cNvPr id="44" name="TextBox 43"/>
          <p:cNvSpPr txBox="1"/>
          <p:nvPr/>
        </p:nvSpPr>
        <p:spPr>
          <a:xfrm>
            <a:off x="2057039" y="5136460"/>
            <a:ext cx="47583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RADAR_COMPLIANCE_2_LAST_SNAPSHOTS</a:t>
            </a:r>
            <a:endParaRPr lang="fr-FR" sz="14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45224"/>
            <a:ext cx="2984742"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005353467"/>
              </p:ext>
            </p:extLst>
          </p:nvPr>
        </p:nvGraphicFramePr>
        <p:xfrm>
          <a:off x="5796136"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(by default ZOOM=0.2)</a:t>
            </a:r>
          </a:p>
          <a:p>
            <a:r>
              <a:rPr lang="fr-FR" sz="1600" dirty="0" err="1"/>
              <a:t>where</a:t>
            </a:r>
            <a:r>
              <a:rPr lang="fr-FR" sz="16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(by default 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(by default 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a:t>Complexity</a:t>
            </a:r>
            <a:r>
              <a:rPr lang="fr-FR" dirty="0"/>
              <a:t> Distribution</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2123658"/>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distributions:</a:t>
            </a:r>
          </a:p>
          <a:p>
            <a:pPr lvl="0"/>
            <a:r>
              <a:rPr lang="en-GB" sz="1100" dirty="0"/>
              <a:t>-Algorithm Complexity (based on </a:t>
            </a:r>
            <a:r>
              <a:rPr lang="en-GB" sz="1100" dirty="0" err="1"/>
              <a:t>Cyclomatic</a:t>
            </a:r>
            <a:r>
              <a:rPr lang="en-GB" sz="1100" dirty="0"/>
              <a:t> complexity</a:t>
            </a:r>
          </a:p>
          <a:p>
            <a:pPr lvl="0"/>
            <a:r>
              <a:rPr lang="en-GB" sz="1100" dirty="0"/>
              <a:t>-SQL Complexity</a:t>
            </a:r>
          </a:p>
          <a:p>
            <a:pPr lvl="0"/>
            <a:r>
              <a:rPr lang="en-GB" sz="1100" dirty="0"/>
              <a:t>-Coupling (Fan in, Fan out)</a:t>
            </a:r>
          </a:p>
          <a:p>
            <a:pPr lvl="0"/>
            <a:r>
              <a:rPr lang="en-GB" sz="1100" dirty="0"/>
              <a:t>-Ratio of documentation</a:t>
            </a:r>
          </a:p>
          <a:p>
            <a:pPr lvl="0"/>
            <a:r>
              <a:rPr lang="en-GB" sz="1100" dirty="0"/>
              <a:t>-Size of components</a:t>
            </a:r>
          </a:p>
          <a:p>
            <a:pPr lvl="0"/>
            <a:r>
              <a:rPr lang="en-GB" sz="1100" dirty="0"/>
              <a:t>For more information,  go to chapter “Cost”</a:t>
            </a:r>
          </a:p>
          <a:p>
            <a:pPr lvl="0"/>
            <a:r>
              <a:rPr lang="en-GB" sz="1100" dirty="0">
                <a:hlinkClick r:id="rId3"/>
              </a:rPr>
              <a:t>http://doc.castsoftware.com/help/index.jsp?topic=%2Fcurrent%2FHow+Complexity+metrics+are+calculated+by+CAST.html</a:t>
            </a:r>
            <a:endParaRPr lang="en-GB" sz="1100" dirty="0"/>
          </a:p>
          <a:p>
            <a:pPr lvl="0"/>
            <a:r>
              <a:rPr lang="en-GB" sz="1100" dirty="0"/>
              <a:t>This graph is relevant only on engineering databases.</a:t>
            </a:r>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12003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the chosen distribution. </a:t>
            </a:r>
            <a:br>
              <a:rPr lang="en-GB" sz="1200" dirty="0"/>
            </a:br>
            <a:r>
              <a:rPr lang="en-GB" sz="1200" dirty="0"/>
              <a:t>PAR = 65501 by default, </a:t>
            </a:r>
            <a:r>
              <a:rPr lang="en-GB" sz="1200" dirty="0" err="1"/>
              <a:t>Cyclomatic</a:t>
            </a:r>
            <a:r>
              <a:rPr lang="en-GB" sz="1200" dirty="0"/>
              <a:t> Complexity Distribution.</a:t>
            </a:r>
          </a:p>
          <a:p>
            <a:r>
              <a:rPr lang="en-GB" sz="1200" dirty="0"/>
              <a:t>This graph is relevant only on engineering databases, it is empty on analytics databases.</a:t>
            </a:r>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COUNT=N </a:t>
            </a:r>
            <a:r>
              <a:rPr lang="fr-FR" sz="1400" dirty="0" err="1"/>
              <a:t>where</a:t>
            </a:r>
            <a:r>
              <a:rPr lang="fr-FR" sz="1400" dirty="0"/>
              <a:t> N </a:t>
            </a:r>
            <a:r>
              <a:rPr lang="fr-FR" sz="1400" dirty="0" err="1"/>
              <a:t>indicates</a:t>
            </a:r>
            <a:r>
              <a:rPr lang="fr-FR" sz="1400" dirty="0"/>
              <a:t> the </a:t>
            </a:r>
            <a:r>
              <a:rPr lang="fr-FR" sz="1400" dirty="0" err="1"/>
              <a:t>number</a:t>
            </a:r>
            <a:r>
              <a:rPr lang="fr-FR" sz="1400" dirty="0"/>
              <a:t> of top modules</a:t>
            </a:r>
          </a:p>
          <a:p>
            <a:r>
              <a:rPr lang="fr-FR" sz="1400" dirty="0"/>
              <a:t>By default COUNT=5</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1109049139"/>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Trending</a:t>
            </a:r>
            <a:endParaRPr lang="fr-FR" dirty="0"/>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dirty="0"/>
              <a:t>TREND_METRIC_ID</a:t>
            </a:r>
            <a:endParaRPr lang="fr-FR" dirty="0"/>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QID=60017|66031|7126 : </a:t>
            </a:r>
            <a:r>
              <a:rPr lang="fr-FR" sz="1400" dirty="0" err="1"/>
              <a:t>list</a:t>
            </a:r>
            <a:r>
              <a:rPr lang="fr-FR" sz="1400" dirty="0"/>
              <a:t> BC, TC or QR </a:t>
            </a:r>
            <a:r>
              <a:rPr lang="fr-FR" sz="1400" dirty="0" err="1"/>
              <a:t>metric</a:t>
            </a:r>
            <a:r>
              <a:rPr lang="fr-FR" sz="1400" dirty="0"/>
              <a:t> id </a:t>
            </a:r>
            <a:r>
              <a:rPr lang="fr-FR" sz="1400" dirty="0" err="1"/>
              <a:t>separated</a:t>
            </a:r>
            <a:r>
              <a:rPr lang="fr-FR" sz="1400" dirty="0"/>
              <a:t> by | (max 10)</a:t>
            </a:r>
          </a:p>
          <a:p>
            <a:r>
              <a:rPr lang="fr-FR" sz="1400" dirty="0"/>
              <a:t>Or SID=10151|67211 : </a:t>
            </a:r>
            <a:r>
              <a:rPr lang="fr-FR" sz="1400" dirty="0" err="1"/>
              <a:t>list</a:t>
            </a:r>
            <a:r>
              <a:rPr lang="fr-FR" sz="1400" dirty="0"/>
              <a:t> of </a:t>
            </a:r>
            <a:r>
              <a:rPr lang="fr-FR" sz="1400" dirty="0" err="1"/>
              <a:t>sizing</a:t>
            </a:r>
            <a:r>
              <a:rPr lang="fr-FR" sz="1400" dirty="0"/>
              <a:t> </a:t>
            </a:r>
            <a:r>
              <a:rPr lang="fr-FR" sz="1400" dirty="0" err="1"/>
              <a:t>measures</a:t>
            </a:r>
            <a:r>
              <a:rPr lang="fr-FR" sz="1400" dirty="0"/>
              <a:t> id </a:t>
            </a:r>
            <a:r>
              <a:rPr lang="fr-FR" sz="1400" dirty="0" err="1"/>
              <a:t>separated</a:t>
            </a:r>
            <a:r>
              <a:rPr lang="fr-FR" sz="1400" dirty="0"/>
              <a:t> by | (max 10)</a:t>
            </a:r>
          </a:p>
          <a:p>
            <a:r>
              <a:rPr lang="fr-FR" sz="1400" dirty="0"/>
              <a:t>Or BID=66061|66062 : </a:t>
            </a:r>
            <a:r>
              <a:rPr lang="fr-FR" sz="1400" dirty="0" err="1"/>
              <a:t>list</a:t>
            </a:r>
            <a:r>
              <a:rPr lang="fr-FR" sz="1400" dirty="0"/>
              <a:t> of background </a:t>
            </a:r>
            <a:r>
              <a:rPr lang="fr-FR" sz="1400" dirty="0" err="1"/>
              <a:t>facts</a:t>
            </a:r>
            <a:r>
              <a:rPr lang="fr-FR" sz="1400" dirty="0"/>
              <a:t> id </a:t>
            </a:r>
            <a:r>
              <a:rPr lang="fr-FR" sz="1400" dirty="0" err="1"/>
              <a:t>separated</a:t>
            </a:r>
            <a:r>
              <a:rPr lang="fr-FR" sz="1400" dirty="0"/>
              <a:t> by | (max 10)</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0244927"/>
              </p:ext>
            </p:extLst>
          </p:nvPr>
        </p:nvGraphicFramePr>
        <p:xfrm>
          <a:off x="320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3374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sp>
        <p:nvSpPr>
          <p:cNvPr id="23" name="AutoShape 39"/>
          <p:cNvSpPr>
            <a:spLocks noChangeArrowheads="1"/>
          </p:cNvSpPr>
          <p:nvPr/>
        </p:nvSpPr>
        <p:spPr bwMode="auto">
          <a:xfrm>
            <a:off x="289716" y="1021470"/>
            <a:ext cx="8470328" cy="4855802"/>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179512" y="1030015"/>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Generic</a:t>
            </a:r>
            <a:r>
              <a:rPr lang="fr-FR" dirty="0"/>
              <a:t> </a:t>
            </a:r>
            <a:r>
              <a:rPr lang="fr-FR" dirty="0" err="1"/>
              <a:t>Quality</a:t>
            </a:r>
            <a:r>
              <a:rPr lang="fr-FR" dirty="0"/>
              <a:t> </a:t>
            </a:r>
            <a:r>
              <a:rPr lang="fr-FR" dirty="0" err="1"/>
              <a:t>Indicator</a:t>
            </a:r>
            <a:r>
              <a:rPr lang="fr-FR" dirty="0"/>
              <a:t> Radar</a:t>
            </a:r>
          </a:p>
        </p:txBody>
      </p:sp>
      <p:sp>
        <p:nvSpPr>
          <p:cNvPr id="28" name="TextBox 27"/>
          <p:cNvSpPr txBox="1"/>
          <p:nvPr/>
        </p:nvSpPr>
        <p:spPr>
          <a:xfrm>
            <a:off x="1853353" y="1504794"/>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RADAR_METRIC_ID</a:t>
            </a:r>
            <a:endParaRPr lang="fr-FR" sz="1800" dirty="0"/>
          </a:p>
        </p:txBody>
      </p:sp>
      <p:sp>
        <p:nvSpPr>
          <p:cNvPr id="29" name="TextBox 28"/>
          <p:cNvSpPr txBox="1"/>
          <p:nvPr/>
        </p:nvSpPr>
        <p:spPr>
          <a:xfrm>
            <a:off x="382145" y="1453517"/>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1853352" y="1773488"/>
            <a:ext cx="6823103"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ID=</a:t>
            </a:r>
            <a:r>
              <a:rPr lang="fr-FR" dirty="0" err="1"/>
              <a:t>list</a:t>
            </a:r>
            <a:r>
              <a:rPr lang="fr-FR" dirty="0"/>
              <a:t> of </a:t>
            </a:r>
            <a:r>
              <a:rPr lang="fr-FR" dirty="0" err="1"/>
              <a:t>metric</a:t>
            </a:r>
            <a:r>
              <a:rPr lang="fr-FR" dirty="0"/>
              <a:t> id (BC, TC or QR) </a:t>
            </a:r>
            <a:r>
              <a:rPr lang="fr-FR" dirty="0" err="1"/>
              <a:t>separated</a:t>
            </a:r>
            <a:r>
              <a:rPr lang="fr-FR" dirty="0"/>
              <a:t> by ‘|’, for </a:t>
            </a:r>
            <a:r>
              <a:rPr lang="fr-FR" dirty="0" err="1"/>
              <a:t>example</a:t>
            </a:r>
            <a:r>
              <a:rPr lang="fr-FR" dirty="0"/>
              <a:t> ID=ID=60017|60016|66031|61007|7156|3566</a:t>
            </a:r>
          </a:p>
          <a:p>
            <a:r>
              <a:rPr lang="fr-FR" dirty="0"/>
              <a:t>SNAPSHOT=CURRENT or PREVIOUS or BOTH</a:t>
            </a:r>
          </a:p>
        </p:txBody>
      </p:sp>
      <p:sp>
        <p:nvSpPr>
          <p:cNvPr id="31" name="TextBox 30"/>
          <p:cNvSpPr txBox="1"/>
          <p:nvPr/>
        </p:nvSpPr>
        <p:spPr>
          <a:xfrm>
            <a:off x="801682" y="177348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455280019"/>
              </p:ext>
            </p:extLst>
          </p:nvPr>
        </p:nvGraphicFramePr>
        <p:xfrm>
          <a:off x="899592" y="3145368"/>
          <a:ext cx="7272808" cy="25158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9881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a:t>Table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Tables [1]</a:t>
            </a:r>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a:t>
            </a:r>
          </a:p>
          <a:p>
            <a:r>
              <a:rPr lang="fr-FR" dirty="0" err="1"/>
              <a:t>where</a:t>
            </a:r>
            <a:r>
              <a:rPr lang="fr-FR" dirty="0"/>
              <a:t> N </a:t>
            </a:r>
            <a:r>
              <a:rPr lang="fr-FR" dirty="0" err="1"/>
              <a:t>is</a:t>
            </a:r>
            <a:r>
              <a:rPr lang="fr-FR" dirty="0"/>
              <a:t> the shown </a:t>
            </a:r>
            <a:r>
              <a:rPr lang="fr-FR" dirty="0" err="1"/>
              <a:t>technology</a:t>
            </a:r>
            <a:r>
              <a:rPr lang="fr-FR" dirty="0"/>
              <a:t> count</a:t>
            </a:r>
          </a:p>
          <a:p>
            <a:r>
              <a:rPr lang="fr-FR" b="1" dirty="0"/>
              <a:t>NOSIZE</a:t>
            </a:r>
            <a:r>
              <a:rPr lang="fr-FR" dirty="0"/>
              <a:t> to </a:t>
            </a:r>
            <a:r>
              <a:rPr lang="fr-FR" dirty="0" err="1"/>
              <a:t>hide</a:t>
            </a:r>
            <a:r>
              <a:rPr lang="fr-FR" dirty="0"/>
              <a:t> the « LOC » </a:t>
            </a:r>
            <a:r>
              <a:rPr lang="fr-FR" dirty="0" err="1"/>
              <a:t>column</a:t>
            </a:r>
            <a:endParaRPr lang="fr-FR" dirty="0"/>
          </a:p>
          <a:p>
            <a:r>
              <a:rPr lang="fr-FR" dirty="0"/>
              <a:t>(by default the « LOC » </a:t>
            </a:r>
            <a:r>
              <a:rPr lang="fr-FR" dirty="0" err="1"/>
              <a:t>column</a:t>
            </a:r>
            <a:r>
              <a:rPr lang="fr-FR" dirty="0"/>
              <a:t> </a:t>
            </a:r>
            <a:r>
              <a:rPr lang="fr-FR" dirty="0" err="1"/>
              <a:t>is</a:t>
            </a:r>
            <a:r>
              <a:rPr lang="fr-FR" dirty="0"/>
              <a:t> </a:t>
            </a:r>
            <a:r>
              <a:rPr lang="fr-FR" dirty="0" err="1"/>
              <a:t>shown</a:t>
            </a:r>
            <a:r>
              <a:rPr lang="fr-FR" dirty="0"/>
              <a:t>)</a:t>
            </a:r>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Lines</a:t>
            </a:r>
            <a:r>
              <a:rPr lang="fr-FR" dirty="0"/>
              <a:t> of code by Module</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LOC_BY_MODULE</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FORMAT=LOC</a:t>
            </a:r>
            <a:r>
              <a:rPr lang="fr-FR" sz="1400" b="1"/>
              <a:t>|KLOC, </a:t>
            </a:r>
            <a:r>
              <a:rPr lang="fr-FR" sz="1400" dirty="0"/>
              <a:t>by default or if </a:t>
            </a:r>
            <a:r>
              <a:rPr lang="fr-FR" sz="1400" dirty="0" err="1"/>
              <a:t>omitted</a:t>
            </a:r>
            <a:r>
              <a:rPr lang="fr-FR" sz="1400" dirty="0"/>
              <a:t>, format </a:t>
            </a:r>
            <a:r>
              <a:rPr lang="fr-FR" sz="1400" dirty="0" err="1"/>
              <a:t>is</a:t>
            </a:r>
            <a:r>
              <a:rPr lang="fr-FR" sz="1400" dirty="0"/>
              <a:t> LOC</a:t>
            </a:r>
            <a:endParaRPr lang="fr-FR" sz="1400" b="1"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Business </a:t>
            </a:r>
            <a:r>
              <a:rPr lang="fr-FR" dirty="0" err="1"/>
              <a:t>Criteria</a:t>
            </a:r>
            <a:r>
              <a:rPr lang="fr-FR" dirty="0"/>
              <a:t> by </a:t>
            </a:r>
            <a:r>
              <a:rPr lang="fr-FR" dirty="0" err="1"/>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394904247"/>
              </p:ext>
            </p:extLst>
          </p:nvPr>
        </p:nvGraphicFramePr>
        <p:xfrm>
          <a:off x="5460493" y="5071346"/>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solidFill>
                            <a:schemeClr val="dk1"/>
                          </a:solidFill>
                          <a:latin typeface="+mn-lt"/>
                          <a:ea typeface="+mn-ea"/>
                          <a:cs typeface="+mn-cs"/>
                        </a:rPr>
                        <a:t>Techno4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a:t>(by default COUNT </a:t>
            </a:r>
            <a:r>
              <a:rPr lang="fr-FR" dirty="0" err="1"/>
              <a:t>is</a:t>
            </a:r>
            <a:r>
              <a:rPr lang="fr-FR" dirty="0"/>
              <a:t> </a:t>
            </a:r>
            <a:r>
              <a:rPr lang="fr-FR" dirty="0" err="1"/>
              <a:t>null</a:t>
            </a:r>
            <a:r>
              <a:rPr lang="fr-FR" dirty="0"/>
              <a:t>) </a:t>
            </a:r>
          </a:p>
          <a:p>
            <a:r>
              <a:rPr lang="fr-FR" dirty="0"/>
              <a:t>ID=BC ID by default ID </a:t>
            </a:r>
            <a:r>
              <a:rPr lang="fr-FR" dirty="0" err="1"/>
              <a:t>is</a:t>
            </a:r>
            <a:r>
              <a:rPr lang="fr-FR" dirty="0"/>
              <a:t> 60017</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1862936863"/>
              </p:ext>
            </p:extLst>
          </p:nvPr>
        </p:nvGraphicFramePr>
        <p:xfrm>
          <a:off x="2699792" y="2100614"/>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solidFill>
                            <a:schemeClr val="bg1"/>
                          </a:solidFill>
                        </a:rPr>
                        <a:t>Module Name</a:t>
                      </a:r>
                      <a:endParaRPr lang="fr-FR" sz="1100" b="1" dirty="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 </a:t>
            </a:r>
            <a:r>
              <a:rPr lang="fr-FR" dirty="0" err="1"/>
              <a:t>is</a:t>
            </a:r>
            <a:r>
              <a:rPr lang="fr-FR" dirty="0"/>
              <a:t> </a:t>
            </a:r>
            <a:r>
              <a:rPr lang="fr-FR" dirty="0" err="1"/>
              <a:t>null</a:t>
            </a:r>
            <a:r>
              <a:rPr lang="fr-FR" dirty="0"/>
              <a:t>)</a:t>
            </a:r>
          </a:p>
          <a:p>
            <a:r>
              <a:rPr lang="fr-FR" dirty="0" err="1"/>
              <a:t>where</a:t>
            </a:r>
            <a:r>
              <a:rPr lang="fr-FR" dirty="0"/>
              <a:t> N </a:t>
            </a:r>
            <a:r>
              <a:rPr lang="fr-FR" dirty="0" err="1"/>
              <a:t>is</a:t>
            </a:r>
            <a:r>
              <a:rPr lang="fr-FR" dirty="0"/>
              <a:t> the shown </a:t>
            </a:r>
            <a:r>
              <a:rPr lang="fr-FR" dirty="0" err="1"/>
              <a:t>technology</a:t>
            </a:r>
            <a:r>
              <a:rPr lang="fr-FR" dirty="0"/>
              <a:t> count</a:t>
            </a:r>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Functional Weight Information</a:t>
            </a:r>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[5]</a:t>
            </a:r>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a:p>
            <a:r>
              <a:rPr lang="fr-FR" sz="1200" dirty="0"/>
              <a:t>Indicates that short headers will be shown, obviously long headers will </a:t>
            </a:r>
            <a:r>
              <a:rPr lang="fr-FR" sz="1200" dirty="0" err="1"/>
              <a:t>be</a:t>
            </a:r>
            <a:r>
              <a:rPr lang="fr-FR" sz="1200" dirty="0"/>
              <a:t> </a:t>
            </a:r>
            <a:r>
              <a:rPr lang="fr-FR" sz="1200" dirty="0" err="1"/>
              <a:t>shown</a:t>
            </a:r>
            <a:endParaRPr lang="fr-FR" sz="1200" dirty="0"/>
          </a:p>
          <a:p>
            <a:r>
              <a:rPr lang="fr-FR" b="1" dirty="0"/>
              <a:t>SHOW_EVOL=1 </a:t>
            </a:r>
            <a:r>
              <a:rPr lang="fr-FR" dirty="0"/>
              <a:t>(by default SHOW_EVOL=0)</a:t>
            </a:r>
          </a:p>
          <a:p>
            <a:r>
              <a:rPr lang="fr-FR" sz="1200" dirty="0"/>
              <a:t>Displays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(delta)</a:t>
            </a:r>
          </a:p>
          <a:p>
            <a:r>
              <a:rPr lang="fr-FR" b="1" dirty="0"/>
              <a:t>SHOW_EVOL_PERCENT=0 </a:t>
            </a:r>
            <a:r>
              <a:rPr lang="fr-FR" dirty="0"/>
              <a:t>(by default SHOW_EVOL_PERCENT=1)</a:t>
            </a:r>
          </a:p>
          <a:p>
            <a:r>
              <a:rPr lang="fr-FR" sz="1200" dirty="0"/>
              <a:t>Displays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relative values (percent)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COUNT=8) where N indicates the number of top N</a:t>
            </a:r>
          </a:p>
          <a:p>
            <a:r>
              <a:rPr lang="en-US" sz="1400" dirty="0"/>
              <a:t>PAR=BC-ID (by default PAR=60017) where BC-ID indicates the id of the business criterion </a:t>
            </a:r>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 </a:t>
            </a:r>
            <a:r>
              <a:rPr lang="en-US" sz="1400" dirty="0"/>
              <a:t>(by default COUNT=8</a:t>
            </a:r>
            <a:r>
              <a:rPr lang="en-US" sz="1400"/>
              <a:t>) where </a:t>
            </a:r>
            <a:r>
              <a:rPr lang="en-US" sz="1400" dirty="0"/>
              <a:t>N indicates the number of top N</a:t>
            </a:r>
          </a:p>
          <a:p>
            <a:r>
              <a:rPr lang="en-US" sz="1400"/>
              <a:t>PAR=BC-ID where </a:t>
            </a:r>
            <a:r>
              <a:rPr lang="en-US" sz="1400" dirty="0"/>
              <a:t>BC-ID indicates the id of the business criterion </a:t>
            </a:r>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(by default COUNT=10)</a:t>
            </a:r>
          </a:p>
          <a:p>
            <a:r>
              <a:rPr lang="fr-FR"/>
              <a:t>         where </a:t>
            </a:r>
            <a:r>
              <a:rPr lang="fr-FR" dirty="0"/>
              <a:t>N indicates the number of top N</a:t>
            </a:r>
          </a:p>
          <a:p>
            <a:r>
              <a:rPr lang="fr-FR" b="1" dirty="0"/>
              <a:t>PAR=N</a:t>
            </a:r>
            <a:r>
              <a:rPr lang="fr-FR" dirty="0"/>
              <a:t> (by default PAR=60017)</a:t>
            </a:r>
          </a:p>
          <a:p>
            <a:r>
              <a:rPr lang="fr-FR"/>
              <a:t>         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COUNT=N</a:t>
            </a:r>
            <a:r>
              <a:rPr lang="en-US" sz="1400" dirty="0"/>
              <a:t> (by default COUNT=5)</a:t>
            </a:r>
          </a:p>
          <a:p>
            <a:r>
              <a:rPr lang="en-US" sz="1400" dirty="0"/>
              <a:t>where N indicates the number of top N</a:t>
            </a:r>
          </a:p>
          <a:p>
            <a:r>
              <a:rPr lang="en-US" sz="1400" b="1" dirty="0"/>
              <a:t>PAR=N</a:t>
            </a:r>
            <a:r>
              <a:rPr lang="en-US" sz="1400" dirty="0"/>
              <a:t> (by default PAR=60017)</a:t>
            </a:r>
          </a:p>
          <a:p>
            <a:r>
              <a:rPr lang="en-US" sz="1400" dirty="0"/>
              <a:t>where N indicates the Business Criterion Id</a:t>
            </a:r>
          </a:p>
          <a:p>
            <a:r>
              <a:rPr lang="en-US" sz="1400" b="1" dirty="0"/>
              <a:t>C=N</a:t>
            </a:r>
            <a:r>
              <a:rPr lang="en-US" sz="1400" dirty="0"/>
              <a:t> (by default C is null)</a:t>
            </a:r>
          </a:p>
          <a:p>
            <a:r>
              <a:rPr lang="en-US" sz="1400" dirty="0"/>
              <a:t>where N represents the order of the result</a:t>
            </a:r>
          </a:p>
          <a:p>
            <a:r>
              <a:rPr lang="en-US" sz="1400" dirty="0"/>
              <a:t>  - C=0 or nothing indicates a descending Improvement Gap order</a:t>
            </a:r>
          </a:p>
          <a:p>
            <a:r>
              <a:rPr lang="en-US" sz="1400" dirty="0"/>
              <a:t>  - C=1 indicates a descending Improvement Variation order</a:t>
            </a:r>
          </a:p>
          <a:p>
            <a:r>
              <a:rPr lang="en-US" sz="1400" dirty="0"/>
              <a:t>  - C=2 indicates a descending Degradation Variation order</a:t>
            </a:r>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PAR=N[|N]</a:t>
            </a:r>
            <a:r>
              <a:rPr lang="en-US" sz="1400" dirty="0"/>
              <a:t>* (by default PAR=60014|60013|60012|60011|60016)</a:t>
            </a:r>
          </a:p>
          <a:p>
            <a:r>
              <a:rPr lang="en-US" sz="1400" dirty="0"/>
              <a:t>where each submitted N indicates a business criterion Id</a:t>
            </a:r>
          </a:p>
          <a:p>
            <a:r>
              <a:rPr lang="en-US" sz="1400" b="1" dirty="0"/>
              <a:t>COUNT=N</a:t>
            </a:r>
            <a:r>
              <a:rPr lang="en-US" sz="1400" dirty="0"/>
              <a:t> (by default COUNT=7)</a:t>
            </a:r>
          </a:p>
          <a:p>
            <a:r>
              <a:rPr lang="en-US" sz="1400" dirty="0"/>
              <a:t>where N is the limit number of shown item ; if COUNT options isn’t indicated, no limit is applied</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51858367"/>
              </p:ext>
            </p:extLst>
          </p:nvPr>
        </p:nvGraphicFramePr>
        <p:xfrm>
          <a:off x="755574" y="3212976"/>
          <a:ext cx="7632847" cy="22783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latin typeface="Calibri"/>
                          <a:ea typeface="Calibri"/>
                          <a:cs typeface="Times New Roman"/>
                        </a:rPr>
                        <a:t># Violations</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a:latin typeface="Calibri"/>
                          <a:ea typeface="Calibri"/>
                          <a:cs typeface="Times New Roman"/>
                        </a:rPr>
                        <a:t>Total</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solidFill>
                            <a:schemeClr val="dk1"/>
                          </a:solidFill>
                          <a:latin typeface="+mn-lt"/>
                          <a:ea typeface="+mn-ea"/>
                          <a:cs typeface="+mn-cs"/>
                        </a:rPr>
                        <a:t>0</a:t>
                      </a: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Criteria List for Business Criteria List</a:t>
            </a:r>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95410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a:t>PAR=N</a:t>
            </a:r>
            <a:r>
              <a:rPr lang="en-US" sz="1400" dirty="0"/>
              <a:t> (by default PAR=60017)</a:t>
            </a:r>
          </a:p>
          <a:p>
            <a:r>
              <a:rPr lang="en-US" sz="1400" dirty="0"/>
              <a:t>where N indicates the business criterion Id</a:t>
            </a:r>
          </a:p>
          <a:p>
            <a:r>
              <a:rPr lang="en-US" sz="1400" b="1"/>
              <a:t>COUNT=N</a:t>
            </a:r>
            <a:r>
              <a:rPr lang="en-US" sz="1400"/>
              <a:t> where </a:t>
            </a:r>
            <a:r>
              <a:rPr lang="en-US" sz="1400" dirty="0"/>
              <a:t>N indicates the limit number of shown items. If this value isn’t indicated, all items will be shown</a:t>
            </a:r>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914005772"/>
              </p:ext>
            </p:extLst>
          </p:nvPr>
        </p:nvGraphicFramePr>
        <p:xfrm>
          <a:off x="1835694" y="3356992"/>
          <a:ext cx="5904657" cy="237626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 for top critical violations</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[15]</a:t>
            </a:r>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artefacts in violation to a business criteria</a:t>
            </a:r>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METRIC_TOP_ARTEFACT</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 </a:t>
            </a:r>
            <a:r>
              <a:rPr lang="en-US" dirty="0"/>
              <a:t>where N indicates the number of top N</a:t>
            </a:r>
          </a:p>
          <a:p>
            <a:r>
              <a:rPr lang="en-US" b="1" dirty="0"/>
              <a:t>PAR=BC-ID</a:t>
            </a:r>
            <a:r>
              <a:rPr lang="en-US" dirty="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a:t>IDX=</a:t>
            </a:r>
            <a:r>
              <a:rPr lang="en-US" b="1" dirty="0" err="1"/>
              <a:t>i</a:t>
            </a:r>
            <a:r>
              <a:rPr lang="en-US" b="1" dirty="0"/>
              <a:t> </a:t>
            </a:r>
            <a:r>
              <a:rPr lang="en-US" dirty="0"/>
              <a:t>where </a:t>
            </a:r>
            <a:r>
              <a:rPr lang="en-US" dirty="0" err="1"/>
              <a:t>i</a:t>
            </a:r>
            <a:r>
              <a:rPr lang="en-US" dirty="0"/>
              <a:t> indicates the </a:t>
            </a:r>
            <a:r>
              <a:rPr lang="en-GB" dirty="0"/>
              <a:t>index of the specific rule wanted</a:t>
            </a:r>
          </a:p>
          <a:p>
            <a:pPr lvl="2"/>
            <a:r>
              <a:rPr lang="en-GB" sz="1100" i="1" dirty="0">
                <a:solidFill>
                  <a:schemeClr val="bg1">
                    <a:lumMod val="50000"/>
                  </a:schemeClr>
                </a:solidFill>
              </a:rPr>
              <a:t>for instance </a:t>
            </a:r>
            <a:r>
              <a:rPr lang="en-GB" sz="1100" i="1" dirty="0" err="1">
                <a:solidFill>
                  <a:schemeClr val="bg1">
                    <a:lumMod val="50000"/>
                  </a:schemeClr>
                </a:solidFill>
              </a:rPr>
              <a:t>i</a:t>
            </a:r>
            <a:r>
              <a:rPr lang="en-GB" sz="1100" i="1" dirty="0">
                <a:solidFill>
                  <a:schemeClr val="bg1">
                    <a:lumMod val="50000"/>
                  </a:schemeClr>
                </a:solidFill>
              </a:rPr>
              <a:t> = 0 to display only 1</a:t>
            </a:r>
            <a:r>
              <a:rPr lang="en-GB" sz="1100" i="1" baseline="30000" dirty="0">
                <a:solidFill>
                  <a:schemeClr val="bg1">
                    <a:lumMod val="50000"/>
                  </a:schemeClr>
                </a:solidFill>
              </a:rPr>
              <a:t>st</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 1 for 2</a:t>
            </a:r>
            <a:r>
              <a:rPr lang="en-GB" sz="1100" i="1" baseline="30000" dirty="0">
                <a:solidFill>
                  <a:schemeClr val="bg1">
                    <a:lumMod val="50000"/>
                  </a:schemeClr>
                </a:solidFill>
              </a:rPr>
              <a:t>nd</a:t>
            </a:r>
            <a:r>
              <a:rPr lang="en-GB" sz="1100" i="1" dirty="0">
                <a:solidFill>
                  <a:schemeClr val="bg1">
                    <a:lumMod val="50000"/>
                  </a:schemeClr>
                </a:solidFill>
              </a:rPr>
              <a:t> rule, </a:t>
            </a:r>
            <a:r>
              <a:rPr lang="en-GB" sz="1100" i="1" dirty="0" err="1">
                <a:solidFill>
                  <a:schemeClr val="bg1">
                    <a:lumMod val="50000"/>
                  </a:schemeClr>
                </a:solidFill>
              </a:rPr>
              <a:t>i</a:t>
            </a:r>
            <a:r>
              <a:rPr lang="en-GB" sz="1100" i="1" dirty="0">
                <a:solidFill>
                  <a:schemeClr val="bg1">
                    <a:lumMod val="50000"/>
                  </a:schemeClr>
                </a:solidFill>
              </a:rPr>
              <a:t> =2 for 3</a:t>
            </a:r>
            <a:r>
              <a:rPr lang="en-GB" sz="1100" i="1" baseline="30000" dirty="0">
                <a:solidFill>
                  <a:schemeClr val="bg1">
                    <a:lumMod val="50000"/>
                  </a:schemeClr>
                </a:solidFill>
              </a:rPr>
              <a:t>rd</a:t>
            </a:r>
            <a:r>
              <a:rPr lang="en-GB" sz="1100" i="1" dirty="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630167019"/>
              </p:ext>
            </p:extLst>
          </p:nvPr>
        </p:nvGraphicFramePr>
        <p:xfrm>
          <a:off x="1835696" y="3933056"/>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3" name="TextBox 12">
            <a:extLst>
              <a:ext uri="{FF2B5EF4-FFF2-40B4-BE49-F238E27FC236}">
                <a16:creationId xmlns:a16="http://schemas.microsoft.com/office/drawing/2014/main" id="{AE07C435-459B-4F6E-BA9A-4971FE55BC8E}"/>
              </a:ext>
            </a:extLst>
          </p:cNvPr>
          <p:cNvSpPr txBox="1"/>
          <p:nvPr/>
        </p:nvSpPr>
        <p:spPr>
          <a:xfrm>
            <a:off x="1547664" y="3412597"/>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899592" y="3378478"/>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1342057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Rule Name Details &amp; Violation Count</a:t>
            </a:r>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RULID=N (by default RULID=4670)</a:t>
            </a:r>
          </a:p>
          <a:p>
            <a:r>
              <a:rPr lang="en-US" dirty="0"/>
              <a:t>where N indicates the rule Id</a:t>
            </a:r>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[17]</a:t>
            </a:r>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Rules by Technical Criteria</a:t>
            </a:r>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CNT=N</a:t>
            </a:r>
            <a:r>
              <a:rPr lang="en-US" dirty="0"/>
              <a:t> (by default CNT=1)</a:t>
            </a:r>
          </a:p>
          <a:p>
            <a:r>
              <a:rPr lang="en-US" sz="1400" dirty="0"/>
              <a:t>where N indicates the shown rule number ; if this item missed, no limitation will be applied</a:t>
            </a:r>
          </a:p>
          <a:p>
            <a:r>
              <a:rPr lang="en-US" b="1" dirty="0"/>
              <a:t>TCID=N</a:t>
            </a:r>
            <a:r>
              <a:rPr lang="en-US" dirty="0"/>
              <a:t> (by default TCID=61001)</a:t>
            </a:r>
          </a:p>
          <a:p>
            <a:r>
              <a:rPr lang="en-US" sz="1400" dirty="0"/>
              <a:t>where N indicates the technical criterion Id</a:t>
            </a:r>
          </a:p>
          <a:p>
            <a:r>
              <a:rPr lang="en-US" b="1" dirty="0"/>
              <a:t>BZID=N</a:t>
            </a:r>
            <a:r>
              <a:rPr lang="en-US" dirty="0"/>
              <a:t> (by default BZID=60016)</a:t>
            </a:r>
          </a:p>
          <a:p>
            <a:r>
              <a:rPr lang="en-US" sz="1400" dirty="0"/>
              <a:t>where N indicates the business criterion Id</a:t>
            </a:r>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no new violation appeared on rule, rule description is not loaded</a:t>
            </a:r>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Behavior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[18]</a:t>
            </a:r>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a:t>Riskiest</a:t>
            </a:r>
            <a:r>
              <a:rPr lang="fr-FR" dirty="0"/>
              <a:t> 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1566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SRC=PERF|ROB|SEC (by default SRC=PERF)</a:t>
            </a:r>
          </a:p>
          <a:p>
            <a:r>
              <a:rPr lang="en-US" sz="1400" dirty="0"/>
              <a:t>Indicates the transaction type where top riskiest transactions will be searched</a:t>
            </a:r>
            <a:endParaRPr lang="en-US" dirty="0"/>
          </a:p>
          <a:p>
            <a:r>
              <a:rPr lang="en-US" dirty="0"/>
              <a:t>COUNT=N (by default COUNT=10)</a:t>
            </a:r>
          </a:p>
          <a:p>
            <a:r>
              <a:rPr lang="en-US" sz="1400" dirty="0"/>
              <a:t>where N indicates the top N number (default value = 10)</a:t>
            </a:r>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
        <p:nvSpPr>
          <p:cNvPr id="10" name="TextBox 9">
            <a:extLst>
              <a:ext uri="{FF2B5EF4-FFF2-40B4-BE49-F238E27FC236}">
                <a16:creationId xmlns:a16="http://schemas.microsoft.com/office/drawing/2014/main" id="{A8AE1388-9792-463E-97E4-BA7030AA2A20}"/>
              </a:ext>
            </a:extLst>
          </p:cNvPr>
          <p:cNvSpPr txBox="1"/>
          <p:nvPr/>
        </p:nvSpPr>
        <p:spPr>
          <a:xfrm>
            <a:off x="1547664" y="3247095"/>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899592" y="3212976"/>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a:t>PowerPoint Templates – Tables [19]</a:t>
            </a:r>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Top Riskiest Components</a:t>
            </a:r>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166199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SRC=PERF|ROB|SEC</a:t>
            </a:r>
          </a:p>
          <a:p>
            <a:r>
              <a:rPr lang="en-US" sz="1400" dirty="0"/>
              <a:t>(by default SRC=PERF) indicates the searched business criterion type</a:t>
            </a:r>
          </a:p>
          <a:p>
            <a:r>
              <a:rPr lang="en-US" sz="1400" dirty="0"/>
              <a:t>MOD=N (by default MOD is null)</a:t>
            </a:r>
          </a:p>
          <a:p>
            <a:r>
              <a:rPr lang="en-US" sz="1400" dirty="0"/>
              <a:t>where N indicates that the searched result will be applied on the module identified by this id and on the entire snapshot if this value isn’t indicated</a:t>
            </a:r>
          </a:p>
          <a:p>
            <a:r>
              <a:rPr lang="en-US" sz="1400" dirty="0"/>
              <a:t>COUNT=N (by default COUNT=5)</a:t>
            </a:r>
          </a:p>
          <a:p>
            <a:r>
              <a:rPr lang="en-US" sz="1400" dirty="0"/>
              <a:t>where N indicates the top N number (default value = 10)</a:t>
            </a:r>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TextBox 9">
            <a:extLst>
              <a:ext uri="{FF2B5EF4-FFF2-40B4-BE49-F238E27FC236}">
                <a16:creationId xmlns:a16="http://schemas.microsoft.com/office/drawing/2014/main" id="{8ADD936D-EE52-413E-BB40-BE781A3C9B91}"/>
              </a:ext>
            </a:extLst>
          </p:cNvPr>
          <p:cNvSpPr txBox="1"/>
          <p:nvPr/>
        </p:nvSpPr>
        <p:spPr>
          <a:xfrm>
            <a:off x="1547664" y="3628621"/>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899592" y="3594502"/>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[20]</a:t>
            </a:r>
          </a:p>
        </p:txBody>
      </p:sp>
      <p:sp>
        <p:nvSpPr>
          <p:cNvPr id="12" name="Rounded Rectangle 11"/>
          <p:cNvSpPr/>
          <p:nvPr/>
        </p:nvSpPr>
        <p:spPr>
          <a:xfrm>
            <a:off x="493182" y="1196752"/>
            <a:ext cx="8157600" cy="496855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02146969"/>
              </p:ext>
            </p:extLst>
          </p:nvPr>
        </p:nvGraphicFramePr>
        <p:xfrm>
          <a:off x="1259650" y="3486120"/>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bl>
          </a:graphicData>
        </a:graphic>
      </p:graphicFrame>
      <p:sp>
        <p:nvSpPr>
          <p:cNvPr id="10" name="TextBox 9">
            <a:extLst>
              <a:ext uri="{FF2B5EF4-FFF2-40B4-BE49-F238E27FC236}">
                <a16:creationId xmlns:a16="http://schemas.microsoft.com/office/drawing/2014/main" id="{20E43597-F58A-43A8-B6C0-CCFD4CC59B74}"/>
              </a:ext>
            </a:extLst>
          </p:cNvPr>
          <p:cNvSpPr txBox="1"/>
          <p:nvPr/>
        </p:nvSpPr>
        <p:spPr>
          <a:xfrm>
            <a:off x="1547664" y="2815047"/>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899592" y="2780928"/>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[21]</a:t>
            </a:r>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Complexity Distribution</a:t>
            </a:r>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CAST Distribution</a:t>
            </a:r>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3966807684"/>
              </p:ext>
            </p:extLst>
          </p:nvPr>
        </p:nvGraphicFramePr>
        <p:xfrm>
          <a:off x="1547664" y="486916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1547664" y="4615247"/>
            <a:ext cx="6991830" cy="2308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1072716" y="4581128"/>
            <a:ext cx="559769" cy="2616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050" dirty="0"/>
              <a:t>Note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5940152" y="980367"/>
            <a:ext cx="222386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5332119" y="956369"/>
            <a:ext cx="608033" cy="253916"/>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1050" dirty="0"/>
              <a:t>Note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a:t>PowerPoint Templates – Tables [22]</a:t>
            </a:r>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Complexity</a:t>
            </a:r>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CAST High and Very High Distribution</a:t>
            </a:r>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PAR = 65501 by default, </a:t>
            </a:r>
            <a:r>
              <a:rPr lang="en-GB" sz="1200" dirty="0" err="1"/>
              <a:t>Cyclomatic</a:t>
            </a:r>
            <a:r>
              <a:rPr lang="en-GB" sz="120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1547664" y="4924765"/>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899592" y="4890646"/>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6236568" y="1763524"/>
            <a:ext cx="222386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5628535" y="1739526"/>
            <a:ext cx="608033" cy="253916"/>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1050" dirty="0"/>
              <a:t>Note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Health Factor Score by Modules &amp; Evolution on Previous version</a:t>
            </a:r>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HEADER=SHORT </a:t>
            </a:r>
            <a:r>
              <a:rPr lang="en-US" dirty="0"/>
              <a:t>(by default HEADER=SHORT)</a:t>
            </a:r>
          </a:p>
          <a:p>
            <a:r>
              <a:rPr lang="en-US" dirty="0"/>
              <a:t>Indicates that short headers will be shown, obviously long headers will be shown</a:t>
            </a:r>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Grade &amp; Evolution</a:t>
            </a:r>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Total Quality Index by Module &amp; Evolution</a:t>
            </a:r>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HEADER=SHORT (by default HEADER=SHORT)</a:t>
            </a:r>
          </a:p>
          <a:p>
            <a:r>
              <a:rPr lang="en-US" dirty="0"/>
              <a:t>Indicates that short headers will be shown, obviously long headers will be shown</a:t>
            </a:r>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Technology distribution by Module</a:t>
            </a:r>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Statistics about Artifacts – CAST Complexity &amp; Violations</a:t>
            </a:r>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1547664" y="2455007"/>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899592" y="2420888"/>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4684960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Module</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r>
              <a:rPr lang="fr-FR" dirty="0"/>
              <a:t>Now you can select a Shape and edit the alternative text property value</a:t>
            </a:r>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COMPLIANCE_TO_OBJ_TABLE</a:t>
            </a:r>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(by default 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works only if current snapshot and previous snapshot selected are continuous snapshots</a:t>
            </a:r>
          </a:p>
          <a:p>
            <a:r>
              <a:rPr lang="en-US" dirty="0"/>
              <a:t>Objectives corresponds to the number of critical rules in the current snapshot</a:t>
            </a:r>
          </a:p>
          <a:p>
            <a:r>
              <a:rPr lang="en-US" dirty="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Technical debt Information</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(by default 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not continuous snapshots, results will be the sum of Technical Debt added and Technical Debt removed</a:t>
            </a:r>
          </a:p>
        </p:txBody>
      </p:sp>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all versions</a:t>
            </a:r>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Critical Violations by Application</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(by default HEADER=SHORT)</a:t>
            </a:r>
          </a:p>
          <a:p>
            <a:r>
              <a:rPr lang="fr-FR" sz="1800" b="1" dirty="0"/>
              <a:t>SHOW_PREVIOUS=1</a:t>
            </a:r>
            <a:r>
              <a:rPr lang="fr-FR" sz="1800" dirty="0"/>
              <a:t> (by default SHOW_PREVIOUS=0)</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Automated Function Points</a:t>
            </a:r>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IFPUG_FUNCTIONS</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COUNT=N</a:t>
            </a:r>
            <a:r>
              <a:rPr lang="fr-FR" sz="1800" dirty="0"/>
              <a:t> to </a:t>
            </a:r>
            <a:r>
              <a:rPr lang="fr-FR" sz="1800" dirty="0" err="1"/>
              <a:t>limit</a:t>
            </a:r>
            <a:r>
              <a:rPr lang="fr-FR" sz="1800" dirty="0"/>
              <a:t> </a:t>
            </a:r>
            <a:r>
              <a:rPr lang="fr-FR" sz="1800" dirty="0" err="1"/>
              <a:t>number</a:t>
            </a:r>
            <a:r>
              <a:rPr lang="fr-FR" sz="1800" dirty="0"/>
              <a:t> of items </a:t>
            </a:r>
            <a:r>
              <a:rPr lang="fr-FR" sz="1800" dirty="0" err="1"/>
              <a:t>displayed</a:t>
            </a:r>
            <a:r>
              <a:rPr lang="fr-FR" sz="1800" dirty="0"/>
              <a:t> (by default N=5) – </a:t>
            </a:r>
            <a:r>
              <a:rPr lang="fr-FR" sz="1800" dirty="0" err="1"/>
              <a:t>this</a:t>
            </a:r>
            <a:r>
              <a:rPr lang="fr-FR" sz="1800" dirty="0"/>
              <a:t> </a:t>
            </a:r>
            <a:r>
              <a:rPr lang="fr-FR" sz="1800" dirty="0" err="1"/>
              <a:t>list</a:t>
            </a:r>
            <a:r>
              <a:rPr lang="fr-FR" sz="1800" dirty="0"/>
              <a:t> </a:t>
            </a:r>
            <a:r>
              <a:rPr lang="fr-FR" sz="1800" dirty="0" err="1"/>
              <a:t>will</a:t>
            </a:r>
            <a:r>
              <a:rPr lang="fr-FR" sz="1800" dirty="0"/>
              <a:t> </a:t>
            </a:r>
            <a:r>
              <a:rPr lang="fr-FR" sz="1800" dirty="0" err="1"/>
              <a:t>usually</a:t>
            </a:r>
            <a:r>
              <a:rPr lang="fr-FR" sz="1800" dirty="0"/>
              <a:t> </a:t>
            </a:r>
            <a:r>
              <a:rPr lang="fr-FR" sz="1800" dirty="0" err="1"/>
              <a:t>be</a:t>
            </a:r>
            <a:r>
              <a:rPr lang="fr-FR" sz="1800" dirty="0"/>
              <a:t> </a:t>
            </a:r>
            <a:r>
              <a:rPr lang="fr-FR" sz="1800" dirty="0" err="1"/>
              <a:t>quite</a:t>
            </a:r>
            <a:r>
              <a:rPr lang="fr-FR" sz="1800" dirty="0"/>
              <a:t> large and </a:t>
            </a:r>
            <a:r>
              <a:rPr lang="fr-FR" sz="1800" dirty="0" err="1"/>
              <a:t>will</a:t>
            </a:r>
            <a:r>
              <a:rPr lang="fr-FR" sz="1800" dirty="0"/>
              <a:t> </a:t>
            </a:r>
            <a:r>
              <a:rPr lang="fr-FR" sz="1800" dirty="0" err="1"/>
              <a:t>be</a:t>
            </a:r>
            <a:r>
              <a:rPr lang="fr-FR" sz="1800" dirty="0"/>
              <a:t> best </a:t>
            </a:r>
            <a:r>
              <a:rPr lang="fr-FR" sz="1800" dirty="0" err="1"/>
              <a:t>used</a:t>
            </a:r>
            <a:r>
              <a:rPr lang="fr-FR" sz="1800" dirty="0"/>
              <a:t> in Excel reports</a:t>
            </a:r>
          </a:p>
          <a:p>
            <a:r>
              <a:rPr lang="fr-FR" sz="1800" b="1" dirty="0"/>
              <a:t>TYPE=T</a:t>
            </a:r>
            <a:r>
              <a:rPr lang="fr-FR" sz="1800" dirty="0"/>
              <a:t> to </a:t>
            </a:r>
            <a:r>
              <a:rPr lang="fr-FR" sz="1800" dirty="0" err="1"/>
              <a:t>filter</a:t>
            </a:r>
            <a:r>
              <a:rPr lang="fr-FR" sz="1800" dirty="0"/>
              <a:t> </a:t>
            </a:r>
            <a:r>
              <a:rPr lang="fr-FR" sz="1800" dirty="0" err="1"/>
              <a:t>list</a:t>
            </a:r>
            <a:r>
              <a:rPr lang="fr-FR" sz="1800" dirty="0"/>
              <a:t> by </a:t>
            </a:r>
            <a:r>
              <a:rPr lang="fr-FR" sz="1800" dirty="0" err="1"/>
              <a:t>function</a:t>
            </a:r>
            <a:r>
              <a:rPr lang="fr-FR" sz="1800" dirty="0"/>
              <a:t> types. T </a:t>
            </a:r>
            <a:r>
              <a:rPr lang="fr-FR" sz="1800" dirty="0" err="1"/>
              <a:t>may</a:t>
            </a:r>
            <a:r>
              <a:rPr lang="fr-FR" sz="1800" dirty="0"/>
              <a:t> </a:t>
            </a:r>
            <a:r>
              <a:rPr lang="fr-FR" sz="1800" dirty="0" err="1"/>
              <a:t>be</a:t>
            </a:r>
            <a:r>
              <a:rPr lang="fr-FR" sz="1800" dirty="0"/>
              <a:t> ‘TF’ for </a:t>
            </a:r>
            <a:r>
              <a:rPr lang="fr-FR" sz="1800" dirty="0" err="1"/>
              <a:t>transactional</a:t>
            </a:r>
            <a:r>
              <a:rPr lang="fr-FR" sz="1800" dirty="0"/>
              <a:t> </a:t>
            </a:r>
            <a:r>
              <a:rPr lang="fr-FR" sz="1800" dirty="0" err="1"/>
              <a:t>functions</a:t>
            </a:r>
            <a:r>
              <a:rPr lang="fr-FR" sz="1800" dirty="0"/>
              <a:t>, or ‘DF’ for data </a:t>
            </a:r>
            <a:r>
              <a:rPr lang="fr-FR" sz="1800" dirty="0" err="1"/>
              <a:t>functions</a:t>
            </a:r>
            <a:r>
              <a:rPr lang="fr-FR" sz="1800" dirty="0"/>
              <a:t> (by default no </a:t>
            </a:r>
            <a:r>
              <a:rPr lang="fr-FR" sz="1800" dirty="0" err="1"/>
              <a:t>filtering</a:t>
            </a:r>
            <a:r>
              <a:rPr lang="fr-FR" sz="1800" dirty="0"/>
              <a:t> </a:t>
            </a:r>
            <a:r>
              <a:rPr lang="fr-FR" sz="1800" dirty="0" err="1"/>
              <a:t>will</a:t>
            </a:r>
            <a:r>
              <a:rPr lang="fr-FR" sz="1800" dirty="0"/>
              <a:t> </a:t>
            </a:r>
            <a:r>
              <a:rPr lang="fr-FR" sz="1800" dirty="0" err="1"/>
              <a:t>be</a:t>
            </a:r>
            <a:r>
              <a:rPr lang="fr-FR" sz="1800" dirty="0"/>
              <a:t> </a:t>
            </a:r>
            <a:r>
              <a:rPr lang="fr-FR" sz="1800" dirty="0" err="1"/>
              <a:t>applied</a:t>
            </a:r>
            <a:r>
              <a:rPr lang="fr-FR" sz="1800" dirty="0"/>
              <a: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804822745"/>
              </p:ext>
            </p:extLst>
          </p:nvPr>
        </p:nvGraphicFramePr>
        <p:xfrm>
          <a:off x="755576" y="4325854"/>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
        <p:nvSpPr>
          <p:cNvPr id="10" name="TextBox 9">
            <a:extLst>
              <a:ext uri="{FF2B5EF4-FFF2-40B4-BE49-F238E27FC236}">
                <a16:creationId xmlns:a16="http://schemas.microsoft.com/office/drawing/2014/main" id="{ACBE7E57-9999-4619-B071-E82DC7BAB299}"/>
              </a:ext>
            </a:extLst>
          </p:cNvPr>
          <p:cNvSpPr txBox="1"/>
          <p:nvPr/>
        </p:nvSpPr>
        <p:spPr>
          <a:xfrm>
            <a:off x="1547664" y="3700629"/>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899592" y="3666510"/>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39552299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901971066"/>
              </p:ext>
            </p:extLst>
          </p:nvPr>
        </p:nvGraphicFramePr>
        <p:xfrm>
          <a:off x="819218" y="407707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Grade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fr-FR" sz="1050" dirty="0"/>
                        <a:t># Violations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fr-FR" sz="1050" dirty="0" err="1"/>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r>
                        <a:rPr lang="fr-FR" sz="1050" dirty="0" err="1"/>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Critical</a:t>
                      </a:r>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2.8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4321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solidFill>
                            <a:schemeClr val="dk1"/>
                          </a:solidFill>
                          <a:latin typeface="+mn-lt"/>
                          <a:ea typeface="+mn-ea"/>
                          <a:cs typeface="+mn-cs"/>
                        </a:rPr>
                        <a:t>3.1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MODULES=1|0</a:t>
            </a:r>
            <a:r>
              <a:rPr lang="fr-FR" sz="1200" dirty="0"/>
              <a:t> to display violations for the </a:t>
            </a:r>
            <a:r>
              <a:rPr lang="fr-FR" sz="1200" dirty="0" err="1"/>
              <a:t>whole</a:t>
            </a:r>
            <a:r>
              <a:rPr lang="fr-FR" sz="1200" dirty="0"/>
              <a:t> application (=0 by default) or per modules (=1)</a:t>
            </a:r>
          </a:p>
          <a:p>
            <a:r>
              <a:rPr lang="en-US" sz="1200" b="1" dirty="0"/>
              <a:t>CRITICAL=1|0</a:t>
            </a:r>
            <a:r>
              <a:rPr lang="en-US" sz="1200" dirty="0"/>
              <a:t> to include critical violations (=1 by default) or not (=0)</a:t>
            </a:r>
          </a:p>
          <a:p>
            <a:r>
              <a:rPr lang="en-US" sz="1200" b="1" dirty="0"/>
              <a:t>NONCRITICAL=1|0 </a:t>
            </a:r>
            <a:r>
              <a:rPr lang="en-US" sz="1200" dirty="0"/>
              <a:t>to include the non-critical violations (=1) or not (=0 by default)</a:t>
            </a:r>
          </a:p>
          <a:p>
            <a:r>
              <a:rPr lang="en-US" sz="1200" b="1" dirty="0"/>
              <a:t>GRADE=1|0</a:t>
            </a:r>
            <a:r>
              <a:rPr lang="en-US" sz="1200" dirty="0"/>
              <a:t> to show the “Grade” column (1 by default)</a:t>
            </a:r>
          </a:p>
          <a:p>
            <a:r>
              <a:rPr lang="en-US" sz="1200" b="1" dirty="0"/>
              <a:t>TOTAL=1|0 </a:t>
            </a:r>
            <a:r>
              <a:rPr lang="en-US" sz="1200" dirty="0"/>
              <a:t>to show the “Total Checks” column (1 by default)</a:t>
            </a:r>
          </a:p>
          <a:p>
            <a:r>
              <a:rPr lang="en-US" sz="1200" b="1" dirty="0"/>
              <a:t>FAILED=1|0 </a:t>
            </a:r>
            <a:r>
              <a:rPr lang="en-US" sz="1200" dirty="0"/>
              <a:t>to show the “Failed Checks” column (0 by default)</a:t>
            </a:r>
          </a:p>
          <a:p>
            <a:r>
              <a:rPr lang="en-US" sz="1200" b="1" dirty="0"/>
              <a:t>SUCCESSFUL=1|0 </a:t>
            </a:r>
            <a:r>
              <a:rPr lang="en-US" sz="1200" dirty="0"/>
              <a:t>to show the “Successful Checks” column (0 by default)</a:t>
            </a:r>
          </a:p>
          <a:p>
            <a:r>
              <a:rPr lang="en-US" sz="1200" b="1" dirty="0"/>
              <a:t>ADDEDREMOVED=1|0</a:t>
            </a:r>
            <a:r>
              <a:rPr lang="en-US" sz="1200" dirty="0"/>
              <a:t> to show the “Added” and “Removed” columns (0 by default)</a:t>
            </a:r>
          </a:p>
          <a:p>
            <a:r>
              <a:rPr lang="en-US" sz="1200" b="1" dirty="0"/>
              <a:t>COMPLIANCE=1|0 </a:t>
            </a:r>
            <a:r>
              <a:rPr lang="en-US" sz="1200" dirty="0"/>
              <a:t>to show the “Compliance Ratio” column (0 by default)</a:t>
            </a:r>
          </a:p>
          <a:p>
            <a:r>
              <a:rPr lang="en-US" sz="1200" b="1" dirty="0"/>
              <a:t>COUNT=-1|N </a:t>
            </a:r>
            <a:r>
              <a:rPr lang="en-US" sz="1200" dirty="0"/>
              <a:t>display only N results, or all results if -1 (5 by default)</a:t>
            </a:r>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for a rule</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QUALITY_RULE_VIOLATIONS</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533944896"/>
              </p:ext>
            </p:extLst>
          </p:nvPr>
        </p:nvGraphicFramePr>
        <p:xfrm>
          <a:off x="1187624" y="4506436"/>
          <a:ext cx="6840760"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a:t>PRI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a:t>Status</a:t>
                      </a:r>
                      <a:endParaRPr lang="fr-FR" sz="1050" dirty="0"/>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1,234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t>added</a:t>
                      </a:r>
                      <a:endParaRPr lang="fr-FR" sz="1000" kern="1200" dirty="0"/>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t>123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updated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unchanged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r>
                        <a:rPr lang="fr-FR" sz="1000" kern="1200" dirty="0">
                          <a:solidFill>
                            <a:schemeClr val="dk1"/>
                          </a:solidFill>
                          <a:latin typeface="+mn-lt"/>
                          <a:ea typeface="+mn-ea"/>
                          <a:cs typeface="+mn-cs"/>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err="1">
                          <a:solidFill>
                            <a:schemeClr val="dk1"/>
                          </a:solidFill>
                          <a:latin typeface="+mn-lt"/>
                          <a:ea typeface="+mn-ea"/>
                          <a:cs typeface="+mn-cs"/>
                        </a:rPr>
                        <a:t>unchanged</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TextBox 8"/>
          <p:cNvSpPr txBox="1"/>
          <p:nvPr/>
        </p:nvSpPr>
        <p:spPr>
          <a:xfrm>
            <a:off x="2143714" y="1818690"/>
            <a:ext cx="6524504" cy="18928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BCID= </a:t>
            </a:r>
            <a:r>
              <a:rPr lang="en-GB" sz="1200" dirty="0"/>
              <a:t>The Id of the business criterion. If this id correspond to efficiency (60014), robustness (60013), or security (60016), the </a:t>
            </a:r>
            <a:r>
              <a:rPr lang="en-GB" sz="1200" dirty="0" err="1"/>
              <a:t>propagatedRiskIndex</a:t>
            </a:r>
            <a:r>
              <a:rPr lang="en-GB" sz="1200" dirty="0"/>
              <a:t> is displayed. By default, BCID = 60013</a:t>
            </a:r>
            <a:br>
              <a:rPr lang="en-GB" sz="1200" dirty="0"/>
            </a:br>
            <a:r>
              <a:rPr lang="en-GB" sz="1200" dirty="0"/>
              <a:t>- </a:t>
            </a:r>
            <a:r>
              <a:rPr lang="en-GB" sz="1200" b="1" dirty="0"/>
              <a:t>ID=</a:t>
            </a:r>
            <a:r>
              <a:rPr lang="en-GB" sz="1200" dirty="0"/>
              <a:t> The Id of the quality rule for which you want to display the list of violations. By default, ID=7788 (Avoid empty </a:t>
            </a:r>
            <a:r>
              <a:rPr lang="en-GB" sz="1200"/>
              <a:t>catch block)</a:t>
            </a:r>
            <a:br>
              <a:rPr lang="en-GB" sz="1200" dirty="0"/>
            </a:br>
            <a:r>
              <a:rPr lang="en-GB" sz="1200" dirty="0"/>
              <a:t>- </a:t>
            </a:r>
            <a:r>
              <a:rPr lang="en-GB" sz="1200" b="1" dirty="0"/>
              <a:t>COUNT=N</a:t>
            </a:r>
            <a:r>
              <a:rPr lang="en-GB" sz="1200" dirty="0"/>
              <a:t> where N indicates the top N number ; default value = 10</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r>
              <a:rPr lang="en-GB" sz="1200" dirty="0"/>
              <a:t>- </a:t>
            </a:r>
            <a:r>
              <a:rPr lang="en-GB" sz="1200" b="1" dirty="0"/>
              <a:t>SNAPSHOT=CURRENT|PREVIOUS</a:t>
            </a:r>
            <a:r>
              <a:rPr lang="en-GB" sz="1200" dirty="0"/>
              <a:t> to select from which snapshot we take results; default is Current</a:t>
            </a:r>
            <a:endParaRPr lang="en-US" sz="1200" dirty="0"/>
          </a:p>
          <a:p>
            <a:r>
              <a:rPr lang="en-GB" sz="1200" dirty="0"/>
              <a:t>If there is no previous snapshot, column Status is not displayed</a:t>
            </a:r>
            <a:endParaRPr lang="en-US" sz="1200" dirty="0"/>
          </a:p>
          <a:p>
            <a:endParaRPr lang="en-US" sz="9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1547664" y="3772637"/>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899592" y="3738518"/>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38381779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in </a:t>
            </a:r>
            <a:r>
              <a:rPr lang="en-US"/>
              <a:t>action plan</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ACTION_PLAN_VIOLATIONS</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[36]</a:t>
            </a:r>
          </a:p>
        </p:txBody>
      </p:sp>
      <p:sp>
        <p:nvSpPr>
          <p:cNvPr id="9" name="TextBox 8"/>
          <p:cNvSpPr txBox="1"/>
          <p:nvPr/>
        </p:nvSpPr>
        <p:spPr>
          <a:xfrm>
            <a:off x="2143714" y="1818690"/>
            <a:ext cx="6524504"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COUNT=N|ALL</a:t>
            </a:r>
            <a:r>
              <a:rPr lang="en-GB" sz="1200" dirty="0"/>
              <a:t> where N indicates the top N number ; default value = 10 (ALL for all violations)</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r>
              <a:rPr lang="en-GB" sz="1200" dirty="0"/>
              <a:t>- </a:t>
            </a:r>
            <a:r>
              <a:rPr lang="en-GB" sz="1200" b="1" dirty="0"/>
              <a:t>FILTER=ADDED|SOLVED|PENDING|ALL</a:t>
            </a:r>
            <a:r>
              <a:rPr lang="en-GB" sz="1200" dirty="0"/>
              <a:t> to filter the list by the remedial action status; default is ALL</a:t>
            </a:r>
            <a:endParaRPr lang="en-US" sz="9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57281147"/>
              </p:ext>
            </p:extLst>
          </p:nvPr>
        </p:nvGraphicFramePr>
        <p:xfrm>
          <a:off x="827584" y="3980032"/>
          <a:ext cx="7488832" cy="102069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r">
                        <a:lnSpc>
                          <a:spcPct val="115000"/>
                        </a:lnSpc>
                        <a:spcBef>
                          <a:spcPts val="0"/>
                        </a:spcBef>
                        <a:spcAft>
                          <a:spcPts val="0"/>
                        </a:spcAft>
                      </a:pPr>
                      <a:r>
                        <a:rPr lang="en-GB" sz="1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Rule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Artefact two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6" name="TextBox 15">
            <a:extLst>
              <a:ext uri="{FF2B5EF4-FFF2-40B4-BE49-F238E27FC236}">
                <a16:creationId xmlns:a16="http://schemas.microsoft.com/office/drawing/2014/main" id="{87D9D11F-85A9-4326-B787-2DA683DFA1C9}"/>
              </a:ext>
            </a:extLst>
          </p:cNvPr>
          <p:cNvSpPr txBox="1"/>
          <p:nvPr/>
        </p:nvSpPr>
        <p:spPr>
          <a:xfrm>
            <a:off x="1547664" y="3247095"/>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899592" y="3212976"/>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40282427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List of violations for health factor</a:t>
            </a:r>
            <a:endParaRPr lang="fr-FR" dirty="0"/>
          </a:p>
        </p:txBody>
      </p:sp>
      <p:sp>
        <p:nvSpPr>
          <p:cNvPr id="14" name="TextBox 13"/>
          <p:cNvSpPr txBox="1"/>
          <p:nvPr/>
        </p:nvSpPr>
        <p:spPr>
          <a:xfrm>
            <a:off x="2145226" y="1471510"/>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en-US" b="0" dirty="0"/>
              <a:t>VIOLATIONS_LIST</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[37]</a:t>
            </a:r>
          </a:p>
        </p:txBody>
      </p:sp>
      <p:sp>
        <p:nvSpPr>
          <p:cNvPr id="9" name="TextBox 8"/>
          <p:cNvSpPr txBox="1"/>
          <p:nvPr/>
        </p:nvSpPr>
        <p:spPr>
          <a:xfrm>
            <a:off x="2143714" y="1818690"/>
            <a:ext cx="6524504" cy="230832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200" dirty="0"/>
              <a:t>-   </a:t>
            </a:r>
            <a:r>
              <a:rPr lang="en-GB" sz="1200" b="1" dirty="0"/>
              <a:t>BCID= </a:t>
            </a:r>
            <a:r>
              <a:rPr lang="en-GB" sz="1200" dirty="0"/>
              <a:t>list of ids of business criterion separated by | : </a:t>
            </a:r>
            <a:r>
              <a:rPr lang="en-GB" sz="1200" b="1" dirty="0"/>
              <a:t>60011|60012|60013|60014|60016|60017</a:t>
            </a:r>
            <a:r>
              <a:rPr lang="en-GB" sz="1200" dirty="0"/>
              <a:t> one or several ; default value = 60016 (Security)</a:t>
            </a:r>
            <a:endParaRPr lang="en-US" sz="1200" dirty="0"/>
          </a:p>
          <a:p>
            <a:r>
              <a:rPr lang="en-GB" sz="1200" dirty="0"/>
              <a:t>-   </a:t>
            </a:r>
            <a:r>
              <a:rPr lang="en-GB" sz="1200" b="1" dirty="0"/>
              <a:t>COUNT=N|ALL</a:t>
            </a:r>
            <a:r>
              <a:rPr lang="en-GB" sz="1200" dirty="0"/>
              <a:t> where N indicates the top N number ; default value = 10 (ALL for all violations)</a:t>
            </a:r>
            <a:endParaRPr lang="en-US" sz="1200" dirty="0"/>
          </a:p>
          <a:p>
            <a:r>
              <a:rPr lang="en-GB" sz="1200" dirty="0"/>
              <a:t>-   </a:t>
            </a:r>
            <a:r>
              <a:rPr lang="en-GB" sz="1200" b="1" dirty="0"/>
              <a:t>NAME=FULL|SHORT</a:t>
            </a:r>
            <a:r>
              <a:rPr lang="en-GB" sz="1200" dirty="0"/>
              <a:t> to display short name or full name of objects (full name by default)</a:t>
            </a:r>
            <a:endParaRPr lang="en-US" sz="1200" dirty="0"/>
          </a:p>
          <a:p>
            <a:pPr marL="171450" indent="-171450">
              <a:buFontTx/>
              <a:buChar char="-"/>
            </a:pPr>
            <a:r>
              <a:rPr lang="en-GB" sz="1200" b="1" dirty="0"/>
              <a:t>FILTER=ADDED|UNCHANGED|UPDATED|ALL</a:t>
            </a:r>
            <a:r>
              <a:rPr lang="en-GB" sz="1200" dirty="0"/>
              <a:t> to filter the list by the violation status; default is ALL</a:t>
            </a:r>
          </a:p>
          <a:p>
            <a:pPr marL="171450" indent="-171450">
              <a:buFontTx/>
              <a:buChar char="-"/>
            </a:pPr>
            <a:r>
              <a:rPr lang="en-US" sz="1200" b="1" dirty="0"/>
              <a:t>VIOLATIONS=CRITICAL|ALL </a:t>
            </a:r>
            <a:r>
              <a:rPr lang="en-US" sz="1200" dirty="0"/>
              <a:t>by default, only CRITICAL violations are listed</a:t>
            </a:r>
            <a:endParaRPr lang="en-GB" sz="1200" dirty="0"/>
          </a:p>
          <a:p>
            <a:pPr marL="171450" indent="-171450">
              <a:buFontTx/>
              <a:buChar char="-"/>
            </a:pPr>
            <a:r>
              <a:rPr lang="en-US" sz="1200" b="1" dirty="0"/>
              <a:t>MODULE=</a:t>
            </a:r>
            <a:r>
              <a:rPr lang="en-US" sz="1200" b="1" dirty="0" err="1"/>
              <a:t>ModuleName</a:t>
            </a:r>
            <a:r>
              <a:rPr lang="en-US" sz="1200" dirty="0"/>
              <a:t>, parameter used to restrict the list for one module, by default violation are listed for the application</a:t>
            </a:r>
          </a:p>
          <a:p>
            <a:pPr marL="171450" indent="-171450">
              <a:buFontTx/>
              <a:buChar char="-"/>
            </a:pPr>
            <a:r>
              <a:rPr lang="en-US" sz="1200" b="1" dirty="0"/>
              <a:t>TECHNOLOGIES=techno1|techno2</a:t>
            </a:r>
            <a:r>
              <a:rPr lang="en-US" sz="1200" dirty="0"/>
              <a:t>, parameter used to restrict the list of violations, by default all technologies</a:t>
            </a:r>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997135954"/>
              </p:ext>
            </p:extLst>
          </p:nvPr>
        </p:nvGraphicFramePr>
        <p:xfrm>
          <a:off x="543660" y="4879548"/>
          <a:ext cx="7964210" cy="77030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l">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GB" sz="1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Name</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Status</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n/a</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1</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Updated</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Object 2</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9144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unchanged</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B612763E-F360-4DC8-9971-93D9C02EB45D}"/>
              </a:ext>
            </a:extLst>
          </p:cNvPr>
          <p:cNvSpPr txBox="1"/>
          <p:nvPr/>
        </p:nvSpPr>
        <p:spPr>
          <a:xfrm>
            <a:off x="1547664" y="4276693"/>
            <a:ext cx="6991830"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899592" y="4242574"/>
            <a:ext cx="732893"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Note :</a:t>
            </a:r>
          </a:p>
        </p:txBody>
      </p:sp>
    </p:spTree>
    <p:extLst>
      <p:ext uri="{BB962C8B-B14F-4D97-AF65-F5344CB8AC3E}">
        <p14:creationId xmlns:p14="http://schemas.microsoft.com/office/powerpoint/2010/main" val="5562087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a:t>PowerPoint Templates – Tables </a:t>
            </a:r>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This component is used to get updated id for quality rules if you need to configure another component.</a:t>
            </a:r>
          </a:p>
          <a:p>
            <a:r>
              <a:rPr lang="en-US" dirty="0"/>
              <a:t>To get list of ids by default, see next slide</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a:t>Id</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a:t>Text</a:t>
            </a:r>
            <a:r>
              <a:rPr lang="fr-FR" dirty="0"/>
              <a:t> </a:t>
            </a:r>
            <a:r>
              <a:rPr lang="fr-FR" dirty="0" err="1"/>
              <a:t>Templates</a:t>
            </a:r>
            <a:endParaRPr lang="fr-FR" dirty="0"/>
          </a:p>
        </p:txBody>
      </p:sp>
      <p:sp>
        <p:nvSpPr>
          <p:cNvPr id="10" name="Title 9"/>
          <p:cNvSpPr>
            <a:spLocks noGrp="1"/>
          </p:cNvSpPr>
          <p:nvPr>
            <p:ph type="ctrTitle" sz="quarter"/>
          </p:nvPr>
        </p:nvSpPr>
        <p:spPr/>
        <p:txBody>
          <a:bodyPr/>
          <a:lstStyle/>
          <a:p>
            <a:r>
              <a:rPr lang="fr-FR" dirty="0"/>
              <a:t>PowerPoint Templates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[1]</a:t>
            </a:r>
          </a:p>
        </p:txBody>
      </p:sp>
      <p:sp>
        <p:nvSpPr>
          <p:cNvPr id="78" name="Content Placeholder 77"/>
          <p:cNvSpPr>
            <a:spLocks noGrp="1"/>
          </p:cNvSpPr>
          <p:nvPr>
            <p:ph type="body" sz="quarter" idx="11"/>
          </p:nvPr>
        </p:nvSpPr>
        <p:spPr>
          <a:xfrm>
            <a:off x="325438" y="907126"/>
            <a:ext cx="8504237" cy="1626086"/>
          </a:xfrm>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Tree>
  </p:cSld>
  <p:clrMapOvr>
    <a:masterClrMapping/>
  </p:clrMapOvr>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16417</TotalTime>
  <Words>6391</Words>
  <Application>Microsoft Office PowerPoint</Application>
  <PresentationFormat>On-screen Show (4:3)</PresentationFormat>
  <Paragraphs>1949</Paragraphs>
  <Slides>69</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69</vt:i4>
      </vt:variant>
    </vt:vector>
  </HeadingPairs>
  <TitlesOfParts>
    <vt:vector size="86"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858</cp:revision>
  <dcterms:created xsi:type="dcterms:W3CDTF">2013-01-22T15:43:13Z</dcterms:created>
  <dcterms:modified xsi:type="dcterms:W3CDTF">2018-06-29T11:36:38Z</dcterms:modified>
</cp:coreProperties>
</file>