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8" r:id="rId3"/>
    <p:sldMasterId id="2147483692" r:id="rId4"/>
    <p:sldMasterId id="2147483704" r:id="rId5"/>
    <p:sldMasterId id="2147483713" r:id="rId6"/>
  </p:sldMasterIdLst>
  <p:notesMasterIdLst>
    <p:notesMasterId r:id="rId31"/>
  </p:notesMasterIdLst>
  <p:sldIdLst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321" r:id="rId16"/>
    <p:sldId id="324" r:id="rId17"/>
    <p:sldId id="334" r:id="rId18"/>
    <p:sldId id="295" r:id="rId19"/>
    <p:sldId id="276" r:id="rId20"/>
    <p:sldId id="279" r:id="rId21"/>
    <p:sldId id="331" r:id="rId22"/>
    <p:sldId id="297" r:id="rId23"/>
    <p:sldId id="294" r:id="rId24"/>
    <p:sldId id="280" r:id="rId25"/>
    <p:sldId id="332" r:id="rId26"/>
    <p:sldId id="303" r:id="rId27"/>
    <p:sldId id="335" r:id="rId28"/>
    <p:sldId id="333" r:id="rId29"/>
    <p:sldId id="318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5987CC"/>
    <a:srgbClr val="2F65B4"/>
    <a:srgbClr val="3B82E5"/>
    <a:srgbClr val="EEB000"/>
    <a:srgbClr val="E68708"/>
    <a:srgbClr val="5E5E5E"/>
    <a:srgbClr val="98D7E8"/>
    <a:srgbClr val="65D7F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6" autoAdjust="0"/>
    <p:restoredTop sz="9466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302551437254132E-2"/>
          <c:y val="8.7498611265414819E-2"/>
          <c:w val="0.6433020470685219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Debt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#,##0\ "$"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#,##0\ "$"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1426128"/>
        <c:axId val="471425344"/>
      </c:barChart>
      <c:catAx>
        <c:axId val="471426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471425344"/>
        <c:crosses val="autoZero"/>
        <c:auto val="0"/>
        <c:lblAlgn val="ctr"/>
        <c:lblOffset val="100"/>
        <c:noMultiLvlLbl val="1"/>
      </c:catAx>
      <c:valAx>
        <c:axId val="471425344"/>
        <c:scaling>
          <c:orientation val="minMax"/>
        </c:scaling>
        <c:delete val="0"/>
        <c:axPos val="l"/>
        <c:majorGridlines/>
        <c:numFmt formatCode="#,##0\ &quot;$&quot;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4714261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992605335455879"/>
          <c:y val="0.68998065871468828"/>
          <c:w val="0.18510122101578969"/>
          <c:h val="0.1972470230580440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12848888181621"/>
          <c:y val="5.3362798398744228E-2"/>
          <c:w val="0.66369318170176406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1422600"/>
        <c:axId val="471419072"/>
      </c:barChart>
      <c:catAx>
        <c:axId val="471422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471419072"/>
        <c:crosses val="autoZero"/>
        <c:auto val="0"/>
        <c:lblAlgn val="ctr"/>
        <c:lblOffset val="100"/>
        <c:noMultiLvlLbl val="1"/>
      </c:catAx>
      <c:valAx>
        <c:axId val="471419072"/>
        <c:scaling>
          <c:orientation val="minMax"/>
        </c:scaling>
        <c:delete val="0"/>
        <c:axPos val="l"/>
        <c:majorGridlines/>
        <c:numFmt formatCode="#,##0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4714226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1.4841098731729497E-2"/>
          <c:y val="0.7583790072707971"/>
          <c:w val="0.94393364697721571"/>
          <c:h val="0.123285584755815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CV/LOC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5A7AD98C-3B53-41A3-ABF6-6335616800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7E60121-880A-4763-B8D8-A1968C72006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3A06D24B-0683-4B76-BD8D-7BA91F004382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FAE3B448-2881-4A65-8BE2-A23BEADA401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180FFCD-2353-48F5-9F08-728021E7084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B300D55C-1338-493F-9A81-35934F4B715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30E7EA84-BB43-4D73-8A83-5C9277234347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D6E445B3-1457-42E1-9099-8877A8F79E8A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6F7F9534-D5F9-410E-8F3D-C3348E8710EF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D13FCB3F-D413-4EEF-B6E0-0BD655C74ECB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C964F65A-1972-4D1C-BDFE-52EA70D7701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fld id="{614090C2-C54D-42F4-B038-F13E77D4D8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fld id="{D5F4D7DA-0B84-44BB-9E93-F5C34538469C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numFmt formatCode="General" sourceLinked="0"/>
            <c:spPr>
              <a:noFill/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Sheet1!$A$2:$A$14</c:f>
              <c:numCache>
                <c:formatCode>General</c:formatCode>
                <c:ptCount val="13"/>
                <c:pt idx="0">
                  <c:v>1.2</c:v>
                </c:pt>
                <c:pt idx="1">
                  <c:v>1.8</c:v>
                </c:pt>
                <c:pt idx="2">
                  <c:v>2.6</c:v>
                </c:pt>
                <c:pt idx="3">
                  <c:v>3</c:v>
                </c:pt>
                <c:pt idx="4">
                  <c:v>3.7</c:v>
                </c:pt>
                <c:pt idx="5">
                  <c:v>2.6</c:v>
                </c:pt>
                <c:pt idx="6">
                  <c:v>3</c:v>
                </c:pt>
                <c:pt idx="7">
                  <c:v>3.7</c:v>
                </c:pt>
                <c:pt idx="8">
                  <c:v>2.6</c:v>
                </c:pt>
                <c:pt idx="9">
                  <c:v>3</c:v>
                </c:pt>
                <c:pt idx="10">
                  <c:v>3.7</c:v>
                </c:pt>
                <c:pt idx="11">
                  <c:v>1.2</c:v>
                </c:pt>
                <c:pt idx="12">
                  <c:v>1.9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</c:numCache>
            </c:numRef>
          </c:yVal>
          <c:bubbleSize>
            <c:numRef>
              <c:f>Sheet1!$C$2:$C$14</c:f>
              <c:numCache>
                <c:formatCode>General</c:formatCode>
                <c:ptCount val="13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10</c:v>
                </c:pt>
                <c:pt idx="5">
                  <c:v>10.6</c:v>
                </c:pt>
                <c:pt idx="6">
                  <c:v>11.2</c:v>
                </c:pt>
                <c:pt idx="7">
                  <c:v>11.8</c:v>
                </c:pt>
                <c:pt idx="8">
                  <c:v>12.4</c:v>
                </c:pt>
                <c:pt idx="9">
                  <c:v>13</c:v>
                </c:pt>
                <c:pt idx="10">
                  <c:v>13.6</c:v>
                </c:pt>
                <c:pt idx="11">
                  <c:v>14.2</c:v>
                </c:pt>
                <c:pt idx="12">
                  <c:v>14.8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Sheet1!$D$2:$D$14</c15:f>
                <c15:dlblRangeCache>
                  <c:ptCount val="13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E</c:v>
                  </c:pt>
                  <c:pt idx="5">
                    <c:v>F</c:v>
                  </c:pt>
                  <c:pt idx="6">
                    <c:v>G</c:v>
                  </c:pt>
                  <c:pt idx="7">
                    <c:v>H</c:v>
                  </c:pt>
                  <c:pt idx="8">
                    <c:v>I</c:v>
                  </c:pt>
                  <c:pt idx="9">
                    <c:v>J</c:v>
                  </c:pt>
                  <c:pt idx="10">
                    <c:v>K</c:v>
                  </c:pt>
                  <c:pt idx="11">
                    <c:v>L</c:v>
                  </c:pt>
                  <c:pt idx="12">
                    <c:v>M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471426912"/>
        <c:axId val="471432008"/>
        <c:extLst>
          <c:ext xmlns:c15="http://schemas.microsoft.com/office/drawing/2012/chart" uri="{02D57815-91ED-43cb-92C2-25804820EDAC}">
            <c15:filteredBubbl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Application</c:v>
                      </c:pt>
                    </c:strCache>
                  </c:strRef>
                </c:tx>
                <c:spPr>
                  <a:ln w="25400">
                    <a:noFill/>
                  </a:ln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1.2</c:v>
                      </c:pt>
                      <c:pt idx="1">
                        <c:v>1.8</c:v>
                      </c:pt>
                      <c:pt idx="2">
                        <c:v>2.6</c:v>
                      </c:pt>
                      <c:pt idx="3">
                        <c:v>3</c:v>
                      </c:pt>
                      <c:pt idx="4">
                        <c:v>3.7</c:v>
                      </c:pt>
                      <c:pt idx="5">
                        <c:v>2.6</c:v>
                      </c:pt>
                      <c:pt idx="6">
                        <c:v>3</c:v>
                      </c:pt>
                      <c:pt idx="7">
                        <c:v>3.7</c:v>
                      </c:pt>
                      <c:pt idx="8">
                        <c:v>2.6</c:v>
                      </c:pt>
                      <c:pt idx="9">
                        <c:v>3</c:v>
                      </c:pt>
                      <c:pt idx="10">
                        <c:v>3.7</c:v>
                      </c:pt>
                      <c:pt idx="11">
                        <c:v>1.2</c:v>
                      </c:pt>
                      <c:pt idx="12">
                        <c:v>1.9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Sheet1!$D$2:$D$14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</c:numCache>
                  </c:numRef>
                </c:yVal>
                <c:bubbleSize>
                  <c:numLit>
                    <c:formatCode>General</c:formatCode>
                    <c:ptCount val="13"/>
                    <c:pt idx="0">
                      <c:v>1</c:v>
                    </c:pt>
                    <c:pt idx="1">
                      <c:v>1</c:v>
                    </c:pt>
                    <c:pt idx="2">
                      <c:v>1</c:v>
                    </c:pt>
                    <c:pt idx="3">
                      <c:v>1</c:v>
                    </c:pt>
                    <c:pt idx="4">
                      <c:v>1</c:v>
                    </c:pt>
                    <c:pt idx="5">
                      <c:v>1</c:v>
                    </c:pt>
                    <c:pt idx="6">
                      <c:v>1</c:v>
                    </c:pt>
                    <c:pt idx="7">
                      <c:v>1</c:v>
                    </c:pt>
                    <c:pt idx="8">
                      <c:v>1</c:v>
                    </c:pt>
                    <c:pt idx="9">
                      <c:v>1</c:v>
                    </c:pt>
                    <c:pt idx="10">
                      <c:v>1</c:v>
                    </c:pt>
                    <c:pt idx="11">
                      <c:v>1</c:v>
                    </c:pt>
                    <c:pt idx="12">
                      <c:v>1</c:v>
                    </c:pt>
                  </c:numLit>
                </c:bubbleSize>
                <c:bubble3D val="1"/>
              </c15:ser>
            </c15:filteredBubbleSeries>
          </c:ext>
        </c:extLst>
      </c:bubbleChart>
      <c:valAx>
        <c:axId val="471426912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TQI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432008"/>
        <c:crosses val="autoZero"/>
        <c:crossBetween val="midCat"/>
        <c:minorUnit val="0.25"/>
      </c:valAx>
      <c:valAx>
        <c:axId val="47143200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CV/LoC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42691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042A1-6D91-4513-A62D-1E3FD70C84BE}" type="datetimeFigureOut">
              <a:rPr lang="fr-FR" smtClean="0"/>
              <a:t>30/12/2016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27CC5-7618-4C1F-9BF1-A6F782C40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1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_Master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8114" y="31115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7623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0276" y="4116390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23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30276" y="4979988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30/12/2016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30/12/2016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itel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06450" y="1244602"/>
            <a:ext cx="8105775" cy="50260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30/12/2016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5539" y="1244602"/>
            <a:ext cx="3976687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5539" y="3833813"/>
            <a:ext cx="3976687" cy="243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5240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30/12/2016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8482" name="Picture 2" descr="Open_2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44001" cy="6858000"/>
          </a:xfrm>
          <a:prstGeom prst="rect">
            <a:avLst/>
          </a:prstGeom>
          <a:noFill/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6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284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43397F-2E5C-4581-A20A-50D63392C6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A13BBC-B363-4BE4-8499-C4ABE5B5B1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052513"/>
            <a:ext cx="3976688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052513"/>
            <a:ext cx="3976687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EF35CE-BF0E-4870-93C6-2FCD2721191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5A2664-C28F-4CED-A281-F9E0C68C8CD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512A8-34A0-47D1-AA81-7B1AA435D41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10B25C-2CE3-4516-81BA-A9E30B96FCF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065626-23F7-4408-B696-622AA9200E9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F6CDD5-C6E6-47CC-9229-C2DB610ED0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BFFCBB-D95F-4339-AF1C-186BF28C12A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30/12/2016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932CBB-C583-4E66-8F9E-78F5AFECE99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736360"/>
            <a:chOff x="0" y="0"/>
            <a:chExt cx="9144000" cy="6736360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0"/>
              <a:ext cx="9144000" cy="6736360"/>
              <a:chOff x="0" y="0"/>
              <a:chExt cx="9144000" cy="6736360"/>
            </a:xfrm>
          </p:grpSpPr>
          <p:grpSp>
            <p:nvGrpSpPr>
              <p:cNvPr id="7" name="Group 6"/>
              <p:cNvGrpSpPr/>
              <p:nvPr userDrawn="1"/>
            </p:nvGrpSpPr>
            <p:grpSpPr>
              <a:xfrm>
                <a:off x="0" y="0"/>
                <a:ext cx="9144000" cy="6736360"/>
                <a:chOff x="0" y="0"/>
                <a:chExt cx="9144000" cy="673636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 userDrawn="1"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0" y="0"/>
                  <a:ext cx="9144000" cy="6736360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5603846" y="629174"/>
                  <a:ext cx="3254928" cy="76339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+mn-cs"/>
                  </a:endParaRPr>
                </a:p>
              </p:txBody>
            </p:sp>
          </p:grpSp>
          <p:pic>
            <p:nvPicPr>
              <p:cNvPr id="8" name="Picture 7" descr="Cover_Cast_IceBerg_3-JSP9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1524000"/>
                <a:ext cx="9144000" cy="3048000"/>
              </a:xfrm>
              <a:prstGeom prst="rect">
                <a:avLst/>
              </a:prstGeom>
            </p:spPr>
          </p:pic>
        </p:grpSp>
        <p:pic>
          <p:nvPicPr>
            <p:cNvPr id="6" name="Picture 5" descr="CAST_grey_100_bl.jp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791726" y="457200"/>
              <a:ext cx="2818874" cy="548640"/>
            </a:xfrm>
            <a:prstGeom prst="rect">
              <a:avLst/>
            </a:prstGeom>
          </p:spPr>
        </p:pic>
      </p:grpSp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477258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6344" y="5034685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18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60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5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77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4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8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8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1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227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07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997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3576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_Cast_IceBerg_3-JSP9.jp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30446" b="21586"/>
          <a:stretch>
            <a:fillRect/>
          </a:stretch>
        </p:blipFill>
        <p:spPr>
          <a:xfrm>
            <a:off x="0" y="1524000"/>
            <a:ext cx="9144000" cy="3048000"/>
          </a:xfrm>
          <a:prstGeom prst="rect">
            <a:avLst/>
          </a:prstGeom>
        </p:spPr>
      </p:pic>
      <p:pic>
        <p:nvPicPr>
          <p:cNvPr id="6" name="Picture 5" descr="CAST_grey_100_b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1726" y="457200"/>
            <a:ext cx="2818874" cy="548640"/>
          </a:xfrm>
          <a:prstGeom prst="rect">
            <a:avLst/>
          </a:prstGeom>
        </p:spPr>
      </p:pic>
      <p:sp>
        <p:nvSpPr>
          <p:cNvPr id="200706" name="Rectangle 2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57200" y="5477256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66344" y="5034683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30/12/2016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652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3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233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585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6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6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0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28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335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30/12/2016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30/12/2016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30/12/2016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30/12/2016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9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1761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fld id="{D8E3BBD6-5DF7-411E-B793-6A3558CCCDCA}" type="datetimeFigureOut">
              <a:rPr lang="fr-FR" smtClean="0"/>
              <a:pPr/>
              <a:t>30/12/2016</a:t>
            </a:fld>
            <a:endParaRPr lang="fr-F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3" cstate="print"/>
          <a:srcRect r="1790"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7"/>
          <p:cNvPicPr>
            <a:picLocks noChangeAspect="1" noChangeArrowheads="1"/>
          </p:cNvPicPr>
          <p:nvPr/>
        </p:nvPicPr>
        <p:blipFill>
          <a:blip r:embed="rId7" cstate="print"/>
          <a:srcRect r="1790"/>
          <a:stretch>
            <a:fillRect/>
          </a:stretch>
        </p:blipFill>
        <p:spPr bwMode="auto">
          <a:xfrm>
            <a:off x="0" y="-9525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9" name="Picture 1" descr="W:\CastSoftware\10-1004 Kick-Off_Lesokhin\Bilder\cast_logo.jpg"/>
          <p:cNvPicPr>
            <a:picLocks noChangeAspect="1" noChangeArrowheads="1"/>
          </p:cNvPicPr>
          <p:nvPr/>
        </p:nvPicPr>
        <p:blipFill>
          <a:blip r:embed="rId8" cstate="print"/>
          <a:srcRect b="25252"/>
          <a:stretch>
            <a:fillRect/>
          </a:stretch>
        </p:blipFill>
        <p:spPr bwMode="auto">
          <a:xfrm>
            <a:off x="7007226" y="85725"/>
            <a:ext cx="18891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2055" name="Picture 1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458" name="Picture 2" descr="Suite_2007_bi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052513"/>
            <a:ext cx="81057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3064" y="6597652"/>
            <a:ext cx="1150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defRPr sz="1000"/>
            </a:lvl1pPr>
          </a:lstStyle>
          <a:p>
            <a:pPr algn="ctr"/>
            <a:fld id="{14A76814-6E8B-4952-AA39-582798ED9F4C}" type="slidenum">
              <a:rPr lang="en-US" smtClean="0">
                <a:solidFill>
                  <a:srgbClr val="FFFFFF"/>
                </a:solidFill>
                <a:latin typeface="Arial" pitchFamily="34" charset="0"/>
                <a:cs typeface="+mn-cs"/>
              </a:rPr>
              <a:pPr algn="ctr"/>
              <a:t>‹#›</a:t>
            </a:fld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rial" pitchFamily="34" charset="0"/>
                <a:cs typeface="+mn-cs"/>
              </a:rPr>
              <a:t>Copyright CAST 2011   </a:t>
            </a:r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10" cstate="screen"/>
          <a:srcRect b="42816"/>
          <a:stretch>
            <a:fillRect/>
          </a:stretch>
        </p:blipFill>
        <p:spPr>
          <a:xfrm>
            <a:off x="7008258" y="6501313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8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60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5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9" cstate="print"/>
          <a:srcRect b="42816"/>
          <a:stretch>
            <a:fillRect/>
          </a:stretch>
        </p:blipFill>
        <p:spPr>
          <a:xfrm>
            <a:off x="7008258" y="6501311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6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59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3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kfsatb94.aspx" TargetMode="External"/><Relationship Id="rId2" Type="http://schemas.openxmlformats.org/officeDocument/2006/relationships/hyperlink" Target="https://msdn.microsoft.com/en-us/library/dwhawy9k.aspx" TargetMode="Externa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 library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Portfolio 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Templates –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899592" y="2774942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Rounded Rectangle 68"/>
          <p:cNvSpPr/>
          <p:nvPr/>
        </p:nvSpPr>
        <p:spPr>
          <a:xfrm>
            <a:off x="1829011" y="3999078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Rounded Rectangle 69"/>
          <p:cNvSpPr/>
          <p:nvPr/>
        </p:nvSpPr>
        <p:spPr>
          <a:xfrm>
            <a:off x="899592" y="773108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ounded Rectangle 70"/>
          <p:cNvSpPr/>
          <p:nvPr/>
        </p:nvSpPr>
        <p:spPr>
          <a:xfrm>
            <a:off x="1789064" y="196932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99592" y="2780928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55776" y="3203684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PF_TAG_NAME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08983" y="3999078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3608" y="321315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97416" y="3536940"/>
            <a:ext cx="514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tag selected « all »  value is displayed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83433" y="353312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 descr="TEXT;PF_TAG_NAME" title="TEXT;PF_TAG_NAME"/>
          <p:cNvSpPr txBox="1"/>
          <p:nvPr/>
        </p:nvSpPr>
        <p:spPr>
          <a:xfrm>
            <a:off x="1852937" y="3986304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TagName</a:t>
            </a:r>
            <a:endParaRPr lang="en-US" sz="1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61216" y="8079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 descr="TEXT;PF_CATEGORY_NAME" title="TEXT;PF_CATEGORY_NAME"/>
          <p:cNvSpPr txBox="1"/>
          <p:nvPr/>
        </p:nvSpPr>
        <p:spPr>
          <a:xfrm>
            <a:off x="1886720" y="1972166"/>
            <a:ext cx="1782299" cy="36933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>
            <a:defPPr>
              <a:defRPr lang="fr-F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CategoryName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22867" y="118514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79484" y="15051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38649" y="196932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82410" y="1176719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PF_CATEGORY_NAME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497814" y="1522402"/>
            <a:ext cx="508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category selected, « all » value is displayed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956282" y="4677665"/>
            <a:ext cx="721611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1829011" y="590180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899592" y="4653136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apps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37318" y="5078749"/>
            <a:ext cx="370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TEXT;PF_#APPLICATIONS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8596" y="590180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1005" y="511587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37318" y="5453311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29845" y="5435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Options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 descr="TEXT;PF_#APPLICATIONS" title="TEXT;PF_#APPLICATIONS"/>
          <p:cNvSpPr txBox="1"/>
          <p:nvPr/>
        </p:nvSpPr>
        <p:spPr>
          <a:xfrm>
            <a:off x="1901019" y="5889027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numberOfApps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55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11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dirty="0" smtClean="0"/>
              <a:t>PowerPoint Templates –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7624" y="848940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899428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AFP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296056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PF_TECHDEBT_VS_AFP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300183" y="2092786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964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1588730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3804" y="1619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809636" y="2098947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 descr="TEXT;PF_TECHDEBT_VS_AFP" title="TEXT;PF_TECHDEBT_VS_AFP"/>
          <p:cNvSpPr txBox="1"/>
          <p:nvPr/>
        </p:nvSpPr>
        <p:spPr>
          <a:xfrm>
            <a:off x="2816114" y="2092786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187624" y="2793157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5616" y="2843645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LOC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2771800" y="3240273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PF_TECHDEBT_VS_LOC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300183" y="4037003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14964" y="32036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2771800" y="3546595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63804" y="3563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43" name="Rounded Rectangle 42"/>
          <p:cNvSpPr/>
          <p:nvPr/>
        </p:nvSpPr>
        <p:spPr>
          <a:xfrm>
            <a:off x="2809636" y="4043164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TEXT;PF_TECHDEBT_VS_LOC" title="TEXT;PF_TECHDEBT_VS_LOC"/>
          <p:cNvSpPr txBox="1"/>
          <p:nvPr/>
        </p:nvSpPr>
        <p:spPr>
          <a:xfrm>
            <a:off x="2816114" y="4037003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187624" y="4737373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15616" y="4787861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2771800" y="5184489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TEXT;PF_CRITICAL_VIOLATIONS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300183" y="5981219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14964" y="514790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51" name="TextBox 50"/>
          <p:cNvSpPr txBox="1"/>
          <p:nvPr/>
        </p:nvSpPr>
        <p:spPr>
          <a:xfrm>
            <a:off x="1663804" y="5507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52" name="Rounded Rectangle 51"/>
          <p:cNvSpPr/>
          <p:nvPr/>
        </p:nvSpPr>
        <p:spPr>
          <a:xfrm>
            <a:off x="2809636" y="5987380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 descr="TEXT;PF_CRITICAL_VIOLATIONS;BCID=60017" title="TEXT;PF_CRITICAL_VIOLATIONS"/>
          <p:cNvSpPr txBox="1"/>
          <p:nvPr/>
        </p:nvSpPr>
        <p:spPr>
          <a:xfrm>
            <a:off x="2816114" y="5981219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71800" y="5569495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400" b="1" dirty="0" smtClean="0"/>
              <a:t>BCID=N</a:t>
            </a:r>
            <a:r>
              <a:rPr lang="en-US" sz="1400" dirty="0" smtClean="0"/>
              <a:t> (where N is an health factor (by default 60017)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231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12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dirty="0" smtClean="0"/>
              <a:t>PowerPoint Templates –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7624" y="848940"/>
            <a:ext cx="6624736" cy="517234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899428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Custom Expression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296056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PF_CUSTOM_EXPRESSION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300183" y="3296044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964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1588730"/>
            <a:ext cx="48245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100" dirty="0" smtClean="0"/>
              <a:t>- PARAMS=SZ </a:t>
            </a:r>
            <a:r>
              <a:rPr lang="en-US" sz="1100" dirty="0"/>
              <a:t>a SZ b, (SZ pour sizing measure, QR pour quality rule, BF for background fact)</a:t>
            </a:r>
          </a:p>
          <a:p>
            <a:r>
              <a:rPr lang="en-US" sz="1100" dirty="0" smtClean="0"/>
              <a:t>- EXPR=b/a</a:t>
            </a:r>
            <a:r>
              <a:rPr lang="en-US" sz="1100" dirty="0"/>
              <a:t>, (operators can be +, -, *, / , (, ) )</a:t>
            </a:r>
          </a:p>
          <a:p>
            <a:r>
              <a:rPr lang="en-US" sz="1100" dirty="0" smtClean="0"/>
              <a:t>- a=67011</a:t>
            </a:r>
            <a:r>
              <a:rPr lang="en-US" sz="1100" dirty="0"/>
              <a:t>,</a:t>
            </a:r>
          </a:p>
          <a:p>
            <a:r>
              <a:rPr lang="en-US" sz="1100" dirty="0" smtClean="0"/>
              <a:t>- b=67010</a:t>
            </a:r>
            <a:r>
              <a:rPr lang="en-US" sz="1100" dirty="0"/>
              <a:t>,</a:t>
            </a:r>
          </a:p>
          <a:p>
            <a:r>
              <a:rPr lang="en-US" sz="1100" dirty="0" smtClean="0"/>
              <a:t>- FORMAT=N0 </a:t>
            </a:r>
            <a:r>
              <a:rPr lang="en-US" sz="1100" dirty="0"/>
              <a:t>(N2 by default, if nothing or erroneous format is set),</a:t>
            </a:r>
          </a:p>
          <a:p>
            <a:r>
              <a:rPr lang="en-US" sz="1100" dirty="0" smtClean="0"/>
              <a:t>- AGGREGATOR=SUM|AVERAGE </a:t>
            </a:r>
            <a:r>
              <a:rPr lang="en-US" sz="1100" dirty="0"/>
              <a:t>(for portfolio component, to aggregate results of all applications for the custom expression, AVERAGE by default or if erroneous format is set)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804" y="1619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809636" y="3302205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 descr="TEXT;PF_CUSTOM_EXPRESSION;PARAMS=SZ a SZ b,EXPR=a/b,a=67010,b=67011,FORMAT=N2,AGGREGATOR=SUM"/>
          <p:cNvSpPr txBox="1"/>
          <p:nvPr/>
        </p:nvSpPr>
        <p:spPr>
          <a:xfrm>
            <a:off x="2808529" y="3284984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76290" y="4050807"/>
            <a:ext cx="57606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You can have as number of parameters as you want (</a:t>
            </a:r>
            <a:r>
              <a:rPr lang="en-GB" sz="1100" dirty="0" err="1"/>
              <a:t>theorical</a:t>
            </a:r>
            <a:r>
              <a:rPr lang="en-GB" sz="1100" dirty="0"/>
              <a:t> limit is 16383…).</a:t>
            </a:r>
            <a:endParaRPr lang="en-US" sz="1100" dirty="0"/>
          </a:p>
          <a:p>
            <a:r>
              <a:rPr lang="en-GB" sz="1100" dirty="0"/>
              <a:t>The format of return value is explained here : </a:t>
            </a:r>
            <a:r>
              <a:rPr lang="en-GB" sz="1100" dirty="0">
                <a:hlinkClick r:id="rId2"/>
              </a:rPr>
              <a:t>https://msdn.microsoft.com/en-us/library/dwhawy9k.aspx</a:t>
            </a:r>
            <a:r>
              <a:rPr lang="en-GB" sz="1100" dirty="0"/>
              <a:t>, with examples for double here : </a:t>
            </a:r>
            <a:r>
              <a:rPr lang="en-GB" sz="1100" dirty="0">
                <a:hlinkClick r:id="rId3"/>
              </a:rPr>
              <a:t>https://msdn.microsoft.com/en-us/library/kfsatb94.aspx</a:t>
            </a:r>
            <a:r>
              <a:rPr lang="en-GB" sz="1100" dirty="0"/>
              <a:t> ), only N format is interesting here :</a:t>
            </a:r>
            <a:endParaRPr lang="en-US" sz="1100" dirty="0"/>
          </a:p>
          <a:p>
            <a:r>
              <a:rPr lang="en-GB" sz="1100" dirty="0"/>
              <a:t>N: -195,489,100.84</a:t>
            </a:r>
            <a:endParaRPr lang="en-US" sz="1100" dirty="0"/>
          </a:p>
          <a:p>
            <a:r>
              <a:rPr lang="en-GB" sz="1100" dirty="0"/>
              <a:t>N0: -195,489,101</a:t>
            </a:r>
            <a:endParaRPr lang="en-US" sz="1100" dirty="0"/>
          </a:p>
          <a:p>
            <a:r>
              <a:rPr lang="en-GB" sz="1100" dirty="0"/>
              <a:t>N1: -195,489,100.8</a:t>
            </a:r>
            <a:endParaRPr lang="en-US" sz="1100" dirty="0"/>
          </a:p>
          <a:p>
            <a:r>
              <a:rPr lang="en-GB" sz="1100" dirty="0"/>
              <a:t>N2: -195,489,100.84</a:t>
            </a:r>
            <a:endParaRPr lang="en-US" sz="1100" dirty="0"/>
          </a:p>
          <a:p>
            <a:r>
              <a:rPr lang="en-GB" sz="1100" dirty="0"/>
              <a:t>/!\ don’t put blank char in the definition of parameters (,a=67011,b=67010,c=…)</a:t>
            </a:r>
          </a:p>
        </p:txBody>
      </p:sp>
    </p:spTree>
    <p:extLst>
      <p:ext uri="{BB962C8B-B14F-4D97-AF65-F5344CB8AC3E}">
        <p14:creationId xmlns:p14="http://schemas.microsoft.com/office/powerpoint/2010/main" val="239289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Graphic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</a:t>
            </a:r>
            <a:r>
              <a:rPr lang="fr-FR" dirty="0" smtClean="0"/>
              <a:t>Graphics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7491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		Type = </a:t>
            </a:r>
            <a:r>
              <a:rPr lang="fr-FR" sz="2400" b="1" dirty="0" smtClean="0"/>
              <a:t>GRAPH</a:t>
            </a:r>
          </a:p>
          <a:p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</a:t>
            </a:r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23528" y="1052736"/>
            <a:ext cx="8327272" cy="511256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PF_TREND_TECH_DEBT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none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6425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graphicFrame>
        <p:nvGraphicFramePr>
          <p:cNvPr id="14" name="Chart 13" descr="GRAPH;PF_TREND_TECH_DEBT"/>
          <p:cNvGraphicFramePr/>
          <p:nvPr>
            <p:extLst>
              <p:ext uri="{D42A27DB-BD31-4B8C-83A1-F6EECF244321}">
                <p14:modId xmlns:p14="http://schemas.microsoft.com/office/powerpoint/2010/main" val="3190128981"/>
              </p:ext>
            </p:extLst>
          </p:nvPr>
        </p:nvGraphicFramePr>
        <p:xfrm>
          <a:off x="343036" y="2708920"/>
          <a:ext cx="8500411" cy="388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</a:t>
            </a:r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76935" y="908720"/>
            <a:ext cx="8327272" cy="5585266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 Delta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PF_TREND_CRIT_VIOL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BCID=N</a:t>
            </a:r>
            <a:r>
              <a:rPr lang="en-US" sz="1800" dirty="0" smtClean="0"/>
              <a:t> (where N is an health factor (by default 60017)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9493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graphicFrame>
        <p:nvGraphicFramePr>
          <p:cNvPr id="16" name="Chart 15" descr="GRAPH;PF_TREND_CRIT_VIOL;BCID=60017"/>
          <p:cNvGraphicFramePr/>
          <p:nvPr>
            <p:extLst>
              <p:ext uri="{D42A27DB-BD31-4B8C-83A1-F6EECF244321}">
                <p14:modId xmlns:p14="http://schemas.microsoft.com/office/powerpoint/2010/main" val="1170693162"/>
              </p:ext>
            </p:extLst>
          </p:nvPr>
        </p:nvGraphicFramePr>
        <p:xfrm>
          <a:off x="251520" y="3097939"/>
          <a:ext cx="8286718" cy="3668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56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</a:t>
            </a:r>
            <a:r>
              <a:rPr lang="fr-FR" dirty="0" smtClean="0"/>
              <a:t>Graphics</a:t>
            </a:r>
            <a:endParaRPr lang="fr-FR" dirty="0"/>
          </a:p>
        </p:txBody>
      </p:sp>
      <p:sp>
        <p:nvSpPr>
          <p:cNvPr id="33" name="Rounded Rectangle 32"/>
          <p:cNvSpPr/>
          <p:nvPr/>
        </p:nvSpPr>
        <p:spPr>
          <a:xfrm>
            <a:off x="251520" y="908720"/>
            <a:ext cx="8399280" cy="547260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980728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TQI </a:t>
            </a:r>
            <a:r>
              <a:rPr lang="en-US" sz="1800" dirty="0"/>
              <a:t>Score by Critical </a:t>
            </a:r>
            <a:r>
              <a:rPr lang="en-US" sz="1800" dirty="0" smtClean="0"/>
              <a:t>Violations/LoC by AFP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73914" y="1340768"/>
            <a:ext cx="26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fr-FR" sz="1800" dirty="0" smtClean="0"/>
              <a:t>PF_QS_BY_CVLOC</a:t>
            </a:r>
            <a:endParaRPr lang="fr-FR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494884" y="13407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/>
              <a:t>Block Name 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52911" y="19075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 smtClean="0"/>
              <a:t>Note </a:t>
            </a:r>
            <a:r>
              <a:rPr lang="fr-FR" sz="1800" dirty="0"/>
              <a:t>:</a:t>
            </a:r>
          </a:p>
        </p:txBody>
      </p:sp>
      <p:graphicFrame>
        <p:nvGraphicFramePr>
          <p:cNvPr id="9" name="Content Placeholder 21" descr="GRAPH;PF_QS_BY_CVLOC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650552"/>
              </p:ext>
            </p:extLst>
          </p:nvPr>
        </p:nvGraphicFramePr>
        <p:xfrm>
          <a:off x="827584" y="2348880"/>
          <a:ext cx="6696744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9712" y="190754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Bubble = application, Size of bubble = AFP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9181" y="908720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600" i="0" dirty="0" smtClean="0">
                <a:solidFill>
                  <a:srgbClr val="FF0000"/>
                </a:solidFill>
              </a:rPr>
              <a:t>Only working with </a:t>
            </a:r>
            <a:r>
              <a:rPr lang="en-US" sz="1600" i="0" dirty="0" err="1" smtClean="0">
                <a:solidFill>
                  <a:srgbClr val="FF0000"/>
                </a:solidFill>
              </a:rPr>
              <a:t>Powerpoint</a:t>
            </a:r>
            <a:r>
              <a:rPr lang="en-US" sz="1600" i="0" dirty="0" smtClean="0">
                <a:solidFill>
                  <a:srgbClr val="FF0000"/>
                </a:solidFill>
              </a:rPr>
              <a:t> 2013, after report generated, need to edit data in </a:t>
            </a:r>
            <a:r>
              <a:rPr lang="en-US" sz="1600" i="0" dirty="0" err="1" smtClean="0">
                <a:solidFill>
                  <a:srgbClr val="FF0000"/>
                </a:solidFill>
              </a:rPr>
              <a:t>exel</a:t>
            </a:r>
            <a:r>
              <a:rPr lang="en-US" sz="1600" i="0" dirty="0" smtClean="0">
                <a:solidFill>
                  <a:srgbClr val="FF0000"/>
                </a:solidFill>
              </a:rPr>
              <a:t> to get label of applications updated into the graph</a:t>
            </a:r>
            <a:endParaRPr lang="en-US" sz="16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</a:t>
            </a:r>
            <a:r>
              <a:rPr lang="fr-FR" dirty="0" smtClean="0"/>
              <a:t>Tables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22082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 smtClean="0"/>
              <a:t>			Type = </a:t>
            </a:r>
            <a:r>
              <a:rPr lang="fr-FR" sz="2400" b="1" dirty="0" smtClean="0"/>
              <a:t>TABLE</a:t>
            </a:r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When Word uses placeholder to target a customizable component, PowerPoint uses alternative text property of TextBox, Table or ChartArea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To see alternative text property of all component, you should activate « Size and Position »  button in Powerpoint properties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3182" y="1340768"/>
            <a:ext cx="8157600" cy="4752528"/>
          </a:xfrm>
          <a:prstGeom prst="roundRect">
            <a:avLst>
              <a:gd name="adj" fmla="val 124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411" y="1340768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Top Riskiest Application regarding Health Factor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29047" y="1725316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PF_TOP_RISKIEST_APPS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499141" y="1725316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0922" y="2083157"/>
            <a:ext cx="6630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b="1" dirty="0" smtClean="0"/>
              <a:t>COUNT=N</a:t>
            </a:r>
            <a:r>
              <a:rPr lang="en-US" dirty="0" smtClean="0"/>
              <a:t> (by default COUNT=5)</a:t>
            </a:r>
          </a:p>
          <a:p>
            <a:r>
              <a:rPr lang="en-US" dirty="0" smtClean="0"/>
              <a:t>where N indicates the number of top 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9278" y="2045286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TOP_RISKIEST_APPS;COUNT=5;ALT=600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39397"/>
              </p:ext>
            </p:extLst>
          </p:nvPr>
        </p:nvGraphicFramePr>
        <p:xfrm>
          <a:off x="619731" y="3284984"/>
          <a:ext cx="7696684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2244292"/>
                <a:gridCol w="1637844"/>
                <a:gridCol w="1433114"/>
                <a:gridCol w="2381434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Application Name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  <a:r>
                        <a:rPr lang="en-GB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Violations</a:t>
                      </a:r>
                      <a:endParaRPr lang="fr-FR" sz="12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TQI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Last </a:t>
                      </a:r>
                      <a:r>
                        <a:rPr lang="fr-FR" sz="1200" kern="1200" dirty="0" err="1" smtClean="0"/>
                        <a:t>Analysis</a:t>
                      </a:r>
                      <a:r>
                        <a:rPr lang="fr-FR" sz="1200" kern="1200" dirty="0" smtClean="0"/>
                        <a:t> Date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1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2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3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4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5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95736" y="269962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ALT=N</a:t>
            </a:r>
            <a:r>
              <a:rPr lang="en-US" sz="1800" dirty="0" smtClean="0"/>
              <a:t> (where N is an health factor id - </a:t>
            </a:r>
            <a:r>
              <a:rPr lang="en-US" sz="1800" dirty="0" err="1" smtClean="0"/>
              <a:t>eg</a:t>
            </a:r>
            <a:r>
              <a:rPr lang="en-US" sz="1800" dirty="0" smtClean="0"/>
              <a:t>. 60017)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99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9645" y="908720"/>
            <a:ext cx="8267157" cy="5688632"/>
          </a:xfrm>
          <a:prstGeom prst="roundRect">
            <a:avLst>
              <a:gd name="adj" fmla="val 26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908720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SLA View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79712" y="126876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PF_BC_RELEASE_PERFORMANCE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6876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91587" y="1671191"/>
            <a:ext cx="663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dirty="0" smtClean="0"/>
              <a:t>BF=T1 T2 T3 </a:t>
            </a:r>
            <a:r>
              <a:rPr lang="en-US" sz="1200" dirty="0"/>
              <a:t>T</a:t>
            </a:r>
            <a:r>
              <a:rPr lang="en-US" sz="1200" dirty="0" smtClean="0"/>
              <a:t>4 T5 </a:t>
            </a:r>
            <a:r>
              <a:rPr lang="en-US" sz="1200" dirty="0"/>
              <a:t>T</a:t>
            </a:r>
            <a:r>
              <a:rPr lang="en-US" sz="1200" dirty="0" smtClean="0"/>
              <a:t>6 </a:t>
            </a:r>
            <a:r>
              <a:rPr lang="en-US" sz="1200" dirty="0"/>
              <a:t>T</a:t>
            </a:r>
            <a:r>
              <a:rPr lang="en-US" sz="1200" dirty="0" smtClean="0"/>
              <a:t>7 </a:t>
            </a:r>
            <a:r>
              <a:rPr lang="en-US" sz="1200" dirty="0"/>
              <a:t>T</a:t>
            </a:r>
            <a:r>
              <a:rPr lang="en-US" sz="1200" dirty="0" smtClean="0"/>
              <a:t>8 where </a:t>
            </a:r>
            <a:r>
              <a:rPr lang="en-US" sz="1200" dirty="0" err="1"/>
              <a:t>T</a:t>
            </a:r>
            <a:r>
              <a:rPr lang="en-US" sz="1200" dirty="0" err="1" smtClean="0"/>
              <a:t>x</a:t>
            </a:r>
            <a:r>
              <a:rPr lang="en-US" sz="1200" dirty="0" smtClean="0"/>
              <a:t> is a target to fix regarding each line</a:t>
            </a:r>
          </a:p>
          <a:p>
            <a:r>
              <a:rPr lang="en-US" sz="1200" dirty="0" smtClean="0"/>
              <a:t>SLA=X Y where X is corresponding to the 2% and Y is corresponding to the 5% </a:t>
            </a:r>
            <a:r>
              <a:rPr lang="en-US" sz="1200" dirty="0"/>
              <a:t>in the formula below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5673" y="158873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BC_RELEASE_PERFORMANCE;BF=2.90 2.90 2.90 2.90 2.90 2.90 2.90 2.90;SLA=2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38410"/>
              </p:ext>
            </p:extLst>
          </p:nvPr>
        </p:nvGraphicFramePr>
        <p:xfrm>
          <a:off x="827583" y="3896588"/>
          <a:ext cx="7488834" cy="2697346"/>
        </p:xfrm>
        <a:graphic>
          <a:graphicData uri="http://schemas.openxmlformats.org/drawingml/2006/table">
            <a:tbl>
              <a:tblPr firstCol="1" bandRow="1">
                <a:tableStyleId>{6E25E649-3F16-4E02-A733-19D2CDBF48F0}</a:tableStyleId>
              </a:tblPr>
              <a:tblGrid>
                <a:gridCol w="2880320"/>
                <a:gridCol w="1320733"/>
                <a:gridCol w="1095927"/>
                <a:gridCol w="913272"/>
                <a:gridCol w="1278582"/>
              </a:tblGrid>
              <a:tr h="4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Application Quality Measure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quarter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effectLst/>
                        </a:rPr>
                        <a:t>Target</a:t>
                      </a:r>
                      <a:r>
                        <a:rPr lang="en-US" sz="1100" kern="1200" baseline="0" dirty="0" smtClean="0">
                          <a:effectLst/>
                        </a:rPr>
                        <a:t> s</a:t>
                      </a:r>
                      <a:r>
                        <a:rPr lang="en-US" sz="1100" kern="1200" dirty="0" smtClean="0">
                          <a:effectLst/>
                        </a:rPr>
                        <a:t>core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Actual score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SLA Assessment</a:t>
                      </a: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Robustness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Security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Efficiency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Changeability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Transferability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Programming Practice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Documentation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Architecture/Design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39152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1943741" y="2264164"/>
            <a:ext cx="670247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-SLA Assessment thresholds</a:t>
            </a:r>
          </a:p>
          <a:p>
            <a:pPr lvl="1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Good if % difference between Target and Actual is less than 2%</a:t>
            </a:r>
          </a:p>
          <a:p>
            <a:pPr lvl="1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Acceptable if &amp; difference between Target and Actual is between 2% and 5%</a:t>
            </a:r>
          </a:p>
          <a:p>
            <a:pPr lvl="1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Poor if % difference between Target and Actual is greater than 5%</a:t>
            </a:r>
          </a:p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-Actual score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 for each app, score from latest snapshot (even if snapshot date is before current quarter), 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then average for all apps</a:t>
            </a:r>
          </a:p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-Target score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 score to reach, to be configured as an option of the component. </a:t>
            </a:r>
          </a:p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-Previous quarter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 for each app, score from latest snapshot in previous quarter (even if snapshot date is 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before previous quarter). then average for all apps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22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Templates –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218238"/>
            <a:ext cx="8143200" cy="338554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600" b="0" dirty="0"/>
              <a:t>Illustration to explain how scores are calculated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720" y="72463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/>
              <a:t>PF_BC_RELEASE_PERFORMANCE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724634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Block Name 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3" y="1711934"/>
            <a:ext cx="9144000" cy="42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7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9645" y="1196752"/>
            <a:ext cx="8267157" cy="4896544"/>
          </a:xfrm>
          <a:prstGeom prst="roundRect">
            <a:avLst>
              <a:gd name="adj" fmla="val 26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18" name="Table 17" descr="TABLE;PF_IGNORED_APPLICATIONS" title="TABLE;PF_IGNORED_APPLICATIO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52897"/>
              </p:ext>
            </p:extLst>
          </p:nvPr>
        </p:nvGraphicFramePr>
        <p:xfrm>
          <a:off x="619730" y="3591600"/>
          <a:ext cx="3304197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3304197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Ignored Apps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1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2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3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4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5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" name="Table 19" descr="TABLE;PF_IGNORED_SNAPSHOTS" title="TABLE;PF_IGNORED_SNAPSHOT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23369"/>
              </p:ext>
            </p:extLst>
          </p:nvPr>
        </p:nvGraphicFramePr>
        <p:xfrm>
          <a:off x="4932040" y="3591600"/>
          <a:ext cx="3312368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3312368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Ignored Snapshots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smtClean="0"/>
                        <a:t>Snap 1 HReF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smtClean="0"/>
                        <a:t>Snap 2 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3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4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5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5536" y="1268760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Identification of ignored Applications or snapshots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9047" y="180475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/>
              <a:t>PF_IGNORED_APPLICATIONS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0382" y="1772816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Blocks Name 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17930" y="220486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PF_IGNORED_SNAPSHOTS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3608" y="2524834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80585" y="252483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none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539552" y="2967335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The following block provides potential applications </a:t>
            </a:r>
            <a:r>
              <a:rPr lang="en-US" sz="1200" i="1" dirty="0" smtClean="0"/>
              <a:t>or snapshots of application that </a:t>
            </a:r>
            <a:r>
              <a:rPr lang="en-US" sz="1200" i="1" dirty="0"/>
              <a:t>didn’t work during the </a:t>
            </a:r>
            <a:r>
              <a:rPr lang="en-US" sz="1200" i="1" dirty="0" smtClean="0"/>
              <a:t>with other blocks generation. </a:t>
            </a:r>
            <a:r>
              <a:rPr lang="en-US" sz="1200" i="1" dirty="0"/>
              <a:t>Investigation into the central </a:t>
            </a:r>
            <a:r>
              <a:rPr lang="en-US" sz="1200" i="1" dirty="0" smtClean="0"/>
              <a:t>schema for </a:t>
            </a:r>
            <a:r>
              <a:rPr lang="en-US" sz="1200" i="1" dirty="0"/>
              <a:t>the application or snapshot listed must be done.</a:t>
            </a:r>
          </a:p>
        </p:txBody>
      </p:sp>
    </p:spTree>
    <p:extLst>
      <p:ext uri="{BB962C8B-B14F-4D97-AF65-F5344CB8AC3E}">
        <p14:creationId xmlns:p14="http://schemas.microsoft.com/office/powerpoint/2010/main" val="30219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24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Templates – </a:t>
            </a:r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 descr="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73750"/>
              </p:ext>
            </p:extLst>
          </p:nvPr>
        </p:nvGraphicFramePr>
        <p:xfrm>
          <a:off x="1331640" y="836712"/>
          <a:ext cx="6096000" cy="55007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5112568"/>
                <a:gridCol w="983432"/>
              </a:tblGrid>
              <a:tr h="251448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Name</a:t>
                      </a:r>
                      <a:endParaRPr lang="en-US" sz="1400" noProof="0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Id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Total Quality Index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60017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Security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60016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Robustness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Performance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60014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Changeability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Transferability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ProgrammingPractices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ArchitecturalDesign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Documentation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SEIMaintainability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CostComplexityDistribution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67001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CyclomaticComplexityDistribution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65501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OOComplexityDistribution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65701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SQLComplexityDistribution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65801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CouplingDistribution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65350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ClassFanOutDistribution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ClassFanInDistribution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SizeDistribution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65105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1" y="1556793"/>
            <a:ext cx="582791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2" y="1556793"/>
            <a:ext cx="5827916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A new enabled button is now available on the top head of Powerpoint application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algn="just"/>
            <a:r>
              <a:rPr lang="fr-FR" dirty="0" smtClean="0"/>
              <a:t>This button gives you the possibility to access to the alternative text property of all components</a:t>
            </a:r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3238500" y="4374629"/>
            <a:ext cx="2667000" cy="1358627"/>
            <a:chOff x="3238500" y="3078485"/>
            <a:chExt cx="2667000" cy="135862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8500" y="3094087"/>
              <a:ext cx="2667000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4394077" y="3078485"/>
              <a:ext cx="26898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Now you can select a Shape and edit the alternative text property value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453" y="2060848"/>
            <a:ext cx="6411094" cy="368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Powerpoint 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769441"/>
          </a:xfrm>
        </p:spPr>
        <p:txBody>
          <a:bodyPr/>
          <a:lstStyle/>
          <a:p>
            <a:pPr algn="just"/>
            <a:r>
              <a:rPr lang="en-US" smtClean="0"/>
              <a:t>Then, type and name of component and then options can be configured in the area below. </a:t>
            </a:r>
            <a:endParaRPr lang="en-US"/>
          </a:p>
        </p:txBody>
      </p:sp>
      <p:pic>
        <p:nvPicPr>
          <p:cNvPr id="1026" name="Picture 2" descr="C:\Users\dch\AppData\Local\Temp\SNAGHTML20554c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607"/>
            <a:ext cx="47434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 –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626086"/>
          </a:xfrm>
        </p:spPr>
        <p:txBody>
          <a:bodyPr/>
          <a:lstStyle/>
          <a:p>
            <a:r>
              <a:rPr lang="fr-FR" dirty="0" smtClean="0"/>
              <a:t>This kind of template is identified by a type value as</a:t>
            </a:r>
            <a:br>
              <a:rPr lang="fr-FR" dirty="0" smtClean="0"/>
            </a:br>
            <a:r>
              <a:rPr lang="fr-FR" dirty="0" smtClean="0"/>
              <a:t>			</a:t>
            </a:r>
          </a:p>
          <a:p>
            <a:pPr marL="0" indent="0">
              <a:buNone/>
            </a:pPr>
            <a:r>
              <a:rPr lang="fr-FR" dirty="0" smtClean="0"/>
              <a:t>			Type = </a:t>
            </a:r>
            <a:r>
              <a:rPr lang="fr-FR" b="1" dirty="0" smtClean="0"/>
              <a:t>TEXT</a:t>
            </a:r>
          </a:p>
          <a:p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T-Theme1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40000"/>
        </a:solidFill>
        <a:ln w="9525" algn="ctr">
          <a:solidFill>
            <a:schemeClr val="bg1"/>
          </a:solidFill>
          <a:miter lim="800000"/>
          <a:headEnd/>
          <a:tailEnd/>
        </a:ln>
        <a:effectLst>
          <a:outerShdw blurRad="50800" sx="102000" sy="102000" algn="ctr" rotWithShape="0">
            <a:prstClr val="black">
              <a:alpha val="30000"/>
            </a:prstClr>
          </a:outerShdw>
        </a:effectLst>
      </a:spPr>
      <a:bodyPr wrap="none" lIns="0" tIns="0" rIns="0" bIns="72000" anchor="ctr"/>
      <a:lstStyle>
        <a:defPPr marL="114300" marR="0" indent="-114300" defTabSz="914400" eaLnBrk="1" latinLnBrk="0" hangingPunct="1">
          <a:buSzTx/>
          <a:buFontTx/>
          <a:buNone/>
          <a:tabLst/>
          <a:defRPr sz="1400"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rot="10800000" vert="eaVert" wrap="none" lIns="90000" tIns="46800" rIns="90000" bIns="46800" numCol="1" anchor="ctr" anchorCtr="0" compatLnSpc="1">
        <a:prstTxWarp prst="textNoShape">
          <a:avLst/>
        </a:prstTxWarp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-2500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AST_template_2007_lowres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CAST-Theme1</Template>
  <TotalTime>18281</TotalTime>
  <Words>990</Words>
  <Application>Microsoft Office PowerPoint</Application>
  <PresentationFormat>On-screen Show (4:3)</PresentationFormat>
  <Paragraphs>294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24</vt:i4>
      </vt:variant>
    </vt:vector>
  </HeadingPairs>
  <TitlesOfParts>
    <vt:vector size="41" baseType="lpstr">
      <vt:lpstr>Arial</vt:lpstr>
      <vt:lpstr>Calibri</vt:lpstr>
      <vt:lpstr>Georgia</vt:lpstr>
      <vt:lpstr>Symbol</vt:lpstr>
      <vt:lpstr>Tahoma</vt:lpstr>
      <vt:lpstr>Times New Roman</vt:lpstr>
      <vt:lpstr>Utsaah</vt:lpstr>
      <vt:lpstr>Webdings</vt:lpstr>
      <vt:lpstr>Wingdings</vt:lpstr>
      <vt:lpstr>Wingdings 2</vt:lpstr>
      <vt:lpstr>Wingdings 3</vt:lpstr>
      <vt:lpstr>CAST-Theme1</vt:lpstr>
      <vt:lpstr>4_CAST_template_2007_lowres</vt:lpstr>
      <vt:lpstr>3_CAST_template_2007_lowres</vt:lpstr>
      <vt:lpstr>5_CAST_template_2007_lowres</vt:lpstr>
      <vt:lpstr>1_blank</vt:lpstr>
      <vt:lpstr>blank</vt:lpstr>
      <vt:lpstr>Portfolio 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 – Text</vt:lpstr>
      <vt:lpstr>PowerPoint Templates – Text</vt:lpstr>
      <vt:lpstr>PowerPoint Templates – Text</vt:lpstr>
      <vt:lpstr>PowerPoint Templates – Text</vt:lpstr>
      <vt:lpstr>PowerPoint Templates</vt:lpstr>
      <vt:lpstr>PowerPoint Templates – Graphics</vt:lpstr>
      <vt:lpstr>PowerPoint Templates – Graphics</vt:lpstr>
      <vt:lpstr>PowerPoint Templates – Graphics</vt:lpstr>
      <vt:lpstr>PowerPoint Templates – Graphics</vt:lpstr>
      <vt:lpstr>PowerPoint Templates</vt:lpstr>
      <vt:lpstr>PowerPoint Templates – Tables</vt:lpstr>
      <vt:lpstr>PowerPoint Templates – Tables</vt:lpstr>
      <vt:lpstr>PowerPoint Templates – Tables</vt:lpstr>
      <vt:lpstr>PowerPoint Templates – Tables</vt:lpstr>
      <vt:lpstr>PowerPoint Templates – Tables</vt:lpstr>
      <vt:lpstr>PowerPoint Templates – Tables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le titre…</dc:title>
  <dc:creator>fro;d.charlemagne@castsoftware.com</dc:creator>
  <cp:lastModifiedBy>Aurore Eteve</cp:lastModifiedBy>
  <cp:revision>853</cp:revision>
  <dcterms:created xsi:type="dcterms:W3CDTF">2013-01-22T15:43:13Z</dcterms:created>
  <dcterms:modified xsi:type="dcterms:W3CDTF">2016-12-30T10:25:34Z</dcterms:modified>
</cp:coreProperties>
</file>