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42" r:id="rId2"/>
    <p:sldId id="337" r:id="rId3"/>
    <p:sldId id="373" r:id="rId4"/>
    <p:sldId id="346" r:id="rId5"/>
    <p:sldId id="375" r:id="rId6"/>
    <p:sldId id="347" r:id="rId7"/>
    <p:sldId id="376" r:id="rId8"/>
    <p:sldId id="359" r:id="rId9"/>
    <p:sldId id="360" r:id="rId10"/>
    <p:sldId id="372" r:id="rId11"/>
    <p:sldId id="385" r:id="rId12"/>
    <p:sldId id="3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4132"/>
    <a:srgbClr val="7859C9"/>
    <a:srgbClr val="323C4B"/>
    <a:srgbClr val="C8C8C8"/>
    <a:srgbClr val="1EBEB4"/>
    <a:srgbClr val="0091FF"/>
    <a:srgbClr val="FFA000"/>
    <a:srgbClr val="C3A5AF"/>
    <a:srgbClr val="19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1" autoAdjust="0"/>
    <p:restoredTop sz="94280" autoAdjust="0"/>
  </p:normalViewPr>
  <p:slideViewPr>
    <p:cSldViewPr snapToGrid="0" snapToObjects="1" showGuides="1">
      <p:cViewPr varScale="1">
        <p:scale>
          <a:sx n="163" d="100"/>
          <a:sy n="163" d="100"/>
        </p:scale>
        <p:origin x="528" y="132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Leader in Software Analytics &amp; Risk Prevention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Generic Table Definition</a:t>
            </a:r>
          </a:p>
        </p:txBody>
      </p:sp>
    </p:spTree>
    <p:extLst>
      <p:ext uri="{BB962C8B-B14F-4D97-AF65-F5344CB8AC3E}">
        <p14:creationId xmlns:p14="http://schemas.microsoft.com/office/powerpoint/2010/main" val="271255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sizing information regarding previous snapshot</a:t>
            </a:r>
            <a:endParaRPr lang="en-US" dirty="0"/>
          </a:p>
          <a:p>
            <a:r>
              <a:rPr lang="en-US" sz="1400" dirty="0"/>
              <a:t>TABLE;GENERIC_TABLE;COL1=SNAPSHOTS,ROW1=METRICS,METRICS=TECHNICAL_SIZING,SNAPSHOTS=CURRENT|PREVIOUS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SNAPSHOTS,ROW1=METRICS,METRICS=TECHNICAL_SIZING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9125"/>
              </p:ext>
            </p:extLst>
          </p:nvPr>
        </p:nvGraphicFramePr>
        <p:xfrm>
          <a:off x="2682179" y="2647274"/>
          <a:ext cx="5852160" cy="1371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Current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Previous snapshot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1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specific sizing metrics with evolution regarding previous snapshot </a:t>
            </a:r>
            <a:endParaRPr lang="en-US" dirty="0"/>
          </a:p>
          <a:p>
            <a:r>
              <a:rPr lang="en-US" sz="1400" dirty="0"/>
              <a:t>TABLE;GENERIC_TABLE;COL1=SNAPSHOTS,ROW1=METRICS,METRICS=10151|10107|10152|10154|10161,SNAPSHOTS=ALL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GENERIC_TABLE;COL1=SNAPSHOTS,ROW1=METRICS,METRICS=10151|10107|10152|10154|10161,SNAPSHOTS=ALL"/>
          <p:cNvGraphicFramePr>
            <a:graphicFrameLocks noGrp="1"/>
          </p:cNvGraphicFramePr>
          <p:nvPr>
            <p:extLst/>
          </p:nvPr>
        </p:nvGraphicFramePr>
        <p:xfrm>
          <a:off x="1906325" y="2799675"/>
          <a:ext cx="841248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Current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Previous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Evolution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% Evolution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Code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Comment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Artifacts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1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u="sng" dirty="0"/>
              <a:t>No space can be left</a:t>
            </a:r>
            <a:r>
              <a:rPr lang="en-GB" dirty="0"/>
              <a:t> on the configuration (except if your module or technology contains it).</a:t>
            </a:r>
            <a:endParaRPr lang="en-US" dirty="0"/>
          </a:p>
          <a:p>
            <a:r>
              <a:rPr lang="en-GB" b="1" dirty="0"/>
              <a:t>MODULES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GB" b="1" dirty="0"/>
              <a:t>TECHNOLOGIES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GB" b="1" dirty="0"/>
              <a:t>SNAPSHOTS</a:t>
            </a:r>
            <a:r>
              <a:rPr lang="en-GB" dirty="0"/>
              <a:t>: When a snapshot is displayed in a table, we display "Snapshot Name -Snapshot version".  if no information filled, then default value is "ALL"</a:t>
            </a:r>
            <a:endParaRPr lang="en-US" dirty="0"/>
          </a:p>
          <a:p>
            <a:r>
              <a:rPr lang="en-GB" b="1" dirty="0"/>
              <a:t>VIOLATIONS</a:t>
            </a:r>
            <a:r>
              <a:rPr lang="en-GB"/>
              <a:t>: if </a:t>
            </a:r>
            <a:r>
              <a:rPr lang="en-GB" dirty="0"/>
              <a:t>no information filled, then default value is "ALL"</a:t>
            </a:r>
            <a:endParaRPr lang="en-US" dirty="0"/>
          </a:p>
          <a:p>
            <a:r>
              <a:rPr lang="en-GB" b="1" dirty="0"/>
              <a:t>CRITICAL_VIOLATIONS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US" b="1" dirty="0"/>
              <a:t>METRICS</a:t>
            </a:r>
            <a:r>
              <a:rPr lang="en-US" dirty="0"/>
              <a:t>: if no information filled, then default value is "HEALTH_FACTOR"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4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Data to populate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AXIS					VALUES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SNAPSHOTS</a:t>
            </a:r>
          </a:p>
          <a:p>
            <a:r>
              <a:rPr lang="fr-FR" dirty="0">
                <a:solidFill>
                  <a:schemeClr val="accent2"/>
                </a:solidFill>
              </a:rPr>
              <a:t>METRICS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MODULES</a:t>
            </a:r>
          </a:p>
          <a:p>
            <a:r>
              <a:rPr lang="fr-FR" dirty="0">
                <a:solidFill>
                  <a:schemeClr val="accent6"/>
                </a:solidFill>
              </a:rPr>
              <a:t>TECHNOLOGIES</a:t>
            </a:r>
          </a:p>
          <a:p>
            <a:r>
              <a:rPr lang="fr-FR" dirty="0">
                <a:solidFill>
                  <a:srgbClr val="00B0F0"/>
                </a:solidFill>
              </a:rPr>
              <a:t>VIOLATIONS</a:t>
            </a:r>
          </a:p>
          <a:p>
            <a:r>
              <a:rPr lang="fr-FR" dirty="0">
                <a:solidFill>
                  <a:schemeClr val="accent1"/>
                </a:solidFill>
              </a:rPr>
              <a:t>CRITICAL VIOLATIONS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3501661" y="1767155"/>
            <a:ext cx="998420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</a:t>
            </a:r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4564543" y="1767155"/>
            <a:ext cx="1102877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</a:t>
            </a:r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5731882" y="1767155"/>
            <a:ext cx="719193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</a:t>
            </a:r>
            <a:endParaRPr lang="en-US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6515537" y="1767155"/>
            <a:ext cx="1510302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EVOL_PERCENT</a:t>
            </a:r>
            <a:endParaRPr lang="en-US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8090301" y="1767155"/>
            <a:ext cx="539991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3517425" y="2203333"/>
            <a:ext cx="560589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&lt;ID&gt;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4145498" y="2203333"/>
            <a:ext cx="154070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HEALTH_FACTOR</a:t>
            </a:r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5753690" y="2203333"/>
            <a:ext cx="179085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BUSINESS_CRITERIA</a:t>
            </a:r>
            <a:endParaRPr lang="en-US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7612032" y="2203333"/>
            <a:ext cx="188748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TECHNICAL_CRITERIA</a:t>
            </a:r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9567001" y="2203333"/>
            <a:ext cx="1500390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QUALITY_RULES</a:t>
            </a:r>
            <a:endParaRPr lang="en-US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3517425" y="2607980"/>
            <a:ext cx="176927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TECHNICAL_SIZING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348048" y="2607980"/>
            <a:ext cx="1913713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FUNCTIONAL_WEIGHT</a:t>
            </a:r>
            <a:endParaRPr lang="en-US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7323106" y="2607980"/>
            <a:ext cx="1608804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TECHNICAL_DEBT</a:t>
            </a:r>
            <a:endParaRPr lang="en-US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8993255" y="2607980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VIOLATION</a:t>
            </a:r>
            <a:endParaRPr lang="en-US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10119567" y="2607980"/>
            <a:ext cx="181303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CRITICAL_VIOLATION</a:t>
            </a:r>
            <a:endParaRPr lang="en-US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3517425" y="3020811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RUN_TIME</a:t>
            </a:r>
            <a:endParaRPr lang="en-US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3520447" y="3507907"/>
            <a:ext cx="998420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583329" y="3507907"/>
            <a:ext cx="524699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3525705" y="3912554"/>
            <a:ext cx="998420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7" name="Rectangle: Rounded Corners 36"/>
          <p:cNvSpPr/>
          <p:nvPr/>
        </p:nvSpPr>
        <p:spPr>
          <a:xfrm>
            <a:off x="4588587" y="3912554"/>
            <a:ext cx="524699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3527358" y="4309398"/>
            <a:ext cx="998420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590240" y="4309398"/>
            <a:ext cx="757808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5414391" y="4309398"/>
            <a:ext cx="103668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6515537" y="4300758"/>
            <a:ext cx="48435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3553635" y="4735063"/>
            <a:ext cx="998420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616517" y="4735063"/>
            <a:ext cx="757808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5440668" y="4735063"/>
            <a:ext cx="103668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6541814" y="4726423"/>
            <a:ext cx="48435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Table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2480469"/>
          </a:xfrm>
        </p:spPr>
        <p:txBody>
          <a:bodyPr>
            <a:normAutofit fontScale="77500" lnSpcReduction="20000"/>
          </a:bodyPr>
          <a:lstStyle/>
          <a:p>
            <a:r>
              <a:rPr lang="en-GB"/>
              <a:t>COL 1: </a:t>
            </a: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ROW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COL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  <a:endParaRPr lang="en-US" dirty="0"/>
          </a:p>
          <a:p>
            <a:r>
              <a:rPr lang="en-GB" dirty="0"/>
              <a:t>ROW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ALT STRUCTURE </a:t>
            </a:r>
          </a:p>
          <a:p>
            <a:r>
              <a:rPr lang="en-US" dirty="0"/>
              <a:t>TABLE;GENERIC_TABLE;COL1=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,COL11=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,ROW1=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,ROW11=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d,D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“A”, “B”, “C” and “D” can be one of the axis defined in the previous slide</a:t>
            </a:r>
            <a:br>
              <a:rPr lang="en-US" dirty="0"/>
            </a:br>
            <a:r>
              <a:rPr lang="en-US" dirty="0"/>
              <a:t>and “a”, “b”, “c”, “d” and “e” are values from selected axis.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12184"/>
              </p:ext>
            </p:extLst>
          </p:nvPr>
        </p:nvGraphicFramePr>
        <p:xfrm>
          <a:off x="1899920" y="3813969"/>
          <a:ext cx="8128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853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961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691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9820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015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 – COL11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COL1- COL12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COL2 –COL21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COL2 –COL22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0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4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4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1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5077574"/>
          </a:xfrm>
        </p:spPr>
        <p:txBody>
          <a:bodyPr>
            <a:normAutofit/>
          </a:bodyPr>
          <a:lstStyle/>
          <a:p>
            <a:r>
              <a:rPr lang="en-GB" dirty="0"/>
              <a:t>Simple table to get Efficiency, TQI, Robustness scores for current snapshot only</a:t>
            </a:r>
            <a:endParaRPr lang="en-US" dirty="0"/>
          </a:p>
          <a:p>
            <a:r>
              <a:rPr lang="en-GB" sz="1400" dirty="0"/>
              <a:t>TABLE;GENERIC_TABLE;COL1=METRICS,ROW1=SNAPSHOTS,METRICS=60014|60017|60013,SNAPSHOTS=CURRENT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Simple table to get Efficiency, TQI, Robustness scores for current and previous snapshot </a:t>
            </a:r>
            <a:endParaRPr lang="en-US" dirty="0"/>
          </a:p>
          <a:p>
            <a:r>
              <a:rPr lang="en-GB" sz="1400" dirty="0"/>
              <a:t>TABLE;GENERIC_TABLE;COL1=METRICS,ROW1=SNAPSHOTS,METRICS=60014|60017|60013,SNAPSHOTS=CURRENT|PREVIOUS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dirty="0"/>
              <a:t>Simple table to get all Health Factors scores for current and previous snapshot with their evolution</a:t>
            </a:r>
            <a:endParaRPr lang="en-US" dirty="0"/>
          </a:p>
          <a:p>
            <a:r>
              <a:rPr lang="en-US" sz="1500" dirty="0"/>
              <a:t>TABLE;GENERIC_TABLE;COL1=METRICS,ROW1=SNAPSHOTS,METRICS=HEALTH_FACTOR,SNAPSHOTS=ALL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SNAPSHOTS,METRICS=60014|60017|60013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6518"/>
              </p:ext>
            </p:extLst>
          </p:nvPr>
        </p:nvGraphicFramePr>
        <p:xfrm>
          <a:off x="3784307" y="3805535"/>
          <a:ext cx="5844633" cy="6858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55513">
                  <a:extLst>
                    <a:ext uri="{9D8B030D-6E8A-4147-A177-3AD203B41FA5}">
                      <a16:colId xmlns:a16="http://schemas.microsoft.com/office/drawing/2014/main" val="9546494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38068679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9365111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29651697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Snapshots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60014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60017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60013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169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Current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score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score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8993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Previous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5980124"/>
                  </a:ext>
                </a:extLst>
              </a:tr>
            </a:tbl>
          </a:graphicData>
        </a:graphic>
      </p:graphicFrame>
      <p:graphicFrame>
        <p:nvGraphicFramePr>
          <p:cNvPr id="7" name="Table 6" descr="TABLE;GENERIC_TABLE;COL1=METRICS,ROW1=SNAPSHOTS,METRICS=60014|60017|60013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04202"/>
              </p:ext>
            </p:extLst>
          </p:nvPr>
        </p:nvGraphicFramePr>
        <p:xfrm>
          <a:off x="3817999" y="2361467"/>
          <a:ext cx="5570313" cy="4572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55513">
                  <a:extLst>
                    <a:ext uri="{9D8B030D-6E8A-4147-A177-3AD203B41FA5}">
                      <a16:colId xmlns:a16="http://schemas.microsoft.com/office/drawing/2014/main" val="954649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806867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365111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9651697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Snapshots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60014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60017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60013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169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Current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899348"/>
                  </a:ext>
                </a:extLst>
              </a:tr>
            </a:tbl>
          </a:graphicData>
        </a:graphic>
      </p:graphicFrame>
      <p:graphicFrame>
        <p:nvGraphicFramePr>
          <p:cNvPr id="8" name="Table 7" descr="TABLE;GENERIC_TABLE;COL1=METRICS,ROW1=SNAPSHOTS,METRICS=HEALTH_FACTOR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46658"/>
              </p:ext>
            </p:extLst>
          </p:nvPr>
        </p:nvGraphicFramePr>
        <p:xfrm>
          <a:off x="3441843" y="5470120"/>
          <a:ext cx="7061590" cy="11430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575190">
                  <a:extLst>
                    <a:ext uri="{9D8B030D-6E8A-4147-A177-3AD203B41FA5}">
                      <a16:colId xmlns:a16="http://schemas.microsoft.com/office/drawing/2014/main" val="241000623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382968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235361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332507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1783675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34138144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Snapshots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0276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Current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72679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Previous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65028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Evolution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47522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Evolution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8623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00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benchmark modules for current and then previous snapshot </a:t>
            </a:r>
            <a:endParaRPr lang="en-US" dirty="0"/>
          </a:p>
          <a:p>
            <a:r>
              <a:rPr lang="en-US" sz="1400" dirty="0"/>
              <a:t>TABLE;GENERIC_TABLE;COL1=METRICS,ROW1=SNAPSHOTS,ROW11=MODULES,METRICS=HEALTH_FACTOR,SNAPSHOTS=CURRENT|PREVIOUS,MODULES=ALL 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SNAPSHOTS,ROW11=MODULES,METRICS=HEALTH_FACTOR,SNAPSHOTS=CURRENT|PREVIOUS,MODULES=AL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41688"/>
              </p:ext>
            </p:extLst>
          </p:nvPr>
        </p:nvGraphicFramePr>
        <p:xfrm>
          <a:off x="2417109" y="2902687"/>
          <a:ext cx="7863840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6153280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8628727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5440778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95973722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63833853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987891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Snapshots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56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Current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56964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    Module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35558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02462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Previous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3339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Module 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5243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10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7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sp>
        <p:nvSpPr>
          <p:cNvPr id="7" name="Text Placeholder 6" descr="TABLE;GENERIC_TABLE;COL1=METRICS,ROW1=MODULES,ROW11=SNAPSHOTS,METRICS=HEALTH_FACTOR,SNAPSHOTS=CURRENT|PREVIOUS,MODULES=ALL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monitor modules regarding current and previous snapshot</a:t>
            </a:r>
            <a:endParaRPr lang="en-US" dirty="0"/>
          </a:p>
          <a:p>
            <a:r>
              <a:rPr lang="en-US" sz="1400" dirty="0"/>
              <a:t>TABLE;GENERIC_TABLE;COL1=METRICS,ROW1=MODULES,ROW11=SNAPSHOTS,METRICS=HEALTH_FACTOR,SNAPSHOTS=CURRENT|PREVIOUS,MODULES=ALL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2" name="Table 1" descr="TABLE;GENERIC_TABLE;COL1=METRICS,ROW1=MODULES,ROW11=SNAPSHOTS,METRICS=HEALTH_FACTOR,SNAPSHOTS=CURRENT|PREVIOUS,MODULES=AL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55234"/>
              </p:ext>
            </p:extLst>
          </p:nvPr>
        </p:nvGraphicFramePr>
        <p:xfrm>
          <a:off x="3138488" y="2707481"/>
          <a:ext cx="7315200" cy="16002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67927198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81121893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50326917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1557104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8166686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352788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Snapshots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27081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Module 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25028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Current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155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Previous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4897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Module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3681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Current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1273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Previous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600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54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critical violations numbers with risk introduced regarding previous snapshot</a:t>
            </a:r>
            <a:endParaRPr lang="en-US" dirty="0"/>
          </a:p>
          <a:p>
            <a:r>
              <a:rPr lang="en-GB" sz="1400" dirty="0"/>
              <a:t>TABLE;GENERIC_TABLE;COL1=METRICS,ROW1=CRITICAL_VIOLATIONS,METRICS=HEALTH_FACTOR,CRITICAL_VIOLATIONS =ALL,SNAPSHOTS=CURRENT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3" name="Table 2" descr="TABLE;GENERIC_TABLE;COL1=METRICS,ROW1=CRITICAL_VIOLATIONS,METRICS=HEALTH_FACTOR,CRITICAL_VIOLATIONS 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78423"/>
              </p:ext>
            </p:extLst>
          </p:nvPr>
        </p:nvGraphicFramePr>
        <p:xfrm>
          <a:off x="2102540" y="3050381"/>
          <a:ext cx="8020050" cy="914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162176047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634704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794710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47662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582757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5313529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13135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Total Critical Violations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6328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Added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75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Removed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55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5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module on Health Factors critical violations numbers with risk introduced regarding previous snapshot </a:t>
            </a:r>
            <a:endParaRPr lang="en-US" dirty="0"/>
          </a:p>
          <a:p>
            <a:r>
              <a:rPr lang="en-US" sz="1400" dirty="0"/>
              <a:t>TABLE;GENERIC_TABLE;COL1=METRICS,ROW1=CRITICAL_VIOLATIONS,ROW11=MODULES,METRICS=HEALTH_FACTOR,CRITICAL_VIOLATIONS =ALL,MODULES=ALL,SNAPSHOTS=CURRENT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 descr="TABLE;GENERIC_TABLE;COL1=METRICS,ROW1=CRITICAL_VIOLATIONS,ROW11=MODULES,METRICS=HEALTH_FACTOR,CRITICAL_VIOLATIONS =ALL,MODULES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25950"/>
              </p:ext>
            </p:extLst>
          </p:nvPr>
        </p:nvGraphicFramePr>
        <p:xfrm>
          <a:off x="2112065" y="2934065"/>
          <a:ext cx="8001000" cy="297180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Total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69027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Added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955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65763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21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79182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Removed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85962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38274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3458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848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51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technologies on added and removed critical violations for Health Factors</a:t>
            </a:r>
            <a:endParaRPr lang="en-US" dirty="0"/>
          </a:p>
          <a:p>
            <a:r>
              <a:rPr lang="en-US" sz="1400" dirty="0"/>
              <a:t>TABLE;GENERIC_TABLE;COL1=METRICS,ROW1=TECHNOLOGIES,ROW11=CRITICAL_VIOLATIONS,METRICS=HEALTH_FACTOR,CRITICAL_VIOLATIONS =ADDED|REMOVED,TECHNOLOGIES=ALL,SNAPSHOTS=CURRENT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TECHNOLOGIES,ROW11=CRITICAL_VIOLATIONS,METRICS=HEALTH_FACTOR,CRITICAL_VIOLATIONS =ADDED|REMOVED,TECHNOLOGIES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01299"/>
              </p:ext>
            </p:extLst>
          </p:nvPr>
        </p:nvGraphicFramePr>
        <p:xfrm>
          <a:off x="2171700" y="3556063"/>
          <a:ext cx="8001000" cy="160020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Modules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Techno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added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removed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Techno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955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added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65763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removed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2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</TotalTime>
  <Words>1122</Words>
  <Application>Microsoft Office PowerPoint</Application>
  <PresentationFormat>Widescreen</PresentationFormat>
  <Paragraphs>428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Times New Roman</vt:lpstr>
      <vt:lpstr>Wingdings</vt:lpstr>
      <vt:lpstr>Office Theme</vt:lpstr>
      <vt:lpstr>PowerPoint Presentation</vt:lpstr>
      <vt:lpstr>Rules – Data to populate</vt:lpstr>
      <vt:lpstr>Rules – Table Structure</vt:lpstr>
      <vt:lpstr>SAMPLES 1</vt:lpstr>
      <vt:lpstr>SAMPLE 2</vt:lpstr>
      <vt:lpstr>SAMPLE 3</vt:lpstr>
      <vt:lpstr>SAMPLE 4</vt:lpstr>
      <vt:lpstr>SAMPLE 5</vt:lpstr>
      <vt:lpstr>SAMPLE 6</vt:lpstr>
      <vt:lpstr>SAMPLE 7</vt:lpstr>
      <vt:lpstr>SAMPLE 8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Britney Schaeffer</dc:creator>
  <cp:lastModifiedBy>Aurore Eteve</cp:lastModifiedBy>
  <cp:revision>163</cp:revision>
  <dcterms:created xsi:type="dcterms:W3CDTF">2016-10-16T15:51:34Z</dcterms:created>
  <dcterms:modified xsi:type="dcterms:W3CDTF">2017-07-04T12:25:57Z</dcterms:modified>
</cp:coreProperties>
</file>