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92" r:id="rId4"/>
    <p:sldMasterId id="2147483704" r:id="rId5"/>
    <p:sldMasterId id="2147483713" r:id="rId6"/>
  </p:sldMasterIdLst>
  <p:notesMasterIdLst>
    <p:notesMasterId r:id="rId30"/>
  </p:notesMasterIdLst>
  <p:sldIdLst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321" r:id="rId16"/>
    <p:sldId id="324" r:id="rId17"/>
    <p:sldId id="334" r:id="rId18"/>
    <p:sldId id="295" r:id="rId19"/>
    <p:sldId id="276" r:id="rId20"/>
    <p:sldId id="279" r:id="rId21"/>
    <p:sldId id="331" r:id="rId22"/>
    <p:sldId id="297" r:id="rId23"/>
    <p:sldId id="294" r:id="rId24"/>
    <p:sldId id="280" r:id="rId25"/>
    <p:sldId id="332" r:id="rId26"/>
    <p:sldId id="303" r:id="rId27"/>
    <p:sldId id="333" r:id="rId28"/>
    <p:sldId id="318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5987CC"/>
    <a:srgbClr val="2F65B4"/>
    <a:srgbClr val="3B82E5"/>
    <a:srgbClr val="EEB000"/>
    <a:srgbClr val="E68708"/>
    <a:srgbClr val="5E5E5E"/>
    <a:srgbClr val="98D7E8"/>
    <a:srgbClr val="65D7F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6" autoAdjust="0"/>
    <p:restoredTop sz="94660"/>
  </p:normalViewPr>
  <p:slideViewPr>
    <p:cSldViewPr>
      <p:cViewPr varScale="1">
        <p:scale>
          <a:sx n="144" d="100"/>
          <a:sy n="144" d="100"/>
        </p:scale>
        <p:origin x="120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#,##0\ "$"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#,##0\ "$"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590528"/>
        <c:axId val="249592880"/>
      </c:barChart>
      <c:catAx>
        <c:axId val="24959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49592880"/>
        <c:crosses val="autoZero"/>
        <c:auto val="0"/>
        <c:lblAlgn val="ctr"/>
        <c:lblOffset val="100"/>
        <c:noMultiLvlLbl val="1"/>
      </c:catAx>
      <c:valAx>
        <c:axId val="249592880"/>
        <c:scaling>
          <c:orientation val="minMax"/>
        </c:scaling>
        <c:delete val="0"/>
        <c:axPos val="l"/>
        <c:majorGridlines/>
        <c:numFmt formatCode="#,##0\ &quot;$&quot;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49590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2605335455879"/>
          <c:y val="0.68998065871468828"/>
          <c:w val="0.18510122101578969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12848888181621"/>
          <c:y val="5.3362798398744228E-2"/>
          <c:w val="0.66369318170176406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 removed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 added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 w="127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595624"/>
        <c:axId val="249596016"/>
      </c:barChart>
      <c:catAx>
        <c:axId val="249595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249596016"/>
        <c:crosses val="autoZero"/>
        <c:auto val="0"/>
        <c:lblAlgn val="ctr"/>
        <c:lblOffset val="100"/>
        <c:noMultiLvlLbl val="1"/>
      </c:catAx>
      <c:valAx>
        <c:axId val="249596016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249595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1.4841098731729497E-2"/>
          <c:y val="0.7583790072707971"/>
          <c:w val="0.94393364697721571"/>
          <c:h val="0.12328558475581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CV/LOC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7AD98C-3B53-41A3-ABF6-6335616800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E60121-880A-4763-B8D8-A1968C72006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A06D24B-0683-4B76-BD8D-7BA91F004382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E3B448-2881-4A65-8BE2-A23BEADA401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80FFCD-2353-48F5-9F08-728021E7084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00D55C-1338-493F-9A81-35934F4B7150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E7EA84-BB43-4D73-8A83-5C9277234347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6E445B3-1457-42E1-9099-8877A8F79E8A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F7F9534-D5F9-410E-8F3D-C3348E8710EF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13FCB3F-D413-4EEF-B6E0-0BD655C74ECB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964F65A-1972-4D1C-BDFE-52EA70D7701D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4090C2-C54D-42F4-B038-F13E77D4D87E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5F4D7DA-0B84-44BB-9E93-F5C34538469C}" type="CELLRANGE">
                      <a:rPr lang="en-US" b="0">
                        <a:solidFill>
                          <a:schemeClr val="tx1"/>
                        </a:solidFill>
                      </a:rPr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numFmt formatCode="General" sourceLinked="0"/>
            <c:spPr>
              <a:noFill/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DataLabelsRange val="1"/>
                <c15:showLeaderLines val="0"/>
              </c:ext>
            </c:extLst>
          </c:dLbls>
          <c:xVal>
            <c:numRef>
              <c:f>Sheet1!$A$2:$A$14</c:f>
              <c:numCache>
                <c:formatCode>General</c:formatCode>
                <c:ptCount val="13"/>
                <c:pt idx="0">
                  <c:v>1.2</c:v>
                </c:pt>
                <c:pt idx="1">
                  <c:v>1.8</c:v>
                </c:pt>
                <c:pt idx="2">
                  <c:v>2.6</c:v>
                </c:pt>
                <c:pt idx="3">
                  <c:v>3</c:v>
                </c:pt>
                <c:pt idx="4">
                  <c:v>3.7</c:v>
                </c:pt>
                <c:pt idx="5">
                  <c:v>2.6</c:v>
                </c:pt>
                <c:pt idx="6">
                  <c:v>3</c:v>
                </c:pt>
                <c:pt idx="7">
                  <c:v>3.7</c:v>
                </c:pt>
                <c:pt idx="8">
                  <c:v>2.6</c:v>
                </c:pt>
                <c:pt idx="9">
                  <c:v>3</c:v>
                </c:pt>
                <c:pt idx="10">
                  <c:v>3.7</c:v>
                </c:pt>
                <c:pt idx="11">
                  <c:v>1.2</c:v>
                </c:pt>
                <c:pt idx="12">
                  <c:v>1.9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</c:numCache>
            </c:numRef>
          </c:yVal>
          <c:bubbleSize>
            <c:numRef>
              <c:f>Sheet1!$C$2:$C$14</c:f>
              <c:numCache>
                <c:formatCode>General</c:formatCode>
                <c:ptCount val="13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10.6</c:v>
                </c:pt>
                <c:pt idx="6">
                  <c:v>11.2</c:v>
                </c:pt>
                <c:pt idx="7">
                  <c:v>11.8</c:v>
                </c:pt>
                <c:pt idx="8">
                  <c:v>12.4</c:v>
                </c:pt>
                <c:pt idx="9">
                  <c:v>13</c:v>
                </c:pt>
                <c:pt idx="10">
                  <c:v>13.6</c:v>
                </c:pt>
                <c:pt idx="11">
                  <c:v>14.2</c:v>
                </c:pt>
                <c:pt idx="12">
                  <c:v>14.8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Sheet1!$D$2:$D$14</c15:f>
                <c15:dlblRangeCache>
                  <c:ptCount val="13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  <c:pt idx="6">
                    <c:v>G</c:v>
                  </c:pt>
                  <c:pt idx="7">
                    <c:v>H</c:v>
                  </c:pt>
                  <c:pt idx="8">
                    <c:v>I</c:v>
                  </c:pt>
                  <c:pt idx="9">
                    <c:v>J</c:v>
                  </c:pt>
                  <c:pt idx="10">
                    <c:v>K</c:v>
                  </c:pt>
                  <c:pt idx="11">
                    <c:v>L</c:v>
                  </c:pt>
                  <c:pt idx="12">
                    <c:v>M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249597192"/>
        <c:axId val="332531192"/>
        <c:extLst>
          <c:ext xmlns:c15="http://schemas.microsoft.com/office/drawing/2012/chart" uri="{02D57815-91ED-43cb-92C2-25804820EDAC}">
            <c15:filteredBubbl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Application</c:v>
                      </c:pt>
                    </c:strCache>
                  </c:strRef>
                </c:tx>
                <c:spPr>
                  <a:ln w="25400">
                    <a:noFill/>
                  </a:ln>
                </c:spPr>
                <c:invertIfNegative val="0"/>
                <c:xVal>
                  <c:numRef>
                    <c:extLst>
                      <c:ext uri="{02D57815-91ED-43cb-92C2-25804820EDAC}">
                        <c15:formulaRef>
                          <c15:sqref>Sheet1!$A$2:$A$14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1.2</c:v>
                      </c:pt>
                      <c:pt idx="1">
                        <c:v>1.8</c:v>
                      </c:pt>
                      <c:pt idx="2">
                        <c:v>2.6</c:v>
                      </c:pt>
                      <c:pt idx="3">
                        <c:v>3</c:v>
                      </c:pt>
                      <c:pt idx="4">
                        <c:v>3.7</c:v>
                      </c:pt>
                      <c:pt idx="5">
                        <c:v>2.6</c:v>
                      </c:pt>
                      <c:pt idx="6">
                        <c:v>3</c:v>
                      </c:pt>
                      <c:pt idx="7">
                        <c:v>3.7</c:v>
                      </c:pt>
                      <c:pt idx="8">
                        <c:v>2.6</c:v>
                      </c:pt>
                      <c:pt idx="9">
                        <c:v>3</c:v>
                      </c:pt>
                      <c:pt idx="10">
                        <c:v>3.7</c:v>
                      </c:pt>
                      <c:pt idx="11">
                        <c:v>1.2</c:v>
                      </c:pt>
                      <c:pt idx="12">
                        <c:v>1.9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Sheet1!$D$2:$D$14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</c:numCache>
                  </c:numRef>
                </c:yVal>
                <c:bubbleSize>
                  <c:numLit>
                    <c:formatCode>General</c:formatCode>
                    <c:ptCount val="13"/>
                    <c:pt idx="0">
                      <c:v>1</c:v>
                    </c:pt>
                    <c:pt idx="1">
                      <c:v>1</c:v>
                    </c:pt>
                    <c:pt idx="2">
                      <c:v>1</c:v>
                    </c:pt>
                    <c:pt idx="3">
                      <c:v>1</c:v>
                    </c:pt>
                    <c:pt idx="4">
                      <c:v>1</c:v>
                    </c:pt>
                    <c:pt idx="5">
                      <c:v>1</c:v>
                    </c:pt>
                    <c:pt idx="6">
                      <c:v>1</c:v>
                    </c:pt>
                    <c:pt idx="7">
                      <c:v>1</c:v>
                    </c:pt>
                    <c:pt idx="8">
                      <c:v>1</c:v>
                    </c:pt>
                    <c:pt idx="9">
                      <c:v>1</c:v>
                    </c:pt>
                    <c:pt idx="10">
                      <c:v>1</c:v>
                    </c:pt>
                    <c:pt idx="11">
                      <c:v>1</c:v>
                    </c:pt>
                    <c:pt idx="12">
                      <c:v>1</c:v>
                    </c:pt>
                  </c:numLit>
                </c:bubbleSize>
                <c:bubble3D val="1"/>
              </c15:ser>
            </c15:filteredBubbleSeries>
          </c:ext>
        </c:extLst>
      </c:bubbleChart>
      <c:valAx>
        <c:axId val="249597192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TQI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31192"/>
        <c:crosses val="autoZero"/>
        <c:crossBetween val="midCat"/>
        <c:minorUnit val="0.25"/>
      </c:valAx>
      <c:valAx>
        <c:axId val="3325311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200" b="0">
                    <a:solidFill>
                      <a:sysClr val="windowText" lastClr="000000"/>
                    </a:solidFill>
                  </a:defRPr>
                </a:pPr>
                <a:r>
                  <a:rPr lang="en-US" sz="1200" b="0" dirty="0" smtClean="0">
                    <a:solidFill>
                      <a:sysClr val="windowText" lastClr="000000"/>
                    </a:solidFill>
                  </a:rPr>
                  <a:t>CV/LoC</a:t>
                </a:r>
                <a:endParaRPr lang="en-US" sz="1200" b="0" dirty="0">
                  <a:solidFill>
                    <a:sysClr val="windowText" lastClr="000000"/>
                  </a:solidFill>
                </a:endParaRP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59719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42A1-6D91-4513-A62D-1E3FD70C84BE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7CC5-7618-4C1F-9BF1-A6F782C40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_Maste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114" y="31115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623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0276" y="4116390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62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0276" y="4979988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itel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4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8314" y="6626227"/>
            <a:ext cx="18002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06450" y="1244602"/>
            <a:ext cx="8105775" cy="50260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27088" y="6597652"/>
            <a:ext cx="1439862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xfrm>
            <a:off x="2466976" y="6597652"/>
            <a:ext cx="1482725" cy="1889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buClr>
                <a:srgbClr val="FF3300"/>
              </a:buClr>
              <a:defRPr sz="1000" baseline="-25000" smtClean="0">
                <a:solidFill>
                  <a:srgbClr val="808080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865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865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1" y="404813"/>
            <a:ext cx="8086725" cy="431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5539" y="1244602"/>
            <a:ext cx="3976687" cy="2436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35539" y="3833813"/>
            <a:ext cx="3976687" cy="2436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5240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8482" name="Picture 2" descr="Open_2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44001" cy="6858000"/>
          </a:xfrm>
          <a:prstGeom prst="rect">
            <a:avLst/>
          </a:prstGeom>
          <a:noFill/>
        </p:spPr>
      </p:pic>
      <p:sp>
        <p:nvSpPr>
          <p:cNvPr id="1428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20776" y="4005265"/>
            <a:ext cx="5035550" cy="574675"/>
          </a:xfrm>
        </p:spPr>
        <p:txBody>
          <a:bodyPr/>
          <a:lstStyle>
            <a:lvl1pPr algn="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28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20776" y="4868863"/>
            <a:ext cx="5032375" cy="576262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 sz="1600" i="1">
                <a:solidFill>
                  <a:srgbClr val="9C9B8E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28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4" y="6626227"/>
            <a:ext cx="1800225" cy="188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43397F-2E5C-4581-A20A-50D63392C6A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A13BBC-B363-4BE4-8499-C4ABE5B5B1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052513"/>
            <a:ext cx="3976688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052513"/>
            <a:ext cx="3976687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EF35CE-BF0E-4870-93C6-2FCD2721191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A2664-C28F-4CED-A281-F9E0C68C8CD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4512A8-34A0-47D1-AA81-7B1AA435D4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10B25C-2CE3-4516-81BA-A9E30B96FCF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065626-23F7-4408-B696-622AA9200E9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F6CDD5-C6E6-47CC-9229-C2DB610ED04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BFFCBB-D95F-4339-AF1C-186BF28C12A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44602"/>
            <a:ext cx="3976688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9" y="1244602"/>
            <a:ext cx="3976687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576" y="404813"/>
            <a:ext cx="2025650" cy="5903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1" y="404813"/>
            <a:ext cx="5927725" cy="5903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932CBB-C583-4E66-8F9E-78F5AFECE99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Copyright CAST 2011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736360"/>
            <a:chOff x="0" y="0"/>
            <a:chExt cx="9144000" cy="6736360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0" y="0"/>
              <a:ext cx="9144000" cy="6736360"/>
              <a:chOff x="0" y="0"/>
              <a:chExt cx="9144000" cy="6736360"/>
            </a:xfrm>
          </p:grpSpPr>
          <p:grpSp>
            <p:nvGrpSpPr>
              <p:cNvPr id="7" name="Group 6"/>
              <p:cNvGrpSpPr/>
              <p:nvPr userDrawn="1"/>
            </p:nvGrpSpPr>
            <p:grpSpPr>
              <a:xfrm>
                <a:off x="0" y="0"/>
                <a:ext cx="9144000" cy="6736360"/>
                <a:chOff x="0" y="0"/>
                <a:chExt cx="9144000" cy="673636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 userDrawn="1"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0" y="0"/>
                  <a:ext cx="9144000" cy="6736360"/>
                </a:xfrm>
                <a:prstGeom prst="rect">
                  <a:avLst/>
                </a:prstGeom>
              </p:spPr>
            </p:pic>
            <p:sp>
              <p:nvSpPr>
                <p:cNvPr id="10" name="Rectangle 9"/>
                <p:cNvSpPr/>
                <p:nvPr userDrawn="1"/>
              </p:nvSpPr>
              <p:spPr bwMode="auto">
                <a:xfrm>
                  <a:off x="5603846" y="629174"/>
                  <a:ext cx="3254928" cy="76339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+mn-cs"/>
                  </a:endParaRPr>
                </a:p>
              </p:txBody>
            </p:sp>
          </p:grpSp>
          <p:pic>
            <p:nvPicPr>
              <p:cNvPr id="8" name="Picture 7" descr="Cover_Cast_IceBerg_3-JSP9.jpg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0" y="1524000"/>
                <a:ext cx="9144000" cy="3048000"/>
              </a:xfrm>
              <a:prstGeom prst="rect">
                <a:avLst/>
              </a:prstGeom>
            </p:spPr>
          </p:pic>
        </p:grpSp>
        <p:pic>
          <p:nvPicPr>
            <p:cNvPr id="6" name="Picture 5" descr="CAST_grey_100_bl.jp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791726" y="457200"/>
              <a:ext cx="2818874" cy="548640"/>
            </a:xfrm>
            <a:prstGeom prst="rect">
              <a:avLst/>
            </a:prstGeom>
          </p:spPr>
        </p:pic>
      </p:grpSp>
      <p:sp>
        <p:nvSpPr>
          <p:cNvPr id="200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477258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6344" y="5034685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60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5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77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8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8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1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407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6997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357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_Cast_IceBerg_3-JSP9.jp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0446" b="21586"/>
          <a:stretch>
            <a:fillRect/>
          </a:stretch>
        </p:blipFill>
        <p:spPr>
          <a:xfrm>
            <a:off x="0" y="1524000"/>
            <a:ext cx="9144000" cy="3048000"/>
          </a:xfrm>
          <a:prstGeom prst="rect">
            <a:avLst/>
          </a:prstGeom>
        </p:spPr>
      </p:pic>
      <p:pic>
        <p:nvPicPr>
          <p:cNvPr id="6" name="Picture 5" descr="CAST_grey_100_b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791726" y="457200"/>
            <a:ext cx="2818874" cy="548640"/>
          </a:xfrm>
          <a:prstGeom prst="rect">
            <a:avLst/>
          </a:prstGeom>
        </p:spPr>
      </p:pic>
      <p:sp>
        <p:nvSpPr>
          <p:cNvPr id="200706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57200" y="5477256"/>
            <a:ext cx="8229600" cy="353943"/>
          </a:xfrm>
          <a:prstGeom prst="rect">
            <a:avLst/>
          </a:prstGeom>
        </p:spPr>
        <p:txBody>
          <a:bodyPr vert="horz" lIns="45720" tIns="45720" rIns="45720" bIns="0" rtlCol="0">
            <a:spAutoFit/>
          </a:bodyPr>
          <a:lstStyle>
            <a:lvl1pPr marL="0" indent="0">
              <a:buNone/>
              <a:defRPr lang="en-US" sz="2000" b="0" i="0" dirty="0">
                <a:solidFill>
                  <a:schemeClr val="accent2"/>
                </a:solidFill>
              </a:defRPr>
            </a:lvl1pPr>
          </a:lstStyle>
          <a:p>
            <a:pPr lvl="0">
              <a:tabLst>
                <a:tab pos="1025525" algn="l"/>
              </a:tabLs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66344" y="5034683"/>
            <a:ext cx="8229600" cy="3785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83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5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9556"/>
            <a:ext cx="7772400" cy="42473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>
              <a:defRPr lang="en-US" sz="2400" cap="all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6772"/>
            <a:ext cx="7772400" cy="39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058" tIns="41029" rIns="82058" bIns="41029" numCol="1" rtlCol="0" anchor="b" anchorCtr="0" compatLnSpc="1">
            <a:prstTxWarp prst="textNoShape">
              <a:avLst/>
            </a:prstTxWarp>
            <a:spAutoFit/>
          </a:bodyPr>
          <a:lstStyle>
            <a:lvl1pPr>
              <a:buNone/>
              <a:defRPr lang="en-US" sz="2000" smtClean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defTabSz="820738" eaLnBrk="0" hangingPunct="0">
              <a:spcBef>
                <a:spcPct val="50000"/>
              </a:spcBef>
              <a:spcAft>
                <a:spcPct val="0"/>
              </a:spcAft>
              <a:buClr>
                <a:schemeClr val="accent3"/>
              </a:buClr>
              <a:buSzPct val="80000"/>
              <a:buFont typeface="Wingdings" pitchFamily="2" charset="2"/>
              <a:tabLst>
                <a:tab pos="341313" algn="l"/>
                <a:tab pos="1150938" algn="l"/>
              </a:tabLst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69783"/>
            <a:ext cx="9144000" cy="22650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33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8480F06-4623-41B7-AED8-91A86F546A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sz="2000"/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907125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585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438" y="912736"/>
            <a:ext cx="4114800" cy="4308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5" y="912736"/>
            <a:ext cx="4114800" cy="430887"/>
          </a:xfrm>
          <a:prstGeom prst="rect">
            <a:avLst/>
          </a:prstGeom>
        </p:spPr>
        <p:txBody>
          <a:bodyPr vert="horz" lIns="45720" tIns="45720" rIns="45720" bIns="45720" rtlCol="0" anchor="b">
            <a:spAutoFit/>
          </a:bodyPr>
          <a:lstStyle>
            <a:lvl1pPr>
              <a:buNone/>
              <a:defRPr lang="en-US" sz="2200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83255CA8-44C3-4DC8-9820-DE998EF472C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0040" y="237736"/>
            <a:ext cx="8503920" cy="378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5438" y="1460798"/>
            <a:ext cx="4114800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30750" y="1470687"/>
            <a:ext cx="4098925" cy="2174954"/>
          </a:xfrm>
        </p:spPr>
        <p:txBody>
          <a:bodyPr/>
          <a:lstStyle>
            <a:lvl1pPr marL="342900" indent="-342900">
              <a:defRPr lang="en-US" sz="22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46113" indent="-276225">
              <a:defRPr lang="en-US" sz="2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2pPr>
            <a:lvl3pPr marL="906463" indent="-234950">
              <a:defRPr lang="en-US" sz="1800" baseline="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3pPr>
            <a:lvl4pPr marL="1149350" indent="-234950">
              <a:defRPr lang="en-US" sz="16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4pPr>
            <a:lvl5pPr marL="1366838" indent="-200025">
              <a:defRPr lang="en-US" sz="14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5pPr>
          </a:lstStyle>
          <a:p>
            <a:pPr marL="342900" lvl="0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  <a:p>
            <a:pPr marL="342900" lvl="3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marL="342900" lvl="4" indent="-34290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28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E4F94C26-2A70-4961-AAB1-3557AEA8AC5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35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9C87F15E-2A6C-4686-9A7F-9B81C9148D0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4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1761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fld id="{D8E3BBD6-5DF7-411E-B793-6A3558CCCDCA}" type="datetimeFigureOut">
              <a:rPr lang="fr-FR" smtClean="0"/>
              <a:pPr/>
              <a:t>17/11/2016</a:t>
            </a:fld>
            <a:endParaRPr lang="fr-F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 cstate="print"/>
          <a:srcRect r="1790"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7"/>
          <p:cNvPicPr>
            <a:picLocks noChangeAspect="1" noChangeArrowheads="1"/>
          </p:cNvPicPr>
          <p:nvPr/>
        </p:nvPicPr>
        <p:blipFill>
          <a:blip r:embed="rId7" cstate="print"/>
          <a:srcRect r="1790"/>
          <a:stretch>
            <a:fillRect/>
          </a:stretch>
        </p:blipFill>
        <p:spPr bwMode="auto">
          <a:xfrm>
            <a:off x="0" y="-9525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9" name="Picture 1" descr="W:\CastSoftware\10-1004 Kick-Off_Lesokhin\Bilder\cast_logo.jpg"/>
          <p:cNvPicPr>
            <a:picLocks noChangeAspect="1" noChangeArrowheads="1"/>
          </p:cNvPicPr>
          <p:nvPr/>
        </p:nvPicPr>
        <p:blipFill>
          <a:blip r:embed="rId8" cstate="print"/>
          <a:srcRect b="25252"/>
          <a:stretch>
            <a:fillRect/>
          </a:stretch>
        </p:blipFill>
        <p:spPr bwMode="auto">
          <a:xfrm>
            <a:off x="7007226" y="85725"/>
            <a:ext cx="1889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44602"/>
            <a:ext cx="8105775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Copyright CAST 2011   </a:t>
            </a:r>
            <a:endParaRPr lang="en-US" dirty="0"/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"/>
            <a:ext cx="9144000" cy="1274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05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50088" y="63500"/>
            <a:ext cx="2062162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5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sz="16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458" name="Picture 2" descr="Suite_2007_b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052513"/>
            <a:ext cx="810577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3064" y="6597652"/>
            <a:ext cx="115093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defRPr sz="1000"/>
            </a:lvl1pPr>
          </a:lstStyle>
          <a:p>
            <a:pPr algn="ctr"/>
            <a:fld id="{14A76814-6E8B-4952-AA39-582798ED9F4C}" type="slidenum">
              <a:rPr lang="en-US" smtClean="0">
                <a:solidFill>
                  <a:srgbClr val="FFFFFF"/>
                </a:solidFill>
                <a:latin typeface="Arial" pitchFamily="34" charset="0"/>
                <a:cs typeface="+mn-cs"/>
              </a:rPr>
              <a:pPr algn="ctr"/>
              <a:t>‹#›</a:t>
            </a:fld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97652"/>
            <a:ext cx="1439862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Copyright CAST 2011   </a:t>
            </a:r>
          </a:p>
        </p:txBody>
      </p:sp>
      <p:sp>
        <p:nvSpPr>
          <p:cNvPr id="142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6" y="6597652"/>
            <a:ext cx="148272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defRPr sz="1000"/>
            </a:lvl1pPr>
          </a:lstStyle>
          <a:p>
            <a:endParaRPr lang="en-US" dirty="0" smtClean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27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06451" y="404813"/>
            <a:ext cx="8086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C9B8E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7D2DB"/>
        </a:buClr>
        <a:buSzPct val="80000"/>
        <a:buFont typeface="Wingdings 3" pitchFamily="18" charset="2"/>
        <a:buChar char="y"/>
        <a:defRPr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 2" pitchFamily="18" charset="2"/>
        <a:buChar char="¿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10" cstate="screen"/>
          <a:srcRect b="42816"/>
          <a:stretch>
            <a:fillRect/>
          </a:stretch>
        </p:blipFill>
        <p:spPr>
          <a:xfrm>
            <a:off x="7008258" y="6501313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8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60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10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5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25755" y="6516077"/>
            <a:ext cx="112139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eaLnBrk="0" hangingPunct="0">
              <a:defRPr/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cs typeface="Arial" pitchFamily="34" charset="0"/>
              </a:rPr>
              <a:t>CAST Confidential</a:t>
            </a:r>
            <a:endParaRPr lang="en-US" sz="10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Picture 17" descr="CAST_grey_100_bl.jpg"/>
          <p:cNvPicPr>
            <a:picLocks noChangeAspect="1"/>
          </p:cNvPicPr>
          <p:nvPr/>
        </p:nvPicPr>
        <p:blipFill>
          <a:blip r:embed="rId9" cstate="print"/>
          <a:srcRect b="42816"/>
          <a:stretch>
            <a:fillRect/>
          </a:stretch>
        </p:blipFill>
        <p:spPr>
          <a:xfrm>
            <a:off x="7008258" y="6501311"/>
            <a:ext cx="1828800" cy="203541"/>
          </a:xfrm>
          <a:prstGeom prst="rect">
            <a:avLst/>
          </a:prstGeom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040" y="237736"/>
            <a:ext cx="8503920" cy="37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54959" y="6516077"/>
            <a:ext cx="501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  <a:defRPr sz="1000" b="0"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+mn-lt"/>
              </a:defRPr>
            </a:lvl1pPr>
          </a:lstStyle>
          <a:p>
            <a:pPr>
              <a:buClr>
                <a:prstClr val="black"/>
              </a:buClr>
            </a:pPr>
            <a:fld id="{8022235C-F2BB-49F2-A307-DAF5D2C4A06C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  <a:cs typeface="+mn-cs"/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5755" y="907125"/>
            <a:ext cx="8503920" cy="1867178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reeform 3"/>
          <p:cNvSpPr/>
          <p:nvPr/>
        </p:nvSpPr>
        <p:spPr bwMode="auto">
          <a:xfrm>
            <a:off x="319701" y="644215"/>
            <a:ext cx="8503920" cy="0"/>
          </a:xfrm>
          <a:custGeom>
            <a:avLst/>
            <a:gdLst>
              <a:gd name="connsiteX0" fmla="*/ 0 w 8498047"/>
              <a:gd name="connsiteY0" fmla="*/ 0 h 0"/>
              <a:gd name="connsiteX1" fmla="*/ 8498047 w 849804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98047">
                <a:moveTo>
                  <a:pt x="0" y="0"/>
                </a:moveTo>
                <a:lnTo>
                  <a:pt x="8498047" y="0"/>
                </a:lnTo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 smtClean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" y="6803408"/>
            <a:ext cx="850392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Font typeface="Webdings" pitchFamily="18" charset="2"/>
              <a:buNone/>
            </a:pPr>
            <a:endParaRPr lang="en-US" sz="2200" dirty="0" err="1" smtClean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1" dirty="0" smtClean="0">
          <a:solidFill>
            <a:schemeClr val="accent1"/>
          </a:solidFill>
          <a:latin typeface="Georgia" pitchFamily="18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5000"/>
        <a:buFont typeface="Wingdings" pitchFamily="2" charset="2"/>
        <a:buChar char="§"/>
        <a:defRPr lang="en-US" sz="2200" dirty="0" smtClean="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Arial" pitchFamily="34" charset="0"/>
        </a:defRPr>
      </a:lvl1pPr>
      <a:lvl2pPr marL="646113" indent="-276225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5000"/>
        <a:buFont typeface="Arial" pitchFamily="34" charset="0"/>
        <a:buChar char="–"/>
        <a:defRPr lang="en-US" sz="20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2pPr>
      <a:lvl3pPr marL="906463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80000"/>
        <a:buFont typeface="Arial" pitchFamily="34" charset="0"/>
        <a:buChar char="•"/>
        <a:defRPr lang="en-US" sz="1800" baseline="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3pPr>
      <a:lvl4pPr marL="1149350" indent="-234950" algn="l" rtl="0" eaLnBrk="1" fontAlgn="base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90000"/>
        <a:buFont typeface="Utsaah" pitchFamily="34" charset="0"/>
        <a:buChar char="&gt;"/>
        <a:defRPr lang="en-US" sz="16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4pPr>
      <a:lvl5pPr marL="1366838" marR="0" indent="-200025" algn="l" defTabSz="914400" rtl="0" eaLnBrk="1" fontAlgn="base" latinLnBrk="0" hangingPunct="1">
        <a:lnSpc>
          <a:spcPct val="100000"/>
        </a:lnSpc>
        <a:spcBef>
          <a:spcPts val="300"/>
        </a:spcBef>
        <a:spcAft>
          <a:spcPts val="400"/>
        </a:spcAft>
        <a:buClr>
          <a:schemeClr val="tx2">
            <a:lumMod val="65000"/>
            <a:lumOff val="35000"/>
          </a:schemeClr>
        </a:buClr>
        <a:buSzPct val="65000"/>
        <a:buFont typeface="Arial" pitchFamily="34" charset="0"/>
        <a:buChar char="•"/>
        <a:tabLst/>
        <a:defRPr lang="en-US" sz="1400" dirty="0" smtClean="0">
          <a:solidFill>
            <a:schemeClr val="tx2">
              <a:lumMod val="65000"/>
              <a:lumOff val="35000"/>
            </a:schemeClr>
          </a:solidFill>
          <a:latin typeface="+mn-lt"/>
          <a:cs typeface="Arial" pitchFamily="34" charset="0"/>
        </a:defRPr>
      </a:lvl5pPr>
      <a:lvl6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SzPct val="75000"/>
        <a:buFont typeface="Wingdings" pitchFamily="2" charset="2"/>
        <a:buChar char="§"/>
        <a:defRPr sz="1400" baseline="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5701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7pPr>
      <a:lvl8pPr marL="30273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8pPr>
      <a:lvl9pPr marL="3484563" indent="-398463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Symbol" pitchFamily="18" charset="2"/>
        <a:buChar char="-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kfsatb94.aspx" TargetMode="External"/><Relationship Id="rId2" Type="http://schemas.openxmlformats.org/officeDocument/2006/relationships/hyperlink" Target="https://msdn.microsoft.com/en-us/library/dwhawy9k.aspx" TargetMode="Externa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library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Portfolio 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Templates – Text [2]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899592" y="2774942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>
          <a:xfrm>
            <a:off x="1829011" y="3999078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Rounded Rectangle 69"/>
          <p:cNvSpPr/>
          <p:nvPr/>
        </p:nvSpPr>
        <p:spPr>
          <a:xfrm>
            <a:off x="899592" y="773108"/>
            <a:ext cx="727280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789064" y="196932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99592" y="2780928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55776" y="3203684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PF_TAG_NAME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8983" y="3999078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3608" y="32131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97416" y="3536940"/>
            <a:ext cx="514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tag selected « all »  value is displayed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83433" y="353312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 descr="TEXT;PF_TAG_NAME" title="TEXT;PF_TAG_NAME"/>
          <p:cNvSpPr txBox="1"/>
          <p:nvPr/>
        </p:nvSpPr>
        <p:spPr>
          <a:xfrm>
            <a:off x="1852937" y="3986304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TagName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61216" y="80790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 descr="TEXT;PF_CATEGORY_NAME" title="TEXT;PF_CATEGORY_NAME"/>
          <p:cNvSpPr txBox="1"/>
          <p:nvPr/>
        </p:nvSpPr>
        <p:spPr>
          <a:xfrm>
            <a:off x="1886720" y="1972166"/>
            <a:ext cx="1782299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>
            <a:defPPr>
              <a:defRPr lang="fr-FR"/>
            </a:defPPr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CategoryName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22867" y="118514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484" y="1505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Note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38649" y="196932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82410" y="1176719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PF_CATEGORY_NAME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97814" y="1522402"/>
            <a:ext cx="508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no category selected, « all » value is displayed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56282" y="4677665"/>
            <a:ext cx="7216118" cy="173417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829011" y="5901801"/>
            <a:ext cx="2880320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899592" y="4653136"/>
            <a:ext cx="432048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apps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7318" y="5078749"/>
            <a:ext cx="370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E5E5E"/>
                </a:solidFill>
              </a:rPr>
              <a:t>TEXT;PF_#APPLICATIONS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8596" y="5901801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81005" y="511587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Block Name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37318" y="5453311"/>
            <a:ext cx="277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9845" y="5435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Options 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 descr="TEXT;PF_#APPLICATIONS" title="TEXT;PF_#APPLICATIONS"/>
          <p:cNvSpPr txBox="1"/>
          <p:nvPr/>
        </p:nvSpPr>
        <p:spPr>
          <a:xfrm>
            <a:off x="1901019" y="5889027"/>
            <a:ext cx="2142999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err="1" smtClean="0"/>
              <a:t>numberOfApps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55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11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[3]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AFP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PF_TECHDEBT_VS_AFP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2092786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2098947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TECHDEBT_VS_AFP" title="TEXT;PF_TECHDEBT_VS_AFP"/>
          <p:cNvSpPr txBox="1"/>
          <p:nvPr/>
        </p:nvSpPr>
        <p:spPr>
          <a:xfrm>
            <a:off x="2816114" y="2092786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187624" y="2793157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5616" y="2843645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ratio per LOC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71800" y="3240273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PF_TECHDEBT_VS_LOC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0183" y="4037003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14964" y="32036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2771800" y="3546595"/>
            <a:ext cx="2770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63804" y="3563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43" name="Rounded Rectangle 42"/>
          <p:cNvSpPr/>
          <p:nvPr/>
        </p:nvSpPr>
        <p:spPr>
          <a:xfrm>
            <a:off x="2809636" y="4043164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TEXT;PF_TECHDEBT_VS_LOC" title="TEXT;PF_TECHDEBT_VS_LOC"/>
          <p:cNvSpPr txBox="1"/>
          <p:nvPr/>
        </p:nvSpPr>
        <p:spPr>
          <a:xfrm>
            <a:off x="2816114" y="4037003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187624" y="4737373"/>
            <a:ext cx="6624736" cy="1787971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5616" y="4787861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2771800" y="5184489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TEXT;PF_CRITICAL_VIOLATIONS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300183" y="5981219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14964" y="514790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1663804" y="5507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52" name="Rounded Rectangle 51"/>
          <p:cNvSpPr/>
          <p:nvPr/>
        </p:nvSpPr>
        <p:spPr>
          <a:xfrm>
            <a:off x="2809636" y="5987380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 descr="TEXT;PF_CRITICAL_VIOLATIONS;BCID=60017" title="TEXT;PF_CRITICAL_VIOLATIONS"/>
          <p:cNvSpPr txBox="1"/>
          <p:nvPr/>
        </p:nvSpPr>
        <p:spPr>
          <a:xfrm>
            <a:off x="2816114" y="5981219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71800" y="5569495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400" b="1" dirty="0" smtClean="0"/>
              <a:t>BCID=N</a:t>
            </a:r>
            <a:r>
              <a:rPr lang="en-US" sz="1400" dirty="0" smtClean="0"/>
              <a:t> (where N is an health factor (by default 60017)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23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12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37738"/>
            <a:ext cx="8503920" cy="378565"/>
          </a:xfrm>
        </p:spPr>
        <p:txBody>
          <a:bodyPr/>
          <a:lstStyle/>
          <a:p>
            <a:r>
              <a:rPr lang="en-US" dirty="0" smtClean="0"/>
              <a:t>PowerPoint Templates – Text [4]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848940"/>
            <a:ext cx="6624736" cy="5172348"/>
          </a:xfrm>
          <a:prstGeom prst="roundRect">
            <a:avLst>
              <a:gd name="adj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899428"/>
            <a:ext cx="4314002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Custom Expression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296056"/>
            <a:ext cx="409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600" dirty="0" smtClean="0"/>
              <a:t>PF_CUSTOM_EXPRESSION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300183" y="3296044"/>
            <a:ext cx="43633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964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1800" y="1588730"/>
            <a:ext cx="48245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100" dirty="0" smtClean="0"/>
              <a:t>- PARAMS=SZ </a:t>
            </a:r>
            <a:r>
              <a:rPr lang="en-US" sz="1100" dirty="0"/>
              <a:t>a SZ b, (SZ pour sizing measure, QR pour quality rule, BF for background fact)</a:t>
            </a:r>
          </a:p>
          <a:p>
            <a:r>
              <a:rPr lang="en-US" sz="1100" dirty="0" smtClean="0"/>
              <a:t>- EXPR=b/a</a:t>
            </a:r>
            <a:r>
              <a:rPr lang="en-US" sz="1100" dirty="0"/>
              <a:t>, (operators can be +, -, *, / , (, ) )</a:t>
            </a:r>
          </a:p>
          <a:p>
            <a:r>
              <a:rPr lang="en-US" sz="1100" dirty="0" smtClean="0"/>
              <a:t>- a=67011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b=67010</a:t>
            </a:r>
            <a:r>
              <a:rPr lang="en-US" sz="1100" dirty="0"/>
              <a:t>,</a:t>
            </a:r>
          </a:p>
          <a:p>
            <a:r>
              <a:rPr lang="en-US" sz="1100" dirty="0" smtClean="0"/>
              <a:t>- FORMAT=N0 </a:t>
            </a:r>
            <a:r>
              <a:rPr lang="en-US" sz="1100" dirty="0"/>
              <a:t>(N2 by default, if nothing or erroneous format is set),</a:t>
            </a:r>
          </a:p>
          <a:p>
            <a:r>
              <a:rPr lang="en-US" sz="1100" dirty="0" smtClean="0"/>
              <a:t>- AGGREGATOR=SUM|AVERAGE </a:t>
            </a:r>
            <a:r>
              <a:rPr lang="en-US" sz="1100" dirty="0"/>
              <a:t>(for portfolio component, to aggregate results of all applications for the custom expression, AVERAGE by default or if erroneous format is set)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804" y="1619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809636" y="3302205"/>
            <a:ext cx="3634572" cy="393949"/>
          </a:xfrm>
          <a:prstGeom prst="roundRect">
            <a:avLst>
              <a:gd name="adj" fmla="val 4881"/>
            </a:avLst>
          </a:prstGeom>
          <a:solidFill>
            <a:schemeClr val="bg1">
              <a:lumMod val="75000"/>
              <a:alpha val="4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 descr="TEXT;PF_CUSTOM_EXPRESSION;PARAMS=SZ a SZ b,EXPR=a/b,a=67010,b=67011,FORMAT=N2,AGGREGATOR=SUM"/>
          <p:cNvSpPr txBox="1"/>
          <p:nvPr/>
        </p:nvSpPr>
        <p:spPr>
          <a:xfrm>
            <a:off x="2808529" y="3284984"/>
            <a:ext cx="3844118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fr-FR"/>
            </a:defPPr>
            <a:lvl1pP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6290" y="4050807"/>
            <a:ext cx="5760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You can have as number of parameters as you want (</a:t>
            </a:r>
            <a:r>
              <a:rPr lang="en-GB" sz="1100" dirty="0" err="1"/>
              <a:t>theorical</a:t>
            </a:r>
            <a:r>
              <a:rPr lang="en-GB" sz="1100" dirty="0"/>
              <a:t> limit is 16383…).</a:t>
            </a:r>
            <a:endParaRPr lang="en-US" sz="1100" dirty="0"/>
          </a:p>
          <a:p>
            <a:r>
              <a:rPr lang="en-GB" sz="1100" dirty="0"/>
              <a:t>The format of return value is explained here : </a:t>
            </a:r>
            <a:r>
              <a:rPr lang="en-GB" sz="1100" dirty="0">
                <a:hlinkClick r:id="rId2"/>
              </a:rPr>
              <a:t>https://msdn.microsoft.com/en-us/library/dwhawy9k.aspx</a:t>
            </a:r>
            <a:r>
              <a:rPr lang="en-GB" sz="1100" dirty="0"/>
              <a:t>, with examples for double here : </a:t>
            </a:r>
            <a:r>
              <a:rPr lang="en-GB" sz="1100" dirty="0">
                <a:hlinkClick r:id="rId3"/>
              </a:rPr>
              <a:t>https://msdn.microsoft.com/en-us/library/kfsatb94.aspx</a:t>
            </a:r>
            <a:r>
              <a:rPr lang="en-GB" sz="1100" dirty="0"/>
              <a:t> ), only N format is interesting here :</a:t>
            </a:r>
            <a:endParaRPr lang="en-US" sz="1100" dirty="0"/>
          </a:p>
          <a:p>
            <a:r>
              <a:rPr lang="en-GB" sz="1100" dirty="0"/>
              <a:t>N: -195,489,100.84</a:t>
            </a:r>
            <a:endParaRPr lang="en-US" sz="1100" dirty="0"/>
          </a:p>
          <a:p>
            <a:r>
              <a:rPr lang="en-GB" sz="1100" dirty="0"/>
              <a:t>N0: -195,489,101</a:t>
            </a:r>
            <a:endParaRPr lang="en-US" sz="1100" dirty="0"/>
          </a:p>
          <a:p>
            <a:r>
              <a:rPr lang="en-GB" sz="1100" dirty="0"/>
              <a:t>N1: -195,489,100.8</a:t>
            </a:r>
            <a:endParaRPr lang="en-US" sz="1100" dirty="0"/>
          </a:p>
          <a:p>
            <a:r>
              <a:rPr lang="en-GB" sz="1100" dirty="0"/>
              <a:t>N2: -195,489,100.84</a:t>
            </a:r>
            <a:endParaRPr lang="en-US" sz="1100" dirty="0"/>
          </a:p>
          <a:p>
            <a:r>
              <a:rPr lang="en-GB" sz="1100" dirty="0"/>
              <a:t>/!\ don’t put blank char in the definition of parameters (,a=67011,b=67010,c=…)</a:t>
            </a:r>
          </a:p>
        </p:txBody>
      </p:sp>
    </p:spTree>
    <p:extLst>
      <p:ext uri="{BB962C8B-B14F-4D97-AF65-F5344CB8AC3E}">
        <p14:creationId xmlns:p14="http://schemas.microsoft.com/office/powerpoint/2010/main" val="23928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Graphic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Graphics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7491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	Type = </a:t>
            </a:r>
            <a:r>
              <a:rPr lang="fr-FR" sz="2400" b="1" dirty="0" smtClean="0"/>
              <a:t>GRAPH</a:t>
            </a:r>
          </a:p>
          <a:p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528" y="1052736"/>
            <a:ext cx="8327272" cy="511256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Technical Debt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PF_TREND_TECH_DEBT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6425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graphicFrame>
        <p:nvGraphicFramePr>
          <p:cNvPr id="14" name="Chart 13" descr="GRAPH;PF_TREND_TECH_DEBT"/>
          <p:cNvGraphicFramePr/>
          <p:nvPr>
            <p:extLst>
              <p:ext uri="{D42A27DB-BD31-4B8C-83A1-F6EECF244321}">
                <p14:modId xmlns:p14="http://schemas.microsoft.com/office/powerpoint/2010/main" val="3190128981"/>
              </p:ext>
            </p:extLst>
          </p:nvPr>
        </p:nvGraphicFramePr>
        <p:xfrm>
          <a:off x="343036" y="2708920"/>
          <a:ext cx="8500411" cy="388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Graphics [5]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6935" y="908720"/>
            <a:ext cx="8327272" cy="5585266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1052736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Critical Violations Delta Trending Progression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148478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PF_TREND_CRIT_VIOL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147549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Block Name :</a:t>
            </a:r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7704" y="18355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BCID=N</a:t>
            </a:r>
            <a:r>
              <a:rPr lang="en-US" sz="1800" dirty="0" smtClean="0"/>
              <a:t> (where N is an health factor (by default 60017)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1835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Options :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9493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8768" y="2195572"/>
            <a:ext cx="645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X axis is based on the last 6 previous quarter starting from today</a:t>
            </a:r>
            <a:endParaRPr lang="en-US" dirty="0"/>
          </a:p>
        </p:txBody>
      </p:sp>
      <p:graphicFrame>
        <p:nvGraphicFramePr>
          <p:cNvPr id="16" name="Chart 15" descr="GRAPH;PF_TREND_CRIT_VIOL;BCID=60017"/>
          <p:cNvGraphicFramePr/>
          <p:nvPr>
            <p:extLst>
              <p:ext uri="{D42A27DB-BD31-4B8C-83A1-F6EECF244321}">
                <p14:modId xmlns:p14="http://schemas.microsoft.com/office/powerpoint/2010/main" val="1170693162"/>
              </p:ext>
            </p:extLst>
          </p:nvPr>
        </p:nvGraphicFramePr>
        <p:xfrm>
          <a:off x="251520" y="3097939"/>
          <a:ext cx="8286718" cy="3668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56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</a:t>
            </a:r>
            <a:r>
              <a:rPr lang="fr-FR" dirty="0" err="1" smtClean="0"/>
              <a:t>Graphics</a:t>
            </a:r>
            <a:r>
              <a:rPr lang="fr-FR" dirty="0" smtClean="0"/>
              <a:t> [6]</a:t>
            </a:r>
            <a:endParaRPr lang="fr-FR" dirty="0"/>
          </a:p>
        </p:txBody>
      </p:sp>
      <p:sp>
        <p:nvSpPr>
          <p:cNvPr id="33" name="Rounded Rectangle 32"/>
          <p:cNvSpPr/>
          <p:nvPr/>
        </p:nvSpPr>
        <p:spPr>
          <a:xfrm>
            <a:off x="251520" y="908720"/>
            <a:ext cx="8399280" cy="5472608"/>
          </a:xfrm>
          <a:prstGeom prst="roundRect">
            <a:avLst>
              <a:gd name="adj" fmla="val 376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80728"/>
            <a:ext cx="8143200" cy="369332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 smtClean="0"/>
              <a:t>TQI </a:t>
            </a:r>
            <a:r>
              <a:rPr lang="en-US" sz="1800" dirty="0"/>
              <a:t>Score by Critical </a:t>
            </a:r>
            <a:r>
              <a:rPr lang="en-US" sz="1800" dirty="0" smtClean="0"/>
              <a:t>Violations/LoC by AFP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73914" y="1340768"/>
            <a:ext cx="26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fr-FR" sz="1800" dirty="0" smtClean="0"/>
              <a:t>PF_QS_BY_CVLOC</a:t>
            </a:r>
            <a:endParaRPr lang="fr-FR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494884" y="13407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/>
              <a:t>Block Name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2911" y="19075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sz="1800" dirty="0" smtClean="0"/>
              <a:t>Note </a:t>
            </a:r>
            <a:r>
              <a:rPr lang="fr-FR" sz="1800" dirty="0"/>
              <a:t>:</a:t>
            </a:r>
          </a:p>
        </p:txBody>
      </p:sp>
      <p:graphicFrame>
        <p:nvGraphicFramePr>
          <p:cNvPr id="9" name="Content Placeholder 21" descr="GRAPH;PF_QS_BY_CVLOC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650552"/>
              </p:ext>
            </p:extLst>
          </p:nvPr>
        </p:nvGraphicFramePr>
        <p:xfrm>
          <a:off x="827584" y="2348880"/>
          <a:ext cx="669674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79712" y="190754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Bubble = application, Size of bubble = AFP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89181" y="908720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i="0" dirty="0" smtClean="0">
                <a:solidFill>
                  <a:srgbClr val="FF0000"/>
                </a:solidFill>
              </a:rPr>
              <a:t>Only working with </a:t>
            </a:r>
            <a:r>
              <a:rPr lang="en-US" sz="1600" i="0" dirty="0" err="1" smtClean="0">
                <a:solidFill>
                  <a:srgbClr val="FF0000"/>
                </a:solidFill>
              </a:rPr>
              <a:t>Powerpoint</a:t>
            </a:r>
            <a:r>
              <a:rPr lang="en-US" sz="1600" i="0" dirty="0" smtClean="0">
                <a:solidFill>
                  <a:srgbClr val="FF0000"/>
                </a:solidFill>
              </a:rPr>
              <a:t> 2013, after report generated, need to edit data in </a:t>
            </a:r>
            <a:r>
              <a:rPr lang="en-US" sz="1600" i="0" dirty="0" err="1" smtClean="0">
                <a:solidFill>
                  <a:srgbClr val="FF0000"/>
                </a:solidFill>
              </a:rPr>
              <a:t>exel</a:t>
            </a:r>
            <a:r>
              <a:rPr lang="en-US" sz="1600" i="0" dirty="0" smtClean="0">
                <a:solidFill>
                  <a:srgbClr val="FF0000"/>
                </a:solidFill>
              </a:rPr>
              <a:t> to get label of applications updated into the graph</a:t>
            </a:r>
            <a:endParaRPr lang="en-US" sz="16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 – Tables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2208297"/>
          </a:xfrm>
        </p:spPr>
        <p:txBody>
          <a:bodyPr/>
          <a:lstStyle/>
          <a:p>
            <a:r>
              <a:rPr lang="fr-FR" sz="2400" dirty="0" smtClean="0"/>
              <a:t>This kind of template is identified by a type value 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</a:p>
          <a:p>
            <a:pPr marL="0" indent="0">
              <a:buNone/>
            </a:pPr>
            <a:r>
              <a:rPr lang="fr-FR" sz="2400" dirty="0" smtClean="0"/>
              <a:t>			Type = </a:t>
            </a:r>
            <a:r>
              <a:rPr lang="fr-FR" sz="2400" b="1" dirty="0" smtClean="0"/>
              <a:t>TABLE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When Word uses placeholder to target a customizable component, PowerPoint uses alternative text property of TextBox, Table or ChartArea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To see alternative text property of all component, you should activate « Size and Position »  button in Powerpoint properties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[8]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93182" y="1340768"/>
            <a:ext cx="8157600" cy="4752528"/>
          </a:xfrm>
          <a:prstGeom prst="roundRect">
            <a:avLst>
              <a:gd name="adj" fmla="val 124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411" y="1340768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Top Riskiest Application regarding Health Factor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29047" y="1725316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PF_TOP_RISKIEST_APPS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9141" y="172531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922" y="2083157"/>
            <a:ext cx="6630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b="1" dirty="0" smtClean="0"/>
              <a:t>COUNT=N</a:t>
            </a:r>
            <a:r>
              <a:rPr lang="en-US" dirty="0" smtClean="0"/>
              <a:t> (by default COUNT=5)</a:t>
            </a:r>
          </a:p>
          <a:p>
            <a:r>
              <a:rPr lang="en-US" dirty="0" smtClean="0"/>
              <a:t>where N indicates the number of top 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9278" y="204528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TOP_RISKIEST_APPS;COUNT=5;ALT=600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397"/>
              </p:ext>
            </p:extLst>
          </p:nvPr>
        </p:nvGraphicFramePr>
        <p:xfrm>
          <a:off x="619731" y="3284984"/>
          <a:ext cx="7696684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2244292"/>
                <a:gridCol w="1637844"/>
                <a:gridCol w="1433114"/>
                <a:gridCol w="2381434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Application Name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Critical</a:t>
                      </a:r>
                      <a:r>
                        <a:rPr lang="en-GB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Violations</a:t>
                      </a:r>
                      <a:endParaRPr lang="fr-FR" sz="12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TQI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Last </a:t>
                      </a:r>
                      <a:r>
                        <a:rPr lang="fr-FR" sz="1200" kern="1200" dirty="0" err="1" smtClean="0"/>
                        <a:t>Analysis</a:t>
                      </a:r>
                      <a:r>
                        <a:rPr lang="fr-FR" sz="1200" kern="1200" dirty="0" smtClean="0"/>
                        <a:t> Date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6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/>
                        <a:t>0.00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/>
                        <a:t>1 </a:t>
                      </a:r>
                      <a:r>
                        <a:rPr lang="en-GB" sz="1200" dirty="0" err="1" smtClean="0"/>
                        <a:t>jan</a:t>
                      </a:r>
                      <a:r>
                        <a:rPr lang="en-GB" sz="1200" baseline="0" dirty="0" smtClean="0"/>
                        <a:t> 2010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95736" y="269962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b="1" dirty="0" smtClean="0"/>
              <a:t>ALT=N</a:t>
            </a:r>
            <a:r>
              <a:rPr lang="en-US" sz="1800" dirty="0" smtClean="0"/>
              <a:t> (where N is an health factor id - </a:t>
            </a:r>
            <a:r>
              <a:rPr lang="en-US" sz="1800" dirty="0" err="1" smtClean="0"/>
              <a:t>eg</a:t>
            </a:r>
            <a:r>
              <a:rPr lang="en-US" sz="1800" dirty="0" smtClean="0"/>
              <a:t>. 60017)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908720"/>
            <a:ext cx="8267157" cy="5688632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90872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SLA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9712" y="1268760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PF_BC_RELEASE_PERFORMANCE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6876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 Name 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1587" y="1671191"/>
            <a:ext cx="663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BF=T1 T2 T3 </a:t>
            </a:r>
            <a:r>
              <a:rPr lang="en-US" sz="1200" dirty="0"/>
              <a:t>T</a:t>
            </a:r>
            <a:r>
              <a:rPr lang="en-US" sz="1200" dirty="0" smtClean="0"/>
              <a:t>4 T5 </a:t>
            </a:r>
            <a:r>
              <a:rPr lang="en-US" sz="1200" dirty="0"/>
              <a:t>T</a:t>
            </a:r>
            <a:r>
              <a:rPr lang="en-US" sz="1200" dirty="0" smtClean="0"/>
              <a:t>6 </a:t>
            </a:r>
            <a:r>
              <a:rPr lang="en-US" sz="1200" dirty="0"/>
              <a:t>T</a:t>
            </a:r>
            <a:r>
              <a:rPr lang="en-US" sz="1200" dirty="0" smtClean="0"/>
              <a:t>7 </a:t>
            </a:r>
            <a:r>
              <a:rPr lang="en-US" sz="1200" dirty="0"/>
              <a:t>T</a:t>
            </a:r>
            <a:r>
              <a:rPr lang="en-US" sz="1200" dirty="0" smtClean="0"/>
              <a:t>8 where </a:t>
            </a:r>
            <a:r>
              <a:rPr lang="en-US" sz="1200" dirty="0" err="1"/>
              <a:t>T</a:t>
            </a:r>
            <a:r>
              <a:rPr lang="en-US" sz="1200" dirty="0" err="1" smtClean="0"/>
              <a:t>x</a:t>
            </a:r>
            <a:r>
              <a:rPr lang="en-US" sz="1200" dirty="0" smtClean="0"/>
              <a:t> is a target to fix regarding each line</a:t>
            </a:r>
          </a:p>
          <a:p>
            <a:r>
              <a:rPr lang="en-US" sz="1200" dirty="0" smtClean="0"/>
              <a:t>SLA=X Y where X is corresponding to the 2% and Y is corresponding to the 5% </a:t>
            </a:r>
            <a:r>
              <a:rPr lang="en-US" sz="1200" dirty="0"/>
              <a:t>in the formula below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5673" y="1588730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graphicFrame>
        <p:nvGraphicFramePr>
          <p:cNvPr id="10" name="Table 9" descr="TABLE;PF_BC_RELEASE_PERFORMANCE;BF=2.90 2.90 2.90 2.90 2.90 2.90 2.90 2.90;SLA=2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98948"/>
              </p:ext>
            </p:extLst>
          </p:nvPr>
        </p:nvGraphicFramePr>
        <p:xfrm>
          <a:off x="827584" y="3755990"/>
          <a:ext cx="7488834" cy="2697346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80320"/>
                <a:gridCol w="1320733"/>
                <a:gridCol w="1095927"/>
                <a:gridCol w="913272"/>
                <a:gridCol w="1278582"/>
              </a:tblGrid>
              <a:tr h="483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Application Quality Measure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 quarter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effectLst/>
                        </a:rPr>
                        <a:t>Target</a:t>
                      </a:r>
                      <a:r>
                        <a:rPr lang="en-US" sz="1100" kern="1200" baseline="0" dirty="0" smtClean="0">
                          <a:effectLst/>
                        </a:rPr>
                        <a:t> s</a:t>
                      </a:r>
                      <a:r>
                        <a:rPr lang="en-US" sz="1100" kern="1200" dirty="0" smtClean="0">
                          <a:effectLst/>
                        </a:rPr>
                        <a:t>core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Actual score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SLA Assessment</a:t>
                      </a: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Robustness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Security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fr-FR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Efficiency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 smtClean="0">
                        <a:solidFill>
                          <a:srgbClr val="365F9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Changeability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Transferability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Programming Practice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Documentation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6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Architecture/Design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kern="1200" dirty="0" smtClean="0"/>
                        <a:t>0.00</a:t>
                      </a:r>
                      <a:endParaRPr lang="en-IN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Good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85510" y="2248996"/>
            <a:ext cx="678583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SLA Assessment thresholds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Good if % difference between Target and Actual is less than 2%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Acceptable if &amp; difference between Target and Actual is between 2% and 5%</a:t>
            </a:r>
          </a:p>
          <a:p>
            <a:pPr lvl="1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Poor if % difference between Target and Actual is greater than 5%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Actual score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average score using latest snapshot data (even if snapshot date is before current quarter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Target score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: score to reach, to be configured as an option of the component</a:t>
            </a:r>
          </a:p>
          <a:p>
            <a:r>
              <a:rPr lang="en-US" sz="1100" b="1" dirty="0" smtClean="0">
                <a:solidFill>
                  <a:schemeClr val="bg1">
                    <a:lumMod val="50000"/>
                  </a:schemeClr>
                </a:solidFill>
              </a:rPr>
              <a:t>Score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from previous quarter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 average score using snapshot from previous quarter. If last snapshot date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old and previous current quarter, last snapshot date will be used also for previous quarter calculation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9152" y="219557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Note :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PowerPoint Templates – Tables – [9]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9645" y="1196752"/>
            <a:ext cx="8267157" cy="4896544"/>
          </a:xfrm>
          <a:prstGeom prst="roundRect">
            <a:avLst>
              <a:gd name="adj" fmla="val 266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18" name="Table 17" descr="TABLE;PF_IGNORED_APPLICATIONS" title="TABLE;PF_IGNORED_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2897"/>
              </p:ext>
            </p:extLst>
          </p:nvPr>
        </p:nvGraphicFramePr>
        <p:xfrm>
          <a:off x="619730" y="3591600"/>
          <a:ext cx="3304197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04197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Apps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1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2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3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4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App 5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0" name="Table 19" descr="TABLE;PF_IGNORED_SNAPSHOTS" title="TABLE;PF_IGNORED_SNAPSHO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23369"/>
              </p:ext>
            </p:extLst>
          </p:nvPr>
        </p:nvGraphicFramePr>
        <p:xfrm>
          <a:off x="4932040" y="3591600"/>
          <a:ext cx="3312368" cy="22732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3312368"/>
              </a:tblGrid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Ignored Snapshots</a:t>
                      </a:r>
                      <a:endParaRPr lang="fr-FR" sz="12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1 HReF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smtClean="0"/>
                        <a:t>Snap 2 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3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4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88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 smtClean="0"/>
                        <a:t>Snap 5 </a:t>
                      </a:r>
                      <a:r>
                        <a:rPr lang="en-GB" sz="1200" kern="1200" dirty="0" err="1" smtClean="0"/>
                        <a:t>HReF</a:t>
                      </a:r>
                      <a:endParaRPr lang="fr-F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5536" y="1268760"/>
            <a:ext cx="8143200" cy="4001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Identification of ignored Applications or snapshots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9047" y="180475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/>
              <a:t>PF_IGNORED_APPLICATIONS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0382" y="1772816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Blocks Name 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17930" y="2204864"/>
            <a:ext cx="6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rgbClr val="5E5E5E"/>
                </a:solidFill>
              </a:defRPr>
            </a:lvl1pPr>
          </a:lstStyle>
          <a:p>
            <a:r>
              <a:rPr lang="en-US" sz="1800" dirty="0" smtClean="0"/>
              <a:t>PF_IGNORED_SNAPSHOTS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3608" y="252483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r"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Options 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0585" y="25248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800" dirty="0" smtClean="0"/>
              <a:t>none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539552" y="296733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 following block provides potential applications </a:t>
            </a:r>
            <a:r>
              <a:rPr lang="en-US" sz="1200" i="1" dirty="0" smtClean="0"/>
              <a:t>or snapshots of application that </a:t>
            </a:r>
            <a:r>
              <a:rPr lang="en-US" sz="1200" i="1" dirty="0"/>
              <a:t>didn’t work during the </a:t>
            </a:r>
            <a:r>
              <a:rPr lang="en-US" sz="1200" i="1" dirty="0" smtClean="0"/>
              <a:t>with other blocks generation. </a:t>
            </a:r>
            <a:r>
              <a:rPr lang="en-US" sz="1200" i="1" dirty="0"/>
              <a:t>Investigation into the central </a:t>
            </a:r>
            <a:r>
              <a:rPr lang="en-US" sz="1200" i="1" dirty="0" smtClean="0"/>
              <a:t>schema for </a:t>
            </a:r>
            <a:r>
              <a:rPr lang="en-US" sz="1200" i="1" dirty="0"/>
              <a:t>the application or snapshot listed must be done.</a:t>
            </a:r>
          </a:p>
        </p:txBody>
      </p:sp>
    </p:spTree>
    <p:extLst>
      <p:ext uri="{BB962C8B-B14F-4D97-AF65-F5344CB8AC3E}">
        <p14:creationId xmlns:p14="http://schemas.microsoft.com/office/powerpoint/2010/main" val="30219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prstClr val="black"/>
              </a:buClr>
            </a:pPr>
            <a:fld id="{F71C7896-8E11-4384-BFC5-C0974CDBC83D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23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PowerPoint Templates – Tables </a:t>
            </a:r>
            <a:r>
              <a:rPr lang="en-US" dirty="0" smtClean="0"/>
              <a:t>[11]</a:t>
            </a:r>
            <a:endParaRPr lang="en-US" dirty="0"/>
          </a:p>
        </p:txBody>
      </p:sp>
      <p:graphicFrame>
        <p:nvGraphicFramePr>
          <p:cNvPr id="5" name="Table 4" descr="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3750"/>
              </p:ext>
            </p:extLst>
          </p:nvPr>
        </p:nvGraphicFramePr>
        <p:xfrm>
          <a:off x="1331640" y="836712"/>
          <a:ext cx="6096000" cy="55007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5112568"/>
                <a:gridCol w="983432"/>
              </a:tblGrid>
              <a:tr h="251448"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Name</a:t>
                      </a:r>
                      <a:endParaRPr lang="en-US" sz="1400" noProof="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/>
                        <a:t>Id</a:t>
                      </a:r>
                      <a:endParaRPr lang="en-US" sz="1400" noProof="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Total Quality Index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60017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Security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60016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Robustness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Performance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60014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Changeability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Transferability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ProgrammingPractices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ArchitecturalDesign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66032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Documentation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66033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SEIMaintainability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60015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CostComplexityDistribution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67001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CyclomaticComplexityDistribution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65501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OOComplexityDistribution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65701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SQLComplexityDistribution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65801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CouplingDistribution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65350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ClassFanOutDistribution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66020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ClassFanInDistribution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66021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3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err="1" smtClean="0"/>
                        <a:t>SizeDistribution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noProof="0" dirty="0" smtClean="0"/>
                        <a:t>65105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1" y="1556793"/>
            <a:ext cx="582791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8042" y="1556793"/>
            <a:ext cx="582791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/>
            <a:r>
              <a:rPr lang="fr-FR" dirty="0" smtClean="0"/>
              <a:t>A new enabled button is now available on the top head of Powerpoint application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This button gives you the possibility to access to the alternative text property of all components</a:t>
            </a:r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0" y="4374629"/>
            <a:ext cx="2667000" cy="1358627"/>
            <a:chOff x="3238500" y="3078485"/>
            <a:chExt cx="2667000" cy="135862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8500" y="3094087"/>
              <a:ext cx="26670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4394077" y="3078485"/>
              <a:ext cx="26898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Now you can select a Shape and edit the alternative text property value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453" y="2060848"/>
            <a:ext cx="6411094" cy="368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Powerpoint Templates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769441"/>
          </a:xfrm>
        </p:spPr>
        <p:txBody>
          <a:bodyPr/>
          <a:lstStyle/>
          <a:p>
            <a:pPr algn="just"/>
            <a:r>
              <a:rPr lang="en-US" smtClean="0"/>
              <a:t>Then, type and name of component and then options can be configured in the area below. </a:t>
            </a:r>
            <a:endParaRPr lang="en-US"/>
          </a:p>
        </p:txBody>
      </p:sp>
      <p:pic>
        <p:nvPicPr>
          <p:cNvPr id="1026" name="Picture 2" descr="C:\Users\dch\AppData\Local\Temp\SNAGHTML20554c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607"/>
            <a:ext cx="47434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Templates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PowerPoint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PowerPoint Templates – Text [1]</a:t>
            </a:r>
            <a:endParaRPr lang="fr-FR" dirty="0"/>
          </a:p>
        </p:txBody>
      </p:sp>
      <p:sp>
        <p:nvSpPr>
          <p:cNvPr id="78" name="Content Placeholder 77"/>
          <p:cNvSpPr>
            <a:spLocks noGrp="1"/>
          </p:cNvSpPr>
          <p:nvPr>
            <p:ph type="body" sz="quarter" idx="11"/>
          </p:nvPr>
        </p:nvSpPr>
        <p:spPr>
          <a:xfrm>
            <a:off x="325438" y="907126"/>
            <a:ext cx="8504237" cy="1626086"/>
          </a:xfrm>
        </p:spPr>
        <p:txBody>
          <a:bodyPr/>
          <a:lstStyle/>
          <a:p>
            <a:r>
              <a:rPr lang="fr-FR" dirty="0" smtClean="0"/>
              <a:t>This kind of template is identified by a type value as</a:t>
            </a:r>
            <a:br>
              <a:rPr lang="fr-FR" dirty="0" smtClean="0"/>
            </a:br>
            <a:r>
              <a:rPr lang="fr-FR" dirty="0" smtClean="0"/>
              <a:t>			</a:t>
            </a:r>
          </a:p>
          <a:p>
            <a:pPr marL="0" indent="0">
              <a:buNone/>
            </a:pPr>
            <a:r>
              <a:rPr lang="fr-FR" dirty="0" smtClean="0"/>
              <a:t>			Type = </a:t>
            </a:r>
            <a:r>
              <a:rPr lang="fr-FR" b="1" dirty="0" smtClean="0"/>
              <a:t>TEXT</a:t>
            </a:r>
          </a:p>
          <a:p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ST-Theme1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40000"/>
        </a:solidFill>
        <a:ln w="9525" algn="ctr">
          <a:solidFill>
            <a:schemeClr val="bg1"/>
          </a:solidFill>
          <a:miter lim="800000"/>
          <a:headEnd/>
          <a:tailEnd/>
        </a:ln>
        <a:effectLst>
          <a:outerShdw blurRad="50800" sx="102000" sy="102000" algn="ctr" rotWithShape="0">
            <a:prstClr val="black">
              <a:alpha val="30000"/>
            </a:prstClr>
          </a:outerShdw>
        </a:effectLst>
      </a:spPr>
      <a:bodyPr wrap="none" lIns="0" tIns="0" rIns="0" bIns="72000" anchor="ctr"/>
      <a:lstStyle>
        <a:defPPr marL="114300" marR="0" indent="-114300" defTabSz="914400" eaLnBrk="1" latinLnBrk="0" hangingPunct="1">
          <a:buSzTx/>
          <a:buFontTx/>
          <a:buNone/>
          <a:tabLst/>
          <a:defRPr sz="1400" b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rot="10800000"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-2500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AST_template_2007_lowres">
  <a:themeElements>
    <a:clrScheme name="2_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E8BA6"/>
      </a:accent1>
      <a:accent2>
        <a:srgbClr val="C0C0C0"/>
      </a:accent2>
      <a:accent3>
        <a:srgbClr val="FFFFFF"/>
      </a:accent3>
      <a:accent4>
        <a:srgbClr val="000000"/>
      </a:accent4>
      <a:accent5>
        <a:srgbClr val="BAC4D0"/>
      </a:accent5>
      <a:accent6>
        <a:srgbClr val="AEAEAE"/>
      </a:accent6>
      <a:hlink>
        <a:srgbClr val="CAD3DC"/>
      </a:hlink>
      <a:folHlink>
        <a:srgbClr val="E7E1BF"/>
      </a:folHlink>
    </a:clrScheme>
    <a:fontScheme name="2_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E8BA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AC4D0"/>
        </a:accent5>
        <a:accent6>
          <a:srgbClr val="AEAEAE"/>
        </a:accent6>
        <a:hlink>
          <a:srgbClr val="CAD3DC"/>
        </a:hlink>
        <a:folHlink>
          <a:srgbClr val="E7E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AST_template_2007_lowres">
  <a:themeElements>
    <a:clrScheme name="CAST_template_2007_low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T_template_2007_lowres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114300" marR="0" indent="-11430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rgbClr val="FF3300"/>
          </a:buClr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ST_template_2007_low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T_template_2007_low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T_template_2007_low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CS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B7FC9"/>
      </a:accent1>
      <a:accent2>
        <a:srgbClr val="6D6E71"/>
      </a:accent2>
      <a:accent3>
        <a:srgbClr val="FF9900"/>
      </a:accent3>
      <a:accent4>
        <a:srgbClr val="C00000"/>
      </a:accent4>
      <a:accent5>
        <a:srgbClr val="12223A"/>
      </a:accent5>
      <a:accent6>
        <a:srgbClr val="FFFFFF"/>
      </a:accent6>
      <a:hlink>
        <a:srgbClr val="5F5F5F"/>
      </a:hlink>
      <a:folHlink>
        <a:srgbClr val="919191"/>
      </a:folHlink>
    </a:clrScheme>
    <a:fontScheme name="CS7 - Georgi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vert="horz" wrap="square" lIns="45720" tIns="45720" rIns="45720" bIns="45720" rtlCol="0" anchor="ctr">
        <a:noAutofit/>
      </a:bodyPr>
      <a:lstStyle>
        <a:defPPr algn="ctr">
          <a:spcBef>
            <a:spcPts val="300"/>
          </a:spcBef>
          <a:spcAft>
            <a:spcPts val="400"/>
          </a:spcAft>
          <a:buClr>
            <a:schemeClr val="accent5">
              <a:lumMod val="50000"/>
            </a:schemeClr>
          </a:buClr>
          <a:buFont typeface="Webdings" pitchFamily="18" charset="2"/>
          <a:buNone/>
          <a:defRPr sz="2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/>
      <a:bodyPr vert="horz" wrap="square" lIns="45720" tIns="45720" rIns="45720" bIns="45720" rtlCol="0">
        <a:spAutoFit/>
      </a:bodyPr>
      <a:lstStyle>
        <a:defPPr marL="282575" indent="-280988">
          <a:spcBef>
            <a:spcPts val="300"/>
          </a:spcBef>
          <a:spcAft>
            <a:spcPts val="400"/>
          </a:spcAft>
          <a:buClr>
            <a:schemeClr val="tx2">
              <a:lumMod val="65000"/>
              <a:lumOff val="35000"/>
            </a:schemeClr>
          </a:buClr>
          <a:buSzPct val="95000"/>
          <a:buFont typeface="Wingdings" pitchFamily="2" charset="2"/>
          <a:buChar char="§"/>
          <a:defRPr sz="20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  <a:cs typeface="Arial" pitchFamily="34" charset="0"/>
          </a:defRPr>
        </a:defPPr>
      </a:lstStyle>
    </a:txDef>
  </a:objectDefaults>
  <a:extraClrSchemeLst>
    <a:extraClrScheme>
      <a:clrScheme name="1_blan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003366"/>
        </a:lt2>
        <a:accent1>
          <a:srgbClr val="3366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B90000"/>
        </a:accent6>
        <a:hlink>
          <a:srgbClr val="99CC99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204162"/>
        </a:dk2>
        <a:lt2>
          <a:srgbClr val="B2B2B2"/>
        </a:lt2>
        <a:accent1>
          <a:srgbClr val="336699"/>
        </a:accent1>
        <a:accent2>
          <a:srgbClr val="C0D5EA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AEC1D4"/>
        </a:accent6>
        <a:hlink>
          <a:srgbClr val="99CC99"/>
        </a:hlink>
        <a:folHlink>
          <a:srgbClr val="478F4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8">
        <a:dk1>
          <a:srgbClr val="00234C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1C4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9">
        <a:dk1>
          <a:srgbClr val="00234C"/>
        </a:dk1>
        <a:lt1>
          <a:srgbClr val="FFFFFF"/>
        </a:lt1>
        <a:dk2>
          <a:srgbClr val="00234C"/>
        </a:dk2>
        <a:lt2>
          <a:srgbClr val="5F5F5F"/>
        </a:lt2>
        <a:accent1>
          <a:srgbClr val="004B85"/>
        </a:accent1>
        <a:accent2>
          <a:srgbClr val="EEB30E"/>
        </a:accent2>
        <a:accent3>
          <a:srgbClr val="FFFFFF"/>
        </a:accent3>
        <a:accent4>
          <a:srgbClr val="001C40"/>
        </a:accent4>
        <a:accent5>
          <a:srgbClr val="AAB1C2"/>
        </a:accent5>
        <a:accent6>
          <a:srgbClr val="D8A20C"/>
        </a:accent6>
        <a:hlink>
          <a:srgbClr val="4F0044"/>
        </a:hlink>
        <a:folHlink>
          <a:srgbClr val="005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CAST-Theme1</Template>
  <TotalTime>18278</TotalTime>
  <Words>1044</Words>
  <Application>Microsoft Office PowerPoint</Application>
  <PresentationFormat>On-screen Show (4:3)</PresentationFormat>
  <Paragraphs>289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Arial</vt:lpstr>
      <vt:lpstr>Calibri</vt:lpstr>
      <vt:lpstr>Georgia</vt:lpstr>
      <vt:lpstr>Symbol</vt:lpstr>
      <vt:lpstr>Tahoma</vt:lpstr>
      <vt:lpstr>Times New Roman</vt:lpstr>
      <vt:lpstr>Utsaah</vt:lpstr>
      <vt:lpstr>Webdings</vt:lpstr>
      <vt:lpstr>Wingdings</vt:lpstr>
      <vt:lpstr>Wingdings 2</vt:lpstr>
      <vt:lpstr>Wingdings 3</vt:lpstr>
      <vt:lpstr>CAST-Theme1</vt:lpstr>
      <vt:lpstr>4_CAST_template_2007_lowres</vt:lpstr>
      <vt:lpstr>3_CAST_template_2007_lowres</vt:lpstr>
      <vt:lpstr>5_CAST_template_2007_lowres</vt:lpstr>
      <vt:lpstr>1_blank</vt:lpstr>
      <vt:lpstr>blank</vt:lpstr>
      <vt:lpstr>Portfolio 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</vt:lpstr>
      <vt:lpstr>PowerPoint Templates – Text [1]</vt:lpstr>
      <vt:lpstr>PowerPoint Templates – Text [2]</vt:lpstr>
      <vt:lpstr>PowerPoint Templates – Text [3]</vt:lpstr>
      <vt:lpstr>PowerPoint Templates – Text [4]</vt:lpstr>
      <vt:lpstr>PowerPoint Templates</vt:lpstr>
      <vt:lpstr>PowerPoint Templates – Graphics [1]</vt:lpstr>
      <vt:lpstr>PowerPoint Templates – Graphics [5]</vt:lpstr>
      <vt:lpstr>PowerPoint Templates – Graphics [5]</vt:lpstr>
      <vt:lpstr>PowerPoint Templates – Graphics [6]</vt:lpstr>
      <vt:lpstr>PowerPoint Templates</vt:lpstr>
      <vt:lpstr>PowerPoint Templates – Tables [1]</vt:lpstr>
      <vt:lpstr>PowerPoint Templates – Tables – [8]</vt:lpstr>
      <vt:lpstr>PowerPoint Templates – Tables – [9]</vt:lpstr>
      <vt:lpstr>PowerPoint Templates – Tables – [9]</vt:lpstr>
      <vt:lpstr>PowerPoint Templates – Tables [11]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le titre…</dc:title>
  <dc:creator>fro;d.charlemagne@castsoftware.com</dc:creator>
  <cp:lastModifiedBy>Aurore Eteve</cp:lastModifiedBy>
  <cp:revision>851</cp:revision>
  <dcterms:created xsi:type="dcterms:W3CDTF">2013-01-22T15:43:13Z</dcterms:created>
  <dcterms:modified xsi:type="dcterms:W3CDTF">2016-11-17T10:38:41Z</dcterms:modified>
</cp:coreProperties>
</file>