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373" r:id="rId2"/>
    <p:sldId id="267" r:id="rId3"/>
    <p:sldId id="260" r:id="rId4"/>
    <p:sldId id="263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107842-6964-42DE-9929-5A0FD1D2D982}">
          <p14:sldIdLst>
            <p14:sldId id="373"/>
            <p14:sldId id="267"/>
            <p14:sldId id="260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47"/>
    <a:srgbClr val="6BE6DE"/>
    <a:srgbClr val="CEF7F4"/>
    <a:srgbClr val="9CEEE9"/>
    <a:srgbClr val="188E86"/>
    <a:srgbClr val="FEB861"/>
    <a:srgbClr val="CF7600"/>
    <a:srgbClr val="FFC692"/>
    <a:srgbClr val="37AEA6"/>
    <a:srgbClr val="EC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75970" autoAdjust="0"/>
  </p:normalViewPr>
  <p:slideViewPr>
    <p:cSldViewPr snapToGrid="0" snapToObjects="1" showGuides="1">
      <p:cViewPr varScale="1">
        <p:scale>
          <a:sx n="87" d="100"/>
          <a:sy n="87" d="100"/>
        </p:scale>
        <p:origin x="562" y="58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3648"/>
    </p:cViewPr>
  </p:sorterViewPr>
  <p:notesViewPr>
    <p:cSldViewPr snapToGrid="0" snapToObjects="1">
      <p:cViewPr varScale="1">
        <p:scale>
          <a:sx n="63" d="100"/>
          <a:sy n="63" d="100"/>
        </p:scale>
        <p:origin x="228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1"/>
                <c:pt idx="0">
                  <c:v>LOCs 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BB-4FC2-A257-AB63227E949C}"/>
                </c:ext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BB-4FC2-A257-AB63227E94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FC2-A257-AB63227E949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908"/>
          <c:y val="0.12779902512185976"/>
          <c:w val="0.44563988115612629"/>
          <c:h val="0.73184818687984154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95-4089-A4D6-50945BBB41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  <a:prstDash val="lgDash"/>
            </a:ln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95-4089-A4D6-50945BBB4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320376"/>
        <c:axId val="470310576"/>
      </c:radarChart>
      <c:catAx>
        <c:axId val="470320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70310576"/>
        <c:crosses val="autoZero"/>
        <c:auto val="1"/>
        <c:lblAlgn val="ctr"/>
        <c:lblOffset val="100"/>
        <c:noMultiLvlLbl val="0"/>
      </c:catAx>
      <c:valAx>
        <c:axId val="470310576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470320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720890915502133"/>
          <c:y val="0.49796390144685387"/>
          <c:w val="0.38572676707418985"/>
          <c:h val="0.345061552989844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 ($)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D-4D6F-AF01-BD3FE56935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 ($)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8D-4D6F-AF01-BD3FE5693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0310184"/>
        <c:axId val="4703211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Debt ($)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Sheet1!$D$2:$D$5</c:f>
              <c:numCache>
                <c:formatCode>#,##0</c:formatCode>
                <c:ptCount val="4"/>
                <c:pt idx="0">
                  <c:v>470000</c:v>
                </c:pt>
                <c:pt idx="1">
                  <c:v>480000</c:v>
                </c:pt>
                <c:pt idx="2">
                  <c:v>490000</c:v>
                </c:pt>
                <c:pt idx="3">
                  <c:v>480000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8D-4D6F-AF01-BD3FE5693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321944"/>
        <c:axId val="470314104"/>
      </c:lineChart>
      <c:catAx>
        <c:axId val="470310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70321160"/>
        <c:crosses val="autoZero"/>
        <c:auto val="0"/>
        <c:lblAlgn val="ctr"/>
        <c:lblOffset val="100"/>
        <c:noMultiLvlLbl val="1"/>
      </c:catAx>
      <c:valAx>
        <c:axId val="470321160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70310184"/>
        <c:crosses val="autoZero"/>
        <c:crossBetween val="between"/>
      </c:valAx>
      <c:valAx>
        <c:axId val="470314104"/>
        <c:scaling>
          <c:orientation val="minMax"/>
          <c:min val="0"/>
        </c:scaling>
        <c:delete val="0"/>
        <c:axPos val="r"/>
        <c:numFmt formatCode="#,##0" sourceLinked="1"/>
        <c:majorTickMark val="out"/>
        <c:minorTickMark val="none"/>
        <c:tickLblPos val="nextTo"/>
        <c:crossAx val="470321944"/>
        <c:crosses val="max"/>
        <c:crossBetween val="between"/>
      </c:valAx>
      <c:dateAx>
        <c:axId val="4703219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one"/>
        <c:crossAx val="470314104"/>
        <c:crosses val="autoZero"/>
        <c:auto val="1"/>
        <c:lblOffset val="100"/>
        <c:baseTimeUnit val="months"/>
        <c:majorUnit val="1"/>
        <c:minorUnit val="1"/>
      </c:dateAx>
    </c:plotArea>
    <c:legend>
      <c:legendPos val="r"/>
      <c:layout>
        <c:manualLayout>
          <c:xMode val="edge"/>
          <c:yMode val="edge"/>
          <c:x val="0.74417271598500423"/>
          <c:y val="0.68998065871468828"/>
          <c:w val="0.2545674965224477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3F0280-73A8-4D0E-AE4A-F7BA0013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19D10-BACB-4DC6-8266-08198C55FD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845F-21F6-4531-A304-559DC661811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2E07-4672-464B-8D21-624F65F2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60D3B-3403-4DFF-B5D5-3E848A81D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3D1D-50ED-42A0-B153-5A24BEF2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looking at a computer&#10;&#10;Description generated with high confidence">
            <a:extLst>
              <a:ext uri="{FF2B5EF4-FFF2-40B4-BE49-F238E27FC236}">
                <a16:creationId xmlns:a16="http://schemas.microsoft.com/office/drawing/2014/main" id="{8C9A953A-3019-402C-AC2A-CD61DD0EA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9811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400" b="0" kern="1200" dirty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2421C-63E8-4147-95D2-04AD75E6EB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1C67D-2B19-42F2-9286-75912967EBE2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3A30DB9-BAE1-4111-B7FC-3F062DFEE6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725926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0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7140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6096000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5411666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891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4756637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4756637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0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5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3253154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3253154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3253154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3152043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546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Recommendation</a:t>
            </a: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Quick-win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Business Value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Efficiency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unwarranted instantiations would consume memory without adding any functional value.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Changeability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9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exec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Business Value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Efficiency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unwarranted instantiations would consume memory without adding any functional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Changeability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Recommendation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Quick-win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7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3918" y="907126"/>
            <a:ext cx="11338983" cy="183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12192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477259"/>
            <a:ext cx="109728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21792" y="5034686"/>
            <a:ext cx="109728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4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ntre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51F7529-4ADF-46B3-BF2C-689D2027D5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3006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300655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652E9-B7FE-4DD9-9EA7-B7522267DA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1059F-59FA-452E-8175-8E308DC2C0CA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783DA59-EDAF-4DC0-894B-563BEE79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848464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next to a window&#10;&#10;Description generated with very high confidence">
            <a:extLst>
              <a:ext uri="{FF2B5EF4-FFF2-40B4-BE49-F238E27FC236}">
                <a16:creationId xmlns:a16="http://schemas.microsoft.com/office/drawing/2014/main" id="{4AEB56BB-51CA-42E9-A56F-E6B45A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288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8868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0D25B-C944-4E97-8A71-151C39913E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875DA-8301-48D7-AB32-C8DDE9F712A9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329ED3E-F091-4FAD-9F58-7ADBEE350B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291691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2F5FFF99-7973-4CE0-B103-AB5F98C86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2981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361A3-1B9F-409C-826A-261AA012B8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28D3F-59C4-4300-96C9-61B6C782778E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95B55E4-BB4F-4595-8119-A21018CA62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64799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2D2-662A-46A2-BE3D-53A5AE17F8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5EF32B-13FD-4CE8-8ED9-24019B1CE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1D90169D-5422-4860-9F73-D6CF527CC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810463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326B6-B54D-4580-BAF3-3DD6FAFD9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4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33500"/>
            <a:ext cx="10972800" cy="483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3108181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4272217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E9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rgbClr val="293C47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E36E0C-3F4B-43B9-91DF-E842AE0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624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52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AFP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  <a:cs typeface="Calibri" panose="020F0502020204030204" pitchFamily="34" charset="0"/>
              </a:rPr>
              <a:t>CAST Findings – 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208B-F98C-4F79-981C-600DD8CFB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552" y="4216488"/>
            <a:ext cx="2020824" cy="2020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063552" y="4214621"/>
            <a:ext cx="202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RELIABILITY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6" name="TextBox 5" descr="TEXT;APPLICATION_RULE;ID=60013"/>
          <p:cNvSpPr txBox="1"/>
          <p:nvPr/>
        </p:nvSpPr>
        <p:spPr>
          <a:xfrm>
            <a:off x="2495601" y="51032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9896" y="4216488"/>
            <a:ext cx="2020824" cy="2020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5159896" y="4214621"/>
            <a:ext cx="202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CODE PERFORMANCE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TextBox 9" descr="TEXT;APPLICATION_RULE;ID=60014"/>
          <p:cNvSpPr txBox="1"/>
          <p:nvPr/>
        </p:nvSpPr>
        <p:spPr>
          <a:xfrm>
            <a:off x="5536389" y="51032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0057" y="1484784"/>
            <a:ext cx="2016223" cy="2020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910055" y="155679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QUALITY INDEX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TextBox 12" descr="TEXT;APPLICATION_RULE;ID=60017"/>
          <p:cNvSpPr txBox="1"/>
          <p:nvPr/>
        </p:nvSpPr>
        <p:spPr>
          <a:xfrm>
            <a:off x="8342104" y="2414960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TQI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68209" y="4211888"/>
            <a:ext cx="2020824" cy="2020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954354" y="4214621"/>
            <a:ext cx="202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SECURITY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6" name="TextBox 15" descr="TEXT;APPLICATION_RULE;ID=60016"/>
          <p:cNvSpPr txBox="1"/>
          <p:nvPr/>
        </p:nvSpPr>
        <p:spPr>
          <a:xfrm>
            <a:off x="8416709" y="50986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9699" y="1268760"/>
            <a:ext cx="5040559" cy="2520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116642" y="1711930"/>
            <a:ext cx="1260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Application </a:t>
            </a:r>
          </a:p>
        </p:txBody>
      </p:sp>
      <p:sp>
        <p:nvSpPr>
          <p:cNvPr id="19" name="TextBox 18" descr="TEXT;APPLICATION_NAME"/>
          <p:cNvSpPr txBox="1"/>
          <p:nvPr/>
        </p:nvSpPr>
        <p:spPr>
          <a:xfrm>
            <a:off x="4121151" y="1700808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 err="1"/>
              <a:t>ApplicationName</a:t>
            </a:r>
            <a:endParaRPr lang="fr-FR" sz="1400" dirty="0"/>
          </a:p>
        </p:txBody>
      </p:sp>
      <p:sp>
        <p:nvSpPr>
          <p:cNvPr id="20" name="TextBox 19" descr="TEXT;LAST_SNAPSHOT_VERSION"/>
          <p:cNvSpPr txBox="1"/>
          <p:nvPr/>
        </p:nvSpPr>
        <p:spPr>
          <a:xfrm>
            <a:off x="4121151" y="2063629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9697" y="1268760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ID Card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2" name="TextBox 21" descr="TEXT;APPLICATION_SIZE_TYPE"/>
          <p:cNvSpPr txBox="1"/>
          <p:nvPr/>
        </p:nvSpPr>
        <p:spPr>
          <a:xfrm>
            <a:off x="4121151" y="2789271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SizeType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6642" y="2749807"/>
            <a:ext cx="54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6643" y="309576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Quality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TextBox 24" descr="TEXT;APPLICATION_QUALITY_TYPE"/>
          <p:cNvSpPr txBox="1"/>
          <p:nvPr/>
        </p:nvSpPr>
        <p:spPr>
          <a:xfrm>
            <a:off x="4121151" y="3152090"/>
            <a:ext cx="28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</a:rPr>
              <a:t>QualityType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6642" y="2057889"/>
            <a:ext cx="15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Current</a:t>
            </a:r>
            <a:r>
              <a:rPr lang="fr-FR" sz="1400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6643" y="2403848"/>
            <a:ext cx="1659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Previous</a:t>
            </a:r>
            <a:r>
              <a:rPr lang="fr-FR" sz="1400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28" name="TextBox 27" descr="TEXT;PREVIOUS_SNAPSHOT_VERSION"/>
          <p:cNvSpPr txBox="1"/>
          <p:nvPr/>
        </p:nvSpPr>
        <p:spPr>
          <a:xfrm>
            <a:off x="4129711" y="2426450"/>
            <a:ext cx="287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439EE-FD4E-46D7-ADA8-FF012BF5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9823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5854313" y="4077073"/>
            <a:ext cx="4320811" cy="2217197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auto">
          <a:xfrm>
            <a:off x="1849852" y="4077074"/>
            <a:ext cx="3742092" cy="2217197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1847528" y="1284726"/>
            <a:ext cx="3718894" cy="243230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2428296115"/>
              </p:ext>
            </p:extLst>
          </p:nvPr>
        </p:nvGraphicFramePr>
        <p:xfrm>
          <a:off x="2098218" y="4540480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0869"/>
              </p:ext>
            </p:extLst>
          </p:nvPr>
        </p:nvGraphicFramePr>
        <p:xfrm>
          <a:off x="1938312" y="1819224"/>
          <a:ext cx="3365600" cy="179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kLOCs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Classes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SQL Art.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Tables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854311" y="1291778"/>
            <a:ext cx="4320812" cy="2425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058128" y="3306471"/>
            <a:ext cx="443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200" dirty="0">
                <a:hlinkClick r:id="rId3"/>
              </a:rPr>
              <a:t>OMG</a:t>
            </a:r>
            <a:r>
              <a:rPr lang="fr-FR" sz="1200" dirty="0"/>
              <a:t> – </a:t>
            </a:r>
            <a:r>
              <a:rPr lang="fr-FR" sz="1200" dirty="0" err="1"/>
              <a:t>Compliant</a:t>
            </a:r>
            <a:r>
              <a:rPr lang="fr-FR" sz="1200" dirty="0"/>
              <a:t> </a:t>
            </a:r>
            <a:r>
              <a:rPr lang="fr-FR" sz="1200" dirty="0" err="1"/>
              <a:t>Automated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r>
              <a:rPr lang="fr-FR" sz="1200" dirty="0"/>
              <a:t> Point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3669" y="22983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Transaction </a:t>
            </a:r>
            <a:r>
              <a:rPr lang="fr-FR" sz="1200" dirty="0" err="1">
                <a:solidFill>
                  <a:schemeClr val="bg1"/>
                </a:solidFill>
              </a:rPr>
              <a:t>Functions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TextBox 27" descr="TEXT;METRIC_AFP_TF"/>
          <p:cNvSpPr txBox="1"/>
          <p:nvPr/>
        </p:nvSpPr>
        <p:spPr>
          <a:xfrm>
            <a:off x="8921860" y="2284940"/>
            <a:ext cx="102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NbTF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3669" y="280241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Data </a:t>
            </a:r>
            <a:r>
              <a:rPr lang="fr-FR" sz="1200" dirty="0" err="1">
                <a:solidFill>
                  <a:schemeClr val="bg1"/>
                </a:solidFill>
              </a:rPr>
              <a:t>Functions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TextBox 29" descr="TEXT;METRIC_AFP_DF"/>
          <p:cNvSpPr txBox="1"/>
          <p:nvPr/>
        </p:nvSpPr>
        <p:spPr>
          <a:xfrm>
            <a:off x="8921860" y="2723314"/>
            <a:ext cx="102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NbDF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 descr="TEXT;APPLICATION_RULE;ID=10202"/>
          <p:cNvSpPr txBox="1"/>
          <p:nvPr/>
        </p:nvSpPr>
        <p:spPr>
          <a:xfrm>
            <a:off x="8921861" y="1859219"/>
            <a:ext cx="120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AFP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83669" y="1806957"/>
            <a:ext cx="26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Automated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9814" y="4125935"/>
            <a:ext cx="4176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ENHANCEMENT FUNCTION POINTS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9976" y="505992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Modified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79976" y="546671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Deleted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2" name="TextBox 51" descr="TEXT;APPLICATION_RULE;ID=10300"/>
          <p:cNvSpPr txBox="1"/>
          <p:nvPr/>
        </p:nvSpPr>
        <p:spPr>
          <a:xfrm>
            <a:off x="8918167" y="4705400"/>
            <a:ext cx="121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Added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9976" y="465313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Added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4" name="TextBox 53" descr="TEXT;APPLICATION_RULE;ID=10310"/>
          <p:cNvSpPr txBox="1"/>
          <p:nvPr/>
        </p:nvSpPr>
        <p:spPr>
          <a:xfrm>
            <a:off x="8904313" y="507454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Modified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 descr="TEXT;APPLICATION_RULE;ID=10320"/>
          <p:cNvSpPr txBox="1"/>
          <p:nvPr/>
        </p:nvSpPr>
        <p:spPr>
          <a:xfrm>
            <a:off x="8904313" y="5443693"/>
            <a:ext cx="122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Deleted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2142" y="1315168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SIZE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47528" y="4099139"/>
            <a:ext cx="3024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TECHNOLOGIES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79977" y="1340768"/>
            <a:ext cx="4176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FUNCTIONAL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E8451-4E4E-4352-9B21-D8ABA1F1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6314348" y="3789040"/>
            <a:ext cx="3454060" cy="214811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3" name="Rectangle 2"/>
          <p:cNvSpPr/>
          <p:nvPr/>
        </p:nvSpPr>
        <p:spPr>
          <a:xfrm>
            <a:off x="2135560" y="1340768"/>
            <a:ext cx="7776864" cy="2124236"/>
          </a:xfrm>
          <a:prstGeom prst="rect">
            <a:avLst/>
          </a:prstGeom>
          <a:solidFill>
            <a:srgbClr val="F54C09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2197404" y="3844271"/>
            <a:ext cx="3466548" cy="211383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99552"/>
              </p:ext>
            </p:extLst>
          </p:nvPr>
        </p:nvGraphicFramePr>
        <p:xfrm>
          <a:off x="2495603" y="1892565"/>
          <a:ext cx="7153970" cy="130853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3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706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TQI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Robu.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Perf.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Secu.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Trans.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Chang.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bg1"/>
                          </a:solidFill>
                        </a:rPr>
                        <a:t>Previous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Variation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91928"/>
              </p:ext>
            </p:extLst>
          </p:nvPr>
        </p:nvGraphicFramePr>
        <p:xfrm>
          <a:off x="2368034" y="4333557"/>
          <a:ext cx="3079894" cy="147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Critical Violations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per Files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Per 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kLOC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Complex Objects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with violations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163271" y="1389629"/>
            <a:ext cx="337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HEALTH FACTORS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3858126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VIOLATION STATISTICS</a:t>
            </a:r>
            <a:endParaRPr lang="fr-F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2460547422"/>
              </p:ext>
            </p:extLst>
          </p:nvPr>
        </p:nvGraphicFramePr>
        <p:xfrm>
          <a:off x="6590425" y="3920928"/>
          <a:ext cx="331236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237FD2-A318-416E-9A56-93A484D1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440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1847528" y="1090495"/>
            <a:ext cx="8712969" cy="3096344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1033" name="AutoShape 41"/>
          <p:cNvSpPr>
            <a:spLocks noChangeArrowheads="1"/>
          </p:cNvSpPr>
          <p:nvPr/>
        </p:nvSpPr>
        <p:spPr bwMode="auto">
          <a:xfrm>
            <a:off x="1827312" y="4293098"/>
            <a:ext cx="5924872" cy="2016223"/>
          </a:xfrm>
          <a:prstGeom prst="roundRect">
            <a:avLst>
              <a:gd name="adj" fmla="val 0"/>
            </a:avLst>
          </a:prstGeom>
          <a:solidFill>
            <a:srgbClr val="42907D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9" name="Table 18" descr="TABLE;TOP_CRITICAL_VIOLATIONS;COUNT=5,BC-ID=60017&#10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80634"/>
              </p:ext>
            </p:extLst>
          </p:nvPr>
        </p:nvGraphicFramePr>
        <p:xfrm>
          <a:off x="1971328" y="4806443"/>
          <a:ext cx="5472608" cy="128685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764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Rule1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Rule2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kern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90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Rule3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kern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90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Rule4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Rule5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7312" y="4293098"/>
            <a:ext cx="3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CRITICAL VIOLATIONS for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084" y="1124744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DEBT</a:t>
            </a:r>
          </a:p>
        </p:txBody>
      </p:sp>
      <p:graphicFrame>
        <p:nvGraphicFramePr>
          <p:cNvPr id="41" name="Chart 40" descr="GRAPH;TREND_TECH_DEBT"/>
          <p:cNvGraphicFramePr/>
          <p:nvPr>
            <p:extLst>
              <p:ext uri="{D42A27DB-BD31-4B8C-83A1-F6EECF244321}">
                <p14:modId xmlns:p14="http://schemas.microsoft.com/office/powerpoint/2010/main" val="2917924693"/>
              </p:ext>
            </p:extLst>
          </p:nvPr>
        </p:nvGraphicFramePr>
        <p:xfrm>
          <a:off x="2495600" y="1628800"/>
          <a:ext cx="7160012" cy="265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 descr="TEXT;LAST_SNAPSHOT_VERSION"/>
          <p:cNvSpPr txBox="1"/>
          <p:nvPr/>
        </p:nvSpPr>
        <p:spPr>
          <a:xfrm>
            <a:off x="4793016" y="4293097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15377-8DAB-4777-B629-B67C7FD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803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91545" y="1196752"/>
            <a:ext cx="8042747" cy="3024336"/>
          </a:xfrm>
          <a:prstGeom prst="rect">
            <a:avLst/>
          </a:prstGeom>
          <a:solidFill>
            <a:srgbClr val="654761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 descr="TABLE;ACTION_PLA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315"/>
              </p:ext>
            </p:extLst>
          </p:nvPr>
        </p:nvGraphicFramePr>
        <p:xfrm>
          <a:off x="2085702" y="1609385"/>
          <a:ext cx="7826722" cy="244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 err="1">
                          <a:solidFill>
                            <a:schemeClr val="bg1"/>
                          </a:solidFill>
                        </a:rPr>
                        <a:t>Still</a:t>
                      </a: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 Violation </a:t>
                      </a:r>
                      <a:r>
                        <a:rPr lang="fr-FR" sz="1050" kern="1200" baseline="0" dirty="0">
                          <a:solidFill>
                            <a:schemeClr val="bg1"/>
                          </a:solidFill>
                        </a:rPr>
                        <a:t>(#)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New Violation</a:t>
                      </a:r>
                      <a:r>
                        <a:rPr lang="fr-FR" sz="1050" kern="1200" baseline="0" dirty="0">
                          <a:solidFill>
                            <a:schemeClr val="bg1"/>
                          </a:solidFill>
                        </a:rPr>
                        <a:t> (#)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91544" y="1196752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ACTION PLAN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1544" y="4509120"/>
            <a:ext cx="8042747" cy="1346522"/>
          </a:xfrm>
          <a:prstGeom prst="rect">
            <a:avLst/>
          </a:prstGeom>
          <a:ln>
            <a:solidFill>
              <a:srgbClr val="654761"/>
            </a:solidFill>
          </a:ln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RECOMMENDATIONS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7C492-3BA9-484C-B14E-4E81B57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717290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Template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16583</TotalTime>
  <Words>227</Words>
  <Application>Microsoft Office PowerPoint</Application>
  <PresentationFormat>Widescreen</PresentationFormat>
  <Paragraphs>151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Bahnschrift Light</vt:lpstr>
      <vt:lpstr>Calibri</vt:lpstr>
      <vt:lpstr>Courier New</vt:lpstr>
      <vt:lpstr>Gotham Book</vt:lpstr>
      <vt:lpstr>Gotham Light</vt:lpstr>
      <vt:lpstr>Times New Roman</vt:lpstr>
      <vt:lpstr>Webdings</vt:lpstr>
      <vt:lpstr>Wingdings</vt:lpstr>
      <vt:lpstr>1_Office Theme</vt:lpstr>
      <vt:lpstr>PowerPoint Presentation</vt:lpstr>
      <vt:lpstr>Executive Summary</vt:lpstr>
      <vt:lpstr>Executive Summary</vt:lpstr>
      <vt:lpstr>Executive Summary</vt:lpstr>
      <vt:lpstr>Executive Summary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Furet</dc:creator>
  <cp:lastModifiedBy>Kevin Furet</cp:lastModifiedBy>
  <cp:revision>650</cp:revision>
  <dcterms:created xsi:type="dcterms:W3CDTF">2016-10-16T15:51:34Z</dcterms:created>
  <dcterms:modified xsi:type="dcterms:W3CDTF">2018-08-28T01:03:46Z</dcterms:modified>
</cp:coreProperties>
</file>