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1"/>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17" r:id="rId69"/>
    <p:sldId id="318" r:id="rId7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24808256"/>
        <c:axId val="324813352"/>
      </c:radarChart>
      <c:catAx>
        <c:axId val="324808256"/>
        <c:scaling>
          <c:orientation val="minMax"/>
        </c:scaling>
        <c:delete val="0"/>
        <c:axPos val="b"/>
        <c:majorGridlines/>
        <c:numFmt formatCode="General" sourceLinked="1"/>
        <c:majorTickMark val="out"/>
        <c:minorTickMark val="none"/>
        <c:tickLblPos val="nextTo"/>
        <c:crossAx val="324813352"/>
        <c:crosses val="autoZero"/>
        <c:auto val="1"/>
        <c:lblAlgn val="ctr"/>
        <c:lblOffset val="100"/>
        <c:noMultiLvlLbl val="0"/>
      </c:catAx>
      <c:valAx>
        <c:axId val="324813352"/>
        <c:scaling>
          <c:orientation val="minMax"/>
          <c:max val="4"/>
          <c:min val="0"/>
        </c:scaling>
        <c:delete val="0"/>
        <c:axPos val="l"/>
        <c:majorGridlines/>
        <c:numFmt formatCode="General" sourceLinked="1"/>
        <c:majorTickMark val="cross"/>
        <c:minorTickMark val="none"/>
        <c:tickLblPos val="nextTo"/>
        <c:crossAx val="3248082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24806296"/>
        <c:axId val="324807864"/>
      </c:radarChart>
      <c:catAx>
        <c:axId val="324806296"/>
        <c:scaling>
          <c:orientation val="minMax"/>
        </c:scaling>
        <c:delete val="0"/>
        <c:axPos val="b"/>
        <c:majorGridlines/>
        <c:numFmt formatCode="General" sourceLinked="1"/>
        <c:majorTickMark val="out"/>
        <c:minorTickMark val="none"/>
        <c:tickLblPos val="nextTo"/>
        <c:crossAx val="324807864"/>
        <c:crosses val="autoZero"/>
        <c:auto val="1"/>
        <c:lblAlgn val="ctr"/>
        <c:lblOffset val="100"/>
        <c:noMultiLvlLbl val="0"/>
      </c:catAx>
      <c:valAx>
        <c:axId val="324807864"/>
        <c:scaling>
          <c:orientation val="minMax"/>
          <c:max val="4"/>
          <c:min val="0"/>
        </c:scaling>
        <c:delete val="0"/>
        <c:axPos val="l"/>
        <c:majorGridlines/>
        <c:numFmt formatCode="General" sourceLinked="1"/>
        <c:majorTickMark val="cross"/>
        <c:minorTickMark val="none"/>
        <c:tickLblPos val="nextTo"/>
        <c:crossAx val="324806296"/>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24810216"/>
        <c:axId val="32480708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243141552"/>
        <c:axId val="243140376"/>
      </c:lineChart>
      <c:catAx>
        <c:axId val="324810216"/>
        <c:scaling>
          <c:orientation val="minMax"/>
        </c:scaling>
        <c:delete val="0"/>
        <c:axPos val="b"/>
        <c:numFmt formatCode="m/d/yyyy" sourceLinked="1"/>
        <c:majorTickMark val="out"/>
        <c:minorTickMark val="none"/>
        <c:tickLblPos val="nextTo"/>
        <c:spPr>
          <a:ln w="12700" cmpd="sng"/>
        </c:spPr>
        <c:crossAx val="324807080"/>
        <c:crosses val="autoZero"/>
        <c:auto val="0"/>
        <c:lblAlgn val="ctr"/>
        <c:lblOffset val="100"/>
        <c:noMultiLvlLbl val="1"/>
      </c:catAx>
      <c:valAx>
        <c:axId val="32480708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24810216"/>
        <c:crosses val="autoZero"/>
        <c:crossBetween val="midCat"/>
        <c:majorUnit val="0.5"/>
      </c:valAx>
      <c:valAx>
        <c:axId val="243140376"/>
        <c:scaling>
          <c:orientation val="minMax"/>
        </c:scaling>
        <c:delete val="0"/>
        <c:axPos val="r"/>
        <c:numFmt formatCode="General" sourceLinked="1"/>
        <c:majorTickMark val="out"/>
        <c:minorTickMark val="none"/>
        <c:tickLblPos val="nextTo"/>
        <c:crossAx val="243141552"/>
        <c:crosses val="max"/>
        <c:crossBetween val="between"/>
      </c:valAx>
      <c:dateAx>
        <c:axId val="243141552"/>
        <c:scaling>
          <c:orientation val="minMax"/>
        </c:scaling>
        <c:delete val="1"/>
        <c:axPos val="b"/>
        <c:numFmt formatCode="m/d/yyyy" sourceLinked="1"/>
        <c:majorTickMark val="out"/>
        <c:minorTickMark val="none"/>
        <c:tickLblPos val="none"/>
        <c:crossAx val="243140376"/>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26666520"/>
        <c:axId val="32666299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26669656"/>
        <c:axId val="326663384"/>
      </c:lineChart>
      <c:catAx>
        <c:axId val="326666520"/>
        <c:scaling>
          <c:orientation val="minMax"/>
        </c:scaling>
        <c:delete val="0"/>
        <c:axPos val="b"/>
        <c:numFmt formatCode="m/d/yyyy" sourceLinked="1"/>
        <c:majorTickMark val="out"/>
        <c:minorTickMark val="none"/>
        <c:tickLblPos val="nextTo"/>
        <c:crossAx val="326662992"/>
        <c:crosses val="autoZero"/>
        <c:auto val="0"/>
        <c:lblAlgn val="ctr"/>
        <c:lblOffset val="100"/>
        <c:noMultiLvlLbl val="1"/>
      </c:catAx>
      <c:valAx>
        <c:axId val="32666299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26666520"/>
        <c:crosses val="autoZero"/>
        <c:crossBetween val="midCat"/>
        <c:majorUnit val="0.5"/>
      </c:valAx>
      <c:valAx>
        <c:axId val="326663384"/>
        <c:scaling>
          <c:orientation val="minMax"/>
        </c:scaling>
        <c:delete val="0"/>
        <c:axPos val="r"/>
        <c:numFmt formatCode="General" sourceLinked="1"/>
        <c:majorTickMark val="out"/>
        <c:minorTickMark val="none"/>
        <c:tickLblPos val="nextTo"/>
        <c:crossAx val="326669656"/>
        <c:crosses val="max"/>
        <c:crossBetween val="between"/>
      </c:valAx>
      <c:dateAx>
        <c:axId val="326669656"/>
        <c:scaling>
          <c:orientation val="minMax"/>
        </c:scaling>
        <c:delete val="1"/>
        <c:axPos val="b"/>
        <c:numFmt formatCode="m/d/yyyy" sourceLinked="1"/>
        <c:majorTickMark val="out"/>
        <c:minorTickMark val="none"/>
        <c:tickLblPos val="none"/>
        <c:crossAx val="326663384"/>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26668480"/>
        <c:axId val="32666808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26664168"/>
        <c:axId val="326665736"/>
      </c:lineChart>
      <c:catAx>
        <c:axId val="326668480"/>
        <c:scaling>
          <c:orientation val="minMax"/>
        </c:scaling>
        <c:delete val="0"/>
        <c:axPos val="b"/>
        <c:numFmt formatCode="m/d/yyyy" sourceLinked="1"/>
        <c:majorTickMark val="out"/>
        <c:minorTickMark val="none"/>
        <c:tickLblPos val="low"/>
        <c:spPr>
          <a:ln w="12700">
            <a:solidFill>
              <a:prstClr val="white">
                <a:lumMod val="50000"/>
              </a:prstClr>
            </a:solidFill>
          </a:ln>
        </c:spPr>
        <c:crossAx val="326668088"/>
        <c:crosses val="autoZero"/>
        <c:auto val="0"/>
        <c:lblAlgn val="ctr"/>
        <c:lblOffset val="100"/>
        <c:noMultiLvlLbl val="1"/>
      </c:catAx>
      <c:valAx>
        <c:axId val="32666808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26668480"/>
        <c:crosses val="autoZero"/>
        <c:crossBetween val="between"/>
      </c:valAx>
      <c:valAx>
        <c:axId val="326665736"/>
        <c:scaling>
          <c:orientation val="minMax"/>
          <c:min val="0"/>
        </c:scaling>
        <c:delete val="0"/>
        <c:axPos val="r"/>
        <c:numFmt formatCode="#,##0" sourceLinked="1"/>
        <c:majorTickMark val="out"/>
        <c:minorTickMark val="none"/>
        <c:tickLblPos val="nextTo"/>
        <c:crossAx val="326664168"/>
        <c:crosses val="max"/>
        <c:crossBetween val="between"/>
      </c:valAx>
      <c:dateAx>
        <c:axId val="326664168"/>
        <c:scaling>
          <c:orientation val="minMax"/>
        </c:scaling>
        <c:delete val="1"/>
        <c:axPos val="b"/>
        <c:numFmt formatCode="m/d/yyyy" sourceLinked="1"/>
        <c:majorTickMark val="out"/>
        <c:minorTickMark val="none"/>
        <c:tickLblPos val="none"/>
        <c:crossAx val="32666573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26667304"/>
        <c:axId val="326666128"/>
      </c:bubbleChart>
      <c:valAx>
        <c:axId val="326667304"/>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26666128"/>
        <c:crosses val="autoZero"/>
        <c:crossBetween val="midCat"/>
        <c:minorUnit val="0.25"/>
      </c:valAx>
      <c:valAx>
        <c:axId val="32666612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26667304"/>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26670440"/>
        <c:axId val="326669264"/>
      </c:lineChart>
      <c:catAx>
        <c:axId val="326670440"/>
        <c:scaling>
          <c:orientation val="minMax"/>
        </c:scaling>
        <c:delete val="0"/>
        <c:axPos val="b"/>
        <c:numFmt formatCode="General" sourceLinked="0"/>
        <c:majorTickMark val="out"/>
        <c:minorTickMark val="none"/>
        <c:tickLblPos val="nextTo"/>
        <c:crossAx val="326669264"/>
        <c:crosses val="autoZero"/>
        <c:auto val="1"/>
        <c:lblAlgn val="ctr"/>
        <c:lblOffset val="100"/>
        <c:noMultiLvlLbl val="0"/>
      </c:catAx>
      <c:valAx>
        <c:axId val="326669264"/>
        <c:scaling>
          <c:orientation val="minMax"/>
          <c:min val="0"/>
        </c:scaling>
        <c:delete val="0"/>
        <c:axPos val="l"/>
        <c:majorGridlines/>
        <c:numFmt formatCode="General" sourceLinked="1"/>
        <c:majorTickMark val="out"/>
        <c:minorTickMark val="none"/>
        <c:tickLblPos val="nextTo"/>
        <c:crossAx val="32667044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26664560"/>
        <c:axId val="326667696"/>
      </c:lineChart>
      <c:catAx>
        <c:axId val="326664560"/>
        <c:scaling>
          <c:orientation val="minMax"/>
        </c:scaling>
        <c:delete val="0"/>
        <c:axPos val="b"/>
        <c:numFmt formatCode="General" sourceLinked="0"/>
        <c:majorTickMark val="out"/>
        <c:minorTickMark val="none"/>
        <c:tickLblPos val="nextTo"/>
        <c:crossAx val="326667696"/>
        <c:crosses val="autoZero"/>
        <c:auto val="1"/>
        <c:lblAlgn val="ctr"/>
        <c:lblOffset val="100"/>
        <c:noMultiLvlLbl val="0"/>
      </c:catAx>
      <c:valAx>
        <c:axId val="326667696"/>
        <c:scaling>
          <c:orientation val="minMax"/>
          <c:min val="0"/>
        </c:scaling>
        <c:delete val="0"/>
        <c:axPos val="l"/>
        <c:majorGridlines/>
        <c:numFmt formatCode="General" sourceLinked="1"/>
        <c:majorTickMark val="out"/>
        <c:minorTickMark val="none"/>
        <c:tickLblPos val="nextTo"/>
        <c:crossAx val="32666456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07/11/2016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58</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07/11/2016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44544967"/>
              </p:ext>
            </p:extLst>
          </p:nvPr>
        </p:nvGraphicFramePr>
        <p:xfrm>
          <a:off x="1515634" y="4653136"/>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27448"/>
                <a:gridCol w="936104"/>
                <a:gridCol w="1080120"/>
                <a:gridCol w="916533"/>
                <a:gridCol w="1052363"/>
                <a:gridCol w="983432"/>
              </a:tblGrid>
              <a:tr h="226695">
                <a:tc>
                  <a:txBody>
                    <a:bodyPr/>
                    <a:lstStyle/>
                    <a:p>
                      <a:r>
                        <a:rPr lang="fr-FR" sz="1200" dirty="0" err="1" smtClean="0"/>
                        <a:t>Rule</a:t>
                      </a:r>
                      <a:r>
                        <a:rPr lang="fr-FR" sz="1200" dirty="0" smtClean="0"/>
                        <a:t> Name</a:t>
                      </a:r>
                      <a:endParaRPr lang="fr-FR" sz="120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Grade</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 Violations</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err="1" smtClean="0"/>
                        <a:t>Added</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err="1" smtClean="0"/>
                        <a:t>Removed</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Critical</a:t>
                      </a:r>
                      <a:endParaRPr lang="fr-FR" sz="120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2.8</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4321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4</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3.0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3.1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89310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smtClean="0"/>
              <a:t>MODULES=1|0</a:t>
            </a:r>
            <a:r>
              <a:rPr lang="fr-FR" sz="1400" dirty="0" smtClean="0"/>
              <a:t> to display violations for the </a:t>
            </a:r>
            <a:r>
              <a:rPr lang="fr-FR" sz="1400" dirty="0" err="1" smtClean="0"/>
              <a:t>whole</a:t>
            </a:r>
            <a:r>
              <a:rPr lang="fr-FR" sz="1400" dirty="0" smtClean="0"/>
              <a:t> application (=0 by default) or per modules (=1)</a:t>
            </a:r>
          </a:p>
          <a:p>
            <a:r>
              <a:rPr lang="en-US" sz="1400" b="1" dirty="0"/>
              <a:t>CRITICAL=1|0</a:t>
            </a:r>
            <a:r>
              <a:rPr lang="en-US" sz="1400" dirty="0"/>
              <a:t> to </a:t>
            </a:r>
            <a:r>
              <a:rPr lang="en-US" sz="1400" dirty="0" smtClean="0"/>
              <a:t>include critical </a:t>
            </a:r>
            <a:r>
              <a:rPr lang="en-US" sz="1400" dirty="0"/>
              <a:t>violations (=</a:t>
            </a:r>
            <a:r>
              <a:rPr lang="en-US" sz="1400" dirty="0" smtClean="0"/>
              <a:t>1 </a:t>
            </a:r>
            <a:r>
              <a:rPr lang="en-US" sz="1400" dirty="0"/>
              <a:t>by default) or not (=0)</a:t>
            </a:r>
          </a:p>
          <a:p>
            <a:r>
              <a:rPr lang="en-US" sz="1400" b="1" dirty="0"/>
              <a:t>NONCRITICAL=1|0 </a:t>
            </a:r>
            <a:r>
              <a:rPr lang="en-US" sz="1400" dirty="0"/>
              <a:t>to </a:t>
            </a:r>
            <a:r>
              <a:rPr lang="en-US" sz="1400" dirty="0" smtClean="0"/>
              <a:t>include the </a:t>
            </a:r>
            <a:r>
              <a:rPr lang="en-US" sz="1400" dirty="0"/>
              <a:t>non-critical violations (=1) or not (=</a:t>
            </a:r>
            <a:r>
              <a:rPr lang="en-US" sz="1400" dirty="0" smtClean="0"/>
              <a:t>0 </a:t>
            </a:r>
            <a:r>
              <a:rPr lang="en-US" sz="1400" dirty="0"/>
              <a:t>by default)</a:t>
            </a:r>
          </a:p>
          <a:p>
            <a:r>
              <a:rPr lang="en-US" sz="1400" b="1" dirty="0" smtClean="0"/>
              <a:t>GRADE=1|0</a:t>
            </a:r>
            <a:r>
              <a:rPr lang="en-US" sz="1400" dirty="0" smtClean="0"/>
              <a:t> to show the “Grade” column (1 by default)</a:t>
            </a:r>
          </a:p>
          <a:p>
            <a:r>
              <a:rPr lang="en-US" sz="1400" b="1" dirty="0"/>
              <a:t>TOTAL=1|0 </a:t>
            </a:r>
            <a:r>
              <a:rPr lang="en-US" sz="1400" dirty="0"/>
              <a:t>to show the “Total Checks” column </a:t>
            </a:r>
            <a:r>
              <a:rPr lang="en-US" sz="1400" dirty="0" smtClean="0"/>
              <a:t>(1 </a:t>
            </a:r>
            <a:r>
              <a:rPr lang="en-US" sz="1400" dirty="0"/>
              <a:t>by default)</a:t>
            </a:r>
          </a:p>
          <a:p>
            <a:r>
              <a:rPr lang="en-US" sz="1400" b="1" dirty="0" smtClean="0"/>
              <a:t>FAILED=1|0 </a:t>
            </a:r>
            <a:r>
              <a:rPr lang="en-US" sz="1400" dirty="0" smtClean="0"/>
              <a:t>to show the “Failed Checks” column (0 by default)</a:t>
            </a:r>
            <a:endParaRPr lang="en-US" sz="1400" dirty="0"/>
          </a:p>
          <a:p>
            <a:r>
              <a:rPr lang="en-US" sz="1400" b="1" dirty="0" smtClean="0"/>
              <a:t>SUCCESSFUL</a:t>
            </a:r>
            <a:r>
              <a:rPr lang="en-US" sz="1400" b="1" dirty="0"/>
              <a:t>=1|0 </a:t>
            </a:r>
            <a:r>
              <a:rPr lang="en-US" sz="1400" dirty="0"/>
              <a:t>to show the </a:t>
            </a:r>
            <a:r>
              <a:rPr lang="en-US" sz="1400" dirty="0" smtClean="0"/>
              <a:t>“Successful Checks” column (0 by default)</a:t>
            </a:r>
            <a:endParaRPr lang="en-US" sz="1400" dirty="0"/>
          </a:p>
          <a:p>
            <a:r>
              <a:rPr lang="en-US" sz="1400" b="1" dirty="0"/>
              <a:t>ADDEDREMOVED=1|0</a:t>
            </a:r>
            <a:r>
              <a:rPr lang="en-US" sz="1400" dirty="0"/>
              <a:t> to show the “Added” and “Removed” columns (0 by default)</a:t>
            </a:r>
          </a:p>
          <a:p>
            <a:r>
              <a:rPr lang="en-US" sz="1400" b="1" dirty="0" smtClean="0"/>
              <a:t>COMPLIANCE=1|0 </a:t>
            </a:r>
            <a:r>
              <a:rPr lang="en-US" sz="1400" dirty="0"/>
              <a:t>to show the </a:t>
            </a:r>
            <a:r>
              <a:rPr lang="en-US" sz="1400" dirty="0" smtClean="0"/>
              <a:t>“Compliance Ratio” column (0 by default)</a:t>
            </a:r>
          </a:p>
          <a:p>
            <a:r>
              <a:rPr lang="en-US" sz="1400" b="1" dirty="0" smtClean="0"/>
              <a:t>COUNT=-</a:t>
            </a:r>
            <a:r>
              <a:rPr lang="en-US" sz="1400" b="1" dirty="0" smtClean="0"/>
              <a:t>1|N </a:t>
            </a:r>
            <a:r>
              <a:rPr lang="en-US" sz="1400" dirty="0" smtClean="0"/>
              <a:t>display only N</a:t>
            </a:r>
            <a:r>
              <a:rPr lang="en-US" sz="1400" dirty="0" smtClean="0"/>
              <a:t> </a:t>
            </a:r>
            <a:r>
              <a:rPr lang="en-US" sz="1400" dirty="0" smtClean="0"/>
              <a:t>results, </a:t>
            </a:r>
            <a:r>
              <a:rPr lang="en-US" sz="1400" dirty="0" smtClean="0"/>
              <a:t>or all results if -1 (5 </a:t>
            </a:r>
            <a:r>
              <a:rPr lang="en-US" sz="1400" smtClean="0"/>
              <a:t>by default)</a:t>
            </a:r>
            <a:endParaRPr lang="en-US" sz="14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64</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23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15955</TotalTime>
  <Words>4679</Words>
  <Application>Microsoft Office PowerPoint</Application>
  <PresentationFormat>On-screen Show (4:3)</PresentationFormat>
  <Paragraphs>1821</Paragraphs>
  <Slides>64</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64</vt:i4>
      </vt:variant>
    </vt:vector>
  </HeadingPairs>
  <TitlesOfParts>
    <vt:vector size="81"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760</cp:revision>
  <dcterms:created xsi:type="dcterms:W3CDTF">2013-01-22T15:43:13Z</dcterms:created>
  <dcterms:modified xsi:type="dcterms:W3CDTF">2016-11-07T16:06:25Z</dcterms:modified>
</cp:coreProperties>
</file>