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68"/>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272" r:id="rId19"/>
    <p:sldId id="322" r:id="rId20"/>
    <p:sldId id="323" r:id="rId21"/>
    <p:sldId id="326" r:id="rId22"/>
    <p:sldId id="295" r:id="rId23"/>
    <p:sldId id="276" r:id="rId24"/>
    <p:sldId id="275" r:id="rId25"/>
    <p:sldId id="274" r:id="rId26"/>
    <p:sldId id="277" r:id="rId27"/>
    <p:sldId id="279" r:id="rId28"/>
    <p:sldId id="297" r:id="rId29"/>
    <p:sldId id="278" r:id="rId30"/>
    <p:sldId id="300" r:id="rId31"/>
    <p:sldId id="316" r:id="rId32"/>
    <p:sldId id="294"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17" r:id="rId66"/>
    <p:sldId id="318" r:id="rId6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6" d="100"/>
          <a:sy n="116" d="100"/>
        </p:scale>
        <p:origin x="70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fr-FR"/>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fr-F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fr-FR"/>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32224960"/>
        <c:axId val="332231232"/>
      </c:radarChart>
      <c:catAx>
        <c:axId val="332224960"/>
        <c:scaling>
          <c:orientation val="minMax"/>
        </c:scaling>
        <c:delete val="0"/>
        <c:axPos val="b"/>
        <c:majorGridlines/>
        <c:numFmt formatCode="General" sourceLinked="1"/>
        <c:majorTickMark val="out"/>
        <c:minorTickMark val="none"/>
        <c:tickLblPos val="nextTo"/>
        <c:crossAx val="332231232"/>
        <c:crosses val="autoZero"/>
        <c:auto val="1"/>
        <c:lblAlgn val="ctr"/>
        <c:lblOffset val="100"/>
        <c:noMultiLvlLbl val="0"/>
      </c:catAx>
      <c:valAx>
        <c:axId val="332231232"/>
        <c:scaling>
          <c:orientation val="minMax"/>
          <c:max val="4"/>
          <c:min val="0"/>
        </c:scaling>
        <c:delete val="0"/>
        <c:axPos val="l"/>
        <c:majorGridlines/>
        <c:numFmt formatCode="General" sourceLinked="1"/>
        <c:majorTickMark val="cross"/>
        <c:minorTickMark val="none"/>
        <c:tickLblPos val="nextTo"/>
        <c:crossAx val="332224960"/>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332224176"/>
        <c:axId val="223816280"/>
      </c:radarChart>
      <c:catAx>
        <c:axId val="332224176"/>
        <c:scaling>
          <c:orientation val="minMax"/>
        </c:scaling>
        <c:delete val="0"/>
        <c:axPos val="b"/>
        <c:majorGridlines/>
        <c:numFmt formatCode="General" sourceLinked="1"/>
        <c:majorTickMark val="out"/>
        <c:minorTickMark val="none"/>
        <c:tickLblPos val="nextTo"/>
        <c:crossAx val="223816280"/>
        <c:crosses val="autoZero"/>
        <c:auto val="1"/>
        <c:lblAlgn val="ctr"/>
        <c:lblOffset val="100"/>
        <c:noMultiLvlLbl val="0"/>
      </c:catAx>
      <c:valAx>
        <c:axId val="223816280"/>
        <c:scaling>
          <c:orientation val="minMax"/>
          <c:max val="4"/>
          <c:min val="0"/>
        </c:scaling>
        <c:delete val="0"/>
        <c:axPos val="l"/>
        <c:majorGridlines/>
        <c:numFmt formatCode="General" sourceLinked="1"/>
        <c:majorTickMark val="cross"/>
        <c:minorTickMark val="none"/>
        <c:tickLblPos val="nextTo"/>
        <c:crossAx val="332224176"/>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334201544"/>
        <c:axId val="334201152"/>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334202720"/>
        <c:axId val="334203504"/>
      </c:lineChart>
      <c:catAx>
        <c:axId val="334201544"/>
        <c:scaling>
          <c:orientation val="minMax"/>
        </c:scaling>
        <c:delete val="0"/>
        <c:axPos val="b"/>
        <c:numFmt formatCode="m/d/yyyy" sourceLinked="1"/>
        <c:majorTickMark val="out"/>
        <c:minorTickMark val="none"/>
        <c:tickLblPos val="nextTo"/>
        <c:spPr>
          <a:ln w="12700" cmpd="sng"/>
        </c:spPr>
        <c:crossAx val="334201152"/>
        <c:crosses val="autoZero"/>
        <c:auto val="0"/>
        <c:lblAlgn val="ctr"/>
        <c:lblOffset val="100"/>
        <c:noMultiLvlLbl val="1"/>
      </c:catAx>
      <c:valAx>
        <c:axId val="334201152"/>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34201544"/>
        <c:crosses val="autoZero"/>
        <c:crossBetween val="midCat"/>
        <c:majorUnit val="0.5"/>
      </c:valAx>
      <c:valAx>
        <c:axId val="334203504"/>
        <c:scaling>
          <c:orientation val="minMax"/>
        </c:scaling>
        <c:delete val="0"/>
        <c:axPos val="r"/>
        <c:numFmt formatCode="General" sourceLinked="1"/>
        <c:majorTickMark val="out"/>
        <c:minorTickMark val="none"/>
        <c:tickLblPos val="nextTo"/>
        <c:crossAx val="334202720"/>
        <c:crosses val="max"/>
        <c:crossBetween val="between"/>
      </c:valAx>
      <c:dateAx>
        <c:axId val="334202720"/>
        <c:scaling>
          <c:orientation val="minMax"/>
        </c:scaling>
        <c:delete val="1"/>
        <c:axPos val="b"/>
        <c:numFmt formatCode="m/d/yyyy" sourceLinked="1"/>
        <c:majorTickMark val="out"/>
        <c:minorTickMark val="none"/>
        <c:tickLblPos val="none"/>
        <c:crossAx val="334203504"/>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334200760"/>
        <c:axId val="334203112"/>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333887184"/>
        <c:axId val="334203896"/>
      </c:lineChart>
      <c:catAx>
        <c:axId val="334200760"/>
        <c:scaling>
          <c:orientation val="minMax"/>
        </c:scaling>
        <c:delete val="0"/>
        <c:axPos val="b"/>
        <c:numFmt formatCode="m/d/yyyy" sourceLinked="1"/>
        <c:majorTickMark val="out"/>
        <c:minorTickMark val="none"/>
        <c:tickLblPos val="nextTo"/>
        <c:crossAx val="334203112"/>
        <c:crosses val="autoZero"/>
        <c:auto val="0"/>
        <c:lblAlgn val="ctr"/>
        <c:lblOffset val="100"/>
        <c:noMultiLvlLbl val="1"/>
      </c:catAx>
      <c:valAx>
        <c:axId val="334203112"/>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34200760"/>
        <c:crosses val="autoZero"/>
        <c:crossBetween val="midCat"/>
        <c:majorUnit val="0.5"/>
      </c:valAx>
      <c:valAx>
        <c:axId val="334203896"/>
        <c:scaling>
          <c:orientation val="minMax"/>
        </c:scaling>
        <c:delete val="0"/>
        <c:axPos val="r"/>
        <c:numFmt formatCode="General" sourceLinked="1"/>
        <c:majorTickMark val="out"/>
        <c:minorTickMark val="none"/>
        <c:tickLblPos val="nextTo"/>
        <c:crossAx val="333887184"/>
        <c:crosses val="max"/>
        <c:crossBetween val="between"/>
      </c:valAx>
      <c:dateAx>
        <c:axId val="333887184"/>
        <c:scaling>
          <c:orientation val="minMax"/>
        </c:scaling>
        <c:delete val="1"/>
        <c:axPos val="b"/>
        <c:numFmt formatCode="m/d/yyyy" sourceLinked="1"/>
        <c:majorTickMark val="out"/>
        <c:minorTickMark val="none"/>
        <c:tickLblPos val="none"/>
        <c:crossAx val="33420389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333892672"/>
        <c:axId val="333887968"/>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333889928"/>
        <c:axId val="333891888"/>
      </c:lineChart>
      <c:catAx>
        <c:axId val="333892672"/>
        <c:scaling>
          <c:orientation val="minMax"/>
        </c:scaling>
        <c:delete val="0"/>
        <c:axPos val="b"/>
        <c:numFmt formatCode="m/d/yyyy" sourceLinked="1"/>
        <c:majorTickMark val="out"/>
        <c:minorTickMark val="none"/>
        <c:tickLblPos val="low"/>
        <c:spPr>
          <a:ln w="12700">
            <a:solidFill>
              <a:prstClr val="white">
                <a:lumMod val="50000"/>
              </a:prstClr>
            </a:solidFill>
          </a:ln>
        </c:spPr>
        <c:crossAx val="333887968"/>
        <c:crosses val="autoZero"/>
        <c:auto val="0"/>
        <c:lblAlgn val="ctr"/>
        <c:lblOffset val="100"/>
        <c:noMultiLvlLbl val="1"/>
      </c:catAx>
      <c:valAx>
        <c:axId val="333887968"/>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333892672"/>
        <c:crosses val="autoZero"/>
        <c:crossBetween val="between"/>
      </c:valAx>
      <c:valAx>
        <c:axId val="333891888"/>
        <c:scaling>
          <c:orientation val="minMax"/>
          <c:min val="0"/>
        </c:scaling>
        <c:delete val="0"/>
        <c:axPos val="r"/>
        <c:numFmt formatCode="#,##0" sourceLinked="1"/>
        <c:majorTickMark val="out"/>
        <c:minorTickMark val="none"/>
        <c:tickLblPos val="nextTo"/>
        <c:crossAx val="333889928"/>
        <c:crosses val="max"/>
        <c:crossBetween val="between"/>
      </c:valAx>
      <c:dateAx>
        <c:axId val="333889928"/>
        <c:scaling>
          <c:orientation val="minMax"/>
        </c:scaling>
        <c:delete val="1"/>
        <c:axPos val="b"/>
        <c:numFmt formatCode="m/d/yyyy" sourceLinked="1"/>
        <c:majorTickMark val="out"/>
        <c:minorTickMark val="none"/>
        <c:tickLblPos val="none"/>
        <c:crossAx val="333891888"/>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fr-F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333887576"/>
        <c:axId val="333889144"/>
      </c:bubbleChart>
      <c:valAx>
        <c:axId val="333887576"/>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33889144"/>
        <c:crosses val="autoZero"/>
        <c:crossBetween val="midCat"/>
        <c:minorUnit val="0.25"/>
      </c:valAx>
      <c:valAx>
        <c:axId val="33388914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33887576"/>
        <c:crosses val="autoZero"/>
        <c:crossBetween val="midCat"/>
      </c:valAx>
    </c:plotArea>
    <c:legend>
      <c:legendPos val="r"/>
      <c:overlay val="0"/>
      <c:txPr>
        <a:bodyPr/>
        <a:lstStyle/>
        <a:p>
          <a:pPr algn="just">
            <a:defRPr/>
          </a:pPr>
          <a:endParaRPr lang="fr-FR"/>
        </a:p>
      </c:txPr>
    </c:legend>
    <c:plotVisOnly val="1"/>
    <c:dispBlanksAs val="gap"/>
    <c:showDLblsOverMax val="0"/>
  </c:chart>
  <c:txPr>
    <a:bodyPr/>
    <a:lstStyle/>
    <a:p>
      <a:pPr>
        <a:defRPr sz="1200"/>
      </a:pPr>
      <a:endParaRPr lang="fr-F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33886008"/>
        <c:axId val="333888360"/>
      </c:lineChart>
      <c:catAx>
        <c:axId val="333886008"/>
        <c:scaling>
          <c:orientation val="minMax"/>
        </c:scaling>
        <c:delete val="0"/>
        <c:axPos val="b"/>
        <c:numFmt formatCode="General" sourceLinked="0"/>
        <c:majorTickMark val="out"/>
        <c:minorTickMark val="none"/>
        <c:tickLblPos val="nextTo"/>
        <c:crossAx val="333888360"/>
        <c:crosses val="autoZero"/>
        <c:auto val="1"/>
        <c:lblAlgn val="ctr"/>
        <c:lblOffset val="100"/>
        <c:noMultiLvlLbl val="0"/>
      </c:catAx>
      <c:valAx>
        <c:axId val="333888360"/>
        <c:scaling>
          <c:orientation val="minMax"/>
          <c:min val="0"/>
        </c:scaling>
        <c:delete val="0"/>
        <c:axPos val="l"/>
        <c:majorGridlines/>
        <c:numFmt formatCode="General" sourceLinked="1"/>
        <c:majorTickMark val="out"/>
        <c:minorTickMark val="none"/>
        <c:tickLblPos val="nextTo"/>
        <c:crossAx val="333886008"/>
        <c:crosses val="autoZero"/>
        <c:crossBetween val="midCat"/>
      </c:valAx>
    </c:plotArea>
    <c:legend>
      <c:legendPos val="r"/>
      <c:overlay val="0"/>
    </c:legend>
    <c:plotVisOnly val="1"/>
    <c:dispBlanksAs val="gap"/>
    <c:showDLblsOverMax val="0"/>
  </c:chart>
  <c:txPr>
    <a:bodyPr/>
    <a:lstStyle/>
    <a:p>
      <a:pPr>
        <a:defRPr sz="1200"/>
      </a:pPr>
      <a:endParaRPr lang="fr-F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33890712"/>
        <c:axId val="333886400"/>
      </c:lineChart>
      <c:catAx>
        <c:axId val="333890712"/>
        <c:scaling>
          <c:orientation val="minMax"/>
        </c:scaling>
        <c:delete val="0"/>
        <c:axPos val="b"/>
        <c:numFmt formatCode="General" sourceLinked="0"/>
        <c:majorTickMark val="out"/>
        <c:minorTickMark val="none"/>
        <c:tickLblPos val="nextTo"/>
        <c:crossAx val="333886400"/>
        <c:crosses val="autoZero"/>
        <c:auto val="1"/>
        <c:lblAlgn val="ctr"/>
        <c:lblOffset val="100"/>
        <c:noMultiLvlLbl val="0"/>
      </c:catAx>
      <c:valAx>
        <c:axId val="333886400"/>
        <c:scaling>
          <c:orientation val="minMax"/>
          <c:min val="0"/>
        </c:scaling>
        <c:delete val="0"/>
        <c:axPos val="l"/>
        <c:majorGridlines/>
        <c:numFmt formatCode="General" sourceLinked="1"/>
        <c:majorTickMark val="out"/>
        <c:minorTickMark val="none"/>
        <c:tickLblPos val="nextTo"/>
        <c:crossAx val="333890712"/>
        <c:crosses val="autoZero"/>
        <c:crossBetween val="midCat"/>
      </c:valAx>
    </c:plotArea>
    <c:legend>
      <c:legendPos val="r"/>
      <c:overlay val="0"/>
    </c:legend>
    <c:plotVisOnly val="1"/>
    <c:dispBlanksAs val="gap"/>
    <c:showDLblsOverMax val="0"/>
  </c:chart>
  <c:txPr>
    <a:bodyPr/>
    <a:lstStyle/>
    <a:p>
      <a:pPr>
        <a:defRPr sz="1200"/>
      </a:pPr>
      <a:endParaRPr lang="fr-F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16/02/2016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57</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16/02/2016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16/02/2016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16/02/2016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16/02/2016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16/02/2016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16/02/2016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16/02/2016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16/02/2016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16/02/2016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16/02/2016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16/02/2016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ADG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MEASUREMENT_ADG_WEBSITE</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http://host/ADG</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173034" y="3939218"/>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35496" y="3933056"/>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1716250" y="4420498"/>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1068178"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45042" y="432872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1716250" y="46531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664579"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70" name="Rounded Rectangle 69"/>
          <p:cNvSpPr/>
          <p:nvPr/>
        </p:nvSpPr>
        <p:spPr>
          <a:xfrm>
            <a:off x="4644008" y="3939218"/>
            <a:ext cx="4320480" cy="1938054"/>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4499992" y="3933056"/>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6187224" y="4308312"/>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5539152"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4716016" y="429925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6187224" y="4653136"/>
            <a:ext cx="320931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 = </a:t>
            </a:r>
            <a:r>
              <a:rPr lang="fr-FR" dirty="0" err="1"/>
              <a:t>RuleId</a:t>
            </a:r>
            <a:r>
              <a:rPr lang="fr-FR" dirty="0"/>
              <a:t> </a:t>
            </a:r>
            <a:r>
              <a:rPr lang="fr-FR" dirty="0" smtClean="0"/>
              <a:t/>
            </a:r>
            <a:br>
              <a:rPr lang="fr-FR" dirty="0" smtClean="0"/>
            </a:br>
            <a:r>
              <a:rPr lang="fr-FR" sz="1600" dirty="0" smtClean="0"/>
              <a:t>(by default </a:t>
            </a:r>
            <a:r>
              <a:rPr lang="fr-FR" sz="1600" dirty="0"/>
              <a:t>ID=60017)</a:t>
            </a:r>
            <a:endParaRPr lang="fr-FR" dirty="0"/>
          </a:p>
        </p:txBody>
      </p:sp>
      <p:sp>
        <p:nvSpPr>
          <p:cNvPr id="77" name="TextBox 76"/>
          <p:cNvSpPr txBox="1"/>
          <p:nvPr/>
        </p:nvSpPr>
        <p:spPr>
          <a:xfrm>
            <a:off x="5135553"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7" name="Rounded Rectangle 36"/>
          <p:cNvSpPr/>
          <p:nvPr/>
        </p:nvSpPr>
        <p:spPr>
          <a:xfrm>
            <a:off x="6036730" y="53393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8" name="Rounded Rectangle 37"/>
          <p:cNvSpPr/>
          <p:nvPr/>
        </p:nvSpPr>
        <p:spPr>
          <a:xfrm>
            <a:off x="1619672" y="5339307"/>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6116767" y="531862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49" name="TextBox 48" descr="TEXT;APPLICATION_QUALITY_TYPE"/>
          <p:cNvSpPr txBox="1"/>
          <p:nvPr/>
        </p:nvSpPr>
        <p:spPr>
          <a:xfrm>
            <a:off x="1776954" y="533314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FAILED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71389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7"/>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a:t>
            </a:r>
            <a:r>
              <a:rPr lang="en-US"/>
              <a:t>default </a:t>
            </a:r>
            <a:r>
              <a:rPr lang="en-US"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42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a:t>
            </a:r>
            <a:r>
              <a:rPr lang="en-US" dirty="0" smtClean="0"/>
              <a:t>ID </a:t>
            </a:r>
            <a:r>
              <a:rPr lang="en-US" dirty="0" smtClean="0"/>
              <a:t>of the business </a:t>
            </a:r>
            <a:r>
              <a:rPr lang="en-US" dirty="0" smtClean="0"/>
              <a:t>criterion</a:t>
            </a:r>
          </a:p>
          <a:p>
            <a:pPr lvl="2"/>
            <a:r>
              <a:rPr lang="en-US" sz="1100" i="1" dirty="0">
                <a:solidFill>
                  <a:schemeClr val="bg1">
                    <a:lumMod val="50000"/>
                  </a:schemeClr>
                </a:solidFill>
              </a:rPr>
              <a:t>PAR </a:t>
            </a:r>
            <a:r>
              <a:rPr lang="en-US" sz="1100" i="1" dirty="0">
                <a:solidFill>
                  <a:schemeClr val="bg1">
                    <a:lumMod val="50000"/>
                  </a:schemeClr>
                </a:solidFill>
              </a:rPr>
              <a:t>also supports several business criteria. Multiple business criteria are indicated as a list of BCID separated by “|”, for instance </a:t>
            </a:r>
            <a:r>
              <a:rPr lang="en-US" sz="1100" i="1" dirty="0">
                <a:solidFill>
                  <a:schemeClr val="bg1">
                    <a:lumMod val="50000"/>
                  </a:schemeClr>
                </a:solidFill>
              </a:rPr>
              <a:t>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[18]</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19]</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[22]</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[23]</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[25]</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26]</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[27]</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[28]</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[29]</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[30]</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[31]</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[32]</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61</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a:t>[</a:t>
            </a:r>
            <a:r>
              <a:rPr lang="en-US" smtClean="0"/>
              <a:t>33]</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dirty="0" smtClean="0"/>
              <a:t>22 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15922</TotalTime>
  <Words>4235</Words>
  <Application>Microsoft Office PowerPoint</Application>
  <PresentationFormat>On-screen Show (4:3)</PresentationFormat>
  <Paragraphs>1740</Paragraphs>
  <Slides>61</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61</vt:i4>
      </vt:variant>
    </vt:vector>
  </HeadingPairs>
  <TitlesOfParts>
    <vt:vector size="78"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David Markey</cp:lastModifiedBy>
  <cp:revision>746</cp:revision>
  <dcterms:created xsi:type="dcterms:W3CDTF">2013-01-22T15:43:13Z</dcterms:created>
  <dcterms:modified xsi:type="dcterms:W3CDTF">2016-02-16T14:14:21Z</dcterms:modified>
</cp:coreProperties>
</file>