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6"/>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36" r:id="rId72"/>
    <p:sldId id="337" r:id="rId73"/>
    <p:sldId id="338" r:id="rId74"/>
    <p:sldId id="317" r:id="rId7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4" d="100"/>
          <a:sy n="114" d="100"/>
        </p:scale>
        <p:origin x="161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numFmt formatCode="General" sourceLinked="1"/>
        <c:majorTickMark val="out"/>
        <c:minorTickMark val="none"/>
        <c:tickLblPos val="nextTo"/>
        <c:crossAx val="299490848"/>
        <c:crosses val="autoZero"/>
        <c:auto val="1"/>
        <c:lblAlgn val="ctr"/>
        <c:lblOffset val="100"/>
        <c:noMultiLvlLbl val="0"/>
      </c:catAx>
      <c:valAx>
        <c:axId val="299490848"/>
        <c:scaling>
          <c:orientation val="minMax"/>
          <c:max val="4"/>
          <c:min val="0"/>
        </c:scaling>
        <c:delete val="0"/>
        <c:axPos val="l"/>
        <c:majorGridlines/>
        <c:numFmt formatCode="General" sourceLinked="1"/>
        <c:majorTickMark val="cross"/>
        <c:minorTickMark val="none"/>
        <c:tickLblPos val="nextTo"/>
        <c:crossAx val="2994904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numFmt formatCode="General" sourceLinked="1"/>
        <c:majorTickMark val="out"/>
        <c:minorTickMark val="none"/>
        <c:tickLblPos val="nextTo"/>
        <c:crossAx val="360667456"/>
        <c:crosses val="autoZero"/>
        <c:auto val="1"/>
        <c:lblAlgn val="ctr"/>
        <c:lblOffset val="100"/>
        <c:noMultiLvlLbl val="0"/>
      </c:catAx>
      <c:valAx>
        <c:axId val="360667456"/>
        <c:scaling>
          <c:orientation val="minMax"/>
          <c:max val="4"/>
          <c:min val="0"/>
        </c:scaling>
        <c:delete val="0"/>
        <c:axPos val="l"/>
        <c:majorGridlines/>
        <c:numFmt formatCode="General" sourceLinked="1"/>
        <c:majorTickMark val="cross"/>
        <c:minorTickMark val="none"/>
        <c:tickLblPos val="nextTo"/>
        <c:crossAx val="3606627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ln w="12700">
            <a:solidFill>
              <a:prstClr val="white">
                <a:lumMod val="50000"/>
              </a:prstClr>
            </a:solidFill>
          </a:ln>
        </c:spPr>
        <c:crossAx val="299486144"/>
        <c:crosses val="autoZero"/>
        <c:auto val="0"/>
        <c:lblAlgn val="ctr"/>
        <c:lblOffset val="100"/>
        <c:noMultiLvlLbl val="1"/>
      </c:catAx>
      <c:valAx>
        <c:axId val="29948614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60661184"/>
        <c:crosses val="autoZero"/>
        <c:crossBetween val="midCat"/>
        <c:minorUnit val="0.25"/>
      </c:valAx>
      <c:valAx>
        <c:axId val="36066118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6066628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12/09/2017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12/09/2017</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12/09/2017</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12/09/2017</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12/09/2017</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12/09/2017</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12/09/2017</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12/09/2017</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12/09/2017</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12/09/2017</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12/09/2017</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12/09/2017</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a:t>Components </a:t>
            </a:r>
            <a:r>
              <a:rPr lang="fr-FR" dirty="0" err="1"/>
              <a:t>library</a:t>
            </a:r>
            <a:endParaRPr lang="fr-FR" dirty="0"/>
          </a:p>
        </p:txBody>
      </p:sp>
      <p:sp>
        <p:nvSpPr>
          <p:cNvPr id="2" name="Title 1"/>
          <p:cNvSpPr>
            <a:spLocks noGrp="1"/>
          </p:cNvSpPr>
          <p:nvPr>
            <p:ph type="ctrTitle" sz="quarter"/>
          </p:nvPr>
        </p:nvSpPr>
        <p:spPr/>
        <p:txBody>
          <a:bodyPr/>
          <a:lstStyle/>
          <a:p>
            <a:r>
              <a:rPr lang="fr-FR" dirty="0"/>
              <a:t>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a:solidFill>
                  <a:schemeClr val="tx1">
                    <a:lumMod val="75000"/>
                    <a:lumOff val="25000"/>
                  </a:schemeClr>
                </a:solidFill>
              </a:rPr>
              <a:t>Today date</a:t>
            </a: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a:solidFill>
                  <a:schemeClr val="tx1">
                    <a:lumMod val="75000"/>
                    <a:lumOff val="25000"/>
                  </a:schemeClr>
                </a:solidFill>
              </a:rPr>
              <a:t>Cast</a:t>
            </a:r>
            <a:r>
              <a:rPr lang="fr-FR" b="1" dirty="0">
                <a:solidFill>
                  <a:schemeClr val="tx1">
                    <a:lumMod val="75000"/>
                    <a:lumOff val="25000"/>
                  </a:schemeClr>
                </a:solidFill>
              </a:rPr>
              <a:t> Version:</a:t>
            </a: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Date</a:t>
            </a:r>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Date</a:t>
            </a:r>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a:t>PowerPoint Templates – </a:t>
            </a:r>
            <a:r>
              <a:rPr lang="fr-FR" dirty="0" err="1"/>
              <a:t>Text</a:t>
            </a:r>
            <a:r>
              <a:rPr lang="fr-FR" dirty="0"/>
              <a:t> [3]</a:t>
            </a:r>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Dashboard </a:t>
            </a:r>
            <a:r>
              <a:rPr lang="fr-FR" dirty="0" err="1"/>
              <a:t>Website</a:t>
            </a:r>
            <a:r>
              <a:rPr lang="fr-FR" dirty="0"/>
              <a:t> Url</a:t>
            </a:r>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DASHBOARD_SERVICE_URL</a:t>
            </a:r>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http://host/AED</a:t>
            </a:r>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System Name</a:t>
            </a:r>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SYSTEM_NAME</a:t>
            </a:r>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My</a:t>
            </a:r>
            <a:r>
              <a:rPr lang="fr-FR" dirty="0"/>
              <a:t> System Name</a:t>
            </a:r>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QualityType</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err="1"/>
              <a:t>can</a:t>
            </a:r>
            <a:r>
              <a:rPr lang="fr-FR" sz="1400" dirty="0"/>
              <a:t> </a:t>
            </a:r>
            <a:r>
              <a:rPr lang="fr-FR" sz="1400" dirty="0" err="1"/>
              <a:t>be</a:t>
            </a:r>
            <a:r>
              <a:rPr lang="fr-FR" sz="1400" dirty="0"/>
              <a:t> a business </a:t>
            </a:r>
            <a:r>
              <a:rPr lang="fr-FR" sz="1400" dirty="0" err="1"/>
              <a:t>criterion</a:t>
            </a:r>
            <a:r>
              <a:rPr lang="fr-FR" sz="1400" dirty="0"/>
              <a:t>, </a:t>
            </a:r>
            <a:r>
              <a:rPr lang="fr-FR" sz="1400" dirty="0" err="1"/>
              <a:t>technical</a:t>
            </a:r>
            <a:r>
              <a:rPr lang="fr-FR" sz="1400" dirty="0"/>
              <a:t> </a:t>
            </a:r>
            <a:r>
              <a:rPr lang="fr-FR" sz="1400" dirty="0" err="1"/>
              <a:t>criterion</a:t>
            </a:r>
            <a:r>
              <a:rPr lang="fr-FR" sz="1400" dirty="0"/>
              <a:t> or </a:t>
            </a:r>
            <a:r>
              <a:rPr lang="fr-FR" sz="1400" dirty="0" err="1"/>
              <a:t>quality</a:t>
            </a:r>
            <a:r>
              <a:rPr lang="fr-FR" sz="1400" dirty="0"/>
              <a:t> </a:t>
            </a:r>
            <a:r>
              <a:rPr lang="fr-FR" sz="1400" dirty="0" err="1"/>
              <a:t>rule</a:t>
            </a:r>
            <a:r>
              <a:rPr lang="fr-FR" sz="1400" dirty="0"/>
              <a:t>)</a:t>
            </a:r>
          </a:p>
          <a:p>
            <a:r>
              <a:rPr lang="fr-FR" sz="1400" b="1" dirty="0"/>
              <a:t>SNAPSHOT</a:t>
            </a:r>
            <a:r>
              <a:rPr lang="fr-FR" sz="1400" dirty="0"/>
              <a:t> = CURRENT | PREVIOUS (by default CURRENT)</a:t>
            </a:r>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QualityRuleGrade</a:t>
            </a:r>
            <a:endParaRPr lang="fr-FR" dirty="0"/>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Result</a:t>
            </a:r>
            <a:r>
              <a:rPr lang="fr-FR" dirty="0"/>
              <a:t> for a </a:t>
            </a:r>
            <a:r>
              <a:rPr lang="fr-FR" dirty="0" err="1"/>
              <a:t>metric</a:t>
            </a:r>
            <a:r>
              <a:rPr lang="fr-FR" dirty="0"/>
              <a:t> id</a:t>
            </a:r>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APPLICATION_METRIC</a:t>
            </a:r>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Quality</a:t>
            </a:r>
            <a:r>
              <a:rPr lang="fr-FR" sz="1400" dirty="0"/>
              <a:t> </a:t>
            </a:r>
            <a:r>
              <a:rPr lang="fr-FR" sz="1400" dirty="0" err="1"/>
              <a:t>Rule</a:t>
            </a:r>
            <a:r>
              <a:rPr lang="fr-FR" sz="1400" dirty="0"/>
              <a:t> Id or </a:t>
            </a:r>
            <a:r>
              <a:rPr lang="fr-FR" sz="1400" dirty="0" err="1"/>
              <a:t>Technical</a:t>
            </a:r>
            <a:r>
              <a:rPr lang="fr-FR" sz="1400" dirty="0"/>
              <a:t> </a:t>
            </a:r>
            <a:r>
              <a:rPr lang="fr-FR" sz="1400" dirty="0" err="1"/>
              <a:t>criterion</a:t>
            </a:r>
            <a:r>
              <a:rPr lang="fr-FR" sz="1400" dirty="0"/>
              <a:t> ID or Business </a:t>
            </a:r>
            <a:r>
              <a:rPr lang="fr-FR" sz="1400" dirty="0" err="1"/>
              <a:t>Criterion</a:t>
            </a:r>
            <a:r>
              <a:rPr lang="fr-FR" sz="1400" dirty="0"/>
              <a:t> ID</a:t>
            </a:r>
          </a:p>
          <a:p>
            <a:r>
              <a:rPr lang="fr-FR" sz="1400" dirty="0"/>
              <a:t>Or </a:t>
            </a:r>
            <a:r>
              <a:rPr lang="fr-FR" sz="1400" b="1" dirty="0"/>
              <a:t>SZID</a:t>
            </a:r>
            <a:r>
              <a:rPr lang="fr-FR" sz="1400" dirty="0"/>
              <a:t> = </a:t>
            </a:r>
            <a:r>
              <a:rPr lang="fr-FR" sz="1400" dirty="0" err="1"/>
              <a:t>Sizing</a:t>
            </a:r>
            <a:r>
              <a:rPr lang="fr-FR" sz="1400" dirty="0"/>
              <a:t> </a:t>
            </a:r>
            <a:r>
              <a:rPr lang="fr-FR" sz="1400" dirty="0" err="1"/>
              <a:t>Measure</a:t>
            </a:r>
            <a:r>
              <a:rPr lang="fr-FR" sz="1400" dirty="0"/>
              <a:t> Id</a:t>
            </a:r>
          </a:p>
          <a:p>
            <a:r>
              <a:rPr lang="fr-FR" sz="1400" dirty="0"/>
              <a:t>Or </a:t>
            </a:r>
            <a:r>
              <a:rPr lang="fr-FR" sz="1400" b="1" dirty="0"/>
              <a:t>BFID</a:t>
            </a:r>
            <a:r>
              <a:rPr lang="fr-FR" sz="1400" dirty="0"/>
              <a:t> = Background </a:t>
            </a:r>
            <a:r>
              <a:rPr lang="fr-FR" sz="1400" dirty="0" err="1"/>
              <a:t>fact</a:t>
            </a:r>
            <a:r>
              <a:rPr lang="fr-FR" sz="1400" dirty="0"/>
              <a:t> Id</a:t>
            </a:r>
          </a:p>
          <a:p>
            <a:r>
              <a:rPr lang="fr-FR" sz="1400" b="1" dirty="0"/>
              <a:t>SNAPSHOT</a:t>
            </a:r>
            <a:r>
              <a:rPr lang="fr-FR" sz="1400" dirty="0"/>
              <a:t> = CURRENT | PREVIOUS (by default CURRENT)</a:t>
            </a:r>
          </a:p>
          <a:p>
            <a:r>
              <a:rPr lang="fr-FR" sz="1400" b="1" dirty="0"/>
              <a:t>FORMAT</a:t>
            </a:r>
            <a:r>
              <a:rPr lang="fr-FR" sz="1400" dirty="0"/>
              <a:t> = N0 | N1 | N2 | … (for SZID or BFID)</a:t>
            </a:r>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MetricId</a:t>
            </a:r>
            <a:r>
              <a:rPr lang="fr-FR" dirty="0"/>
              <a:t> </a:t>
            </a:r>
            <a:r>
              <a:rPr lang="fr-FR" dirty="0" err="1"/>
              <a:t>Results</a:t>
            </a:r>
            <a:endParaRPr lang="fr-FR" dirty="0"/>
          </a:p>
        </p:txBody>
      </p:sp>
    </p:spTree>
    <p:extLst>
      <p:ext uri="{BB962C8B-B14F-4D97-AF65-F5344CB8AC3E}">
        <p14:creationId xmlns:p14="http://schemas.microsoft.com/office/powerpoint/2010/main" val="413064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Total </a:t>
            </a:r>
            <a:r>
              <a:rPr lang="fr-FR" sz="1800" dirty="0" err="1"/>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a:t>
            </a:r>
            <a:r>
              <a:rPr lang="fr-FR" sz="1800" dirty="0" err="1"/>
              <a:t>Failed</a:t>
            </a:r>
            <a:r>
              <a:rPr lang="fr-FR" sz="1800" dirty="0"/>
              <a:t> </a:t>
            </a:r>
            <a:r>
              <a:rPr lang="fr-FR" sz="1800" dirty="0" err="1"/>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r>
              <a:rPr lang="fr-FR" sz="1600" dirty="0"/>
              <a:t> on Total </a:t>
            </a:r>
            <a:r>
              <a:rPr lang="fr-FR" sz="1600" dirty="0" err="1"/>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Added</a:t>
            </a:r>
            <a:r>
              <a:rPr lang="fr-FR" dirty="0"/>
              <a:t> EFP </a:t>
            </a:r>
            <a:r>
              <a:rPr lang="fr-FR" dirty="0" err="1"/>
              <a:t>Metric</a:t>
            </a:r>
            <a:r>
              <a:rPr lang="fr-FR" dirty="0"/>
              <a:t> 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Deleted</a:t>
            </a:r>
            <a:r>
              <a:rPr lang="fr-FR" dirty="0"/>
              <a:t> EFP </a:t>
            </a:r>
            <a:r>
              <a:rPr lang="fr-FR" dirty="0" err="1"/>
              <a:t>Metric</a:t>
            </a:r>
            <a:r>
              <a:rPr lang="fr-FR" dirty="0"/>
              <a:t> Value</a:t>
            </a:r>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Modified</a:t>
            </a:r>
            <a:r>
              <a:rPr lang="fr-FR" dirty="0"/>
              <a:t> EFP </a:t>
            </a:r>
            <a:r>
              <a:rPr lang="fr-FR" dirty="0" err="1"/>
              <a:t>Metric</a:t>
            </a:r>
            <a:r>
              <a:rPr lang="fr-FR" dirty="0"/>
              <a:t> 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Aggregated</a:t>
            </a:r>
            <a:r>
              <a:rPr lang="fr-FR" dirty="0"/>
              <a:t> EFP </a:t>
            </a:r>
            <a:r>
              <a:rPr lang="fr-FR" dirty="0" err="1"/>
              <a:t>Metric</a:t>
            </a:r>
            <a:r>
              <a:rPr lang="fr-FR" dirty="0"/>
              <a:t> Value</a:t>
            </a:r>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Report </a:t>
            </a:r>
            <a:r>
              <a:rPr lang="fr-FR" dirty="0" err="1"/>
              <a:t>Generator</a:t>
            </a:r>
            <a:r>
              <a:rPr lang="fr-FR" dirty="0"/>
              <a:t> Version</a:t>
            </a:r>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CUSTOM_EXPRESSION</a:t>
            </a:r>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for sizing measure, QR for quality rule, BF for background fact)</a:t>
            </a:r>
          </a:p>
          <a:p>
            <a:r>
              <a:rPr lang="en-US" sz="1100" dirty="0"/>
              <a:t>- EXPR=a/b, (operators can be +, -, *, / , (, ) )</a:t>
            </a:r>
          </a:p>
          <a:p>
            <a:r>
              <a:rPr lang="en-US" sz="1100" dirty="0"/>
              <a:t>- a=</a:t>
            </a:r>
            <a:r>
              <a:rPr lang="en-US" sz="1100" dirty="0" err="1"/>
              <a:t>MetricId</a:t>
            </a:r>
            <a:r>
              <a:rPr lang="en-US" sz="1100" dirty="0"/>
              <a:t> (sample 67011 – all critical violations),</a:t>
            </a:r>
          </a:p>
          <a:p>
            <a:r>
              <a:rPr lang="en-US" sz="1100" dirty="0"/>
              <a:t>- b=</a:t>
            </a:r>
            <a:r>
              <a:rPr lang="en-US" sz="1100" dirty="0" err="1"/>
              <a:t>MetricID</a:t>
            </a:r>
            <a:r>
              <a:rPr lang="en-US" sz="1100" dirty="0"/>
              <a:t> (sample 10202 – Total AFP),</a:t>
            </a:r>
          </a:p>
          <a:p>
            <a:r>
              <a:rPr lang="en-US" sz="1100" dirty="0"/>
              <a:t>- FORMAT=N0 (N2 by default, if nothing or erroneous format is set),</a:t>
            </a:r>
          </a:p>
          <a:p>
            <a:r>
              <a:rPr lang="en-US" sz="1100" dirty="0"/>
              <a:t>- SNAPSHOT = CURRENT|PREVIOUS with CURRENT by default (or if erroneous 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1,b=10202,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23" name="TextBox 22"/>
          <p:cNvSpPr txBox="1"/>
          <p:nvPr/>
        </p:nvSpPr>
        <p:spPr>
          <a:xfrm>
            <a:off x="1619672" y="4045421"/>
            <a:ext cx="5832648"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Note: </a:t>
            </a:r>
          </a:p>
          <a:p>
            <a:r>
              <a:rPr lang="en-GB" sz="1100" dirty="0"/>
              <a:t>You are not limited in the number of parameters to be used in your expression (a, b, c, d…)</a:t>
            </a:r>
          </a:p>
          <a:p>
            <a:r>
              <a:rPr lang="en-GB" sz="1100" dirty="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Graphic</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 [1]</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Graphics [2]</a:t>
            </a:r>
          </a:p>
        </p:txBody>
      </p:sp>
      <p:sp>
        <p:nvSpPr>
          <p:cNvPr id="1027" name="AutoShape 39"/>
          <p:cNvSpPr>
            <a:spLocks noChangeArrowheads="1"/>
          </p:cNvSpPr>
          <p:nvPr/>
        </p:nvSpPr>
        <p:spPr bwMode="auto">
          <a:xfrm>
            <a:off x="520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840679054"/>
              </p:ext>
            </p:extLst>
          </p:nvPr>
        </p:nvGraphicFramePr>
        <p:xfrm>
          <a:off x="5580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Distribution of Technology by Lines of Code</a:t>
            </a:r>
          </a:p>
        </p:txBody>
      </p:sp>
      <p:sp>
        <p:nvSpPr>
          <p:cNvPr id="17" name="TextBox 16"/>
          <p:cNvSpPr txBox="1"/>
          <p:nvPr/>
        </p:nvSpPr>
        <p:spPr>
          <a:xfrm>
            <a:off x="2106055" y="1412775"/>
            <a:ext cx="284072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a:solidFill>
                  <a:schemeClr val="bg1">
                    <a:lumMod val="50000"/>
                  </a:schemeClr>
                </a:solidFill>
              </a:rPr>
              <a:t>Block Name :</a:t>
            </a:r>
          </a:p>
        </p:txBody>
      </p:sp>
      <p:sp>
        <p:nvSpPr>
          <p:cNvPr id="20" name="TextBox 19"/>
          <p:cNvSpPr txBox="1"/>
          <p:nvPr/>
        </p:nvSpPr>
        <p:spPr>
          <a:xfrm>
            <a:off x="2106055" y="1772816"/>
            <a:ext cx="3303426"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(by default COUNT </a:t>
            </a:r>
            <a:r>
              <a:rPr lang="fr-FR" sz="1400" dirty="0" err="1"/>
              <a:t>is</a:t>
            </a:r>
            <a:r>
              <a:rPr lang="fr-FR" sz="1400" dirty="0"/>
              <a:t> </a:t>
            </a:r>
            <a:r>
              <a:rPr lang="fr-FR" sz="1400" dirty="0" err="1"/>
              <a:t>null</a:t>
            </a:r>
            <a:r>
              <a:rPr lang="fr-FR" sz="1400" dirty="0"/>
              <a:t>)</a:t>
            </a:r>
          </a:p>
          <a:p>
            <a:r>
              <a:rPr lang="fr-FR" sz="1400" dirty="0" err="1"/>
              <a:t>where</a:t>
            </a:r>
            <a:r>
              <a:rPr lang="fr-FR" sz="1400" dirty="0"/>
              <a:t> N is the shown technology count (if </a:t>
            </a:r>
            <a:r>
              <a:rPr lang="fr-FR" sz="1400" dirty="0" err="1"/>
              <a:t>null</a:t>
            </a:r>
            <a:r>
              <a:rPr lang="fr-FR" sz="14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a:solidFill>
                  <a:schemeClr val="bg1">
                    <a:lumMod val="50000"/>
                  </a:schemeClr>
                </a:solidFill>
              </a:rPr>
              <a:t>Options :</a:t>
            </a: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Health Factor Radar</a:t>
            </a:r>
          </a:p>
        </p:txBody>
      </p:sp>
      <p:sp>
        <p:nvSpPr>
          <p:cNvPr id="28" name="TextBox 27"/>
          <p:cNvSpPr txBox="1"/>
          <p:nvPr/>
        </p:nvSpPr>
        <p:spPr>
          <a:xfrm>
            <a:off x="2057797" y="3408268"/>
            <a:ext cx="5190374"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RADAR_HEALTH_FACTOR_2_LAST_SNAPSHOTS</a:t>
            </a:r>
            <a:endParaRPr lang="fr-FR" sz="16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717032"/>
            <a:ext cx="406486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4192906454"/>
              </p:ext>
            </p:extLst>
          </p:nvPr>
        </p:nvGraphicFramePr>
        <p:xfrm>
          <a:off x="5580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Compliance Radar</a:t>
            </a:r>
          </a:p>
        </p:txBody>
      </p:sp>
      <p:sp>
        <p:nvSpPr>
          <p:cNvPr id="44" name="TextBox 43"/>
          <p:cNvSpPr txBox="1"/>
          <p:nvPr/>
        </p:nvSpPr>
        <p:spPr>
          <a:xfrm>
            <a:off x="2057039" y="5136460"/>
            <a:ext cx="47583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RADAR_COMPLIANCE_2_LAST_SNAPSHOTS</a:t>
            </a:r>
            <a:endParaRPr lang="fr-FR" sz="14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45224"/>
            <a:ext cx="298474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005353467"/>
              </p:ext>
            </p:extLst>
          </p:nvPr>
        </p:nvGraphicFramePr>
        <p:xfrm>
          <a:off x="5796136"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(by default ZOOM=0.2)</a:t>
            </a:r>
          </a:p>
          <a:p>
            <a:r>
              <a:rPr lang="fr-FR" sz="1600" dirty="0" err="1"/>
              <a:t>where</a:t>
            </a:r>
            <a:r>
              <a:rPr lang="fr-FR" sz="16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(by default 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(by default 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a:t>Complexity</a:t>
            </a:r>
            <a:r>
              <a:rPr lang="fr-FR" dirty="0"/>
              <a:t> Distribution</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distributions:</a:t>
            </a:r>
          </a:p>
          <a:p>
            <a:pPr lvl="0"/>
            <a:r>
              <a:rPr lang="en-GB" sz="1100" dirty="0"/>
              <a:t>-Algorithm Complexity (based on </a:t>
            </a:r>
            <a:r>
              <a:rPr lang="en-GB" sz="1100" dirty="0" err="1"/>
              <a:t>Cyclomatic</a:t>
            </a:r>
            <a:r>
              <a:rPr lang="en-GB" sz="1100" dirty="0"/>
              <a:t> complexity</a:t>
            </a:r>
          </a:p>
          <a:p>
            <a:pPr lvl="0"/>
            <a:r>
              <a:rPr lang="en-GB" sz="1100" dirty="0"/>
              <a:t>-SQL Complexity</a:t>
            </a:r>
          </a:p>
          <a:p>
            <a:pPr lvl="0"/>
            <a:r>
              <a:rPr lang="en-GB" sz="1100" dirty="0"/>
              <a:t>-Coupling (Fan in, Fan out)</a:t>
            </a:r>
          </a:p>
          <a:p>
            <a:pPr lvl="0"/>
            <a:r>
              <a:rPr lang="en-GB" sz="1100" dirty="0"/>
              <a:t>-Ratio of documentation</a:t>
            </a:r>
          </a:p>
          <a:p>
            <a:pPr lvl="0"/>
            <a:r>
              <a:rPr lang="en-GB" sz="1100" dirty="0"/>
              <a:t>-Size of components</a:t>
            </a:r>
          </a:p>
          <a:p>
            <a:pPr lvl="0"/>
            <a:r>
              <a:rPr lang="en-GB" sz="1100" dirty="0"/>
              <a:t>For more information,  go to chapter “Cost”</a:t>
            </a:r>
          </a:p>
          <a:p>
            <a:pPr lvl="0"/>
            <a:r>
              <a:rPr lang="en-GB" sz="1100" dirty="0">
                <a:hlinkClick r:id="rId3"/>
              </a:rPr>
              <a:t>http://doc.castsoftware.com/help/index.jsp?topic=%2Fcurrent%2FHow+Complexity+metrics+are+calculated+by+CAST.html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the chosen distribution. </a:t>
            </a:r>
            <a:br>
              <a:rPr lang="en-GB" sz="1200" dirty="0"/>
            </a:br>
            <a:r>
              <a:rPr lang="en-GB" sz="1200" dirty="0"/>
              <a:t>PAR = 65501 by default, </a:t>
            </a:r>
            <a:r>
              <a:rPr lang="en-GB" sz="1200" dirty="0" err="1"/>
              <a:t>Cyclomatic</a:t>
            </a:r>
            <a:r>
              <a:rPr lang="en-GB" sz="1200" dirty="0"/>
              <a:t> Complexity Distribution</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COUNT=N </a:t>
            </a:r>
            <a:r>
              <a:rPr lang="fr-FR" sz="1400" dirty="0" err="1"/>
              <a:t>where</a:t>
            </a:r>
            <a:r>
              <a:rPr lang="fr-FR" sz="1400" dirty="0"/>
              <a:t> N </a:t>
            </a:r>
            <a:r>
              <a:rPr lang="fr-FR" sz="1400" dirty="0" err="1"/>
              <a:t>indicates</a:t>
            </a:r>
            <a:r>
              <a:rPr lang="fr-FR" sz="1400" dirty="0"/>
              <a:t> the </a:t>
            </a:r>
            <a:r>
              <a:rPr lang="fr-FR" sz="1400" dirty="0" err="1"/>
              <a:t>number</a:t>
            </a:r>
            <a:r>
              <a:rPr lang="fr-FR" sz="1400" dirty="0"/>
              <a:t> of top modules</a:t>
            </a:r>
          </a:p>
          <a:p>
            <a:r>
              <a:rPr lang="fr-FR" sz="1400" dirty="0"/>
              <a:t>By default COUNT=5</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1109049139"/>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QID=60017|66031|7126 : </a:t>
            </a:r>
            <a:r>
              <a:rPr lang="fr-FR" sz="1400" dirty="0" err="1"/>
              <a:t>list</a:t>
            </a:r>
            <a:r>
              <a:rPr lang="fr-FR" sz="1400" dirty="0"/>
              <a:t> BC, TC or QR </a:t>
            </a:r>
            <a:r>
              <a:rPr lang="fr-FR" sz="1400" dirty="0" err="1"/>
              <a:t>metric</a:t>
            </a:r>
            <a:r>
              <a:rPr lang="fr-FR" sz="1400" dirty="0"/>
              <a:t> id </a:t>
            </a:r>
            <a:r>
              <a:rPr lang="fr-FR" sz="1400" dirty="0" err="1"/>
              <a:t>separated</a:t>
            </a:r>
            <a:r>
              <a:rPr lang="fr-FR" sz="1400" dirty="0"/>
              <a:t> by | (max 10)</a:t>
            </a:r>
          </a:p>
          <a:p>
            <a:r>
              <a:rPr lang="fr-FR" sz="1400" dirty="0"/>
              <a:t>Or SID=10151|67211 : </a:t>
            </a:r>
            <a:r>
              <a:rPr lang="fr-FR" sz="1400" dirty="0" err="1"/>
              <a:t>list</a:t>
            </a:r>
            <a:r>
              <a:rPr lang="fr-FR" sz="1400" dirty="0"/>
              <a:t> of </a:t>
            </a:r>
            <a:r>
              <a:rPr lang="fr-FR" sz="1400" dirty="0" err="1"/>
              <a:t>sizing</a:t>
            </a:r>
            <a:r>
              <a:rPr lang="fr-FR" sz="1400" dirty="0"/>
              <a:t> </a:t>
            </a:r>
            <a:r>
              <a:rPr lang="fr-FR" sz="1400" dirty="0" err="1"/>
              <a:t>measures</a:t>
            </a:r>
            <a:r>
              <a:rPr lang="fr-FR" sz="1400" dirty="0"/>
              <a:t> id </a:t>
            </a:r>
            <a:r>
              <a:rPr lang="fr-FR" sz="1400" dirty="0" err="1"/>
              <a:t>separated</a:t>
            </a:r>
            <a:r>
              <a:rPr lang="fr-FR" sz="1400" dirty="0"/>
              <a:t> by | (max 10)</a:t>
            </a:r>
          </a:p>
          <a:p>
            <a:r>
              <a:rPr lang="fr-FR" sz="1400" dirty="0"/>
              <a:t>Or BID=66061|66062 : </a:t>
            </a:r>
            <a:r>
              <a:rPr lang="fr-FR" sz="1400" dirty="0" err="1"/>
              <a:t>list</a:t>
            </a:r>
            <a:r>
              <a:rPr lang="fr-FR" sz="1400" dirty="0"/>
              <a:t> of background </a:t>
            </a:r>
            <a:r>
              <a:rPr lang="fr-FR" sz="1400" dirty="0" err="1"/>
              <a:t>facts</a:t>
            </a:r>
            <a:r>
              <a:rPr lang="fr-FR" sz="1400" dirty="0"/>
              <a:t> id </a:t>
            </a:r>
            <a:r>
              <a:rPr lang="fr-FR" sz="1400" dirty="0" err="1"/>
              <a:t>separated</a:t>
            </a:r>
            <a:r>
              <a:rPr lang="fr-FR" sz="1400" dirty="0"/>
              <a:t> by | (max 10)</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Quality</a:t>
            </a:r>
            <a:r>
              <a:rPr lang="fr-FR" dirty="0"/>
              <a:t> </a:t>
            </a:r>
            <a:r>
              <a:rPr lang="fr-FR" dirty="0" err="1"/>
              <a:t>Indicator</a:t>
            </a:r>
            <a:r>
              <a:rPr lang="fr-FR" dirty="0"/>
              <a:t> Radar</a:t>
            </a:r>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a:t>
            </a:r>
            <a:r>
              <a:rPr lang="fr-FR" dirty="0" err="1"/>
              <a:t>list</a:t>
            </a:r>
            <a:r>
              <a:rPr lang="fr-FR" dirty="0"/>
              <a:t> of </a:t>
            </a:r>
            <a:r>
              <a:rPr lang="fr-FR" dirty="0" err="1"/>
              <a:t>metric</a:t>
            </a:r>
            <a:r>
              <a:rPr lang="fr-FR" dirty="0"/>
              <a:t> id (BC, TC or QR) </a:t>
            </a:r>
            <a:r>
              <a:rPr lang="fr-FR" dirty="0" err="1"/>
              <a:t>separated</a:t>
            </a:r>
            <a:r>
              <a:rPr lang="fr-FR" dirty="0"/>
              <a:t> by ‘|’, for </a:t>
            </a:r>
            <a:r>
              <a:rPr lang="fr-FR" dirty="0" err="1"/>
              <a:t>example</a:t>
            </a:r>
            <a:r>
              <a:rPr lang="fr-FR" dirty="0"/>
              <a:t> ID=ID=60017|60016|66031|61007|7156|3566</a:t>
            </a:r>
          </a:p>
          <a:p>
            <a:r>
              <a:rPr lang="fr-FR" dirty="0"/>
              <a:t>SNAPSHOT=CURRENT or PREVIOUS or BOTH</a:t>
            </a:r>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a:t>Table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 [1]</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a:p>
            <a:r>
              <a:rPr lang="fr-FR" b="1" dirty="0"/>
              <a:t>NOSIZE</a:t>
            </a:r>
            <a:r>
              <a:rPr lang="fr-FR" dirty="0"/>
              <a:t> to </a:t>
            </a:r>
            <a:r>
              <a:rPr lang="fr-FR" dirty="0" err="1"/>
              <a:t>hide</a:t>
            </a:r>
            <a:r>
              <a:rPr lang="fr-FR" dirty="0"/>
              <a:t> the « LOC » </a:t>
            </a:r>
            <a:r>
              <a:rPr lang="fr-FR" dirty="0" err="1"/>
              <a:t>column</a:t>
            </a:r>
            <a:endParaRPr lang="fr-FR" dirty="0"/>
          </a:p>
          <a:p>
            <a:r>
              <a:rPr lang="fr-FR" dirty="0"/>
              <a:t>(by default the « LOC » </a:t>
            </a:r>
            <a:r>
              <a:rPr lang="fr-FR" dirty="0" err="1"/>
              <a:t>column</a:t>
            </a:r>
            <a:r>
              <a:rPr lang="fr-FR" dirty="0"/>
              <a:t> </a:t>
            </a:r>
            <a:r>
              <a:rPr lang="fr-FR" dirty="0" err="1"/>
              <a:t>is</a:t>
            </a:r>
            <a:r>
              <a:rPr lang="fr-FR" dirty="0"/>
              <a:t> </a:t>
            </a:r>
            <a:r>
              <a:rPr lang="fr-FR" dirty="0" err="1"/>
              <a:t>shown</a:t>
            </a:r>
            <a:r>
              <a:rPr lang="fr-FR" dirty="0"/>
              <a:t>)</a:t>
            </a:r>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Lines</a:t>
            </a:r>
            <a:r>
              <a:rPr lang="fr-FR" dirty="0"/>
              <a:t> of code by Module</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LOC_BY_MODULE</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5)</a:t>
            </a:r>
          </a:p>
          <a:p>
            <a:r>
              <a:rPr lang="fr-FR" dirty="0" err="1"/>
              <a:t>where</a:t>
            </a:r>
            <a:r>
              <a:rPr lang="fr-FR" dirty="0"/>
              <a:t> N </a:t>
            </a:r>
            <a:r>
              <a:rPr lang="fr-FR" dirty="0" err="1"/>
              <a:t>is</a:t>
            </a:r>
            <a:r>
              <a:rPr lang="fr-FR" dirty="0"/>
              <a:t> the shown </a:t>
            </a:r>
            <a:r>
              <a:rPr lang="fr-FR" dirty="0" err="1"/>
              <a:t>technology</a:t>
            </a:r>
            <a:r>
              <a:rPr lang="fr-FR" dirty="0"/>
              <a:t> count. To </a:t>
            </a:r>
            <a:r>
              <a:rPr lang="fr-FR" dirty="0" err="1"/>
              <a:t>get</a:t>
            </a:r>
            <a:r>
              <a:rPr lang="fr-FR" dirty="0"/>
              <a:t> all modules, </a:t>
            </a:r>
            <a:r>
              <a:rPr lang="fr-FR" dirty="0" err="1"/>
              <a:t>remove</a:t>
            </a:r>
            <a:r>
              <a:rPr lang="fr-FR" dirty="0"/>
              <a:t> the option ’COUNT =‘</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Business </a:t>
            </a:r>
            <a:r>
              <a:rPr lang="fr-FR" dirty="0" err="1"/>
              <a:t>Criteria</a:t>
            </a:r>
            <a:r>
              <a:rPr lang="fr-FR" dirty="0"/>
              <a:t> by </a:t>
            </a:r>
            <a:r>
              <a:rPr lang="fr-FR" dirty="0" err="1"/>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latin typeface="+mn-lt"/>
                          <a:ea typeface="+mn-ea"/>
                          <a:cs typeface="+mn-cs"/>
                        </a:rPr>
                        <a:t>Techno4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 </a:t>
            </a:r>
          </a:p>
          <a:p>
            <a:r>
              <a:rPr lang="fr-FR" dirty="0"/>
              <a:t>ID=BC ID by default ID </a:t>
            </a:r>
            <a:r>
              <a:rPr lang="fr-FR" dirty="0" err="1"/>
              <a:t>is</a:t>
            </a:r>
            <a:r>
              <a:rPr lang="fr-FR" dirty="0"/>
              <a:t> 60017</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solidFill>
                            <a:schemeClr val="bg1"/>
                          </a:solidFill>
                        </a:rPr>
                        <a:t>Module Name</a:t>
                      </a:r>
                      <a:endParaRPr lang="fr-FR" sz="1100" b="1" dirty="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[5]</a:t>
            </a:r>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a:p>
            <a:r>
              <a:rPr lang="fr-FR" sz="1200" dirty="0"/>
              <a:t>Indicates that short headers will be shown, obviously long headers will </a:t>
            </a:r>
            <a:r>
              <a:rPr lang="fr-FR" sz="1200" dirty="0" err="1"/>
              <a:t>be</a:t>
            </a:r>
            <a:r>
              <a:rPr lang="fr-FR" sz="1200" dirty="0"/>
              <a:t> </a:t>
            </a:r>
            <a:r>
              <a:rPr lang="fr-FR" sz="1200" dirty="0" err="1"/>
              <a:t>shown</a:t>
            </a:r>
            <a:endParaRPr lang="fr-FR" sz="1200" dirty="0"/>
          </a:p>
          <a:p>
            <a:r>
              <a:rPr lang="fr-FR" b="1" dirty="0"/>
              <a:t>SHOW_EVOL=1 </a:t>
            </a:r>
            <a:r>
              <a:rPr lang="fr-FR" dirty="0"/>
              <a:t>(by default SHOW_EVOL=0)</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(delta)</a:t>
            </a:r>
          </a:p>
          <a:p>
            <a:r>
              <a:rPr lang="fr-FR" b="1" dirty="0"/>
              <a:t>SHOW_EVOL_PERCENT=0 </a:t>
            </a:r>
            <a:r>
              <a:rPr lang="fr-FR" dirty="0"/>
              <a:t>(by default SHOW_EVOL_PERCENT=1)</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relative values (percent)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COUNT=8) where N indicates the number of top N</a:t>
            </a:r>
          </a:p>
          <a:p>
            <a:r>
              <a:rPr lang="en-US" sz="1400" dirty="0"/>
              <a:t>PAR=BC-ID (by default PAR=60017) where BC-ID indicates the id of the business criterion </a:t>
            </a:r>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 </a:t>
            </a:r>
            <a:r>
              <a:rPr lang="en-US" sz="1400" dirty="0"/>
              <a:t>(by default COUNT=8</a:t>
            </a:r>
            <a:r>
              <a:rPr lang="en-US" sz="1400"/>
              <a:t>) where </a:t>
            </a:r>
            <a:r>
              <a:rPr lang="en-US" sz="1400" dirty="0"/>
              <a:t>N indicates the number of top N</a:t>
            </a:r>
          </a:p>
          <a:p>
            <a:r>
              <a:rPr lang="en-US" sz="1400"/>
              <a:t>PAR=BC-ID where </a:t>
            </a:r>
            <a:r>
              <a:rPr lang="en-US" sz="1400" dirty="0"/>
              <a:t>BC-ID indicates the id of the business criterion </a:t>
            </a:r>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         where </a:t>
            </a:r>
            <a:r>
              <a:rPr lang="fr-FR" dirty="0"/>
              <a:t>N indicates the number of top N</a:t>
            </a:r>
          </a:p>
          <a:p>
            <a:r>
              <a:rPr lang="fr-FR" b="1" dirty="0"/>
              <a:t>PAR=N</a:t>
            </a:r>
            <a:r>
              <a:rPr lang="fr-FR" dirty="0"/>
              <a:t> (by default PAR=60017)</a:t>
            </a:r>
          </a:p>
          <a:p>
            <a:r>
              <a:rPr lang="fr-FR"/>
              <a:t>         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COUNT=5)</a:t>
            </a:r>
          </a:p>
          <a:p>
            <a:r>
              <a:rPr lang="en-US" sz="1400" dirty="0"/>
              <a:t>where N indicates the number of top N</a:t>
            </a:r>
          </a:p>
          <a:p>
            <a:r>
              <a:rPr lang="en-US" sz="1400" b="1" dirty="0"/>
              <a:t>PAR=N</a:t>
            </a:r>
            <a:r>
              <a:rPr lang="en-US" sz="1400" dirty="0"/>
              <a:t> (by default PAR=60017)</a:t>
            </a:r>
          </a:p>
          <a:p>
            <a:r>
              <a:rPr lang="en-US" sz="1400" dirty="0"/>
              <a:t>where N indicates the Business Criterion Id</a:t>
            </a:r>
          </a:p>
          <a:p>
            <a:r>
              <a:rPr lang="en-US" sz="1400" b="1" dirty="0"/>
              <a:t>C=N</a:t>
            </a:r>
            <a:r>
              <a:rPr lang="en-US" sz="1400" dirty="0"/>
              <a:t> (by default C is null)</a:t>
            </a:r>
          </a:p>
          <a:p>
            <a:r>
              <a:rPr lang="en-US" sz="1400" dirty="0"/>
              <a:t>where N represents the order of the result</a:t>
            </a:r>
          </a:p>
          <a:p>
            <a:r>
              <a:rPr lang="en-US" sz="1400" dirty="0"/>
              <a:t>  - C=0 or nothing indicates a descending Improvement Gap order</a:t>
            </a:r>
          </a:p>
          <a:p>
            <a:r>
              <a:rPr lang="en-US" sz="1400" dirty="0"/>
              <a:t>  - C=1 indicates a descending Improvement Variation order</a:t>
            </a:r>
          </a:p>
          <a:p>
            <a:r>
              <a:rPr lang="en-US" sz="1400" dirty="0"/>
              <a:t>  - C=2 indicates a descending Degradation Variation order</a:t>
            </a:r>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PAR=N[|N]</a:t>
            </a:r>
            <a:r>
              <a:rPr lang="en-US" sz="1400" dirty="0"/>
              <a:t>* (by default PAR=60014|60013|60012|60011|60016)</a:t>
            </a:r>
          </a:p>
          <a:p>
            <a:r>
              <a:rPr lang="en-US" sz="1400" dirty="0"/>
              <a:t>where each submitted N indicates a business criterion Id</a:t>
            </a:r>
          </a:p>
          <a:p>
            <a:r>
              <a:rPr lang="en-US" sz="1400" b="1" dirty="0"/>
              <a:t>COUNT=N</a:t>
            </a:r>
            <a:r>
              <a:rPr lang="en-US" sz="1400" dirty="0"/>
              <a:t> (by default COUNT=7)</a:t>
            </a:r>
          </a:p>
          <a:p>
            <a:r>
              <a:rPr lang="en-US" sz="1400" dirty="0"/>
              <a:t>where N is the limit number of shown item ; if COUNT options isn’t indicated, no limit is applied</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2520280">
                  <a:extLst>
                    <a:ext uri="{9D8B030D-6E8A-4147-A177-3AD203B41FA5}">
                      <a16:colId xmlns:a16="http://schemas.microsoft.com/office/drawing/2014/main" val="20003"/>
                    </a:ext>
                  </a:extLst>
                </a:gridCol>
                <a:gridCol w="3168351">
                  <a:extLst>
                    <a:ext uri="{9D8B030D-6E8A-4147-A177-3AD203B41FA5}">
                      <a16:colId xmlns:a16="http://schemas.microsoft.com/office/drawing/2014/main" val="20004"/>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Criteria List for Business Criteria List</a:t>
            </a:r>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95410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a:t>
            </a:r>
            <a:r>
              <a:rPr lang="en-US" sz="1400" dirty="0"/>
              <a:t> (by default PAR=60017)</a:t>
            </a:r>
          </a:p>
          <a:p>
            <a:r>
              <a:rPr lang="en-US" sz="1400" dirty="0"/>
              <a:t>where N indicates the business criterion Id</a:t>
            </a:r>
          </a:p>
          <a:p>
            <a:r>
              <a:rPr lang="en-US" sz="1400" b="1"/>
              <a:t>COUNT=N</a:t>
            </a:r>
            <a:r>
              <a:rPr lang="en-US" sz="1400"/>
              <a:t> where </a:t>
            </a:r>
            <a:r>
              <a:rPr lang="en-US" sz="1400" dirty="0"/>
              <a:t>N indicates the limit number of shown items. If this value isn’t indicated, all items will be shown</a:t>
            </a:r>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914005772"/>
              </p:ext>
            </p:extLst>
          </p:nvPr>
        </p:nvGraphicFramePr>
        <p:xfrm>
          <a:off x="1835694" y="3356992"/>
          <a:ext cx="5904657" cy="237626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 for top critical violations</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[15]</a:t>
            </a:r>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artefacts in violation to a business criteria</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METRIC_TOP_ARTEFACT</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a:t>
            </a:r>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RULID=N (by default RULID=4670)</a:t>
            </a:r>
          </a:p>
          <a:p>
            <a:r>
              <a:rPr lang="en-US" dirty="0"/>
              <a:t>where N indicates the rule Id</a:t>
            </a:r>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[17]</a:t>
            </a:r>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Rules by Technical Criteria</a:t>
            </a:r>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CNT=N</a:t>
            </a:r>
            <a:r>
              <a:rPr lang="en-US" dirty="0"/>
              <a:t> (by default CNT=1)</a:t>
            </a:r>
          </a:p>
          <a:p>
            <a:r>
              <a:rPr lang="en-US" sz="1400" dirty="0"/>
              <a:t>where N indicates the shown rule number ; if this item missed, no limitation will be applied</a:t>
            </a:r>
          </a:p>
          <a:p>
            <a:r>
              <a:rPr lang="en-US" b="1" dirty="0"/>
              <a:t>TCID=N</a:t>
            </a:r>
            <a:r>
              <a:rPr lang="en-US" dirty="0"/>
              <a:t> (by default TCID=61001)</a:t>
            </a:r>
          </a:p>
          <a:p>
            <a:r>
              <a:rPr lang="en-US" sz="1400" dirty="0"/>
              <a:t>where N indicates the technical criterion Id</a:t>
            </a:r>
          </a:p>
          <a:p>
            <a:r>
              <a:rPr lang="en-US" b="1" dirty="0"/>
              <a:t>BZID=N</a:t>
            </a:r>
            <a:r>
              <a:rPr lang="en-US" dirty="0"/>
              <a:t> (by default BZID=60016)</a:t>
            </a:r>
          </a:p>
          <a:p>
            <a:r>
              <a:rPr lang="en-US" sz="1400" dirty="0"/>
              <a:t>where N indicates the business criterion Id</a:t>
            </a:r>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no new violation appeared on rule, rule description is not loaded</a:t>
            </a:r>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Behavior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[18]</a:t>
            </a:r>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a:t>Riskiest</a:t>
            </a:r>
            <a:r>
              <a:rPr lang="fr-FR" dirty="0"/>
              <a:t> 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 (by default SRC=PERF)</a:t>
            </a:r>
          </a:p>
          <a:p>
            <a:r>
              <a:rPr lang="en-US" sz="1400" dirty="0"/>
              <a:t>Indicates the transaction type where top riskiest transactions will be searched</a:t>
            </a:r>
            <a:endParaRPr lang="en-US" dirty="0"/>
          </a:p>
          <a:p>
            <a:r>
              <a:rPr lang="en-US" dirty="0"/>
              <a:t>COUNT=N (by default COUNT=10)</a:t>
            </a:r>
          </a:p>
          <a:p>
            <a:r>
              <a:rPr lang="en-US" sz="1400" dirty="0"/>
              <a:t>where N indicates the top N number (default value = 10)</a:t>
            </a:r>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a:t>PowerPoint Templates – Tables [19]</a:t>
            </a:r>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Components</a:t>
            </a:r>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a:t>
            </a:r>
          </a:p>
          <a:p>
            <a:r>
              <a:rPr lang="en-US" dirty="0"/>
              <a:t>(by default SRC=PERF) indicates the searched business criterion type</a:t>
            </a:r>
          </a:p>
          <a:p>
            <a:r>
              <a:rPr lang="en-US" dirty="0"/>
              <a:t>MOD=N (by default MOD is null)</a:t>
            </a:r>
          </a:p>
          <a:p>
            <a:r>
              <a:rPr lang="en-US" dirty="0"/>
              <a:t>where N indicates that the searched result will be applied on the module identified by this id and on the entire snapshot if this value isn’t indicated</a:t>
            </a:r>
          </a:p>
          <a:p>
            <a:r>
              <a:rPr lang="en-US" dirty="0"/>
              <a:t>COUNT=N (by default COUNT=5)</a:t>
            </a:r>
          </a:p>
          <a:p>
            <a:r>
              <a:rPr lang="en-US" dirty="0"/>
              <a:t>where N indicates the top N number (default value = 10)</a:t>
            </a:r>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[20]</a:t>
            </a:r>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[21]</a:t>
            </a:r>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Complexity Distribution</a:t>
            </a:r>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[22]</a:t>
            </a:r>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Complexity</a:t>
            </a:r>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Distribution</a:t>
            </a:r>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Health Factor Score by Modules &amp; Evolution on Previous version</a:t>
            </a:r>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HEADER=SHORT </a:t>
            </a:r>
            <a:r>
              <a:rPr lang="en-US" dirty="0"/>
              <a:t>(by default HEADER=SHORT)</a:t>
            </a:r>
          </a:p>
          <a:p>
            <a:r>
              <a:rPr lang="en-US" dirty="0"/>
              <a:t>Indicates that short headers will be shown, obviously long headers will be shown</a:t>
            </a:r>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Grade &amp; Evolution</a:t>
            </a:r>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by Module &amp; Evolution</a:t>
            </a:r>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Technology distribution by Module</a:t>
            </a:r>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Statistics about Artifacts – CAST Complexity &amp; Violations</a:t>
            </a:r>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Module</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COMPLIANCE_TO_OBJ_TABLE</a:t>
            </a:r>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(by default 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works only if current snapshot and previous snapshot selected are continuous snapshots</a:t>
            </a:r>
          </a:p>
          <a:p>
            <a:r>
              <a:rPr lang="en-US" dirty="0"/>
              <a:t>Objectives corresponds to the number of critical rules in the current snapshot</a:t>
            </a:r>
          </a:p>
          <a:p>
            <a:r>
              <a:rPr lang="en-US" dirty="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debt Information</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not continuous snapshots, results will be the sum of Technical Debt added and Technical Debt removed</a:t>
            </a:r>
          </a:p>
        </p:txBody>
      </p:sp>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all versions</a:t>
            </a:r>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Application</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a:p>
            <a:r>
              <a:rPr lang="fr-FR" sz="1800" b="1" dirty="0"/>
              <a:t>SHOW_PREVIOUS=1</a:t>
            </a:r>
            <a:r>
              <a:rPr lang="fr-FR" sz="1800" dirty="0"/>
              <a:t> (by default SHOW_PREVIOUS=0)</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Automated Function Points</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IFPUG_FUNCTIONS</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COUNT=N</a:t>
            </a:r>
            <a:r>
              <a:rPr lang="fr-FR" sz="1800" dirty="0"/>
              <a:t> to </a:t>
            </a:r>
            <a:r>
              <a:rPr lang="fr-FR" sz="1800" dirty="0" err="1"/>
              <a:t>limit</a:t>
            </a:r>
            <a:r>
              <a:rPr lang="fr-FR" sz="1800" dirty="0"/>
              <a:t> </a:t>
            </a:r>
            <a:r>
              <a:rPr lang="fr-FR" sz="1800" dirty="0" err="1"/>
              <a:t>number</a:t>
            </a:r>
            <a:r>
              <a:rPr lang="fr-FR" sz="1800" dirty="0"/>
              <a:t> of items </a:t>
            </a:r>
            <a:r>
              <a:rPr lang="fr-FR" sz="1800" dirty="0" err="1"/>
              <a:t>displayed</a:t>
            </a:r>
            <a:r>
              <a:rPr lang="fr-FR" sz="1800" dirty="0"/>
              <a:t> (by default N=5) – </a:t>
            </a:r>
            <a:r>
              <a:rPr lang="fr-FR" sz="1800" dirty="0" err="1"/>
              <a:t>this</a:t>
            </a:r>
            <a:r>
              <a:rPr lang="fr-FR" sz="1800" dirty="0"/>
              <a:t> </a:t>
            </a:r>
            <a:r>
              <a:rPr lang="fr-FR" sz="1800" dirty="0" err="1"/>
              <a:t>list</a:t>
            </a:r>
            <a:r>
              <a:rPr lang="fr-FR" sz="1800" dirty="0"/>
              <a:t> </a:t>
            </a:r>
            <a:r>
              <a:rPr lang="fr-FR" sz="1800" dirty="0" err="1"/>
              <a:t>will</a:t>
            </a:r>
            <a:r>
              <a:rPr lang="fr-FR" sz="1800" dirty="0"/>
              <a:t> </a:t>
            </a:r>
            <a:r>
              <a:rPr lang="fr-FR" sz="1800" dirty="0" err="1"/>
              <a:t>usually</a:t>
            </a:r>
            <a:r>
              <a:rPr lang="fr-FR" sz="1800" dirty="0"/>
              <a:t> </a:t>
            </a:r>
            <a:r>
              <a:rPr lang="fr-FR" sz="1800" dirty="0" err="1"/>
              <a:t>be</a:t>
            </a:r>
            <a:r>
              <a:rPr lang="fr-FR" sz="1800" dirty="0"/>
              <a:t> </a:t>
            </a:r>
            <a:r>
              <a:rPr lang="fr-FR" sz="1800" dirty="0" err="1"/>
              <a:t>quite</a:t>
            </a:r>
            <a:r>
              <a:rPr lang="fr-FR" sz="1800" dirty="0"/>
              <a:t> large and </a:t>
            </a:r>
            <a:r>
              <a:rPr lang="fr-FR" sz="1800" dirty="0" err="1"/>
              <a:t>will</a:t>
            </a:r>
            <a:r>
              <a:rPr lang="fr-FR" sz="1800" dirty="0"/>
              <a:t> </a:t>
            </a:r>
            <a:r>
              <a:rPr lang="fr-FR" sz="1800" dirty="0" err="1"/>
              <a:t>be</a:t>
            </a:r>
            <a:r>
              <a:rPr lang="fr-FR" sz="1800" dirty="0"/>
              <a:t> best </a:t>
            </a:r>
            <a:r>
              <a:rPr lang="fr-FR" sz="1800" dirty="0" err="1"/>
              <a:t>used</a:t>
            </a:r>
            <a:r>
              <a:rPr lang="fr-FR" sz="1800" dirty="0"/>
              <a:t> in Excel reports</a:t>
            </a:r>
          </a:p>
          <a:p>
            <a:r>
              <a:rPr lang="fr-FR" sz="1800" b="1" dirty="0"/>
              <a:t>TYPE=T</a:t>
            </a:r>
            <a:r>
              <a:rPr lang="fr-FR" sz="1800" dirty="0"/>
              <a:t> to </a:t>
            </a:r>
            <a:r>
              <a:rPr lang="fr-FR" sz="1800" dirty="0" err="1"/>
              <a:t>filter</a:t>
            </a:r>
            <a:r>
              <a:rPr lang="fr-FR" sz="1800" dirty="0"/>
              <a:t> </a:t>
            </a:r>
            <a:r>
              <a:rPr lang="fr-FR" sz="1800" dirty="0" err="1"/>
              <a:t>list</a:t>
            </a:r>
            <a:r>
              <a:rPr lang="fr-FR" sz="1800" dirty="0"/>
              <a:t> by </a:t>
            </a:r>
            <a:r>
              <a:rPr lang="fr-FR" sz="1800" dirty="0" err="1"/>
              <a:t>function</a:t>
            </a:r>
            <a:r>
              <a:rPr lang="fr-FR" sz="1800" dirty="0"/>
              <a:t> types. T </a:t>
            </a:r>
            <a:r>
              <a:rPr lang="fr-FR" sz="1800" dirty="0" err="1"/>
              <a:t>may</a:t>
            </a:r>
            <a:r>
              <a:rPr lang="fr-FR" sz="1800" dirty="0"/>
              <a:t> </a:t>
            </a:r>
            <a:r>
              <a:rPr lang="fr-FR" sz="1800" dirty="0" err="1"/>
              <a:t>be</a:t>
            </a:r>
            <a:r>
              <a:rPr lang="fr-FR" sz="1800" dirty="0"/>
              <a:t> ‘TF’ for </a:t>
            </a:r>
            <a:r>
              <a:rPr lang="fr-FR" sz="1800" dirty="0" err="1"/>
              <a:t>transactional</a:t>
            </a:r>
            <a:r>
              <a:rPr lang="fr-FR" sz="1800" dirty="0"/>
              <a:t> </a:t>
            </a:r>
            <a:r>
              <a:rPr lang="fr-FR" sz="1800" dirty="0" err="1"/>
              <a:t>functions</a:t>
            </a:r>
            <a:r>
              <a:rPr lang="fr-FR" sz="1800" dirty="0"/>
              <a:t>, or ‘DF’ for data </a:t>
            </a:r>
            <a:r>
              <a:rPr lang="fr-FR" sz="1800" dirty="0" err="1"/>
              <a:t>functions</a:t>
            </a:r>
            <a:r>
              <a:rPr lang="fr-FR" sz="1800" dirty="0"/>
              <a:t> (by default no </a:t>
            </a:r>
            <a:r>
              <a:rPr lang="fr-FR" sz="1800" dirty="0" err="1"/>
              <a:t>filtering</a:t>
            </a:r>
            <a:r>
              <a:rPr lang="fr-FR" sz="1800" dirty="0"/>
              <a:t> </a:t>
            </a:r>
            <a:r>
              <a:rPr lang="fr-FR" sz="1800" dirty="0" err="1"/>
              <a:t>will</a:t>
            </a:r>
            <a:r>
              <a:rPr lang="fr-FR" sz="1800" dirty="0"/>
              <a:t> </a:t>
            </a:r>
            <a:r>
              <a:rPr lang="fr-FR" sz="1800" dirty="0" err="1"/>
              <a:t>be</a:t>
            </a:r>
            <a:r>
              <a:rPr lang="fr-FR" sz="1800" dirty="0"/>
              <a:t> </a:t>
            </a:r>
            <a:r>
              <a:rPr lang="fr-FR" sz="1800" dirty="0" err="1"/>
              <a:t>applied</a:t>
            </a:r>
            <a:r>
              <a:rPr lang="fr-FR" sz="1800" dirty="0"/>
              <a: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25615242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Grade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 Violations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Critical</a:t>
                      </a:r>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4321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MODULES=1|0</a:t>
            </a:r>
            <a:r>
              <a:rPr lang="fr-FR" sz="1200" dirty="0"/>
              <a:t> to display violations for the </a:t>
            </a:r>
            <a:r>
              <a:rPr lang="fr-FR" sz="1200" dirty="0" err="1"/>
              <a:t>whole</a:t>
            </a:r>
            <a:r>
              <a:rPr lang="fr-FR" sz="1200" dirty="0"/>
              <a:t> application (=0 by default) or per modules (=1)</a:t>
            </a:r>
          </a:p>
          <a:p>
            <a:r>
              <a:rPr lang="en-US" sz="1200" b="1" dirty="0"/>
              <a:t>CRITICAL=1|0</a:t>
            </a:r>
            <a:r>
              <a:rPr lang="en-US" sz="1200" dirty="0"/>
              <a:t> to include critical violations (=1 by default) or not (=0)</a:t>
            </a:r>
          </a:p>
          <a:p>
            <a:r>
              <a:rPr lang="en-US" sz="1200" b="1" dirty="0"/>
              <a:t>NONCRITICAL=1|0 </a:t>
            </a:r>
            <a:r>
              <a:rPr lang="en-US" sz="1200" dirty="0"/>
              <a:t>to include the non-critical violations (=1) or not (=0 by default)</a:t>
            </a:r>
          </a:p>
          <a:p>
            <a:r>
              <a:rPr lang="en-US" sz="1200" b="1" dirty="0"/>
              <a:t>GRADE=1|0</a:t>
            </a:r>
            <a:r>
              <a:rPr lang="en-US" sz="1200" dirty="0"/>
              <a:t> to show the “Grade” column (1 by default)</a:t>
            </a:r>
          </a:p>
          <a:p>
            <a:r>
              <a:rPr lang="en-US" sz="1200" b="1" dirty="0"/>
              <a:t>TOTAL=1|0 </a:t>
            </a:r>
            <a:r>
              <a:rPr lang="en-US" sz="1200" dirty="0"/>
              <a:t>to show the “Total Checks” column (1 by default)</a:t>
            </a:r>
          </a:p>
          <a:p>
            <a:r>
              <a:rPr lang="en-US" sz="1200" b="1" dirty="0"/>
              <a:t>FAILED=1|0 </a:t>
            </a:r>
            <a:r>
              <a:rPr lang="en-US" sz="1200" dirty="0"/>
              <a:t>to show the “Failed Checks” column (0 by default)</a:t>
            </a:r>
          </a:p>
          <a:p>
            <a:r>
              <a:rPr lang="en-US" sz="1200" b="1" dirty="0"/>
              <a:t>SUCCESSFUL=1|0 </a:t>
            </a:r>
            <a:r>
              <a:rPr lang="en-US" sz="1200" dirty="0"/>
              <a:t>to show the “Successful Checks” column (0 by default)</a:t>
            </a:r>
          </a:p>
          <a:p>
            <a:r>
              <a:rPr lang="en-US" sz="1200" b="1" dirty="0"/>
              <a:t>ADDEDREMOVED=1|0</a:t>
            </a:r>
            <a:r>
              <a:rPr lang="en-US" sz="1200" dirty="0"/>
              <a:t> to show the “Added” and “Removed” columns (0 by default)</a:t>
            </a:r>
          </a:p>
          <a:p>
            <a:r>
              <a:rPr lang="en-US" sz="1200" b="1" dirty="0"/>
              <a:t>COMPLIANCE=1|0 </a:t>
            </a:r>
            <a:r>
              <a:rPr lang="en-US" sz="1200" dirty="0"/>
              <a:t>to show the “Compliance Ratio” column (0 by default)</a:t>
            </a:r>
          </a:p>
          <a:p>
            <a:r>
              <a:rPr lang="en-US" sz="1200" b="1" dirty="0"/>
              <a:t>COUNT=-1|N </a:t>
            </a:r>
            <a:r>
              <a:rPr lang="en-US" sz="1200" dirty="0"/>
              <a:t>display only N results, or all results if -1 (5 by default)</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a rule</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QUALITY_RULE_VIOLATIONS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424,COUNT=10"/>
          <p:cNvGraphicFramePr>
            <a:graphicFrameLocks noGrp="1"/>
          </p:cNvGraphicFramePr>
          <p:nvPr>
            <p:extLst>
              <p:ext uri="{D42A27DB-BD31-4B8C-83A1-F6EECF244321}">
                <p14:modId xmlns:p14="http://schemas.microsoft.com/office/powerpoint/2010/main" val="3287607060"/>
              </p:ext>
            </p:extLst>
          </p:nvPr>
        </p:nvGraphicFramePr>
        <p:xfrm>
          <a:off x="1187624" y="3717314"/>
          <a:ext cx="6840760"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PRI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Status</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1,234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t>added</a:t>
                      </a:r>
                      <a:endParaRPr lang="fr-FR" sz="1000" kern="12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updated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The Id of the business criterion. If this id correspond to efficiency (60014), robustness (60013), or security (60016), the </a:t>
            </a:r>
            <a:r>
              <a:rPr lang="en-GB" sz="1200" dirty="0" err="1"/>
              <a:t>propagatedRiskIndex</a:t>
            </a:r>
            <a:r>
              <a:rPr lang="en-GB" sz="1200" dirty="0"/>
              <a:t> is displayed. By default, BCID = 60013</a:t>
            </a:r>
            <a:br>
              <a:rPr lang="en-GB" sz="1200" dirty="0"/>
            </a:br>
            <a:r>
              <a:rPr lang="en-GB" sz="1200" dirty="0"/>
              <a:t>- </a:t>
            </a:r>
            <a:r>
              <a:rPr lang="en-GB" sz="1200" b="1" dirty="0"/>
              <a:t>ID=</a:t>
            </a:r>
            <a:r>
              <a:rPr lang="en-GB" sz="1200" dirty="0"/>
              <a:t> The Id of the quality rule for which you want to display the list of violations</a:t>
            </a:r>
            <a:br>
              <a:rPr lang="en-GB" sz="1200" dirty="0"/>
            </a:br>
            <a:r>
              <a:rPr lang="en-GB" sz="1200" dirty="0"/>
              <a:t>- </a:t>
            </a:r>
            <a:r>
              <a:rPr lang="en-GB" sz="1200" b="1" dirty="0"/>
              <a:t>COUNT=N</a:t>
            </a:r>
            <a:r>
              <a:rPr lang="en-GB" sz="1200" dirty="0"/>
              <a:t> where N indicates the top N number ; default value = 10</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SNAPSHOT=CURRENT|PREVIOUS</a:t>
            </a:r>
            <a:r>
              <a:rPr lang="en-GB" sz="1200" dirty="0"/>
              <a:t> to select from which snapshot we take results; default is Current</a:t>
            </a:r>
            <a:endParaRPr lang="en-US" sz="1200" dirty="0"/>
          </a:p>
          <a:p>
            <a:r>
              <a:rPr lang="en-GB" sz="1200" dirty="0"/>
              <a:t>If there is no previous snapshot, column Status is not displayed</a:t>
            </a:r>
            <a:endParaRPr lang="en-US" sz="1200" dirty="0"/>
          </a:p>
          <a:p>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spTree>
    <p:extLst>
      <p:ext uri="{BB962C8B-B14F-4D97-AF65-F5344CB8AC3E}">
        <p14:creationId xmlns:p14="http://schemas.microsoft.com/office/powerpoint/2010/main" val="3838177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in </a:t>
            </a:r>
            <a:r>
              <a:rPr lang="en-US"/>
              <a:t>action plan</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ACTION_PLAN_VIOLATIONS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[36]</a:t>
            </a:r>
          </a:p>
        </p:txBody>
      </p:sp>
      <p:sp>
        <p:nvSpPr>
          <p:cNvPr id="9" name="TextBox 8"/>
          <p:cNvSpPr txBox="1"/>
          <p:nvPr/>
        </p:nvSpPr>
        <p:spPr>
          <a:xfrm>
            <a:off x="2143714" y="1818690"/>
            <a:ext cx="652450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FILTER=ADDED|SOLVED|PENDING|ALL</a:t>
            </a:r>
            <a:r>
              <a:rPr lang="en-GB" sz="1200" dirty="0"/>
              <a:t> to filter the list by the remedial action status; default is ALL</a:t>
            </a:r>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57281147"/>
              </p:ext>
            </p:extLst>
          </p:nvPr>
        </p:nvGraphicFramePr>
        <p:xfrm>
          <a:off x="827584" y="3980032"/>
          <a:ext cx="7488832" cy="10515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critical violations for health factor</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CRITICAL_VIOLATIONS_LIST</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[37]</a:t>
            </a:r>
          </a:p>
        </p:txBody>
      </p:sp>
      <p:sp>
        <p:nvSpPr>
          <p:cNvPr id="9" name="TextBox 8"/>
          <p:cNvSpPr txBox="1"/>
          <p:nvPr/>
        </p:nvSpPr>
        <p:spPr>
          <a:xfrm>
            <a:off x="2143714" y="1818690"/>
            <a:ext cx="6524504" cy="120032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BCID=60011|60012|60013|60014|60016|60017</a:t>
            </a:r>
            <a:r>
              <a:rPr lang="en-GB" sz="1200" dirty="0"/>
              <a:t> one or several ; default value = 60016 (Security)</a:t>
            </a:r>
            <a:endParaRPr lang="en-US" sz="1200" dirty="0"/>
          </a:p>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FILTER=ADDED|UNCHANGED|ALL</a:t>
            </a:r>
            <a:r>
              <a:rPr lang="en-GB" sz="1200" dirty="0"/>
              <a:t> to filter the list by the violation status; default is ALL</a:t>
            </a:r>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graphicFrame>
        <p:nvGraphicFramePr>
          <p:cNvPr id="16" name="Table 15" descr="TABLE;CRITICAL_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611927"/>
              </p:ext>
            </p:extLst>
          </p:nvPr>
        </p:nvGraphicFramePr>
        <p:xfrm>
          <a:off x="539552" y="3980032"/>
          <a:ext cx="7964210" cy="78170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l">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Name</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Status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n/a</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1</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Updated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2</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unchanged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a:t>
            </a:r>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is used to get updated id for quality rules if you need to configure another component.</a:t>
            </a:r>
          </a:p>
          <a:p>
            <a:r>
              <a:rPr lang="en-US" dirty="0"/>
              <a:t>To get list of ids by default, see next slide</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Text</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[1]</a:t>
            </a:r>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16364</TotalTime>
  <Words>6030</Words>
  <Application>Microsoft Office PowerPoint</Application>
  <PresentationFormat>On-screen Show (4:3)</PresentationFormat>
  <Paragraphs>1901</Paragraphs>
  <Slides>69</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69</vt:i4>
      </vt:variant>
    </vt:vector>
  </HeadingPairs>
  <TitlesOfParts>
    <vt:vector size="86"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834</cp:revision>
  <dcterms:created xsi:type="dcterms:W3CDTF">2013-01-22T15:43:13Z</dcterms:created>
  <dcterms:modified xsi:type="dcterms:W3CDTF">2017-09-12T11:13:22Z</dcterms:modified>
</cp:coreProperties>
</file>