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64"/>
  </p:notesMasterIdLst>
  <p:sldIdLst>
    <p:sldId id="262" r:id="rId7"/>
    <p:sldId id="263" r:id="rId8"/>
    <p:sldId id="264" r:id="rId9"/>
    <p:sldId id="265" r:id="rId10"/>
    <p:sldId id="266" r:id="rId11"/>
    <p:sldId id="267" r:id="rId12"/>
    <p:sldId id="268" r:id="rId13"/>
    <p:sldId id="270" r:id="rId14"/>
    <p:sldId id="271" r:id="rId15"/>
    <p:sldId id="321" r:id="rId16"/>
    <p:sldId id="306" r:id="rId17"/>
    <p:sldId id="272" r:id="rId18"/>
    <p:sldId id="322" r:id="rId19"/>
    <p:sldId id="323" r:id="rId20"/>
    <p:sldId id="295" r:id="rId21"/>
    <p:sldId id="276" r:id="rId22"/>
    <p:sldId id="275" r:id="rId23"/>
    <p:sldId id="274" r:id="rId24"/>
    <p:sldId id="277" r:id="rId25"/>
    <p:sldId id="279" r:id="rId26"/>
    <p:sldId id="297" r:id="rId27"/>
    <p:sldId id="278" r:id="rId28"/>
    <p:sldId id="300" r:id="rId29"/>
    <p:sldId id="316" r:id="rId30"/>
    <p:sldId id="294" r:id="rId31"/>
    <p:sldId id="280" r:id="rId32"/>
    <p:sldId id="281" r:id="rId33"/>
    <p:sldId id="320" r:id="rId34"/>
    <p:sldId id="304" r:id="rId35"/>
    <p:sldId id="305" r:id="rId36"/>
    <p:sldId id="282" r:id="rId37"/>
    <p:sldId id="283" r:id="rId38"/>
    <p:sldId id="302" r:id="rId39"/>
    <p:sldId id="284" r:id="rId40"/>
    <p:sldId id="303" r:id="rId41"/>
    <p:sldId id="285" r:id="rId42"/>
    <p:sldId id="286" r:id="rId43"/>
    <p:sldId id="287" r:id="rId44"/>
    <p:sldId id="288" r:id="rId45"/>
    <p:sldId id="301" r:id="rId46"/>
    <p:sldId id="289" r:id="rId47"/>
    <p:sldId id="290" r:id="rId48"/>
    <p:sldId id="291" r:id="rId49"/>
    <p:sldId id="292" r:id="rId50"/>
    <p:sldId id="293" r:id="rId51"/>
    <p:sldId id="296" r:id="rId52"/>
    <p:sldId id="298" r:id="rId53"/>
    <p:sldId id="299" r:id="rId54"/>
    <p:sldId id="307" r:id="rId55"/>
    <p:sldId id="309" r:id="rId56"/>
    <p:sldId id="310" r:id="rId57"/>
    <p:sldId id="312" r:id="rId58"/>
    <p:sldId id="313" r:id="rId59"/>
    <p:sldId id="314" r:id="rId60"/>
    <p:sldId id="315" r:id="rId61"/>
    <p:sldId id="317" r:id="rId62"/>
    <p:sldId id="318" r:id="rId6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DFD"/>
    <a:srgbClr val="5987CC"/>
    <a:srgbClr val="2F65B4"/>
    <a:srgbClr val="3B82E5"/>
    <a:srgbClr val="EEB000"/>
    <a:srgbClr val="E68708"/>
    <a:srgbClr val="5E5E5E"/>
    <a:srgbClr val="98D7E8"/>
    <a:srgbClr val="65D7FF"/>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86" autoAdjust="0"/>
    <p:restoredTop sz="94660"/>
  </p:normalViewPr>
  <p:slideViewPr>
    <p:cSldViewPr>
      <p:cViewPr varScale="1">
        <p:scale>
          <a:sx n="167" d="100"/>
          <a:sy n="167" d="100"/>
        </p:scale>
        <p:origin x="-194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Lbls>
            <c:dLbl>
              <c:idx val="3"/>
              <c:layout>
                <c:manualLayout>
                  <c:x val="-0.20676843965933503"/>
                  <c:y val="2.3952095808383235E-2"/>
                </c:manualLayout>
              </c:layout>
              <c:showLegendKey val="0"/>
              <c:showVal val="1"/>
              <c:showCatName val="1"/>
              <c:showSerName val="0"/>
              <c:showPercent val="0"/>
              <c:showBubbleSize val="0"/>
              <c:separator>
</c:separator>
            </c:dLbl>
            <c:dLbl>
              <c:idx val="4"/>
              <c:layout>
                <c:manualLayout>
                  <c:x val="0.40546210295141688"/>
                  <c:y val="4.1916167664670663E-2"/>
                </c:manualLayout>
              </c:layout>
              <c:showLegendKey val="0"/>
              <c:showVal val="1"/>
              <c:showCatName val="1"/>
              <c:showSerName val="0"/>
              <c:showPercent val="0"/>
              <c:showBubbleSize val="0"/>
              <c:separator>
</c:separator>
            </c:dLbl>
            <c:txPr>
              <a:bodyPr/>
              <a:lstStyle/>
              <a:p>
                <a:pPr>
                  <a:defRPr sz="800"/>
                </a:pPr>
                <a:endParaRPr lang="en-US"/>
              </a:p>
            </c:txPr>
            <c:showLegendKey val="0"/>
            <c:showVal val="1"/>
            <c:showCatName val="1"/>
            <c:showSerName val="0"/>
            <c:showPercent val="0"/>
            <c:showBubbleSize val="0"/>
            <c:separator>
</c:separator>
            <c:showLeaderLines val="1"/>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Lbls>
            <c:dLbl>
              <c:idx val="3"/>
              <c:layout>
                <c:manualLayout>
                  <c:x val="-0.20676843965933492"/>
                  <c:y val="2.3952095808383235E-2"/>
                </c:manualLayout>
              </c:layout>
              <c:showLegendKey val="0"/>
              <c:showVal val="1"/>
              <c:showCatName val="1"/>
              <c:showSerName val="0"/>
              <c:showPercent val="0"/>
              <c:showBubbleSize val="0"/>
              <c:separator>
</c:separator>
            </c:dLbl>
            <c:dLbl>
              <c:idx val="4"/>
              <c:layout>
                <c:manualLayout>
                  <c:x val="0.40082077868540922"/>
                  <c:y val="4.6257510923270136E-2"/>
                </c:manualLayout>
              </c:layout>
              <c:showLegendKey val="0"/>
              <c:showVal val="1"/>
              <c:showCatName val="1"/>
              <c:showSerName val="0"/>
              <c:showPercent val="0"/>
              <c:showBubbleSize val="0"/>
              <c:separator>
</c:separator>
            </c:dLbl>
            <c:txPr>
              <a:bodyPr/>
              <a:lstStyle/>
              <a:p>
                <a:pPr>
                  <a:defRPr sz="800"/>
                </a:pPr>
                <a:endParaRPr lang="en-US"/>
              </a:p>
            </c:txPr>
            <c:showLegendKey val="0"/>
            <c:showVal val="1"/>
            <c:showCatName val="1"/>
            <c:showSerName val="0"/>
            <c:showPercent val="0"/>
            <c:showBubbleSize val="0"/>
            <c:separator>
</c:separator>
            <c:showLeaderLines val="1"/>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ser>
        <c:dLbls>
          <c:showLegendKey val="0"/>
          <c:showVal val="0"/>
          <c:showCatName val="0"/>
          <c:showSerName val="0"/>
          <c:showPercent val="0"/>
          <c:showBubbleSize val="0"/>
        </c:dLbls>
        <c:axId val="48687744"/>
        <c:axId val="48939392"/>
      </c:radarChart>
      <c:catAx>
        <c:axId val="48687744"/>
        <c:scaling>
          <c:orientation val="minMax"/>
        </c:scaling>
        <c:delete val="0"/>
        <c:axPos val="b"/>
        <c:majorGridlines/>
        <c:numFmt formatCode="m/d/yyyy" sourceLinked="1"/>
        <c:majorTickMark val="out"/>
        <c:minorTickMark val="none"/>
        <c:tickLblPos val="nextTo"/>
        <c:crossAx val="48939392"/>
        <c:crosses val="autoZero"/>
        <c:auto val="1"/>
        <c:lblAlgn val="ctr"/>
        <c:lblOffset val="100"/>
        <c:noMultiLvlLbl val="0"/>
      </c:catAx>
      <c:valAx>
        <c:axId val="48939392"/>
        <c:scaling>
          <c:orientation val="minMax"/>
          <c:max val="4"/>
          <c:min val="0"/>
        </c:scaling>
        <c:delete val="0"/>
        <c:axPos val="l"/>
        <c:majorGridlines/>
        <c:numFmt formatCode="General" sourceLinked="1"/>
        <c:majorTickMark val="cross"/>
        <c:minorTickMark val="none"/>
        <c:tickLblPos val="nextTo"/>
        <c:crossAx val="48687744"/>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ser>
        <c:ser>
          <c:idx val="1"/>
          <c:order val="1"/>
          <c:tx>
            <c:strRef>
              <c:f>Sheet1!$C$1</c:f>
              <c:strCache>
                <c:ptCount val="1"/>
                <c:pt idx="0">
                  <c:v>V1</c:v>
                </c:pt>
              </c:strCache>
            </c:strRef>
          </c:tx>
          <c:spPr>
            <a:noFill/>
            <a:ln w="15875">
              <a:solidFill>
                <a:prstClr val="black"/>
              </a:solidFill>
              <a:prstDash val="lgDash"/>
            </a:ln>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ser>
        <c:dLbls>
          <c:showLegendKey val="0"/>
          <c:showVal val="0"/>
          <c:showCatName val="0"/>
          <c:showSerName val="0"/>
          <c:showPercent val="0"/>
          <c:showBubbleSize val="0"/>
        </c:dLbls>
        <c:axId val="48968448"/>
        <c:axId val="48969984"/>
      </c:radarChart>
      <c:catAx>
        <c:axId val="48968448"/>
        <c:scaling>
          <c:orientation val="minMax"/>
        </c:scaling>
        <c:delete val="0"/>
        <c:axPos val="b"/>
        <c:majorGridlines/>
        <c:numFmt formatCode="m/d/yyyy" sourceLinked="1"/>
        <c:majorTickMark val="out"/>
        <c:minorTickMark val="none"/>
        <c:tickLblPos val="nextTo"/>
        <c:crossAx val="48969984"/>
        <c:crosses val="autoZero"/>
        <c:auto val="1"/>
        <c:lblAlgn val="ctr"/>
        <c:lblOffset val="100"/>
        <c:noMultiLvlLbl val="0"/>
      </c:catAx>
      <c:valAx>
        <c:axId val="48969984"/>
        <c:scaling>
          <c:orientation val="minMax"/>
          <c:max val="4"/>
          <c:min val="0"/>
        </c:scaling>
        <c:delete val="0"/>
        <c:axPos val="l"/>
        <c:majorGridlines/>
        <c:numFmt formatCode="General" sourceLinked="1"/>
        <c:majorTickMark val="cross"/>
        <c:minorTickMark val="none"/>
        <c:tickLblPos val="nextTo"/>
        <c:crossAx val="48968448"/>
        <c:crosses val="autoZero"/>
        <c:crossBetween val="between"/>
      </c:valAx>
    </c:plotArea>
    <c:legend>
      <c:legendPos val="r"/>
      <c:layout>
        <c:manualLayout>
          <c:xMode val="edge"/>
          <c:yMode val="edge"/>
          <c:x val="0.63321818968031296"/>
          <c:y val="0.49796390144685393"/>
          <c:w val="0.33971742157848467"/>
          <c:h val="0.34506155298984426"/>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Sheet1!$B$1:$B$7</c:f>
              <c:strCache>
                <c:ptCount val="1"/>
                <c:pt idx="0">
                  <c:v>Trsf 3.12 3.12 3.12 3.1 3.1 3.14</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ser>
        <c:ser>
          <c:idx val="1"/>
          <c:order val="1"/>
          <c:tx>
            <c:strRef>
              <c:f>Sheet1!$C$1:$C$7</c:f>
              <c:strCache>
                <c:ptCount val="1"/>
                <c:pt idx="0">
                  <c:v>Chng 3.48 3.43 3.52 3.51 3.51 3.53</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ser>
        <c:ser>
          <c:idx val="2"/>
          <c:order val="2"/>
          <c:tx>
            <c:strRef>
              <c:f>Sheet1!$D$1:$D$7</c:f>
              <c:strCache>
                <c:ptCount val="1"/>
                <c:pt idx="0">
                  <c:v>Rbst 3.39 3.37 3.45 2.99 2.98 2.95</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ser>
        <c:ser>
          <c:idx val="3"/>
          <c:order val="3"/>
          <c:tx>
            <c:strRef>
              <c:f>Sheet1!$E$1:$E$7</c:f>
              <c:strCache>
                <c:ptCount val="1"/>
                <c:pt idx="0">
                  <c:v>Efcy 2.95 2.95 2.95 2.95 2.95 2.78</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ser>
        <c:ser>
          <c:idx val="4"/>
          <c:order val="4"/>
          <c:tx>
            <c:strRef>
              <c:f>Sheet1!$F$1:$F$7</c:f>
              <c:strCache>
                <c:ptCount val="1"/>
                <c:pt idx="0">
                  <c:v>Secu 3.03 3 3.15 2.75 2.33 2.73</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ser>
        <c:dLbls>
          <c:showLegendKey val="0"/>
          <c:showVal val="0"/>
          <c:showCatName val="0"/>
          <c:showSerName val="0"/>
          <c:showPercent val="0"/>
          <c:showBubbleSize val="0"/>
        </c:dLbls>
        <c:marker val="1"/>
        <c:smooth val="0"/>
        <c:axId val="49532928"/>
        <c:axId val="49534848"/>
      </c:lineChart>
      <c:lineChart>
        <c:grouping val="standard"/>
        <c:varyColors val="0"/>
        <c:ser>
          <c:idx val="5"/>
          <c:order val="5"/>
          <c:tx>
            <c:strRef>
              <c:f>Sheet1!$G$1:$G$7</c:f>
              <c:strCache>
                <c:ptCount val="1"/>
                <c:pt idx="0">
                  <c:v>LoC 76388 76404 76431 77996 79650 81828</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ser>
        <c:dLbls>
          <c:showLegendKey val="0"/>
          <c:showVal val="0"/>
          <c:showCatName val="0"/>
          <c:showSerName val="0"/>
          <c:showPercent val="0"/>
          <c:showBubbleSize val="0"/>
        </c:dLbls>
        <c:marker val="1"/>
        <c:smooth val="0"/>
        <c:axId val="49538176"/>
        <c:axId val="49536384"/>
      </c:lineChart>
      <c:catAx>
        <c:axId val="49532928"/>
        <c:scaling>
          <c:orientation val="minMax"/>
        </c:scaling>
        <c:delete val="0"/>
        <c:axPos val="b"/>
        <c:numFmt formatCode="m/d/yyyy" sourceLinked="1"/>
        <c:majorTickMark val="out"/>
        <c:minorTickMark val="none"/>
        <c:tickLblPos val="nextTo"/>
        <c:spPr>
          <a:ln w="12700" cmpd="sng"/>
        </c:spPr>
        <c:crossAx val="49534848"/>
        <c:crosses val="autoZero"/>
        <c:auto val="0"/>
        <c:lblAlgn val="ctr"/>
        <c:lblOffset val="100"/>
        <c:noMultiLvlLbl val="1"/>
      </c:catAx>
      <c:valAx>
        <c:axId val="49534848"/>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49532928"/>
        <c:crosses val="autoZero"/>
        <c:crossBetween val="midCat"/>
        <c:majorUnit val="0.5"/>
      </c:valAx>
      <c:valAx>
        <c:axId val="49536384"/>
        <c:scaling>
          <c:orientation val="minMax"/>
        </c:scaling>
        <c:delete val="0"/>
        <c:axPos val="r"/>
        <c:numFmt formatCode="General" sourceLinked="1"/>
        <c:majorTickMark val="out"/>
        <c:minorTickMark val="none"/>
        <c:tickLblPos val="nextTo"/>
        <c:crossAx val="49538176"/>
        <c:crosses val="max"/>
        <c:crossBetween val="between"/>
      </c:valAx>
      <c:dateAx>
        <c:axId val="49538176"/>
        <c:scaling>
          <c:orientation val="minMax"/>
        </c:scaling>
        <c:delete val="1"/>
        <c:axPos val="b"/>
        <c:numFmt formatCode="m/d/yyyy" sourceLinked="1"/>
        <c:majorTickMark val="out"/>
        <c:minorTickMark val="none"/>
        <c:tickLblPos val="none"/>
        <c:crossAx val="49536384"/>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Sheet1!$B$1:$B$8</c:f>
              <c:strCache>
                <c:ptCount val="8"/>
                <c:pt idx="0">
                  <c:v>Prog</c:v>
                </c:pt>
                <c:pt idx="1">
                  <c:v>3.19191425265853</c:v>
                </c:pt>
                <c:pt idx="2">
                  <c:v>3.19337097100478</c:v>
                </c:pt>
                <c:pt idx="3">
                  <c:v>3.19475572501083</c:v>
                </c:pt>
                <c:pt idx="4">
                  <c:v>3.14350913388591</c:v>
                </c:pt>
                <c:pt idx="5">
                  <c:v>3.1302250951328</c:v>
                </c:pt>
                <c:pt idx="6">
                  <c:v>3.03182575653729</c:v>
                </c:pt>
                <c:pt idx="7">
                  <c:v>3.03182575653729</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dd/mm/yyyy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ser>
        <c:ser>
          <c:idx val="1"/>
          <c:order val="1"/>
          <c:tx>
            <c:strRef>
              <c:f>Sheet1!$C$1:$C$8</c:f>
              <c:strCache>
                <c:ptCount val="8"/>
                <c:pt idx="0">
                  <c:v>Arch</c:v>
                </c:pt>
                <c:pt idx="1">
                  <c:v>3.11318353536152</c:v>
                </c:pt>
                <c:pt idx="2">
                  <c:v>3.08286157815273</c:v>
                </c:pt>
                <c:pt idx="3">
                  <c:v>3.27090842397824</c:v>
                </c:pt>
                <c:pt idx="4">
                  <c:v>3.26538602495607</c:v>
                </c:pt>
                <c:pt idx="5">
                  <c:v>3.26467150387241</c:v>
                </c:pt>
                <c:pt idx="6">
                  <c:v>3.27250816920718</c:v>
                </c:pt>
                <c:pt idx="7">
                  <c:v>3.27250816920718</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dd/mm/yyyy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ser>
        <c:ser>
          <c:idx val="2"/>
          <c:order val="2"/>
          <c:tx>
            <c:strRef>
              <c:f>Sheet1!$D$1:$D$8</c:f>
              <c:strCache>
                <c:ptCount val="8"/>
                <c:pt idx="0">
                  <c:v>Doc</c:v>
                </c:pt>
                <c:pt idx="1">
                  <c:v>2.60410403155662</c:v>
                </c:pt>
                <c:pt idx="2">
                  <c:v>2.6038446416417</c:v>
                </c:pt>
                <c:pt idx="3">
                  <c:v>2.59886160603056</c:v>
                </c:pt>
                <c:pt idx="4">
                  <c:v>2.54974196387472</c:v>
                </c:pt>
                <c:pt idx="5">
                  <c:v>2.549549687607</c:v>
                </c:pt>
                <c:pt idx="6">
                  <c:v>2.67227670135322</c:v>
                </c:pt>
                <c:pt idx="7">
                  <c:v>2.67227670135322</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dd/mm/yyyy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ser>
        <c:dLbls>
          <c:showLegendKey val="0"/>
          <c:showVal val="0"/>
          <c:showCatName val="0"/>
          <c:showSerName val="0"/>
          <c:showPercent val="0"/>
          <c:showBubbleSize val="0"/>
        </c:dLbls>
        <c:marker val="1"/>
        <c:smooth val="0"/>
        <c:axId val="49277568"/>
        <c:axId val="49292032"/>
      </c:lineChart>
      <c:lineChart>
        <c:grouping val="standard"/>
        <c:varyColors val="0"/>
        <c:ser>
          <c:idx val="3"/>
          <c:order val="3"/>
          <c:tx>
            <c:strRef>
              <c:f>Sheet1!$E$1:$E$8</c:f>
              <c:strCache>
                <c:ptCount val="8"/>
                <c:pt idx="0">
                  <c:v>LoC</c:v>
                </c:pt>
                <c:pt idx="1">
                  <c:v>76388</c:v>
                </c:pt>
                <c:pt idx="2">
                  <c:v>76404</c:v>
                </c:pt>
                <c:pt idx="3">
                  <c:v>76431</c:v>
                </c:pt>
                <c:pt idx="4">
                  <c:v>77996</c:v>
                </c:pt>
                <c:pt idx="5">
                  <c:v>79650</c:v>
                </c:pt>
                <c:pt idx="6">
                  <c:v>81828</c:v>
                </c:pt>
                <c:pt idx="7">
                  <c:v>81828</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dd/mm/yyyy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ser>
        <c:dLbls>
          <c:showLegendKey val="0"/>
          <c:showVal val="0"/>
          <c:showCatName val="0"/>
          <c:showSerName val="0"/>
          <c:showPercent val="0"/>
          <c:showBubbleSize val="0"/>
        </c:dLbls>
        <c:marker val="1"/>
        <c:smooth val="0"/>
        <c:axId val="49299456"/>
        <c:axId val="49293568"/>
      </c:lineChart>
      <c:catAx>
        <c:axId val="49277568"/>
        <c:scaling>
          <c:orientation val="minMax"/>
        </c:scaling>
        <c:delete val="0"/>
        <c:axPos val="b"/>
        <c:numFmt formatCode="dd/mm/yyyy" sourceLinked="1"/>
        <c:majorTickMark val="out"/>
        <c:minorTickMark val="none"/>
        <c:tickLblPos val="nextTo"/>
        <c:crossAx val="49292032"/>
        <c:crosses val="autoZero"/>
        <c:auto val="0"/>
        <c:lblAlgn val="ctr"/>
        <c:lblOffset val="100"/>
        <c:noMultiLvlLbl val="1"/>
      </c:catAx>
      <c:valAx>
        <c:axId val="49292032"/>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49277568"/>
        <c:crosses val="autoZero"/>
        <c:crossBetween val="midCat"/>
        <c:majorUnit val="0.5"/>
      </c:valAx>
      <c:valAx>
        <c:axId val="49293568"/>
        <c:scaling>
          <c:orientation val="minMax"/>
        </c:scaling>
        <c:delete val="0"/>
        <c:axPos val="r"/>
        <c:numFmt formatCode="General" sourceLinked="1"/>
        <c:majorTickMark val="out"/>
        <c:minorTickMark val="none"/>
        <c:tickLblPos val="nextTo"/>
        <c:crossAx val="49299456"/>
        <c:crosses val="max"/>
        <c:crossBetween val="between"/>
      </c:valAx>
      <c:dateAx>
        <c:axId val="49299456"/>
        <c:scaling>
          <c:orientation val="minMax"/>
        </c:scaling>
        <c:delete val="1"/>
        <c:axPos val="b"/>
        <c:numFmt formatCode="dd/mm/yyyy" sourceLinked="1"/>
        <c:majorTickMark val="out"/>
        <c:minorTickMark val="none"/>
        <c:tickLblPos val="none"/>
        <c:crossAx val="49293568"/>
        <c:crosses val="autoZero"/>
        <c:auto val="1"/>
        <c:lblOffset val="100"/>
        <c:baseTimeUnit val="year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c:v>
                </c:pt>
              </c:strCache>
            </c:strRef>
          </c:tx>
          <c:spPr>
            <a:solidFill>
              <a:schemeClr val="tx1">
                <a:lumMod val="85000"/>
                <a:lumOff val="15000"/>
              </a:schemeClr>
            </a:solidFill>
            <a:ln w="12700">
              <a:noFill/>
            </a:ln>
          </c:spPr>
          <c:invertIfNegative val="0"/>
          <c:cat>
            <c:numRef>
              <c:f>Sheet1!$A$2:$A$5</c:f>
              <c:numCache>
                <c:formatCode>dd/mm/yyyy</c:formatCode>
                <c:ptCount val="4"/>
                <c:pt idx="0">
                  <c:v>40787</c:v>
                </c:pt>
                <c:pt idx="1">
                  <c:v>40878</c:v>
                </c:pt>
                <c:pt idx="2">
                  <c:v>40969</c:v>
                </c:pt>
                <c:pt idx="3">
                  <c:v>41244</c:v>
                </c:pt>
              </c:numCache>
            </c:numRef>
          </c:cat>
          <c:val>
            <c:numRef>
              <c:f>Sheet1!$B$2:$B$5</c:f>
              <c:numCache>
                <c:formatCode>#,##0\ "€"</c:formatCode>
                <c:ptCount val="4"/>
                <c:pt idx="0">
                  <c:v>-2100</c:v>
                </c:pt>
                <c:pt idx="1">
                  <c:v>-600</c:v>
                </c:pt>
                <c:pt idx="2">
                  <c:v>-1800</c:v>
                </c:pt>
                <c:pt idx="3">
                  <c:v>-1200</c:v>
                </c:pt>
              </c:numCache>
            </c:numRef>
          </c:val>
        </c:ser>
        <c:ser>
          <c:idx val="1"/>
          <c:order val="1"/>
          <c:tx>
            <c:strRef>
              <c:f>Sheet1!$C$1</c:f>
              <c:strCache>
                <c:ptCount val="1"/>
                <c:pt idx="0">
                  <c:v>Debt added</c:v>
                </c:pt>
              </c:strCache>
            </c:strRef>
          </c:tx>
          <c:spPr>
            <a:solidFill>
              <a:schemeClr val="accent5">
                <a:lumMod val="50000"/>
                <a:lumOff val="50000"/>
              </a:schemeClr>
            </a:solidFill>
            <a:ln w="12700">
              <a:noFill/>
            </a:ln>
          </c:spPr>
          <c:invertIfNegative val="0"/>
          <c:cat>
            <c:numRef>
              <c:f>Sheet1!$A$2:$A$5</c:f>
              <c:numCache>
                <c:formatCode>dd/mm/yyyy</c:formatCode>
                <c:ptCount val="4"/>
                <c:pt idx="0">
                  <c:v>40787</c:v>
                </c:pt>
                <c:pt idx="1">
                  <c:v>40878</c:v>
                </c:pt>
                <c:pt idx="2">
                  <c:v>40969</c:v>
                </c:pt>
                <c:pt idx="3">
                  <c:v>41244</c:v>
                </c:pt>
              </c:numCache>
            </c:numRef>
          </c:cat>
          <c:val>
            <c:numRef>
              <c:f>Sheet1!$C$2:$C$5</c:f>
              <c:numCache>
                <c:formatCode>#,##0\ "€"</c:formatCode>
                <c:ptCount val="4"/>
                <c:pt idx="0">
                  <c:v>2800</c:v>
                </c:pt>
                <c:pt idx="1">
                  <c:v>3200</c:v>
                </c:pt>
                <c:pt idx="2">
                  <c:v>2300</c:v>
                </c:pt>
                <c:pt idx="3">
                  <c:v>1300</c:v>
                </c:pt>
              </c:numCache>
            </c:numRef>
          </c:val>
        </c:ser>
        <c:dLbls>
          <c:showLegendKey val="0"/>
          <c:showVal val="0"/>
          <c:showCatName val="0"/>
          <c:showSerName val="0"/>
          <c:showPercent val="0"/>
          <c:showBubbleSize val="0"/>
        </c:dLbls>
        <c:gapWidth val="150"/>
        <c:overlap val="100"/>
        <c:axId val="49358336"/>
        <c:axId val="49359872"/>
      </c:barChart>
      <c:lineChart>
        <c:grouping val="standard"/>
        <c:varyColors val="0"/>
        <c:ser>
          <c:idx val="2"/>
          <c:order val="2"/>
          <c:tx>
            <c:strRef>
              <c:f>Sheet1!$D$1</c:f>
              <c:strCache>
                <c:ptCount val="1"/>
                <c:pt idx="0">
                  <c:v>Debt</c:v>
                </c:pt>
              </c:strCache>
            </c:strRef>
          </c:tx>
          <c:spPr>
            <a:ln w="31750">
              <a:solidFill>
                <a:schemeClr val="tx2"/>
              </a:solidFill>
            </a:ln>
          </c:spPr>
          <c:marker>
            <c:symbol val="none"/>
          </c:marker>
          <c:cat>
            <c:numRef>
              <c:f>Sheet1!$A$2:$A$5</c:f>
              <c:numCache>
                <c:formatCode>dd/mm/yyyy</c:formatCode>
                <c:ptCount val="4"/>
                <c:pt idx="0">
                  <c:v>40787</c:v>
                </c:pt>
                <c:pt idx="1">
                  <c:v>40878</c:v>
                </c:pt>
                <c:pt idx="2">
                  <c:v>40969</c:v>
                </c:pt>
                <c:pt idx="3">
                  <c:v>41244</c:v>
                </c:pt>
              </c:numCache>
            </c:numRef>
          </c:cat>
          <c:val>
            <c:numRef>
              <c:f>Sheet1!$D$2:$D$5</c:f>
              <c:numCache>
                <c:formatCode>#,##0\ "€"</c:formatCode>
                <c:ptCount val="4"/>
                <c:pt idx="0">
                  <c:v>470000</c:v>
                </c:pt>
                <c:pt idx="1">
                  <c:v>480000</c:v>
                </c:pt>
                <c:pt idx="2">
                  <c:v>490000</c:v>
                </c:pt>
                <c:pt idx="3">
                  <c:v>480000</c:v>
                </c:pt>
              </c:numCache>
            </c:numRef>
          </c:val>
          <c:smooth val="0"/>
        </c:ser>
        <c:dLbls>
          <c:showLegendKey val="0"/>
          <c:showVal val="0"/>
          <c:showCatName val="0"/>
          <c:showSerName val="0"/>
          <c:showPercent val="0"/>
          <c:showBubbleSize val="0"/>
        </c:dLbls>
        <c:marker val="1"/>
        <c:smooth val="0"/>
        <c:axId val="49363200"/>
        <c:axId val="49361664"/>
      </c:lineChart>
      <c:catAx>
        <c:axId val="49358336"/>
        <c:scaling>
          <c:orientation val="minMax"/>
        </c:scaling>
        <c:delete val="0"/>
        <c:axPos val="b"/>
        <c:numFmt formatCode="dd/mm/yyyy" sourceLinked="1"/>
        <c:majorTickMark val="out"/>
        <c:minorTickMark val="none"/>
        <c:tickLblPos val="low"/>
        <c:spPr>
          <a:ln w="12700">
            <a:solidFill>
              <a:prstClr val="white">
                <a:lumMod val="50000"/>
              </a:prstClr>
            </a:solidFill>
          </a:ln>
        </c:spPr>
        <c:crossAx val="49359872"/>
        <c:crosses val="autoZero"/>
        <c:auto val="0"/>
        <c:lblAlgn val="ctr"/>
        <c:lblOffset val="100"/>
        <c:noMultiLvlLbl val="1"/>
      </c:catAx>
      <c:valAx>
        <c:axId val="49359872"/>
        <c:scaling>
          <c:orientation val="minMax"/>
        </c:scaling>
        <c:delete val="0"/>
        <c:axPos val="l"/>
        <c:majorGridlines/>
        <c:numFmt formatCode="#,##0\ &quot;€&quot;" sourceLinked="1"/>
        <c:majorTickMark val="cross"/>
        <c:minorTickMark val="none"/>
        <c:tickLblPos val="nextTo"/>
        <c:spPr>
          <a:ln>
            <a:solidFill>
              <a:prstClr val="white">
                <a:lumMod val="50000"/>
              </a:prstClr>
            </a:solidFill>
          </a:ln>
        </c:spPr>
        <c:crossAx val="49358336"/>
        <c:crosses val="autoZero"/>
        <c:crossBetween val="between"/>
      </c:valAx>
      <c:valAx>
        <c:axId val="49361664"/>
        <c:scaling>
          <c:orientation val="minMax"/>
          <c:min val="0"/>
        </c:scaling>
        <c:delete val="0"/>
        <c:axPos val="r"/>
        <c:numFmt formatCode="#,##0\ &quot;€&quot;" sourceLinked="1"/>
        <c:majorTickMark val="out"/>
        <c:minorTickMark val="none"/>
        <c:tickLblPos val="nextTo"/>
        <c:crossAx val="49363200"/>
        <c:crosses val="max"/>
        <c:crossBetween val="between"/>
      </c:valAx>
      <c:dateAx>
        <c:axId val="49363200"/>
        <c:scaling>
          <c:orientation val="minMax"/>
        </c:scaling>
        <c:delete val="1"/>
        <c:axPos val="b"/>
        <c:numFmt formatCode="dd/mm/yyyy" sourceLinked="1"/>
        <c:majorTickMark val="out"/>
        <c:minorTickMark val="none"/>
        <c:tickLblPos val="none"/>
        <c:crossAx val="49361664"/>
        <c:crosses val="autoZero"/>
        <c:auto val="1"/>
        <c:lblOffset val="100"/>
        <c:baseTimeUnit val="months"/>
        <c:majorUnit val="1"/>
        <c:minorUnit val="1"/>
      </c:dateAx>
    </c:plotArea>
    <c:legend>
      <c:legendPos val="r"/>
      <c:layout>
        <c:manualLayout>
          <c:xMode val="edge"/>
          <c:yMode val="edge"/>
          <c:x val="0.78992605335455879"/>
          <c:y val="0.68998065871468828"/>
          <c:w val="0.18510122101578969"/>
          <c:h val="0.19724702305804406"/>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layout/>
      <c:overlay val="0"/>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ln>
              <a:noFill/>
            </a:ln>
            <a:effectLst/>
            <a:scene3d>
              <a:camera prst="orthographicFront"/>
              <a:lightRig rig="threePt" dir="t">
                <a:rot lat="0" lon="0" rev="1200000"/>
              </a:lightRig>
            </a:scene3d>
            <a:sp3d/>
          </c:spPr>
          <c:invertIfNegative val="0"/>
          <c:dPt>
            <c:idx val="0"/>
            <c:invertIfNegative val="0"/>
            <c:bubble3D val="0"/>
            <c:spPr>
              <a:gradFill>
                <a:gsLst>
                  <a:gs pos="0">
                    <a:srgbClr val="3B82E5">
                      <a:alpha val="52000"/>
                    </a:srgbClr>
                  </a:gs>
                  <a:gs pos="100000">
                    <a:srgbClr val="2F65B4">
                      <a:alpha val="54000"/>
                    </a:srgbClr>
                  </a:gs>
                </a:gsLst>
                <a:lin ang="5400000" scaled="0"/>
              </a:gradFill>
              <a:ln>
                <a:noFill/>
              </a:ln>
              <a:effectLst/>
              <a:scene3d>
                <a:camera prst="orthographicFront"/>
                <a:lightRig rig="threePt" dir="t">
                  <a:rot lat="0" lon="0" rev="1200000"/>
                </a:lightRig>
              </a:scene3d>
              <a:sp3d/>
            </c:spPr>
          </c:dPt>
          <c:dLbls>
            <c:showLegendKey val="0"/>
            <c:showVal val="0"/>
            <c:showCatName val="0"/>
            <c:showSerName val="0"/>
            <c:showPercent val="0"/>
            <c:showBubbleSize val="1"/>
            <c:showLeaderLines val="0"/>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ser>
        <c:dLbls>
          <c:showLegendKey val="0"/>
          <c:showVal val="0"/>
          <c:showCatName val="0"/>
          <c:showSerName val="0"/>
          <c:showPercent val="0"/>
          <c:showBubbleSize val="0"/>
        </c:dLbls>
        <c:bubbleScale val="100"/>
        <c:showNegBubbles val="0"/>
        <c:axId val="49440256"/>
        <c:axId val="48652288"/>
      </c:bubbleChart>
      <c:valAx>
        <c:axId val="49440256"/>
        <c:scaling>
          <c:orientation val="minMax"/>
          <c:max val="4"/>
          <c:min val="1"/>
        </c:scaling>
        <c:delete val="0"/>
        <c:axPos val="b"/>
        <c:title>
          <c:tx>
            <c:rich>
              <a:bodyPr/>
              <a:lstStyle/>
              <a:p>
                <a:pPr>
                  <a:defRPr/>
                </a:pPr>
                <a:r>
                  <a:rPr lang="fr-FR" dirty="0"/>
                  <a:t>Technical Quality Indicator</a:t>
                </a:r>
              </a:p>
            </c:rich>
          </c:tx>
          <c:layout>
            <c:manualLayout>
              <c:xMode val="edge"/>
              <c:yMode val="edge"/>
              <c:x val="0.35103806066779208"/>
              <c:y val="0.90727820365638923"/>
            </c:manualLayout>
          </c:layout>
          <c:overlay val="0"/>
        </c:title>
        <c:numFmt formatCode="0.00" sourceLinked="1"/>
        <c:majorTickMark val="out"/>
        <c:minorTickMark val="none"/>
        <c:tickLblPos val="nextTo"/>
        <c:crossAx val="48652288"/>
        <c:crosses val="autoZero"/>
        <c:crossBetween val="midCat"/>
        <c:minorUnit val="0.25"/>
      </c:valAx>
      <c:valAx>
        <c:axId val="48652288"/>
        <c:scaling>
          <c:orientation val="minMax"/>
        </c:scaling>
        <c:delete val="0"/>
        <c:axPos val="l"/>
        <c:title>
          <c:tx>
            <c:rich>
              <a:bodyPr rot="-5400000" vert="horz"/>
              <a:lstStyle/>
              <a:p>
                <a:pPr>
                  <a:defRPr/>
                </a:pPr>
                <a:r>
                  <a:rPr lang="fr-FR" dirty="0"/>
                  <a:t>Technical Debt ($)</a:t>
                </a:r>
              </a:p>
            </c:rich>
          </c:tx>
          <c:layout>
            <c:manualLayout>
              <c:xMode val="edge"/>
              <c:yMode val="edge"/>
              <c:x val="0"/>
              <c:y val="0.29582422940661224"/>
            </c:manualLayout>
          </c:layout>
          <c:overlay val="0"/>
        </c:title>
        <c:numFmt formatCode="#,##0" sourceLinked="1"/>
        <c:majorTickMark val="out"/>
        <c:minorTickMark val="none"/>
        <c:tickLblPos val="nextTo"/>
        <c:crossAx val="49440256"/>
        <c:crosses val="autoZero"/>
        <c:crossBetween val="midCat"/>
      </c:valAx>
    </c:plotArea>
    <c:legend>
      <c:legendPos val="r"/>
      <c:layout/>
      <c:overlay val="0"/>
      <c:txPr>
        <a:bodyPr/>
        <a:lstStyle/>
        <a:p>
          <a:pPr algn="just">
            <a:defRPr/>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marker val="1"/>
        <c:smooth val="0"/>
        <c:axId val="73954432"/>
        <c:axId val="73955968"/>
      </c:lineChart>
      <c:catAx>
        <c:axId val="73954432"/>
        <c:scaling>
          <c:orientation val="minMax"/>
        </c:scaling>
        <c:delete val="0"/>
        <c:axPos val="b"/>
        <c:majorTickMark val="out"/>
        <c:minorTickMark val="none"/>
        <c:tickLblPos val="nextTo"/>
        <c:crossAx val="73955968"/>
        <c:crosses val="autoZero"/>
        <c:auto val="1"/>
        <c:lblAlgn val="ctr"/>
        <c:lblOffset val="100"/>
        <c:noMultiLvlLbl val="0"/>
      </c:catAx>
      <c:valAx>
        <c:axId val="73955968"/>
        <c:scaling>
          <c:orientation val="minMax"/>
          <c:min val="0"/>
        </c:scaling>
        <c:delete val="0"/>
        <c:axPos val="l"/>
        <c:majorGridlines/>
        <c:numFmt formatCode="General" sourceLinked="1"/>
        <c:majorTickMark val="out"/>
        <c:minorTickMark val="none"/>
        <c:tickLblPos val="nextTo"/>
        <c:crossAx val="73954432"/>
        <c:crosses val="autoZero"/>
        <c:crossBetween val="midCat"/>
      </c:valAx>
    </c:plotArea>
    <c:legend>
      <c:legendPos val="r"/>
      <c:layout/>
      <c:overlay val="0"/>
    </c:legend>
    <c:plotVisOnly val="1"/>
    <c:dispBlanksAs val="gap"/>
    <c:showDLblsOverMax val="0"/>
  </c:chart>
  <c:txPr>
    <a:bodyPr/>
    <a:lstStyle/>
    <a:p>
      <a:pPr>
        <a:defRPr sz="12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marker val="1"/>
        <c:smooth val="0"/>
        <c:axId val="74033792"/>
        <c:axId val="74035584"/>
      </c:lineChart>
      <c:catAx>
        <c:axId val="74033792"/>
        <c:scaling>
          <c:orientation val="minMax"/>
        </c:scaling>
        <c:delete val="0"/>
        <c:axPos val="b"/>
        <c:majorTickMark val="out"/>
        <c:minorTickMark val="none"/>
        <c:tickLblPos val="nextTo"/>
        <c:crossAx val="74035584"/>
        <c:crosses val="autoZero"/>
        <c:auto val="1"/>
        <c:lblAlgn val="ctr"/>
        <c:lblOffset val="100"/>
        <c:noMultiLvlLbl val="0"/>
      </c:catAx>
      <c:valAx>
        <c:axId val="74035584"/>
        <c:scaling>
          <c:orientation val="minMax"/>
          <c:min val="0"/>
        </c:scaling>
        <c:delete val="0"/>
        <c:axPos val="l"/>
        <c:majorGridlines/>
        <c:numFmt formatCode="General" sourceLinked="1"/>
        <c:majorTickMark val="out"/>
        <c:minorTickMark val="none"/>
        <c:tickLblPos val="nextTo"/>
        <c:crossAx val="74033792"/>
        <c:crosses val="autoZero"/>
        <c:crossBetween val="midCat"/>
      </c:valAx>
    </c:plotArea>
    <c:legend>
      <c:legendPos val="r"/>
      <c:layout/>
      <c:overlay val="0"/>
    </c:legend>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08/12/2014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55</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9.jpe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smtClean="0"/>
              <a:t>Click to edit Master title style</a:t>
            </a:r>
            <a:endParaRPr lang="en-US"/>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smtClean="0"/>
              <a:t>Click to edit Master subtitle style</a:t>
            </a:r>
            <a:endParaRPr lang="en-US"/>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08/12/2014</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08/12/2014</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smtClean="0"/>
              <a:t>Click to edit Master title style</a:t>
            </a:r>
            <a:endParaRPr lang="en-US"/>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smtClean="0"/>
              <a:t>Click to edit Master subtitle style</a:t>
            </a:r>
            <a:endParaRPr lang="en-US"/>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smtClean="0"/>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smtClean="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08/12/2014</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35539" y="1244602"/>
            <a:ext cx="3976687" cy="2436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35539" y="3833813"/>
            <a:ext cx="3976687" cy="2436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2"/>
            <a:ext cx="8229600" cy="4525963"/>
          </a:xfrm>
        </p:spPr>
        <p:txBody>
          <a:bodyPr/>
          <a:lstStyle/>
          <a:p>
            <a:pPr lvl="0"/>
            <a:r>
              <a:rPr lang="en-US" noProof="0" smtClean="0"/>
              <a:t>Click icon to add table</a:t>
            </a:r>
            <a:endParaRPr lang="en-US" noProof="0" dirty="0" smtClean="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08/12/2014</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smtClean="0"/>
              <a:t>Click to edit Master title style</a:t>
            </a:r>
            <a:endParaRPr lang="en-US"/>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smtClean="0"/>
              <a:t>Click to edit Master subtitle style</a:t>
            </a:r>
            <a:endParaRPr lang="en-US"/>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smtClean="0">
                <a:solidFill>
                  <a:srgbClr val="FFFFFF"/>
                </a:solidFill>
              </a:rPr>
              <a:t>Copyright CAST 2011   </a:t>
            </a:r>
            <a:endParaRPr lang="en-US" dirty="0">
              <a:solidFill>
                <a:srgbClr val="FFFFFF"/>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08/12/2014</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smtClean="0"/>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smtClean="0"/>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08/12/2014</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08/12/2014</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08/12/2014</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08/12/2014</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08/12/2014</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08/12/2014</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smtClean="0"/>
              <a:t>Copyright CAST 2011   </a:t>
            </a:r>
            <a:endParaRPr lang="en-US" dirty="0"/>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smtClean="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smtClean="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smtClean="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smtClean="0">
                <a:solidFill>
                  <a:srgbClr val="000000">
                    <a:lumMod val="65000"/>
                    <a:lumOff val="35000"/>
                  </a:srgbClr>
                </a:solidFill>
                <a:latin typeface="Arial"/>
                <a:cs typeface="Arial" pitchFamily="34" charset="0"/>
              </a:rPr>
              <a:t>CAST Confidential</a:t>
            </a:r>
            <a:endParaRPr lang="en-US" sz="1000" dirty="0">
              <a:solidFill>
                <a:srgbClr val="000000">
                  <a:lumMod val="65000"/>
                  <a:lumOff val="35000"/>
                </a:srgbClr>
              </a:solidFill>
              <a:latin typeface="Arial"/>
              <a:cs typeface="Arial" pitchFamily="34" charset="0"/>
            </a:endParaRP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smtClean="0">
                <a:solidFill>
                  <a:srgbClr val="000000">
                    <a:lumMod val="65000"/>
                    <a:lumOff val="35000"/>
                  </a:srgbClr>
                </a:solidFill>
                <a:latin typeface="Arial"/>
                <a:cs typeface="Arial" pitchFamily="34" charset="0"/>
              </a:rPr>
              <a:t>CAST Confidential</a:t>
            </a:r>
            <a:endParaRPr lang="en-US" sz="1000" dirty="0">
              <a:solidFill>
                <a:srgbClr val="000000">
                  <a:lumMod val="65000"/>
                  <a:lumOff val="35000"/>
                </a:srgbClr>
              </a:solidFill>
              <a:latin typeface="Arial"/>
              <a:cs typeface="Arial" pitchFamily="34" charset="0"/>
            </a:endParaRP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2.xml"/><Relationship Id="rId4" Type="http://schemas.openxmlformats.org/officeDocument/2006/relationships/chart" Target="../charts/chart3.xml"/></Relationships>
</file>

<file path=ppt/slides/_rels/slide1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fr-FR" dirty="0" smtClean="0"/>
              <a:t>Components </a:t>
            </a:r>
            <a:r>
              <a:rPr lang="fr-FR" dirty="0" err="1" smtClean="0"/>
              <a:t>library</a:t>
            </a:r>
            <a:endParaRPr lang="fr-FR" dirty="0"/>
          </a:p>
        </p:txBody>
      </p:sp>
      <p:sp>
        <p:nvSpPr>
          <p:cNvPr id="2" name="Title 1"/>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299778" y="3648105"/>
            <a:ext cx="3939456"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0" name="Rounded Rectangle 29"/>
          <p:cNvSpPr/>
          <p:nvPr/>
        </p:nvSpPr>
        <p:spPr>
          <a:xfrm>
            <a:off x="1163874" y="48722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5" name="Rounded Rectangle 34"/>
          <p:cNvSpPr/>
          <p:nvPr/>
        </p:nvSpPr>
        <p:spPr>
          <a:xfrm>
            <a:off x="272504" y="1838838"/>
            <a:ext cx="3939456"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Rounded Rectangle 46"/>
          <p:cNvSpPr/>
          <p:nvPr/>
        </p:nvSpPr>
        <p:spPr>
          <a:xfrm>
            <a:off x="1161975" y="303505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 name="Title 1"/>
          <p:cNvSpPr>
            <a:spLocks noGrp="1"/>
          </p:cNvSpPr>
          <p:nvPr>
            <p:ph type="title"/>
          </p:nvPr>
        </p:nvSpPr>
        <p:spPr/>
        <p:txBody>
          <a:bodyPr/>
          <a:lstStyle/>
          <a:p>
            <a:r>
              <a:rPr lang="fr-FR" dirty="0" smtClean="0"/>
              <a:t>PowerPoint Templates – Text [2]</a:t>
            </a:r>
            <a:endParaRPr lang="fr-FR" dirty="0"/>
          </a:p>
        </p:txBody>
      </p:sp>
      <p:sp>
        <p:nvSpPr>
          <p:cNvPr id="14" name="TextBox 13"/>
          <p:cNvSpPr txBox="1"/>
          <p:nvPr/>
        </p:nvSpPr>
        <p:spPr>
          <a:xfrm>
            <a:off x="251520" y="3720113"/>
            <a:ext cx="4320480" cy="369332"/>
          </a:xfrm>
          <a:prstGeom prst="rect">
            <a:avLst/>
          </a:prstGeom>
          <a:noFill/>
        </p:spPr>
        <p:txBody>
          <a:bodyPr wrap="square" lIns="180000" rIns="180000" rtlCol="0">
            <a:spAutoFit/>
          </a:bodyPr>
          <a:lstStyle/>
          <a:p>
            <a:r>
              <a:rPr lang="fr-FR" b="1" dirty="0" smtClean="0">
                <a:solidFill>
                  <a:schemeClr val="tx1">
                    <a:lumMod val="75000"/>
                    <a:lumOff val="25000"/>
                  </a:schemeClr>
                </a:solidFill>
              </a:rPr>
              <a:t>Today date</a:t>
            </a:r>
            <a:endParaRPr lang="fr-FR" b="1" dirty="0">
              <a:solidFill>
                <a:schemeClr val="tx1">
                  <a:lumMod val="75000"/>
                  <a:lumOff val="25000"/>
                </a:schemeClr>
              </a:solidFill>
            </a:endParaRPr>
          </a:p>
        </p:txBody>
      </p:sp>
      <p:sp>
        <p:nvSpPr>
          <p:cNvPr id="15" name="TextBox 14"/>
          <p:cNvSpPr txBox="1"/>
          <p:nvPr/>
        </p:nvSpPr>
        <p:spPr>
          <a:xfrm>
            <a:off x="2089246" y="4086315"/>
            <a:ext cx="2770786" cy="369332"/>
          </a:xfrm>
          <a:prstGeom prst="rect">
            <a:avLst/>
          </a:prstGeom>
          <a:noFill/>
        </p:spPr>
        <p:txBody>
          <a:bodyPr wrap="square" rtlCol="0">
            <a:spAutoFit/>
          </a:bodyPr>
          <a:lstStyle/>
          <a:p>
            <a:r>
              <a:rPr lang="fr-FR" b="1" dirty="0" smtClean="0">
                <a:solidFill>
                  <a:srgbClr val="5E5E5E"/>
                </a:solidFill>
              </a:rPr>
              <a:t>TODAY_DATE</a:t>
            </a:r>
          </a:p>
        </p:txBody>
      </p:sp>
      <p:sp>
        <p:nvSpPr>
          <p:cNvPr id="25" name="TextBox 24"/>
          <p:cNvSpPr txBox="1"/>
          <p:nvPr/>
        </p:nvSpPr>
        <p:spPr>
          <a:xfrm>
            <a:off x="613459" y="4872241"/>
            <a:ext cx="410689" cy="369332"/>
          </a:xfrm>
          <a:prstGeom prst="rect">
            <a:avLst/>
          </a:prstGeom>
          <a:noFill/>
        </p:spPr>
        <p:txBody>
          <a:bodyPr wrap="none" rtlCol="0">
            <a:spAutoFit/>
          </a:bodyPr>
          <a:lstStyle/>
          <a:p>
            <a:pPr algn="r"/>
            <a:r>
              <a:rPr lang="fr-FR" dirty="0" smtClean="0">
                <a:solidFill>
                  <a:schemeClr val="bg1">
                    <a:lumMod val="50000"/>
                  </a:schemeClr>
                </a:solidFill>
                <a:sym typeface="Wingdings" pitchFamily="2" charset="2"/>
              </a:rPr>
              <a:t></a:t>
            </a:r>
            <a:endParaRPr lang="fr-FR" dirty="0">
              <a:solidFill>
                <a:schemeClr val="bg1">
                  <a:lumMod val="50000"/>
                </a:schemeClr>
              </a:solidFill>
            </a:endParaRPr>
          </a:p>
        </p:txBody>
      </p:sp>
      <p:sp>
        <p:nvSpPr>
          <p:cNvPr id="27" name="TextBox 26"/>
          <p:cNvSpPr txBox="1"/>
          <p:nvPr/>
        </p:nvSpPr>
        <p:spPr>
          <a:xfrm>
            <a:off x="515868" y="4086315"/>
            <a:ext cx="1556836" cy="369332"/>
          </a:xfrm>
          <a:prstGeom prst="rect">
            <a:avLst/>
          </a:prstGeom>
          <a:noFill/>
        </p:spPr>
        <p:txBody>
          <a:bodyPr wrap="none" rtlCol="0">
            <a:spAutoFit/>
          </a:bodyPr>
          <a:lstStyle/>
          <a:p>
            <a:pPr algn="r"/>
            <a:r>
              <a:rPr lang="fr-FR" dirty="0" smtClean="0">
                <a:solidFill>
                  <a:schemeClr val="bg1">
                    <a:lumMod val="50000"/>
                  </a:schemeClr>
                </a:solidFill>
              </a:rPr>
              <a:t>Block Name :</a:t>
            </a:r>
            <a:endParaRPr lang="fr-FR" dirty="0">
              <a:solidFill>
                <a:schemeClr val="bg1">
                  <a:lumMod val="50000"/>
                </a:schemeClr>
              </a:solidFill>
            </a:endParaRPr>
          </a:p>
        </p:txBody>
      </p:sp>
      <p:sp>
        <p:nvSpPr>
          <p:cNvPr id="28" name="TextBox 27"/>
          <p:cNvSpPr txBox="1"/>
          <p:nvPr/>
        </p:nvSpPr>
        <p:spPr>
          <a:xfrm>
            <a:off x="2161254" y="4406285"/>
            <a:ext cx="2770786" cy="369332"/>
          </a:xfrm>
          <a:prstGeom prst="rect">
            <a:avLst/>
          </a:prstGeom>
          <a:noFill/>
        </p:spPr>
        <p:txBody>
          <a:bodyPr wrap="square" rtlCol="0">
            <a:spAutoFit/>
          </a:bodyPr>
          <a:lstStyle/>
          <a:p>
            <a:r>
              <a:rPr lang="fr-FR" i="1" dirty="0" smtClean="0">
                <a:solidFill>
                  <a:schemeClr val="bg1">
                    <a:lumMod val="50000"/>
                  </a:schemeClr>
                </a:solidFill>
              </a:rPr>
              <a:t>none</a:t>
            </a:r>
          </a:p>
        </p:txBody>
      </p:sp>
      <p:sp>
        <p:nvSpPr>
          <p:cNvPr id="29" name="TextBox 28"/>
          <p:cNvSpPr txBox="1"/>
          <p:nvPr/>
        </p:nvSpPr>
        <p:spPr>
          <a:xfrm>
            <a:off x="964708" y="4406285"/>
            <a:ext cx="1107996" cy="369332"/>
          </a:xfrm>
          <a:prstGeom prst="rect">
            <a:avLst/>
          </a:prstGeom>
          <a:noFill/>
        </p:spPr>
        <p:txBody>
          <a:bodyPr wrap="none" rtlCol="0">
            <a:spAutoFit/>
          </a:bodyPr>
          <a:lstStyle/>
          <a:p>
            <a:pPr algn="r"/>
            <a:r>
              <a:rPr lang="fr-FR" dirty="0" smtClean="0">
                <a:solidFill>
                  <a:schemeClr val="bg1">
                    <a:lumMod val="50000"/>
                  </a:schemeClr>
                </a:solidFill>
              </a:rPr>
              <a:t>Options :</a:t>
            </a:r>
            <a:endParaRPr lang="fr-FR" dirty="0">
              <a:solidFill>
                <a:schemeClr val="bg1">
                  <a:lumMod val="50000"/>
                </a:schemeClr>
              </a:solidFill>
            </a:endParaRPr>
          </a:p>
        </p:txBody>
      </p:sp>
      <p:sp>
        <p:nvSpPr>
          <p:cNvPr id="38" name="Rounded Rectangle 37"/>
          <p:cNvSpPr/>
          <p:nvPr/>
        </p:nvSpPr>
        <p:spPr>
          <a:xfrm>
            <a:off x="4355976" y="1844824"/>
            <a:ext cx="4680520"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39" name="TextBox 38"/>
          <p:cNvSpPr txBox="1"/>
          <p:nvPr/>
        </p:nvSpPr>
        <p:spPr>
          <a:xfrm>
            <a:off x="4355976" y="1844824"/>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Snapshot Version Name</a:t>
            </a:r>
          </a:p>
        </p:txBody>
      </p:sp>
      <p:sp>
        <p:nvSpPr>
          <p:cNvPr id="40" name="TextBox 39"/>
          <p:cNvSpPr txBox="1"/>
          <p:nvPr/>
        </p:nvSpPr>
        <p:spPr>
          <a:xfrm>
            <a:off x="6043208" y="2242964"/>
            <a:ext cx="3353328"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LAST_SNAPSHOT_VERSION</a:t>
            </a:r>
            <a:endParaRPr lang="fr-FR" sz="1600" dirty="0"/>
          </a:p>
        </p:txBody>
      </p:sp>
      <p:sp>
        <p:nvSpPr>
          <p:cNvPr id="42" name="TextBox 41"/>
          <p:cNvSpPr txBox="1"/>
          <p:nvPr/>
        </p:nvSpPr>
        <p:spPr>
          <a:xfrm>
            <a:off x="4669657" y="3106884"/>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43" name="TextBox 42"/>
          <p:cNvSpPr txBox="1"/>
          <p:nvPr/>
        </p:nvSpPr>
        <p:spPr>
          <a:xfrm>
            <a:off x="4565588" y="221102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4" name="TextBox 43"/>
          <p:cNvSpPr txBox="1"/>
          <p:nvPr/>
        </p:nvSpPr>
        <p:spPr>
          <a:xfrm>
            <a:off x="6043208" y="2530996"/>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45" name="TextBox 44"/>
          <p:cNvSpPr txBox="1"/>
          <p:nvPr/>
        </p:nvSpPr>
        <p:spPr>
          <a:xfrm>
            <a:off x="5014428" y="2530996"/>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78" name="Rounded Rectangle 77"/>
          <p:cNvSpPr/>
          <p:nvPr/>
        </p:nvSpPr>
        <p:spPr>
          <a:xfrm>
            <a:off x="4355976" y="3723194"/>
            <a:ext cx="475252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79" name="TextBox 78"/>
          <p:cNvSpPr txBox="1"/>
          <p:nvPr/>
        </p:nvSpPr>
        <p:spPr>
          <a:xfrm>
            <a:off x="4349498" y="3717032"/>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Snapshot Version Name</a:t>
            </a:r>
          </a:p>
        </p:txBody>
      </p:sp>
      <p:sp>
        <p:nvSpPr>
          <p:cNvPr id="80" name="TextBox 79"/>
          <p:cNvSpPr txBox="1"/>
          <p:nvPr/>
        </p:nvSpPr>
        <p:spPr>
          <a:xfrm>
            <a:off x="5971200" y="4115172"/>
            <a:ext cx="3713368"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PREVIOUS_SNAPSHOT_VERSION</a:t>
            </a:r>
            <a:endParaRPr lang="fr-FR" sz="1400" dirty="0"/>
          </a:p>
        </p:txBody>
      </p:sp>
      <p:sp>
        <p:nvSpPr>
          <p:cNvPr id="82" name="TextBox 81"/>
          <p:cNvSpPr txBox="1"/>
          <p:nvPr/>
        </p:nvSpPr>
        <p:spPr>
          <a:xfrm>
            <a:off x="4669657" y="4797152"/>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83" name="TextBox 82"/>
          <p:cNvSpPr txBox="1"/>
          <p:nvPr/>
        </p:nvSpPr>
        <p:spPr>
          <a:xfrm>
            <a:off x="4493580" y="4083234"/>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84" name="TextBox 83"/>
          <p:cNvSpPr txBox="1"/>
          <p:nvPr/>
        </p:nvSpPr>
        <p:spPr>
          <a:xfrm>
            <a:off x="5977678" y="440320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85" name="TextBox 84"/>
          <p:cNvSpPr txBox="1"/>
          <p:nvPr/>
        </p:nvSpPr>
        <p:spPr>
          <a:xfrm>
            <a:off x="4948898" y="4403204"/>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4" name="TextBox 23" descr="TEXT;TODAY_DATE"/>
          <p:cNvSpPr txBox="1"/>
          <p:nvPr/>
        </p:nvSpPr>
        <p:spPr>
          <a:xfrm>
            <a:off x="1235882" y="4859467"/>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TodayDate</a:t>
            </a:r>
          </a:p>
        </p:txBody>
      </p:sp>
      <p:sp>
        <p:nvSpPr>
          <p:cNvPr id="31" name="Rounded Rectangle 30"/>
          <p:cNvSpPr/>
          <p:nvPr/>
        </p:nvSpPr>
        <p:spPr>
          <a:xfrm>
            <a:off x="5220072" y="308853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1" name="TextBox 40" descr="TEXT;LAST_SNAPSHOT_VERSION"/>
          <p:cNvSpPr txBox="1"/>
          <p:nvPr/>
        </p:nvSpPr>
        <p:spPr>
          <a:xfrm>
            <a:off x="5244580" y="3071259"/>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32" name="Rounded Rectangle 31"/>
          <p:cNvSpPr/>
          <p:nvPr/>
        </p:nvSpPr>
        <p:spPr>
          <a:xfrm>
            <a:off x="5220072" y="4816729"/>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81" name="TextBox 80" descr="TEXT;PREVIOUS_SNAPSHOT_VERSION"/>
          <p:cNvSpPr txBox="1"/>
          <p:nvPr/>
        </p:nvSpPr>
        <p:spPr>
          <a:xfrm>
            <a:off x="5292080" y="479715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33" name="TextBox 32"/>
          <p:cNvSpPr txBox="1"/>
          <p:nvPr/>
        </p:nvSpPr>
        <p:spPr>
          <a:xfrm>
            <a:off x="334127" y="1873632"/>
            <a:ext cx="1659493" cy="369332"/>
          </a:xfrm>
          <a:prstGeom prst="rect">
            <a:avLst/>
          </a:prstGeom>
          <a:noFill/>
        </p:spPr>
        <p:txBody>
          <a:bodyPr wrap="none" rtlCol="0">
            <a:spAutoFit/>
          </a:bodyPr>
          <a:lstStyle/>
          <a:p>
            <a:r>
              <a:rPr lang="fr-FR" b="1" dirty="0" err="1" smtClean="0">
                <a:solidFill>
                  <a:schemeClr val="tx1">
                    <a:lumMod val="75000"/>
                    <a:lumOff val="25000"/>
                  </a:schemeClr>
                </a:solidFill>
              </a:rPr>
              <a:t>Cast</a:t>
            </a:r>
            <a:r>
              <a:rPr lang="fr-FR" b="1" dirty="0" smtClean="0">
                <a:solidFill>
                  <a:schemeClr val="tx1">
                    <a:lumMod val="75000"/>
                    <a:lumOff val="25000"/>
                  </a:schemeClr>
                </a:solidFill>
              </a:rPr>
              <a:t> Version:</a:t>
            </a:r>
            <a:endParaRPr lang="fr-FR" b="1" dirty="0">
              <a:solidFill>
                <a:schemeClr val="tx1">
                  <a:lumMod val="75000"/>
                  <a:lumOff val="25000"/>
                </a:schemeClr>
              </a:solidFill>
            </a:endParaRPr>
          </a:p>
        </p:txBody>
      </p:sp>
      <p:sp>
        <p:nvSpPr>
          <p:cNvPr id="34" name="TextBox 33" descr="TEXT;CAST_VERSION"/>
          <p:cNvSpPr txBox="1"/>
          <p:nvPr/>
        </p:nvSpPr>
        <p:spPr>
          <a:xfrm>
            <a:off x="1259632" y="3037896"/>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dirty="0" err="1" smtClean="0"/>
              <a:t>castVersion</a:t>
            </a:r>
            <a:endParaRPr lang="fr-FR" dirty="0"/>
          </a:p>
        </p:txBody>
      </p:sp>
      <p:sp>
        <p:nvSpPr>
          <p:cNvPr id="36" name="TextBox 35"/>
          <p:cNvSpPr txBox="1"/>
          <p:nvPr/>
        </p:nvSpPr>
        <p:spPr>
          <a:xfrm>
            <a:off x="395778" y="2250873"/>
            <a:ext cx="1556836" cy="369332"/>
          </a:xfrm>
          <a:prstGeom prst="rect">
            <a:avLst/>
          </a:prstGeom>
          <a:noFill/>
        </p:spPr>
        <p:txBody>
          <a:bodyPr wrap="none" rtlCol="0">
            <a:spAutoFit/>
          </a:bodyPr>
          <a:lstStyle/>
          <a:p>
            <a:pPr algn="r"/>
            <a:r>
              <a:rPr lang="fr-FR" dirty="0" smtClean="0">
                <a:solidFill>
                  <a:schemeClr val="bg1">
                    <a:lumMod val="50000"/>
                  </a:schemeClr>
                </a:solidFill>
              </a:rPr>
              <a:t>Block Name :</a:t>
            </a:r>
            <a:endParaRPr lang="fr-FR" dirty="0">
              <a:solidFill>
                <a:schemeClr val="bg1">
                  <a:lumMod val="50000"/>
                </a:schemeClr>
              </a:solidFill>
            </a:endParaRPr>
          </a:p>
        </p:txBody>
      </p:sp>
      <p:sp>
        <p:nvSpPr>
          <p:cNvPr id="37" name="TextBox 36"/>
          <p:cNvSpPr txBox="1"/>
          <p:nvPr/>
        </p:nvSpPr>
        <p:spPr>
          <a:xfrm>
            <a:off x="844618" y="2570843"/>
            <a:ext cx="1107996" cy="369332"/>
          </a:xfrm>
          <a:prstGeom prst="rect">
            <a:avLst/>
          </a:prstGeom>
          <a:noFill/>
        </p:spPr>
        <p:txBody>
          <a:bodyPr wrap="none" rtlCol="0">
            <a:spAutoFit/>
          </a:bodyPr>
          <a:lstStyle/>
          <a:p>
            <a:pPr algn="r"/>
            <a:r>
              <a:rPr lang="fr-FR" dirty="0" smtClean="0">
                <a:solidFill>
                  <a:schemeClr val="bg1">
                    <a:lumMod val="50000"/>
                  </a:schemeClr>
                </a:solidFill>
              </a:rPr>
              <a:t>Options :</a:t>
            </a:r>
            <a:endParaRPr lang="fr-FR" dirty="0">
              <a:solidFill>
                <a:schemeClr val="bg1">
                  <a:lumMod val="50000"/>
                </a:schemeClr>
              </a:solidFill>
            </a:endParaRPr>
          </a:p>
        </p:txBody>
      </p:sp>
      <p:sp>
        <p:nvSpPr>
          <p:cNvPr id="46" name="TextBox 45"/>
          <p:cNvSpPr txBox="1"/>
          <p:nvPr/>
        </p:nvSpPr>
        <p:spPr>
          <a:xfrm>
            <a:off x="611560" y="3035051"/>
            <a:ext cx="410689" cy="369332"/>
          </a:xfrm>
          <a:prstGeom prst="rect">
            <a:avLst/>
          </a:prstGeom>
          <a:noFill/>
        </p:spPr>
        <p:txBody>
          <a:bodyPr wrap="none" rtlCol="0">
            <a:spAutoFit/>
          </a:bodyPr>
          <a:lstStyle/>
          <a:p>
            <a:pPr algn="r"/>
            <a:r>
              <a:rPr lang="fr-FR" dirty="0" smtClean="0">
                <a:solidFill>
                  <a:schemeClr val="bg1">
                    <a:lumMod val="50000"/>
                  </a:schemeClr>
                </a:solidFill>
                <a:sym typeface="Wingdings" pitchFamily="2" charset="2"/>
              </a:rPr>
              <a:t></a:t>
            </a:r>
            <a:endParaRPr lang="fr-FR" dirty="0">
              <a:solidFill>
                <a:schemeClr val="bg1">
                  <a:lumMod val="50000"/>
                </a:schemeClr>
              </a:solidFill>
            </a:endParaRPr>
          </a:p>
        </p:txBody>
      </p:sp>
      <p:sp>
        <p:nvSpPr>
          <p:cNvPr id="48" name="TextBox 47"/>
          <p:cNvSpPr txBox="1"/>
          <p:nvPr/>
        </p:nvSpPr>
        <p:spPr>
          <a:xfrm>
            <a:off x="1991155" y="2237225"/>
            <a:ext cx="2770786" cy="369332"/>
          </a:xfrm>
          <a:prstGeom prst="rect">
            <a:avLst/>
          </a:prstGeom>
          <a:noFill/>
        </p:spPr>
        <p:txBody>
          <a:bodyPr wrap="square" rtlCol="0">
            <a:spAutoFit/>
          </a:bodyPr>
          <a:lstStyle/>
          <a:p>
            <a:r>
              <a:rPr lang="fr-FR" b="1" dirty="0" smtClean="0">
                <a:solidFill>
                  <a:srgbClr val="5E5E5E"/>
                </a:solidFill>
              </a:rPr>
              <a:t>CAST_VERSION</a:t>
            </a:r>
          </a:p>
        </p:txBody>
      </p:sp>
      <p:sp>
        <p:nvSpPr>
          <p:cNvPr id="49" name="TextBox 48"/>
          <p:cNvSpPr txBox="1"/>
          <p:nvPr/>
        </p:nvSpPr>
        <p:spPr>
          <a:xfrm>
            <a:off x="1979712" y="2555612"/>
            <a:ext cx="2770786" cy="369332"/>
          </a:xfrm>
          <a:prstGeom prst="rect">
            <a:avLst/>
          </a:prstGeom>
          <a:noFill/>
        </p:spPr>
        <p:txBody>
          <a:bodyPr wrap="square" rtlCol="0">
            <a:spAutoFit/>
          </a:bodyPr>
          <a:lstStyle/>
          <a:p>
            <a:r>
              <a:rPr lang="fr-FR" i="1" dirty="0" smtClean="0">
                <a:solidFill>
                  <a:schemeClr val="bg1">
                    <a:lumMod val="50000"/>
                  </a:schemeClr>
                </a:solidFill>
              </a:rPr>
              <a:t>none</a:t>
            </a:r>
          </a:p>
        </p:txBody>
      </p:sp>
    </p:spTree>
    <p:extLst>
      <p:ext uri="{BB962C8B-B14F-4D97-AF65-F5344CB8AC3E}">
        <p14:creationId xmlns:p14="http://schemas.microsoft.com/office/powerpoint/2010/main" val="1325510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[3]</a:t>
            </a:r>
            <a:endParaRPr lang="fr-FR" dirty="0"/>
          </a:p>
        </p:txBody>
      </p:sp>
      <p:sp>
        <p:nvSpPr>
          <p:cNvPr id="46" name="Rounded Rectangle 45"/>
          <p:cNvSpPr/>
          <p:nvPr/>
        </p:nvSpPr>
        <p:spPr>
          <a:xfrm>
            <a:off x="173034" y="3939218"/>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35496" y="3933056"/>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Quality Application Category</a:t>
            </a:r>
          </a:p>
        </p:txBody>
      </p:sp>
      <p:sp>
        <p:nvSpPr>
          <p:cNvPr id="48" name="TextBox 47"/>
          <p:cNvSpPr txBox="1"/>
          <p:nvPr/>
        </p:nvSpPr>
        <p:spPr>
          <a:xfrm>
            <a:off x="1716250" y="4420498"/>
            <a:ext cx="277078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APPLICATION_QUALITY_TYPE</a:t>
            </a:r>
            <a:endParaRPr lang="fr-FR" sz="1600" dirty="0"/>
          </a:p>
        </p:txBody>
      </p:sp>
      <p:sp>
        <p:nvSpPr>
          <p:cNvPr id="50" name="TextBox 49"/>
          <p:cNvSpPr txBox="1"/>
          <p:nvPr/>
        </p:nvSpPr>
        <p:spPr>
          <a:xfrm>
            <a:off x="1068178" y="533314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45042" y="432872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1716250" y="46531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664579" y="46531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4" name="Rounded Rectangle 53"/>
          <p:cNvSpPr/>
          <p:nvPr/>
        </p:nvSpPr>
        <p:spPr>
          <a:xfrm>
            <a:off x="179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55" name="TextBox 54"/>
          <p:cNvSpPr txBox="1"/>
          <p:nvPr/>
        </p:nvSpPr>
        <p:spPr>
          <a:xfrm>
            <a:off x="35496" y="1556792"/>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Application Name</a:t>
            </a:r>
          </a:p>
        </p:txBody>
      </p:sp>
      <p:sp>
        <p:nvSpPr>
          <p:cNvPr id="56" name="TextBox 55"/>
          <p:cNvSpPr txBox="1"/>
          <p:nvPr/>
        </p:nvSpPr>
        <p:spPr>
          <a:xfrm>
            <a:off x="1710028" y="192299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APPLICATION_NAME</a:t>
            </a:r>
          </a:p>
        </p:txBody>
      </p:sp>
      <p:sp>
        <p:nvSpPr>
          <p:cNvPr id="58" name="TextBox 57"/>
          <p:cNvSpPr txBox="1"/>
          <p:nvPr/>
        </p:nvSpPr>
        <p:spPr>
          <a:xfrm>
            <a:off x="1062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9" name="TextBox 58"/>
          <p:cNvSpPr txBox="1"/>
          <p:nvPr/>
        </p:nvSpPr>
        <p:spPr>
          <a:xfrm>
            <a:off x="251520"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0" name="TextBox 59"/>
          <p:cNvSpPr txBox="1"/>
          <p:nvPr/>
        </p:nvSpPr>
        <p:spPr>
          <a:xfrm>
            <a:off x="1722728"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1" name="TextBox 60"/>
          <p:cNvSpPr txBox="1"/>
          <p:nvPr/>
        </p:nvSpPr>
        <p:spPr>
          <a:xfrm>
            <a:off x="671057"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2" name="Rounded Rectangle 61"/>
          <p:cNvSpPr/>
          <p:nvPr/>
        </p:nvSpPr>
        <p:spPr>
          <a:xfrm>
            <a:off x="4644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3" name="TextBox 62"/>
          <p:cNvSpPr txBox="1"/>
          <p:nvPr/>
        </p:nvSpPr>
        <p:spPr>
          <a:xfrm>
            <a:off x="4499992" y="1556792"/>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Size Application Category</a:t>
            </a:r>
          </a:p>
        </p:txBody>
      </p:sp>
      <p:sp>
        <p:nvSpPr>
          <p:cNvPr id="64" name="TextBox 63"/>
          <p:cNvSpPr txBox="1"/>
          <p:nvPr/>
        </p:nvSpPr>
        <p:spPr>
          <a:xfrm>
            <a:off x="6187224" y="19483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APPLICATION_SIZE_TYPE</a:t>
            </a:r>
            <a:endParaRPr lang="fr-FR" sz="1800" dirty="0"/>
          </a:p>
        </p:txBody>
      </p:sp>
      <p:sp>
        <p:nvSpPr>
          <p:cNvPr id="66" name="TextBox 65"/>
          <p:cNvSpPr txBox="1"/>
          <p:nvPr/>
        </p:nvSpPr>
        <p:spPr>
          <a:xfrm>
            <a:off x="5496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7" name="TextBox 66"/>
          <p:cNvSpPr txBox="1"/>
          <p:nvPr/>
        </p:nvSpPr>
        <p:spPr>
          <a:xfrm>
            <a:off x="4716016"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8" name="TextBox 67"/>
          <p:cNvSpPr txBox="1"/>
          <p:nvPr/>
        </p:nvSpPr>
        <p:spPr>
          <a:xfrm>
            <a:off x="6187224"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9" name="TextBox 68"/>
          <p:cNvSpPr txBox="1"/>
          <p:nvPr/>
        </p:nvSpPr>
        <p:spPr>
          <a:xfrm>
            <a:off x="5135553"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70" name="Rounded Rectangle 69"/>
          <p:cNvSpPr/>
          <p:nvPr/>
        </p:nvSpPr>
        <p:spPr>
          <a:xfrm>
            <a:off x="4644008" y="3939218"/>
            <a:ext cx="4320480" cy="1938054"/>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1" name="TextBox 70"/>
          <p:cNvSpPr txBox="1"/>
          <p:nvPr/>
        </p:nvSpPr>
        <p:spPr>
          <a:xfrm>
            <a:off x="4499992" y="3933056"/>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Grade for a Quality Rule</a:t>
            </a:r>
          </a:p>
        </p:txBody>
      </p:sp>
      <p:sp>
        <p:nvSpPr>
          <p:cNvPr id="72" name="TextBox 71"/>
          <p:cNvSpPr txBox="1"/>
          <p:nvPr/>
        </p:nvSpPr>
        <p:spPr>
          <a:xfrm>
            <a:off x="6187224" y="4308312"/>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APPLICATION_RULE</a:t>
            </a:r>
          </a:p>
        </p:txBody>
      </p:sp>
      <p:sp>
        <p:nvSpPr>
          <p:cNvPr id="74" name="TextBox 73"/>
          <p:cNvSpPr txBox="1"/>
          <p:nvPr/>
        </p:nvSpPr>
        <p:spPr>
          <a:xfrm>
            <a:off x="5539152" y="533314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75" name="TextBox 74"/>
          <p:cNvSpPr txBox="1"/>
          <p:nvPr/>
        </p:nvSpPr>
        <p:spPr>
          <a:xfrm>
            <a:off x="4716016" y="429925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76" name="TextBox 75"/>
          <p:cNvSpPr txBox="1"/>
          <p:nvPr/>
        </p:nvSpPr>
        <p:spPr>
          <a:xfrm>
            <a:off x="6187224" y="4653136"/>
            <a:ext cx="320931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ID = </a:t>
            </a:r>
            <a:r>
              <a:rPr lang="fr-FR" dirty="0" err="1"/>
              <a:t>RuleId</a:t>
            </a:r>
            <a:r>
              <a:rPr lang="fr-FR" dirty="0"/>
              <a:t> </a:t>
            </a:r>
            <a:r>
              <a:rPr lang="fr-FR" dirty="0" smtClean="0"/>
              <a:t/>
            </a:r>
            <a:br>
              <a:rPr lang="fr-FR" dirty="0" smtClean="0"/>
            </a:br>
            <a:r>
              <a:rPr lang="fr-FR" sz="1600" dirty="0" smtClean="0"/>
              <a:t>(by default </a:t>
            </a:r>
            <a:r>
              <a:rPr lang="fr-FR" sz="1600" dirty="0"/>
              <a:t>ID=60017)</a:t>
            </a:r>
            <a:endParaRPr lang="fr-FR" dirty="0"/>
          </a:p>
        </p:txBody>
      </p:sp>
      <p:sp>
        <p:nvSpPr>
          <p:cNvPr id="77" name="TextBox 76"/>
          <p:cNvSpPr txBox="1"/>
          <p:nvPr/>
        </p:nvSpPr>
        <p:spPr>
          <a:xfrm>
            <a:off x="5135553" y="46531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72234" y="274701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APPLICATION_NAME"/>
          <p:cNvSpPr txBox="1"/>
          <p:nvPr/>
        </p:nvSpPr>
        <p:spPr>
          <a:xfrm>
            <a:off x="1578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myAppName</a:t>
            </a:r>
          </a:p>
        </p:txBody>
      </p:sp>
      <p:sp>
        <p:nvSpPr>
          <p:cNvPr id="36" name="Rounded Rectangle 35"/>
          <p:cNvSpPr/>
          <p:nvPr/>
        </p:nvSpPr>
        <p:spPr>
          <a:xfrm>
            <a:off x="6036730" y="273267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APPLICATION_SIZE_TYPE"/>
          <p:cNvSpPr txBox="1"/>
          <p:nvPr/>
        </p:nvSpPr>
        <p:spPr>
          <a:xfrm>
            <a:off x="6300192" y="2741607"/>
            <a:ext cx="2736304" cy="363736"/>
          </a:xfrm>
          <a:prstGeom prst="rect">
            <a:avLst/>
          </a:prstGeom>
          <a:noFill/>
        </p:spPr>
        <p:txBody>
          <a:bodyPr wrap="square" rtlCol="0">
            <a:normAutofit fontScale="92500" lnSpcReduction="10000"/>
          </a:bodyPr>
          <a:lstStyle>
            <a:defPPr>
              <a:defRPr lang="fr-FR"/>
            </a:defPPr>
            <a:lvl1pPr>
              <a:defRPr sz="2000" b="1">
                <a:solidFill>
                  <a:schemeClr val="bg1">
                    <a:lumMod val="50000"/>
                  </a:schemeClr>
                </a:solidFill>
              </a:defRPr>
            </a:lvl1pPr>
          </a:lstStyle>
          <a:p>
            <a:r>
              <a:rPr lang="fr-FR" dirty="0"/>
              <a:t>SizeType</a:t>
            </a:r>
          </a:p>
        </p:txBody>
      </p:sp>
      <p:sp>
        <p:nvSpPr>
          <p:cNvPr id="37" name="Rounded Rectangle 36"/>
          <p:cNvSpPr/>
          <p:nvPr/>
        </p:nvSpPr>
        <p:spPr>
          <a:xfrm>
            <a:off x="6036730" y="53393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8" name="Rounded Rectangle 37"/>
          <p:cNvSpPr/>
          <p:nvPr/>
        </p:nvSpPr>
        <p:spPr>
          <a:xfrm>
            <a:off x="1619672" y="5339307"/>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73" name="TextBox 72" descr="TEXT;APPLICATION_RULE;ID=60017"/>
          <p:cNvSpPr txBox="1"/>
          <p:nvPr/>
        </p:nvSpPr>
        <p:spPr>
          <a:xfrm>
            <a:off x="6116767" y="531862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a:t>
            </a:r>
            <a:r>
              <a:rPr lang="fr-FR" dirty="0" err="1" smtClean="0"/>
              <a:t>ualityRuleGrade</a:t>
            </a:r>
            <a:endParaRPr lang="fr-FR" dirty="0"/>
          </a:p>
        </p:txBody>
      </p:sp>
      <p:sp>
        <p:nvSpPr>
          <p:cNvPr id="49" name="TextBox 48" descr="TEXT;APPLICATION_QUALITY_TYPE"/>
          <p:cNvSpPr txBox="1"/>
          <p:nvPr/>
        </p:nvSpPr>
        <p:spPr>
          <a:xfrm>
            <a:off x="1776954" y="533314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a:t>
            </a:r>
            <a:r>
              <a:rPr lang="fr-FR" dirty="0" err="1" smtClean="0"/>
              <a:t>ualityType</a:t>
            </a:r>
            <a:endParaRPr lang="fr-F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[4]</a:t>
            </a:r>
            <a:endParaRPr lang="fr-FR" dirty="0"/>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Result</a:t>
            </a:r>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METRIC_TECHNICAL_DEBT</a:t>
            </a:r>
          </a:p>
        </p:txBody>
      </p:sp>
      <p:sp>
        <p:nvSpPr>
          <p:cNvPr id="25" name="TextBox 24"/>
          <p:cNvSpPr txBox="1"/>
          <p:nvPr/>
        </p:nvSpPr>
        <p:spPr>
          <a:xfrm>
            <a:off x="2946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8" name="Rounded Rectangle 37"/>
          <p:cNvSpPr/>
          <p:nvPr/>
        </p:nvSpPr>
        <p:spPr>
          <a:xfrm>
            <a:off x="1738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9" name="TextBox 38"/>
          <p:cNvSpPr txBox="1"/>
          <p:nvPr/>
        </p:nvSpPr>
        <p:spPr>
          <a:xfrm>
            <a:off x="1926491" y="2846774"/>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Data Function Metric Value</a:t>
            </a:r>
          </a:p>
        </p:txBody>
      </p:sp>
      <p:sp>
        <p:nvSpPr>
          <p:cNvPr id="40" name="TextBox 39"/>
          <p:cNvSpPr txBox="1"/>
          <p:nvPr/>
        </p:nvSpPr>
        <p:spPr>
          <a:xfrm>
            <a:off x="3594936" y="3219514"/>
            <a:ext cx="1991654"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METRIC_AFP_DF</a:t>
            </a:r>
            <a:endParaRPr lang="fr-FR" sz="1600" dirty="0"/>
          </a:p>
        </p:txBody>
      </p:sp>
      <p:sp>
        <p:nvSpPr>
          <p:cNvPr id="42" name="TextBox 41"/>
          <p:cNvSpPr txBox="1"/>
          <p:nvPr/>
        </p:nvSpPr>
        <p:spPr>
          <a:xfrm>
            <a:off x="2946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2123728" y="32129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3594936" y="3532946"/>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2543265" y="35329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1738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1926492" y="4574966"/>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Transactional Function Metric</a:t>
            </a:r>
          </a:p>
        </p:txBody>
      </p:sp>
      <p:sp>
        <p:nvSpPr>
          <p:cNvPr id="48" name="TextBox 47"/>
          <p:cNvSpPr txBox="1"/>
          <p:nvPr/>
        </p:nvSpPr>
        <p:spPr>
          <a:xfrm>
            <a:off x="3594936" y="4952300"/>
            <a:ext cx="2777264"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METRIC_AFP_TF</a:t>
            </a:r>
            <a:endParaRPr lang="fr-FR" sz="1800" dirty="0"/>
          </a:p>
        </p:txBody>
      </p:sp>
      <p:sp>
        <p:nvSpPr>
          <p:cNvPr id="50" name="TextBox 49"/>
          <p:cNvSpPr txBox="1"/>
          <p:nvPr/>
        </p:nvSpPr>
        <p:spPr>
          <a:xfrm>
            <a:off x="2946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123728" y="49411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3594936" y="5261138"/>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543265" y="52611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19872" y="213285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Rounded Rectangle 33"/>
          <p:cNvSpPr/>
          <p:nvPr/>
        </p:nvSpPr>
        <p:spPr>
          <a:xfrm>
            <a:off x="3419872" y="393021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5" name="Rounded Rectangle 34"/>
          <p:cNvSpPr/>
          <p:nvPr/>
        </p:nvSpPr>
        <p:spPr>
          <a:xfrm>
            <a:off x="3419872" y="566828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1" name="TextBox 40" descr="TEXT;METRIC_AFP_DF"/>
          <p:cNvSpPr txBox="1"/>
          <p:nvPr/>
        </p:nvSpPr>
        <p:spPr>
          <a:xfrm>
            <a:off x="3450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24" name="TextBox 23" descr="TEXT;METRIC_TECHNICAL_DEBT"/>
          <p:cNvSpPr txBox="1"/>
          <p:nvPr/>
        </p:nvSpPr>
        <p:spPr>
          <a:xfrm>
            <a:off x="3450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49" name="TextBox 48" descr="TEXT;METRIC_AFP_TF"/>
          <p:cNvSpPr txBox="1"/>
          <p:nvPr/>
        </p:nvSpPr>
        <p:spPr>
          <a:xfrm>
            <a:off x="3450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252028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[5]</a:t>
            </a:r>
            <a:endParaRPr lang="fr-FR" dirty="0"/>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Rule</a:t>
            </a:r>
            <a:r>
              <a:rPr lang="fr-FR" dirty="0" smtClean="0"/>
              <a:t> Total </a:t>
            </a:r>
            <a:r>
              <a:rPr lang="fr-FR" dirty="0" err="1" smtClean="0"/>
              <a:t>Checks</a:t>
            </a:r>
            <a:endParaRPr lang="fr-FR" dirty="0"/>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RULE_TOTAL_CHECKS</a:t>
            </a:r>
          </a:p>
        </p:txBody>
      </p:sp>
      <p:sp>
        <p:nvSpPr>
          <p:cNvPr id="25" name="TextBox 24"/>
          <p:cNvSpPr txBox="1"/>
          <p:nvPr/>
        </p:nvSpPr>
        <p:spPr>
          <a:xfrm>
            <a:off x="2915816" y="306279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RULID=N (by default </a:t>
            </a:r>
            <a:r>
              <a:rPr lang="en-US" dirty="0" smtClean="0"/>
              <a:t>RULID=7126)</a:t>
            </a:r>
            <a:endParaRPr lang="en-US" dirty="0"/>
          </a:p>
          <a:p>
            <a:r>
              <a:rPr lang="en-US" dirty="0"/>
              <a:t>where N indicates the rule Id</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50920" y="303152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4" name="TextBox 23" descr="TEXT;RULE_TOTAL_CHECKS;RULID=7126"/>
          <p:cNvSpPr txBox="1"/>
          <p:nvPr/>
        </p:nvSpPr>
        <p:spPr>
          <a:xfrm>
            <a:off x="3419872" y="3056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30" name="Rounded Rectangle 29"/>
          <p:cNvSpPr/>
          <p:nvPr/>
        </p:nvSpPr>
        <p:spPr>
          <a:xfrm>
            <a:off x="1708078" y="3653408"/>
            <a:ext cx="5472608" cy="252028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1" name="TextBox 30"/>
          <p:cNvSpPr txBox="1"/>
          <p:nvPr/>
        </p:nvSpPr>
        <p:spPr>
          <a:xfrm>
            <a:off x="1859765" y="372541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Rule</a:t>
            </a:r>
            <a:r>
              <a:rPr lang="fr-FR" dirty="0" smtClean="0"/>
              <a:t> </a:t>
            </a:r>
            <a:r>
              <a:rPr lang="fr-FR" dirty="0" err="1" smtClean="0"/>
              <a:t>Failed</a:t>
            </a:r>
            <a:r>
              <a:rPr lang="fr-FR" dirty="0" smtClean="0"/>
              <a:t> </a:t>
            </a:r>
            <a:r>
              <a:rPr lang="fr-FR" dirty="0" err="1" smtClean="0"/>
              <a:t>Checks</a:t>
            </a:r>
            <a:endParaRPr lang="fr-FR" dirty="0"/>
          </a:p>
        </p:txBody>
      </p:sp>
      <p:sp>
        <p:nvSpPr>
          <p:cNvPr id="32" name="TextBox 31"/>
          <p:cNvSpPr txBox="1"/>
          <p:nvPr/>
        </p:nvSpPr>
        <p:spPr>
          <a:xfrm>
            <a:off x="3564592" y="408545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RULE_FAILED_CHECKS</a:t>
            </a:r>
          </a:p>
        </p:txBody>
      </p:sp>
      <p:sp>
        <p:nvSpPr>
          <p:cNvPr id="36" name="TextBox 35"/>
          <p:cNvSpPr txBox="1"/>
          <p:nvPr/>
        </p:nvSpPr>
        <p:spPr>
          <a:xfrm>
            <a:off x="2885472" y="573547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7" name="TextBox 36"/>
          <p:cNvSpPr txBox="1"/>
          <p:nvPr/>
        </p:nvSpPr>
        <p:spPr>
          <a:xfrm>
            <a:off x="2093384" y="40854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4" name="TextBox 53"/>
          <p:cNvSpPr txBox="1"/>
          <p:nvPr/>
        </p:nvSpPr>
        <p:spPr>
          <a:xfrm>
            <a:off x="3564592" y="4405426"/>
            <a:ext cx="2770786"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RULID=N (by default </a:t>
            </a:r>
            <a:r>
              <a:rPr lang="en-US" dirty="0" smtClean="0"/>
              <a:t>RULID=7126)</a:t>
            </a:r>
            <a:endParaRPr lang="en-US" dirty="0"/>
          </a:p>
          <a:p>
            <a:r>
              <a:rPr lang="en-US" dirty="0"/>
              <a:t>where N indicates the rule Id</a:t>
            </a:r>
          </a:p>
        </p:txBody>
      </p:sp>
      <p:sp>
        <p:nvSpPr>
          <p:cNvPr id="55" name="TextBox 54"/>
          <p:cNvSpPr txBox="1"/>
          <p:nvPr/>
        </p:nvSpPr>
        <p:spPr>
          <a:xfrm>
            <a:off x="2512921" y="44054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6" name="Rounded Rectangle 55"/>
          <p:cNvSpPr/>
          <p:nvPr/>
        </p:nvSpPr>
        <p:spPr>
          <a:xfrm>
            <a:off x="3420576" y="570420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RULE_TOTAL_CHECKS;RULID=7126"/>
          <p:cNvSpPr txBox="1"/>
          <p:nvPr/>
        </p:nvSpPr>
        <p:spPr>
          <a:xfrm>
            <a:off x="3389528" y="572886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28930492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252028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[6]</a:t>
            </a:r>
            <a:endParaRPr lang="fr-FR" dirty="0"/>
          </a:p>
        </p:txBody>
      </p:sp>
      <p:sp>
        <p:nvSpPr>
          <p:cNvPr id="14" name="TextBox 13"/>
          <p:cNvSpPr txBox="1"/>
          <p:nvPr/>
        </p:nvSpPr>
        <p:spPr>
          <a:xfrm>
            <a:off x="1890108" y="1052736"/>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Rule</a:t>
            </a:r>
            <a:r>
              <a:rPr lang="fr-FR" dirty="0" smtClean="0"/>
              <a:t> </a:t>
            </a:r>
            <a:r>
              <a:rPr lang="fr-FR" dirty="0" err="1" smtClean="0"/>
              <a:t>Failed</a:t>
            </a:r>
            <a:r>
              <a:rPr lang="fr-FR" dirty="0" smtClean="0"/>
              <a:t> </a:t>
            </a:r>
            <a:r>
              <a:rPr lang="fr-FR" dirty="0" err="1" smtClean="0"/>
              <a:t>checks</a:t>
            </a:r>
            <a:r>
              <a:rPr lang="fr-FR" dirty="0" smtClean="0"/>
              <a:t> on Total </a:t>
            </a:r>
            <a:r>
              <a:rPr lang="fr-FR" dirty="0" err="1" smtClean="0"/>
              <a:t>Checks</a:t>
            </a:r>
            <a:endParaRPr lang="fr-FR" dirty="0"/>
          </a:p>
        </p:txBody>
      </p:sp>
      <p:sp>
        <p:nvSpPr>
          <p:cNvPr id="15" name="TextBox 14"/>
          <p:cNvSpPr txBox="1"/>
          <p:nvPr/>
        </p:nvSpPr>
        <p:spPr>
          <a:xfrm>
            <a:off x="3594935" y="1412776"/>
            <a:ext cx="3616093" cy="584775"/>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RULE_FAILED_ON_TOTAL_CHECKS</a:t>
            </a:r>
            <a:endParaRPr lang="fr-FR" sz="1600" dirty="0"/>
          </a:p>
        </p:txBody>
      </p:sp>
      <p:sp>
        <p:nvSpPr>
          <p:cNvPr id="25" name="TextBox 24"/>
          <p:cNvSpPr txBox="1"/>
          <p:nvPr/>
        </p:nvSpPr>
        <p:spPr>
          <a:xfrm>
            <a:off x="2915816" y="306279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RULID=N (by default </a:t>
            </a:r>
            <a:r>
              <a:rPr lang="en-US" dirty="0" smtClean="0"/>
              <a:t>RULID=7126)</a:t>
            </a:r>
            <a:endParaRPr lang="en-US" dirty="0"/>
          </a:p>
          <a:p>
            <a:r>
              <a:rPr lang="en-US" dirty="0"/>
              <a:t>where N indicates the rule Id</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50920" y="303152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4" name="TextBox 23" descr="TEXT;RULE_FAILED_ON_TOTAL_CHECKS;RULID=7126"/>
          <p:cNvSpPr txBox="1"/>
          <p:nvPr/>
        </p:nvSpPr>
        <p:spPr>
          <a:xfrm>
            <a:off x="3419872" y="3056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16955509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smtClean="0"/>
              <a:t>Graphic</a:t>
            </a:r>
            <a:r>
              <a:rPr lang="fr-FR" dirty="0" smtClean="0"/>
              <a:t>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 – Graphics [1]</a:t>
            </a:r>
            <a:endParaRPr lang="fr-FR" dirty="0"/>
          </a:p>
        </p:txBody>
      </p:sp>
      <p:sp>
        <p:nvSpPr>
          <p:cNvPr id="78" name="Content Placeholder 77"/>
          <p:cNvSpPr>
            <a:spLocks noGrp="1"/>
          </p:cNvSpPr>
          <p:nvPr>
            <p:ph type="body" sz="quarter" idx="11"/>
          </p:nvPr>
        </p:nvSpPr>
        <p:spPr>
          <a:xfrm>
            <a:off x="325438" y="907126"/>
            <a:ext cx="8504237" cy="2577629"/>
          </a:xfrm>
        </p:spPr>
        <p:txBody>
          <a:bodyPr/>
          <a:lstStyle/>
          <a:p>
            <a:r>
              <a:rPr lang="fr-FR" sz="2400" dirty="0" smtClean="0"/>
              <a:t>This kind of template is identified by a type value as</a:t>
            </a:r>
            <a:br>
              <a:rPr lang="fr-FR" sz="2400" dirty="0" smtClean="0"/>
            </a:br>
            <a:r>
              <a:rPr lang="fr-FR" sz="2400" dirty="0" smtClean="0"/>
              <a:t>			</a:t>
            </a:r>
          </a:p>
          <a:p>
            <a:pPr marL="0" indent="0">
              <a:buNone/>
            </a:pPr>
            <a:r>
              <a:rPr lang="fr-FR" sz="2400" dirty="0"/>
              <a:t>	</a:t>
            </a:r>
            <a:r>
              <a:rPr lang="fr-FR" sz="2400" dirty="0" smtClean="0"/>
              <a:t>		Type = </a:t>
            </a:r>
            <a:r>
              <a:rPr lang="fr-FR" sz="2400" b="1" dirty="0" smtClean="0"/>
              <a:t>GRAPH</a:t>
            </a:r>
          </a:p>
          <a:p>
            <a:endParaRPr lang="fr-FR" sz="2400" b="1" dirty="0" smtClean="0"/>
          </a:p>
          <a:p>
            <a:r>
              <a:rPr lang="fr-FR" sz="2400" dirty="0" smtClean="0"/>
              <a:t>7 different graphic templates are already defined in the application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39"/>
          <p:cNvSpPr>
            <a:spLocks noChangeArrowheads="1"/>
          </p:cNvSpPr>
          <p:nvPr/>
        </p:nvSpPr>
        <p:spPr bwMode="auto">
          <a:xfrm>
            <a:off x="520775"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Graphics [2]</a:t>
            </a:r>
            <a:endParaRPr lang="fr-FR" dirty="0"/>
          </a:p>
        </p:txBody>
      </p:sp>
      <p:sp>
        <p:nvSpPr>
          <p:cNvPr id="1027" name="AutoShape 39"/>
          <p:cNvSpPr>
            <a:spLocks noChangeArrowheads="1"/>
          </p:cNvSpPr>
          <p:nvPr/>
        </p:nvSpPr>
        <p:spPr bwMode="auto">
          <a:xfrm>
            <a:off x="494160" y="980728"/>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757779702"/>
              </p:ext>
            </p:extLst>
          </p:nvPr>
        </p:nvGraphicFramePr>
        <p:xfrm>
          <a:off x="5796136" y="1209471"/>
          <a:ext cx="3024336"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360206" y="989273"/>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Technology by Lines of Code</a:t>
            </a:r>
          </a:p>
        </p:txBody>
      </p:sp>
      <p:sp>
        <p:nvSpPr>
          <p:cNvPr id="17" name="TextBox 16"/>
          <p:cNvSpPr txBox="1"/>
          <p:nvPr/>
        </p:nvSpPr>
        <p:spPr>
          <a:xfrm>
            <a:off x="2106055" y="1412775"/>
            <a:ext cx="284072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18" name="TextBox 17"/>
          <p:cNvSpPr txBox="1"/>
          <p:nvPr/>
        </p:nvSpPr>
        <p:spPr>
          <a:xfrm>
            <a:off x="634847" y="1412775"/>
            <a:ext cx="1550424" cy="400110"/>
          </a:xfrm>
          <a:prstGeom prst="rect">
            <a:avLst/>
          </a:prstGeom>
          <a:noFill/>
        </p:spPr>
        <p:txBody>
          <a:bodyPr wrap="none" rtlCol="0">
            <a:spAutoFit/>
          </a:bodyPr>
          <a:lstStyle/>
          <a:p>
            <a:pPr algn="r"/>
            <a:r>
              <a:rPr lang="fr-FR" sz="2000" dirty="0" smtClean="0">
                <a:solidFill>
                  <a:schemeClr val="bg1">
                    <a:lumMod val="50000"/>
                  </a:schemeClr>
                </a:solidFill>
              </a:rPr>
              <a:t>Block Name :</a:t>
            </a:r>
            <a:endParaRPr lang="fr-FR" sz="2000" dirty="0">
              <a:solidFill>
                <a:schemeClr val="bg1">
                  <a:lumMod val="50000"/>
                </a:schemeClr>
              </a:solidFill>
            </a:endParaRPr>
          </a:p>
        </p:txBody>
      </p:sp>
      <p:sp>
        <p:nvSpPr>
          <p:cNvPr id="20" name="TextBox 19"/>
          <p:cNvSpPr txBox="1"/>
          <p:nvPr/>
        </p:nvSpPr>
        <p:spPr>
          <a:xfrm>
            <a:off x="2106055" y="1732745"/>
            <a:ext cx="3894230"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COUNT=N</a:t>
            </a:r>
            <a:r>
              <a:rPr lang="fr-FR" sz="1600" dirty="0"/>
              <a:t> </a:t>
            </a:r>
            <a:r>
              <a:rPr lang="fr-FR" sz="1600" dirty="0" smtClean="0"/>
              <a:t>(by default </a:t>
            </a:r>
            <a:r>
              <a:rPr lang="fr-FR" sz="1600" dirty="0"/>
              <a:t>COUNT </a:t>
            </a:r>
            <a:r>
              <a:rPr lang="fr-FR" sz="1600" dirty="0" err="1"/>
              <a:t>is</a:t>
            </a:r>
            <a:r>
              <a:rPr lang="fr-FR" sz="1600" dirty="0"/>
              <a:t> </a:t>
            </a:r>
            <a:r>
              <a:rPr lang="fr-FR" sz="1600" dirty="0" err="1"/>
              <a:t>null</a:t>
            </a:r>
            <a:r>
              <a:rPr lang="fr-FR" sz="1600" dirty="0"/>
              <a:t>)</a:t>
            </a:r>
          </a:p>
          <a:p>
            <a:r>
              <a:rPr lang="fr-FR" sz="1600" dirty="0" err="1" smtClean="0"/>
              <a:t>where</a:t>
            </a:r>
            <a:r>
              <a:rPr lang="fr-FR" sz="1600" dirty="0" smtClean="0"/>
              <a:t> </a:t>
            </a:r>
            <a:r>
              <a:rPr lang="fr-FR" sz="1600" dirty="0"/>
              <a:t>N is the shown technology count (if </a:t>
            </a:r>
            <a:r>
              <a:rPr lang="fr-FR" sz="1600" dirty="0" err="1"/>
              <a:t>null</a:t>
            </a:r>
            <a:r>
              <a:rPr lang="fr-FR" sz="1600" dirty="0"/>
              <a:t>, default value = 5)</a:t>
            </a:r>
          </a:p>
        </p:txBody>
      </p:sp>
      <p:sp>
        <p:nvSpPr>
          <p:cNvPr id="22" name="TextBox 21"/>
          <p:cNvSpPr txBox="1"/>
          <p:nvPr/>
        </p:nvSpPr>
        <p:spPr>
          <a:xfrm>
            <a:off x="1054384" y="1732745"/>
            <a:ext cx="1130887" cy="400110"/>
          </a:xfrm>
          <a:prstGeom prst="rect">
            <a:avLst/>
          </a:prstGeom>
          <a:noFill/>
        </p:spPr>
        <p:txBody>
          <a:bodyPr wrap="none" rtlCol="0">
            <a:spAutoFit/>
          </a:bodyPr>
          <a:lstStyle/>
          <a:p>
            <a:pPr algn="r"/>
            <a:r>
              <a:rPr lang="fr-FR" sz="2000" dirty="0" smtClean="0">
                <a:solidFill>
                  <a:schemeClr val="bg1">
                    <a:lumMod val="50000"/>
                  </a:schemeClr>
                </a:solidFill>
              </a:rPr>
              <a:t>Options :</a:t>
            </a:r>
            <a:endParaRPr lang="fr-FR" sz="2000" dirty="0">
              <a:solidFill>
                <a:schemeClr val="bg1">
                  <a:lumMod val="50000"/>
                </a:schemeClr>
              </a:solidFill>
            </a:endParaRPr>
          </a:p>
        </p:txBody>
      </p:sp>
      <p:sp>
        <p:nvSpPr>
          <p:cNvPr id="23" name="AutoShape 39"/>
          <p:cNvSpPr>
            <a:spLocks noChangeArrowheads="1"/>
          </p:cNvSpPr>
          <p:nvPr/>
        </p:nvSpPr>
        <p:spPr bwMode="auto">
          <a:xfrm>
            <a:off x="494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383956" y="2933489"/>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Radar</a:t>
            </a:r>
          </a:p>
        </p:txBody>
      </p:sp>
      <p:sp>
        <p:nvSpPr>
          <p:cNvPr id="28" name="TextBox 27"/>
          <p:cNvSpPr txBox="1"/>
          <p:nvPr/>
        </p:nvSpPr>
        <p:spPr>
          <a:xfrm>
            <a:off x="2057797" y="3408268"/>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RADAR_HEALTH_FACTOR_2_LAST_SNAPSHOTS</a:t>
            </a:r>
            <a:endParaRPr lang="fr-FR" sz="1800" dirty="0"/>
          </a:p>
        </p:txBody>
      </p:sp>
      <p:sp>
        <p:nvSpPr>
          <p:cNvPr id="29" name="TextBox 28"/>
          <p:cNvSpPr txBox="1"/>
          <p:nvPr/>
        </p:nvSpPr>
        <p:spPr>
          <a:xfrm>
            <a:off x="586589" y="335699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2057797" y="3676962"/>
            <a:ext cx="406486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1" name="TextBox 30"/>
          <p:cNvSpPr txBox="1"/>
          <p:nvPr/>
        </p:nvSpPr>
        <p:spPr>
          <a:xfrm>
            <a:off x="1006126" y="367696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02523520"/>
              </p:ext>
            </p:extLst>
          </p:nvPr>
        </p:nvGraphicFramePr>
        <p:xfrm>
          <a:off x="6357798" y="2995965"/>
          <a:ext cx="2808312" cy="1440160"/>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p:cNvSpPr txBox="1"/>
          <p:nvPr/>
        </p:nvSpPr>
        <p:spPr>
          <a:xfrm>
            <a:off x="372081" y="4661681"/>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Radar</a:t>
            </a:r>
          </a:p>
        </p:txBody>
      </p:sp>
      <p:sp>
        <p:nvSpPr>
          <p:cNvPr id="44" name="TextBox 43"/>
          <p:cNvSpPr txBox="1"/>
          <p:nvPr/>
        </p:nvSpPr>
        <p:spPr>
          <a:xfrm>
            <a:off x="2057039" y="5136460"/>
            <a:ext cx="475832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RADAR_COMPLIANCE_2_LAST_SNAPSHOTS</a:t>
            </a:r>
            <a:endParaRPr lang="fr-FR" sz="1800" dirty="0"/>
          </a:p>
        </p:txBody>
      </p:sp>
      <p:sp>
        <p:nvSpPr>
          <p:cNvPr id="45" name="TextBox 44"/>
          <p:cNvSpPr txBox="1"/>
          <p:nvPr/>
        </p:nvSpPr>
        <p:spPr>
          <a:xfrm>
            <a:off x="585831" y="508518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6" name="TextBox 45"/>
          <p:cNvSpPr txBox="1"/>
          <p:nvPr/>
        </p:nvSpPr>
        <p:spPr>
          <a:xfrm>
            <a:off x="2057039" y="5405153"/>
            <a:ext cx="298474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7" name="TextBox 46"/>
          <p:cNvSpPr txBox="1"/>
          <p:nvPr/>
        </p:nvSpPr>
        <p:spPr>
          <a:xfrm>
            <a:off x="1005368" y="5405153"/>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818136100"/>
              </p:ext>
            </p:extLst>
          </p:nvPr>
        </p:nvGraphicFramePr>
        <p:xfrm>
          <a:off x="5985333" y="4725144"/>
          <a:ext cx="3096344" cy="144016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[3]</a:t>
            </a:r>
            <a:endParaRPr lang="fr-FR" dirty="0"/>
          </a:p>
        </p:txBody>
      </p:sp>
      <p:sp>
        <p:nvSpPr>
          <p:cNvPr id="33" name="Rounded Rectangle 32"/>
          <p:cNvSpPr/>
          <p:nvPr/>
        </p:nvSpPr>
        <p:spPr>
          <a:xfrm>
            <a:off x="323528" y="1052736"/>
            <a:ext cx="8327272" cy="5112568"/>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760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Trending</a:t>
            </a:r>
          </a:p>
        </p:txBody>
      </p:sp>
      <p:sp>
        <p:nvSpPr>
          <p:cNvPr id="36" name="TextBox 35"/>
          <p:cNvSpPr txBox="1"/>
          <p:nvPr/>
        </p:nvSpPr>
        <p:spPr>
          <a:xfrm>
            <a:off x="1973914" y="1412776"/>
            <a:ext cx="6630534" cy="369332"/>
          </a:xfrm>
          <a:prstGeom prst="rect">
            <a:avLst/>
          </a:prstGeom>
          <a:noFill/>
        </p:spPr>
        <p:txBody>
          <a:bodyPr wrap="square" rtlCol="0">
            <a:spAutoFit/>
          </a:bodyPr>
          <a:lstStyle>
            <a:defPPr>
              <a:defRPr lang="fr-FR"/>
            </a:defPPr>
            <a:lvl1pPr>
              <a:defRPr b="1">
                <a:solidFill>
                  <a:srgbClr val="5E5E5E"/>
                </a:solidFill>
              </a:defRPr>
            </a:lvl1pPr>
          </a:lstStyle>
          <a:p>
            <a:r>
              <a:rPr lang="fr-FR" dirty="0"/>
              <a:t>TREND_HEALTH_FACTOR</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113877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ZOOM=N.N </a:t>
            </a:r>
            <a:r>
              <a:rPr lang="fr-FR" dirty="0" smtClean="0"/>
              <a:t>(by default </a:t>
            </a:r>
            <a:r>
              <a:rPr lang="fr-FR" dirty="0"/>
              <a:t>ZOOM=0.2)</a:t>
            </a:r>
          </a:p>
          <a:p>
            <a:r>
              <a:rPr lang="fr-FR" sz="1600" dirty="0" err="1" smtClean="0"/>
              <a:t>where</a:t>
            </a:r>
            <a:r>
              <a:rPr lang="fr-FR" sz="1600" dirty="0" smtClean="0"/>
              <a:t> </a:t>
            </a:r>
            <a:r>
              <a:rPr lang="fr-FR" sz="1600" dirty="0"/>
              <a:t>N.N is the added value to the max value of the graph as superior border and removed value to the min value of the graph as inferior border ; no zoom is applied by default</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3" name="Chart 12" descr="GRAPH;TREND_HEALTH_FACTOR;ZOOM=0.2"/>
          <p:cNvGraphicFramePr/>
          <p:nvPr>
            <p:extLst>
              <p:ext uri="{D42A27DB-BD31-4B8C-83A1-F6EECF244321}">
                <p14:modId xmlns:p14="http://schemas.microsoft.com/office/powerpoint/2010/main" val="2596326578"/>
              </p:ext>
            </p:extLst>
          </p:nvPr>
        </p:nvGraphicFramePr>
        <p:xfrm>
          <a:off x="1277918" y="2873765"/>
          <a:ext cx="6984776" cy="30728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[4]</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Trending</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TREND_COMPLIANCE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ZOOM</a:t>
            </a:r>
            <a:r>
              <a:rPr lang="fr-FR" sz="1600" dirty="0"/>
              <a:t> </a:t>
            </a:r>
            <a:r>
              <a:rPr lang="fr-FR" sz="1600" dirty="0" smtClean="0"/>
              <a:t>(by default </a:t>
            </a:r>
            <a:r>
              <a:rPr lang="fr-FR" sz="1600" dirty="0"/>
              <a:t>ZOOM </a:t>
            </a:r>
            <a:r>
              <a:rPr lang="fr-FR" sz="1600" dirty="0" err="1"/>
              <a:t>is</a:t>
            </a:r>
            <a:r>
              <a:rPr lang="fr-FR" sz="1600" dirty="0"/>
              <a:t> </a:t>
            </a:r>
            <a:r>
              <a:rPr lang="fr-FR" sz="1600" dirty="0" err="1"/>
              <a:t>present</a:t>
            </a:r>
            <a:r>
              <a:rPr lang="fr-FR" sz="1600" dirty="0"/>
              <a:t>)</a:t>
            </a:r>
          </a:p>
          <a:p>
            <a:r>
              <a:rPr lang="fr-FR" sz="16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COMPLIANCE;ZOOM"/>
          <p:cNvGraphicFramePr/>
          <p:nvPr>
            <p:extLst>
              <p:ext uri="{D42A27DB-BD31-4B8C-83A1-F6EECF244321}">
                <p14:modId xmlns:p14="http://schemas.microsoft.com/office/powerpoint/2010/main" val="3244422035"/>
              </p:ext>
            </p:extLst>
          </p:nvPr>
        </p:nvGraphicFramePr>
        <p:xfrm>
          <a:off x="922242" y="3091773"/>
          <a:ext cx="7034133" cy="280667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pPr algn="just"/>
            <a:r>
              <a:rPr lang="fr-FR" dirty="0" smtClean="0"/>
              <a:t>When Word uses placeholder to target a customizable component, PowerPoint uses alternative text property of TextBox, Table or ChartArea</a:t>
            </a:r>
          </a:p>
          <a:p>
            <a:pPr algn="just"/>
            <a:endParaRPr lang="fr-FR" dirty="0" smtClean="0"/>
          </a:p>
          <a:p>
            <a:pPr algn="just"/>
            <a:r>
              <a:rPr lang="fr-FR" dirty="0" smtClean="0"/>
              <a:t>To see alternative text property of all component, you should activate « Size and Position »  button in Powerpoint properties</a:t>
            </a:r>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[5]</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Progression</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TREND_TECH_DEBT</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TREND_TECH_DEBT"/>
          <p:cNvGraphicFramePr/>
          <p:nvPr>
            <p:extLst>
              <p:ext uri="{D42A27DB-BD31-4B8C-83A1-F6EECF244321}">
                <p14:modId xmlns:p14="http://schemas.microsoft.com/office/powerpoint/2010/main" val="3510067061"/>
              </p:ext>
            </p:extLst>
          </p:nvPr>
        </p:nvGraphicFramePr>
        <p:xfrm>
          <a:off x="587252" y="2191288"/>
          <a:ext cx="7945188"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a:t>
            </a:r>
            <a:r>
              <a:rPr lang="fr-FR" dirty="0" err="1" smtClean="0"/>
              <a:t>Graphics</a:t>
            </a:r>
            <a:r>
              <a:rPr lang="fr-FR" dirty="0" smtClean="0"/>
              <a:t> [6]</a:t>
            </a:r>
            <a:endParaRPr lang="fr-FR" dirty="0"/>
          </a:p>
        </p:txBody>
      </p:sp>
      <p:sp>
        <p:nvSpPr>
          <p:cNvPr id="33" name="Rounded Rectangle 32"/>
          <p:cNvSpPr/>
          <p:nvPr/>
        </p:nvSpPr>
        <p:spPr>
          <a:xfrm>
            <a:off x="251520" y="1052736"/>
            <a:ext cx="8399280"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Bubble</a:t>
            </a:r>
          </a:p>
        </p:txBody>
      </p:sp>
      <p:graphicFrame>
        <p:nvGraphicFramePr>
          <p:cNvPr id="35" name="Chart 34" descr="GRAPH;BUBBLE"/>
          <p:cNvGraphicFramePr/>
          <p:nvPr>
            <p:extLst>
              <p:ext uri="{D42A27DB-BD31-4B8C-83A1-F6EECF244321}">
                <p14:modId xmlns:p14="http://schemas.microsoft.com/office/powerpoint/2010/main" val="1919266135"/>
              </p:ext>
            </p:extLst>
          </p:nvPr>
        </p:nvGraphicFramePr>
        <p:xfrm>
          <a:off x="502706" y="270892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BUBBLE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M=</a:t>
            </a:r>
            <a:r>
              <a:rPr lang="fr-FR" sz="1600" b="1" dirty="0" err="1"/>
              <a:t>ModuleId</a:t>
            </a:r>
            <a:r>
              <a:rPr lang="fr-FR" sz="1600" dirty="0"/>
              <a:t> </a:t>
            </a:r>
            <a:r>
              <a:rPr lang="fr-FR" sz="1600" dirty="0" smtClean="0"/>
              <a:t>(by default </a:t>
            </a:r>
            <a:r>
              <a:rPr lang="fr-FR" sz="1600" dirty="0"/>
              <a:t>M </a:t>
            </a:r>
            <a:r>
              <a:rPr lang="fr-FR" sz="1600" dirty="0" err="1"/>
              <a:t>is</a:t>
            </a:r>
            <a:r>
              <a:rPr lang="fr-FR" sz="1600" dirty="0"/>
              <a:t> </a:t>
            </a:r>
            <a:r>
              <a:rPr lang="fr-FR" sz="1600" dirty="0" err="1"/>
              <a:t>null</a:t>
            </a:r>
            <a:r>
              <a:rPr lang="fr-FR" sz="1600" dirty="0"/>
              <a:t>)</a:t>
            </a:r>
          </a:p>
          <a:p>
            <a:r>
              <a:rPr lang="fr-FR" sz="1600" dirty="0"/>
              <a:t>if present, only data from indicated module will be shown, obviously data from the entire snapshot will be shown.</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93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31919"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Cast</a:t>
            </a:r>
            <a:r>
              <a:rPr lang="fr-FR" dirty="0"/>
              <a:t> </a:t>
            </a:r>
            <a:r>
              <a:rPr lang="fr-FR" dirty="0" err="1" smtClean="0"/>
              <a:t>Complexity</a:t>
            </a:r>
            <a:r>
              <a:rPr lang="fr-FR" dirty="0" smtClean="0"/>
              <a:t> Distribution</a:t>
            </a:r>
            <a:endParaRPr lang="fr-FR" dirty="0"/>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17930"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COMPLEXITY"/>
          <p:cNvGraphicFramePr/>
          <p:nvPr>
            <p:extLst>
              <p:ext uri="{D42A27DB-BD31-4B8C-83A1-F6EECF244321}">
                <p14:modId xmlns:p14="http://schemas.microsoft.com/office/powerpoint/2010/main" val="1337455428"/>
              </p:ext>
            </p:extLst>
          </p:nvPr>
        </p:nvGraphicFramePr>
        <p:xfrm>
          <a:off x="755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788024" y="1042571"/>
            <a:ext cx="3744416" cy="19543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100" dirty="0"/>
              <a:t>CAST provides a distribution of objects based on several </a:t>
            </a:r>
            <a:r>
              <a:rPr lang="en-GB" sz="1100" dirty="0" smtClean="0"/>
              <a:t>distributions:</a:t>
            </a:r>
            <a:endParaRPr lang="en-GB" sz="1100" dirty="0"/>
          </a:p>
          <a:p>
            <a:pPr lvl="0"/>
            <a:r>
              <a:rPr lang="en-GB" sz="1100" dirty="0" smtClean="0"/>
              <a:t>-Algorithm </a:t>
            </a:r>
            <a:r>
              <a:rPr lang="en-GB" sz="1100" dirty="0"/>
              <a:t>Complexity (based on </a:t>
            </a:r>
            <a:r>
              <a:rPr lang="en-GB" sz="1100" dirty="0" err="1"/>
              <a:t>Cyclomatic</a:t>
            </a:r>
            <a:r>
              <a:rPr lang="en-GB" sz="1100" dirty="0"/>
              <a:t> complexity</a:t>
            </a:r>
          </a:p>
          <a:p>
            <a:pPr lvl="0"/>
            <a:r>
              <a:rPr lang="en-GB" sz="1100" dirty="0" smtClean="0"/>
              <a:t>-SQL </a:t>
            </a:r>
            <a:r>
              <a:rPr lang="en-GB" sz="1100" dirty="0"/>
              <a:t>Complexity</a:t>
            </a:r>
          </a:p>
          <a:p>
            <a:pPr lvl="0"/>
            <a:r>
              <a:rPr lang="en-GB" sz="1100" dirty="0" smtClean="0"/>
              <a:t>-Coupling </a:t>
            </a:r>
            <a:r>
              <a:rPr lang="en-GB" sz="1100" dirty="0"/>
              <a:t>(Fan in, Fan out)</a:t>
            </a:r>
          </a:p>
          <a:p>
            <a:pPr lvl="0"/>
            <a:r>
              <a:rPr lang="en-GB" sz="1100" dirty="0" smtClean="0"/>
              <a:t>-Ratio </a:t>
            </a:r>
            <a:r>
              <a:rPr lang="en-GB" sz="1100" dirty="0"/>
              <a:t>of documentation</a:t>
            </a:r>
          </a:p>
          <a:p>
            <a:pPr lvl="0"/>
            <a:r>
              <a:rPr lang="en-GB" sz="1100" dirty="0" smtClean="0"/>
              <a:t>-Size </a:t>
            </a:r>
            <a:r>
              <a:rPr lang="en-GB" sz="1100" dirty="0"/>
              <a:t>of </a:t>
            </a:r>
            <a:r>
              <a:rPr lang="en-GB" sz="1100" dirty="0" smtClean="0"/>
              <a:t>components</a:t>
            </a:r>
          </a:p>
          <a:p>
            <a:pPr lvl="0"/>
            <a:r>
              <a:rPr lang="en-GB" sz="1100" dirty="0" smtClean="0"/>
              <a:t>For more information,  go to chapter “Cost”</a:t>
            </a:r>
          </a:p>
          <a:p>
            <a:pPr lvl="0"/>
            <a:r>
              <a:rPr lang="en-GB" sz="1100" dirty="0">
                <a:hlinkClick r:id="rId3"/>
              </a:rPr>
              <a:t>http://doc.castsoftware.com/help/index.jsp?topic=%</a:t>
            </a:r>
            <a:r>
              <a:rPr lang="en-GB" sz="1100" dirty="0" smtClean="0">
                <a:hlinkClick r:id="rId3"/>
              </a:rPr>
              <a:t>2Fcurrent%2FHow+Complexity+metrics+are+calculated+by+CAST.html</a:t>
            </a:r>
            <a:endParaRPr lang="en-GB" sz="11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a:t>
            </a:r>
            <a:r>
              <a:rPr lang="fr-FR" dirty="0" smtClean="0"/>
              <a:t>[7]</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3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CAST Distribution</a:t>
            </a:r>
            <a:endParaRPr lang="fr-FR" dirty="0"/>
          </a:p>
        </p:txBody>
      </p:sp>
      <p:sp>
        <p:nvSpPr>
          <p:cNvPr id="7" name="TextBox 6"/>
          <p:cNvSpPr txBox="1"/>
          <p:nvPr/>
        </p:nvSpPr>
        <p:spPr>
          <a:xfrm>
            <a:off x="2108549"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8" name="TextBox 7"/>
          <p:cNvSpPr txBox="1"/>
          <p:nvPr/>
        </p:nvSpPr>
        <p:spPr>
          <a:xfrm>
            <a:off x="637341"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108549"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PAR=distribution id</a:t>
            </a:r>
          </a:p>
        </p:txBody>
      </p:sp>
      <p:sp>
        <p:nvSpPr>
          <p:cNvPr id="10" name="TextBox 9"/>
          <p:cNvSpPr txBox="1"/>
          <p:nvPr/>
        </p:nvSpPr>
        <p:spPr>
          <a:xfrm>
            <a:off x="1056878"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DISTRIBUTION;PAR=65501"/>
          <p:cNvGraphicFramePr/>
          <p:nvPr>
            <p:extLst>
              <p:ext uri="{D42A27DB-BD31-4B8C-83A1-F6EECF244321}">
                <p14:modId xmlns:p14="http://schemas.microsoft.com/office/powerpoint/2010/main" val="4132719598"/>
              </p:ext>
            </p:extLst>
          </p:nvPr>
        </p:nvGraphicFramePr>
        <p:xfrm>
          <a:off x="755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4928955" y="1052736"/>
            <a:ext cx="3609781" cy="83099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CAST provides a distribution of objects based on </a:t>
            </a:r>
            <a:r>
              <a:rPr lang="en-GB" sz="1200" dirty="0" smtClean="0"/>
              <a:t>the chosen distribution. </a:t>
            </a:r>
            <a:br>
              <a:rPr lang="en-GB" sz="1200" dirty="0" smtClean="0"/>
            </a:br>
            <a:r>
              <a:rPr lang="en-GB" sz="1200" dirty="0" smtClean="0"/>
              <a:t>PAR = 65501 by default, </a:t>
            </a:r>
            <a:r>
              <a:rPr lang="en-GB" sz="1200" dirty="0" err="1" smtClean="0"/>
              <a:t>Cyclomatic</a:t>
            </a:r>
            <a:r>
              <a:rPr lang="en-GB" sz="1200" dirty="0" smtClean="0"/>
              <a:t> Complexity Distribution</a:t>
            </a:r>
            <a:endParaRPr lang="en-GB" sz="12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a:t>
            </a:r>
            <a:r>
              <a:rPr lang="fr-FR" dirty="0" smtClean="0"/>
              <a:t>[8]</a:t>
            </a:r>
            <a:endParaRPr lang="en-US" dirty="0"/>
          </a:p>
        </p:txBody>
      </p:sp>
    </p:spTree>
    <p:extLst>
      <p:ext uri="{BB962C8B-B14F-4D97-AF65-F5344CB8AC3E}">
        <p14:creationId xmlns:p14="http://schemas.microsoft.com/office/powerpoint/2010/main" val="29174942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96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3036"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Modules by </a:t>
            </a:r>
            <a:r>
              <a:rPr lang="fr-FR" dirty="0" err="1"/>
              <a:t>number</a:t>
            </a:r>
            <a:r>
              <a:rPr lang="fr-FR" dirty="0"/>
              <a:t> of </a:t>
            </a:r>
            <a:r>
              <a:rPr lang="fr-FR" dirty="0" err="1"/>
              <a:t>artifacts</a:t>
            </a:r>
            <a:endParaRPr lang="fr-FR" dirty="0"/>
          </a:p>
        </p:txBody>
      </p:sp>
      <p:sp>
        <p:nvSpPr>
          <p:cNvPr id="14" name="TextBox 13"/>
          <p:cNvSpPr txBox="1"/>
          <p:nvPr/>
        </p:nvSpPr>
        <p:spPr>
          <a:xfrm>
            <a:off x="2148480"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MODULES_ARTIFACTS</a:t>
            </a:r>
          </a:p>
        </p:txBody>
      </p:sp>
      <p:sp>
        <p:nvSpPr>
          <p:cNvPr id="15" name="TextBox 14"/>
          <p:cNvSpPr txBox="1"/>
          <p:nvPr/>
        </p:nvSpPr>
        <p:spPr>
          <a:xfrm>
            <a:off x="67727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8480" y="1782427"/>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a:t>COUNT=N </a:t>
            </a:r>
            <a:r>
              <a:rPr lang="fr-FR" sz="1600" smtClean="0"/>
              <a:t>where </a:t>
            </a:r>
            <a:r>
              <a:rPr lang="fr-FR" sz="1600" dirty="0"/>
              <a:t>N </a:t>
            </a:r>
            <a:r>
              <a:rPr lang="fr-FR" sz="1600" dirty="0" err="1"/>
              <a:t>indicates</a:t>
            </a:r>
            <a:r>
              <a:rPr lang="fr-FR" sz="1600" dirty="0"/>
              <a:t> the </a:t>
            </a:r>
            <a:r>
              <a:rPr lang="fr-FR" sz="1600" dirty="0" err="1"/>
              <a:t>number</a:t>
            </a:r>
            <a:r>
              <a:rPr lang="fr-FR" sz="1600" dirty="0"/>
              <a:t> of top N</a:t>
            </a:r>
          </a:p>
        </p:txBody>
      </p:sp>
      <p:sp>
        <p:nvSpPr>
          <p:cNvPr id="17" name="TextBox 16"/>
          <p:cNvSpPr txBox="1"/>
          <p:nvPr/>
        </p:nvSpPr>
        <p:spPr>
          <a:xfrm>
            <a:off x="109680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12" descr="GRAPH;MODULES_ARTIFACTS"/>
          <p:cNvGraphicFramePr/>
          <p:nvPr>
            <p:extLst>
              <p:ext uri="{D42A27DB-BD31-4B8C-83A1-F6EECF244321}">
                <p14:modId xmlns:p14="http://schemas.microsoft.com/office/powerpoint/2010/main" val="775644590"/>
              </p:ext>
            </p:extLst>
          </p:nvPr>
        </p:nvGraphicFramePr>
        <p:xfrm>
          <a:off x="1979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smtClean="0"/>
              <a:t>Table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 – Tables [1]</a:t>
            </a:r>
            <a:endParaRPr lang="fr-FR" dirty="0"/>
          </a:p>
        </p:txBody>
      </p:sp>
      <p:sp>
        <p:nvSpPr>
          <p:cNvPr id="78" name="Content Placeholder 77"/>
          <p:cNvSpPr>
            <a:spLocks noGrp="1"/>
          </p:cNvSpPr>
          <p:nvPr>
            <p:ph type="body" sz="quarter" idx="11"/>
          </p:nvPr>
        </p:nvSpPr>
        <p:spPr>
          <a:xfrm>
            <a:off x="325438" y="907126"/>
            <a:ext cx="8504237" cy="1800493"/>
          </a:xfrm>
        </p:spPr>
        <p:txBody>
          <a:bodyPr/>
          <a:lstStyle/>
          <a:p>
            <a:r>
              <a:rPr lang="fr-FR" sz="2400" dirty="0" smtClean="0"/>
              <a:t>This kind of template is identified by a type value as</a:t>
            </a:r>
            <a:br>
              <a:rPr lang="fr-FR" sz="2400" dirty="0" smtClean="0"/>
            </a:br>
            <a:r>
              <a:rPr lang="fr-FR" sz="2400" dirty="0" smtClean="0"/>
              <a:t>			</a:t>
            </a:r>
          </a:p>
          <a:p>
            <a:pPr marL="0" indent="0">
              <a:buNone/>
            </a:pPr>
            <a:r>
              <a:rPr lang="fr-FR" sz="2400" dirty="0" smtClean="0"/>
              <a:t>			Type = </a:t>
            </a:r>
            <a:r>
              <a:rPr lang="fr-FR" sz="2400" b="1" dirty="0" smtClean="0"/>
              <a:t>TABLE</a:t>
            </a:r>
          </a:p>
          <a:p>
            <a:endParaRPr lang="fr-FR" sz="2400" b="1"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[2]</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a:t>is</a:t>
            </a:r>
            <a:r>
              <a:rPr lang="fr-FR" dirty="0"/>
              <a:t> </a:t>
            </a:r>
            <a:r>
              <a:rPr lang="fr-FR" dirty="0" err="1"/>
              <a:t>null</a:t>
            </a:r>
            <a:r>
              <a:rPr lang="fr-FR" dirty="0"/>
              <a:t>)</a:t>
            </a:r>
          </a:p>
          <a:p>
            <a:r>
              <a:rPr lang="fr-FR" dirty="0" err="1" smtClean="0"/>
              <a:t>where</a:t>
            </a:r>
            <a:r>
              <a:rPr lang="fr-FR" dirty="0" smtClean="0"/>
              <a:t> </a:t>
            </a:r>
            <a:r>
              <a:rPr lang="fr-FR" dirty="0"/>
              <a:t>N is th shown </a:t>
            </a:r>
            <a:r>
              <a:rPr lang="fr-FR" dirty="0" err="1"/>
              <a:t>technology</a:t>
            </a:r>
            <a:r>
              <a:rPr lang="fr-FR" dirty="0"/>
              <a:t> </a:t>
            </a:r>
            <a:r>
              <a:rPr lang="fr-FR" dirty="0" smtClean="0"/>
              <a:t>count</a:t>
            </a:r>
            <a:endParaRPr lang="fr-FR"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
          <p:cNvGraphicFramePr>
            <a:graphicFrameLocks noGrp="1"/>
          </p:cNvGraphicFramePr>
          <p:nvPr>
            <p:extLst>
              <p:ext uri="{D42A27DB-BD31-4B8C-83A1-F6EECF244321}">
                <p14:modId xmlns:p14="http://schemas.microsoft.com/office/powerpoint/2010/main" val="3479155531"/>
              </p:ext>
            </p:extLst>
          </p:nvPr>
        </p:nvGraphicFramePr>
        <p:xfrm>
          <a:off x="3527884" y="2222280"/>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89938" y="456705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
          <p:cNvGraphicFramePr>
            <a:graphicFrameLocks noGrp="1"/>
          </p:cNvGraphicFramePr>
          <p:nvPr>
            <p:extLst>
              <p:ext uri="{D42A27DB-BD31-4B8C-83A1-F6EECF244321}">
                <p14:modId xmlns:p14="http://schemas.microsoft.com/office/powerpoint/2010/main" val="2378634821"/>
              </p:ext>
            </p:extLst>
          </p:nvPr>
        </p:nvGraphicFramePr>
        <p:xfrm>
          <a:off x="3527884" y="4941168"/>
          <a:ext cx="2196244"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87453"/>
                <a:gridCol w="908791"/>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92021">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SQL</a:t>
                      </a:r>
                      <a:r>
                        <a:rPr lang="en-GB" sz="1000" baseline="0" dirty="0" smtClean="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[3]</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Lines</a:t>
            </a:r>
            <a:r>
              <a:rPr lang="fr-FR" dirty="0" smtClean="0"/>
              <a:t> of code by Module</a:t>
            </a:r>
            <a:endParaRPr lang="fr-FR" dirty="0"/>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LOC_BY_MODULE</a:t>
            </a:r>
            <a:endParaRPr lang="fr-FR" sz="1800" dirty="0"/>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a:t>is</a:t>
            </a:r>
            <a:r>
              <a:rPr lang="fr-FR" dirty="0"/>
              <a:t> 5</a:t>
            </a:r>
            <a:r>
              <a:rPr lang="fr-FR" dirty="0" smtClean="0"/>
              <a:t>)</a:t>
            </a:r>
            <a:endParaRPr lang="fr-FR" dirty="0"/>
          </a:p>
          <a:p>
            <a:r>
              <a:rPr lang="fr-FR" dirty="0" err="1" smtClean="0"/>
              <a:t>where</a:t>
            </a:r>
            <a:r>
              <a:rPr lang="fr-FR" dirty="0" smtClean="0"/>
              <a:t> </a:t>
            </a:r>
            <a:r>
              <a:rPr lang="fr-FR" dirty="0"/>
              <a:t>N is th shown </a:t>
            </a:r>
            <a:r>
              <a:rPr lang="fr-FR" dirty="0" err="1"/>
              <a:t>technology</a:t>
            </a:r>
            <a:r>
              <a:rPr lang="fr-FR" dirty="0"/>
              <a:t> </a:t>
            </a:r>
            <a:r>
              <a:rPr lang="fr-FR" dirty="0" smtClean="0"/>
              <a:t>count. To </a:t>
            </a:r>
            <a:r>
              <a:rPr lang="fr-FR" dirty="0" err="1" smtClean="0"/>
              <a:t>get</a:t>
            </a:r>
            <a:r>
              <a:rPr lang="fr-FR" dirty="0" smtClean="0"/>
              <a:t> all modules, </a:t>
            </a:r>
            <a:r>
              <a:rPr lang="fr-FR" dirty="0" err="1" smtClean="0"/>
              <a:t>remove</a:t>
            </a:r>
            <a:r>
              <a:rPr lang="fr-FR" dirty="0" smtClean="0"/>
              <a:t> the option ’COUNT =‘</a:t>
            </a:r>
            <a:endParaRPr lang="fr-FR"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OC_BY_MODULE;COUNT=5"/>
          <p:cNvGraphicFramePr>
            <a:graphicFrameLocks noGrp="1"/>
          </p:cNvGraphicFramePr>
          <p:nvPr>
            <p:extLst>
              <p:ext uri="{D42A27DB-BD31-4B8C-83A1-F6EECF244321}">
                <p14:modId xmlns:p14="http://schemas.microsoft.com/office/powerpoint/2010/main" val="736268304"/>
              </p:ext>
            </p:extLst>
          </p:nvPr>
        </p:nvGraphicFramePr>
        <p:xfrm>
          <a:off x="4211960" y="2222280"/>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solidFill>
                            <a:schemeClr val="bg1"/>
                          </a:solidFill>
                        </a:rPr>
                        <a:t>Module Name</a:t>
                      </a:r>
                      <a:endParaRPr lang="fr-FR" sz="1100" b="1" dirty="0" smtClean="0">
                        <a:solidFill>
                          <a:schemeClr val="bg1"/>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Business </a:t>
            </a:r>
            <a:r>
              <a:rPr lang="fr-FR" dirty="0" err="1" smtClean="0"/>
              <a:t>Criteria</a:t>
            </a:r>
            <a:r>
              <a:rPr lang="fr-FR" dirty="0" smtClean="0"/>
              <a:t> by </a:t>
            </a:r>
            <a:r>
              <a:rPr lang="fr-FR" dirty="0" err="1" smtClean="0"/>
              <a:t>Technology</a:t>
            </a:r>
            <a:endParaRPr lang="fr-FR" dirty="0"/>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BC_BY_TECHNO</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1998740368"/>
              </p:ext>
            </p:extLst>
          </p:nvPr>
        </p:nvGraphicFramePr>
        <p:xfrm>
          <a:off x="4283968" y="5301210"/>
          <a:ext cx="2330822"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66344"/>
                <a:gridCol w="964478"/>
              </a:tblGrid>
              <a:tr h="192021">
                <a:tc>
                  <a:txBody>
                    <a:bodyPr/>
                    <a:lstStyle/>
                    <a:p>
                      <a:pPr>
                        <a:lnSpc>
                          <a:spcPct val="115000"/>
                        </a:lnSpc>
                        <a:spcAft>
                          <a:spcPts val="0"/>
                        </a:spcAft>
                      </a:pPr>
                      <a:r>
                        <a:rPr lang="en-GB" sz="1000" dirty="0" smtClean="0"/>
                        <a:t>Techno</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92021">
                <a:tc>
                  <a:txBody>
                    <a:bodyPr/>
                    <a:lstStyle/>
                    <a:p>
                      <a:pPr>
                        <a:lnSpc>
                          <a:spcPct val="115000"/>
                        </a:lnSpc>
                        <a:spcAft>
                          <a:spcPts val="0"/>
                        </a:spcAft>
                      </a:pPr>
                      <a:r>
                        <a:rPr lang="en-GB" sz="1000" dirty="0" smtClean="0"/>
                        <a:t>Techno1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t>Techno2</a:t>
                      </a:r>
                      <a:endParaRPr lang="fr-FR" sz="1100" dirty="0" smtClean="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t>Techno3</a:t>
                      </a:r>
                      <a:endParaRPr lang="fr-FR" sz="1100" dirty="0" smtClean="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smtClean="0">
                          <a:solidFill>
                            <a:schemeClr val="dk1"/>
                          </a:solidFill>
                          <a:latin typeface="+mn-lt"/>
                          <a:ea typeface="+mn-ea"/>
                          <a:cs typeface="+mn-cs"/>
                        </a:rPr>
                        <a:t>Techno4</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Techno5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1" name="TextBox 20"/>
          <p:cNvSpPr txBox="1"/>
          <p:nvPr/>
        </p:nvSpPr>
        <p:spPr>
          <a:xfrm>
            <a:off x="2197146" y="4621198"/>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smtClean="0"/>
              <a:t>is</a:t>
            </a:r>
            <a:r>
              <a:rPr lang="fr-FR" dirty="0" smtClean="0"/>
              <a:t> </a:t>
            </a:r>
            <a:r>
              <a:rPr lang="fr-FR" dirty="0" err="1" smtClean="0"/>
              <a:t>null</a:t>
            </a:r>
            <a:r>
              <a:rPr lang="fr-FR" dirty="0" smtClean="0"/>
              <a:t>) </a:t>
            </a:r>
          </a:p>
          <a:p>
            <a:r>
              <a:rPr lang="fr-FR" dirty="0" smtClean="0"/>
              <a:t>ID=BC ID by </a:t>
            </a:r>
            <a:r>
              <a:rPr lang="fr-FR" dirty="0"/>
              <a:t>default </a:t>
            </a:r>
            <a:r>
              <a:rPr lang="fr-FR" dirty="0" smtClean="0"/>
              <a:t>ID </a:t>
            </a:r>
            <a:r>
              <a:rPr lang="fr-FR" dirty="0" err="1"/>
              <a:t>is</a:t>
            </a:r>
            <a:r>
              <a:rPr lang="fr-FR" dirty="0"/>
              <a:t> </a:t>
            </a:r>
            <a:r>
              <a:rPr lang="fr-FR" dirty="0" smtClean="0"/>
              <a:t>60017</a:t>
            </a:r>
            <a:endParaRPr lang="fr-FR" dirty="0"/>
          </a:p>
        </p:txBody>
      </p:sp>
    </p:spTree>
    <p:extLst>
      <p:ext uri="{BB962C8B-B14F-4D97-AF65-F5344CB8AC3E}">
        <p14:creationId xmlns:p14="http://schemas.microsoft.com/office/powerpoint/2010/main" val="36145775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[3]</a:t>
            </a:r>
            <a:endParaRPr lang="fr-FR" dirty="0"/>
          </a:p>
        </p:txBody>
      </p:sp>
      <p:sp>
        <p:nvSpPr>
          <p:cNvPr id="33" name="Rounded Rectangle 32"/>
          <p:cNvSpPr/>
          <p:nvPr/>
        </p:nvSpPr>
        <p:spPr>
          <a:xfrm>
            <a:off x="467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140922" y="1342541"/>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TECHNO_LOC_EVOLUTION</a:t>
            </a:r>
          </a:p>
        </p:txBody>
      </p:sp>
      <p:sp>
        <p:nvSpPr>
          <p:cNvPr id="37" name="TextBox 36"/>
          <p:cNvSpPr txBox="1"/>
          <p:nvPr/>
        </p:nvSpPr>
        <p:spPr>
          <a:xfrm>
            <a:off x="669714" y="132889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83861" y="169860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 </a:t>
            </a:r>
            <a:r>
              <a:rPr lang="fr-FR" dirty="0" err="1"/>
              <a:t>is</a:t>
            </a:r>
            <a:r>
              <a:rPr lang="fr-FR" dirty="0"/>
              <a:t> </a:t>
            </a:r>
            <a:r>
              <a:rPr lang="fr-FR" dirty="0" err="1"/>
              <a:t>null</a:t>
            </a:r>
            <a:r>
              <a:rPr lang="fr-FR" dirty="0"/>
              <a:t>)</a:t>
            </a:r>
          </a:p>
          <a:p>
            <a:r>
              <a:rPr lang="fr-FR" dirty="0" err="1" smtClean="0"/>
              <a:t>where</a:t>
            </a:r>
            <a:r>
              <a:rPr lang="fr-FR" dirty="0" smtClean="0"/>
              <a:t> </a:t>
            </a:r>
            <a:r>
              <a:rPr lang="fr-FR" dirty="0"/>
              <a:t>N is th shown </a:t>
            </a:r>
            <a:r>
              <a:rPr lang="fr-FR" dirty="0" err="1"/>
              <a:t>technology</a:t>
            </a:r>
            <a:r>
              <a:rPr lang="fr-FR" dirty="0"/>
              <a:t> </a:t>
            </a:r>
            <a:r>
              <a:rPr lang="fr-FR" dirty="0" smtClean="0"/>
              <a:t>count</a:t>
            </a:r>
            <a:endParaRPr lang="fr-FR" dirty="0"/>
          </a:p>
        </p:txBody>
      </p:sp>
      <p:sp>
        <p:nvSpPr>
          <p:cNvPr id="39" name="TextBox 38"/>
          <p:cNvSpPr txBox="1"/>
          <p:nvPr/>
        </p:nvSpPr>
        <p:spPr>
          <a:xfrm>
            <a:off x="106484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_EVOLUTION"/>
          <p:cNvGraphicFramePr>
            <a:graphicFrameLocks noGrp="1"/>
          </p:cNvGraphicFramePr>
          <p:nvPr>
            <p:extLst>
              <p:ext uri="{D42A27DB-BD31-4B8C-83A1-F6EECF244321}">
                <p14:modId xmlns:p14="http://schemas.microsoft.com/office/powerpoint/2010/main" val="2644562493"/>
              </p:ext>
            </p:extLst>
          </p:nvPr>
        </p:nvGraphicFramePr>
        <p:xfrm>
          <a:off x="1403648" y="2348880"/>
          <a:ext cx="6264697"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584176"/>
                <a:gridCol w="1368152"/>
                <a:gridCol w="1354650"/>
                <a:gridCol w="939705"/>
                <a:gridCol w="1018014"/>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smtClean="0"/>
                        <a:t>Previous</a:t>
                      </a:r>
                      <a:r>
                        <a:rPr lang="fr-FR" sz="1100" dirty="0" smtClean="0"/>
                        <a: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a:lnSpc>
                          <a:spcPct val="115000"/>
                        </a:lnSpc>
                        <a:spcAft>
                          <a:spcPts val="0"/>
                        </a:spcAft>
                      </a:pPr>
                      <a:r>
                        <a:rPr lang="en-GB" sz="1000" dirty="0" smtClean="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933056"/>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89240" y="40050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17930" y="4378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TECHNICAL_SIZING_EVOLUTION</a:t>
            </a:r>
          </a:p>
        </p:txBody>
      </p:sp>
      <p:sp>
        <p:nvSpPr>
          <p:cNvPr id="15" name="TextBox 14"/>
          <p:cNvSpPr txBox="1"/>
          <p:nvPr/>
        </p:nvSpPr>
        <p:spPr>
          <a:xfrm>
            <a:off x="624767" y="43651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56330" y="468336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44304" y="470882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98021487"/>
              </p:ext>
            </p:extLst>
          </p:nvPr>
        </p:nvGraphicFramePr>
        <p:xfrm>
          <a:off x="1835695" y="5157192"/>
          <a:ext cx="5328592"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31340"/>
                <a:gridCol w="879530"/>
                <a:gridCol w="879530"/>
                <a:gridCol w="1169096"/>
                <a:gridCol w="1169096"/>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SQL</a:t>
                      </a:r>
                      <a:r>
                        <a:rPr lang="en-GB" sz="1000" baseline="0" dirty="0" smtClean="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[4]</a:t>
            </a:r>
            <a:endParaRPr lang="fr-FR" dirty="0"/>
          </a:p>
        </p:txBody>
      </p:sp>
      <p:sp>
        <p:nvSpPr>
          <p:cNvPr id="19" name="Rounded Rectangle 18"/>
          <p:cNvSpPr/>
          <p:nvPr/>
        </p:nvSpPr>
        <p:spPr>
          <a:xfrm>
            <a:off x="458038" y="980728"/>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0" name="TextBox 19"/>
          <p:cNvSpPr txBox="1"/>
          <p:nvPr/>
        </p:nvSpPr>
        <p:spPr>
          <a:xfrm>
            <a:off x="365246" y="1031185"/>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Functional Weight Information</a:t>
            </a:r>
            <a:endParaRPr lang="en-US" dirty="0"/>
          </a:p>
        </p:txBody>
      </p:sp>
      <p:sp>
        <p:nvSpPr>
          <p:cNvPr id="21" name="TextBox 20"/>
          <p:cNvSpPr txBox="1"/>
          <p:nvPr/>
        </p:nvSpPr>
        <p:spPr>
          <a:xfrm>
            <a:off x="2069672" y="1393939"/>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a:t>
            </a:r>
          </a:p>
        </p:txBody>
      </p:sp>
      <p:sp>
        <p:nvSpPr>
          <p:cNvPr id="22" name="TextBox 21"/>
          <p:cNvSpPr txBox="1"/>
          <p:nvPr/>
        </p:nvSpPr>
        <p:spPr>
          <a:xfrm>
            <a:off x="598464" y="137715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3" name="TextBox 22"/>
          <p:cNvSpPr txBox="1"/>
          <p:nvPr/>
        </p:nvSpPr>
        <p:spPr>
          <a:xfrm>
            <a:off x="2093422" y="168749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5" name="TextBox 24"/>
          <p:cNvSpPr txBox="1"/>
          <p:nvPr/>
        </p:nvSpPr>
        <p:spPr>
          <a:xfrm>
            <a:off x="1018001" y="169712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6" name="Table 25" descr="TABLE;FUNCTIONAL_WEIGHT"/>
          <p:cNvGraphicFramePr>
            <a:graphicFrameLocks noGrp="1"/>
          </p:cNvGraphicFramePr>
          <p:nvPr>
            <p:extLst>
              <p:ext uri="{D42A27DB-BD31-4B8C-83A1-F6EECF244321}">
                <p14:modId xmlns:p14="http://schemas.microsoft.com/office/powerpoint/2010/main" val="1914957710"/>
              </p:ext>
            </p:extLst>
          </p:nvPr>
        </p:nvGraphicFramePr>
        <p:xfrm>
          <a:off x="2843808" y="2348880"/>
          <a:ext cx="2880320" cy="7200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868316"/>
                <a:gridCol w="1012004"/>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80020">
                <a:tc>
                  <a:txBody>
                    <a:bodyPr/>
                    <a:lstStyle/>
                    <a:p>
                      <a:pPr>
                        <a:lnSpc>
                          <a:spcPct val="115000"/>
                        </a:lnSpc>
                        <a:spcAft>
                          <a:spcPts val="0"/>
                        </a:spcAft>
                      </a:pPr>
                      <a:r>
                        <a:rPr lang="en-GB" sz="1000" dirty="0" smtClean="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80020">
                <a:tc>
                  <a:txBody>
                    <a:bodyPr/>
                    <a:lstStyle/>
                    <a:p>
                      <a:pPr>
                        <a:lnSpc>
                          <a:spcPct val="115000"/>
                        </a:lnSpc>
                        <a:spcAft>
                          <a:spcPts val="0"/>
                        </a:spcAft>
                      </a:pPr>
                      <a:r>
                        <a:rPr lang="en-GB" sz="1000" dirty="0" smtClean="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80020">
                <a:tc>
                  <a:txBody>
                    <a:bodyPr/>
                    <a:lstStyle/>
                    <a:p>
                      <a:pPr>
                        <a:lnSpc>
                          <a:spcPct val="115000"/>
                        </a:lnSpc>
                        <a:spcAft>
                          <a:spcPts val="0"/>
                        </a:spcAft>
                      </a:pPr>
                      <a:r>
                        <a:rPr lang="en-GB" sz="1000" dirty="0" smtClean="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7" name="Rounded Rectangle 26"/>
          <p:cNvSpPr/>
          <p:nvPr/>
        </p:nvSpPr>
        <p:spPr>
          <a:xfrm>
            <a:off x="458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8" name="TextBox 27"/>
          <p:cNvSpPr txBox="1"/>
          <p:nvPr/>
        </p:nvSpPr>
        <p:spPr>
          <a:xfrm>
            <a:off x="395536" y="3645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Functional Weight Information</a:t>
            </a:r>
            <a:endParaRPr lang="en-US" dirty="0"/>
          </a:p>
        </p:txBody>
      </p:sp>
      <p:sp>
        <p:nvSpPr>
          <p:cNvPr id="29" name="TextBox 28"/>
          <p:cNvSpPr txBox="1"/>
          <p:nvPr/>
        </p:nvSpPr>
        <p:spPr>
          <a:xfrm>
            <a:off x="2081547" y="4021852"/>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FUNCTIONAL_WEIGHT_EVOLUTION</a:t>
            </a:r>
          </a:p>
        </p:txBody>
      </p:sp>
      <p:sp>
        <p:nvSpPr>
          <p:cNvPr id="30" name="TextBox 29"/>
          <p:cNvSpPr txBox="1"/>
          <p:nvPr/>
        </p:nvSpPr>
        <p:spPr>
          <a:xfrm>
            <a:off x="610339" y="40050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1" name="TextBox 30"/>
          <p:cNvSpPr txBox="1"/>
          <p:nvPr/>
        </p:nvSpPr>
        <p:spPr>
          <a:xfrm>
            <a:off x="2093422" y="430353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2" name="TextBox 31"/>
          <p:cNvSpPr txBox="1"/>
          <p:nvPr/>
        </p:nvSpPr>
        <p:spPr>
          <a:xfrm>
            <a:off x="1029876" y="43250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2841811723"/>
              </p:ext>
            </p:extLst>
          </p:nvPr>
        </p:nvGraphicFramePr>
        <p:xfrm>
          <a:off x="1835696" y="4962112"/>
          <a:ext cx="5616624" cy="77114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28192"/>
                <a:gridCol w="972108"/>
                <a:gridCol w="972108"/>
                <a:gridCol w="972108"/>
                <a:gridCol w="972108"/>
              </a:tblGrid>
              <a:tr h="168019">
                <a:tc>
                  <a:txBody>
                    <a:bodyPr/>
                    <a:lstStyle/>
                    <a:p>
                      <a:pPr>
                        <a:lnSpc>
                          <a:spcPct val="115000"/>
                        </a:lnSpc>
                        <a:spcAft>
                          <a:spcPts val="0"/>
                        </a:spcAft>
                      </a:pPr>
                      <a:r>
                        <a:rPr lang="en-GB" sz="1000" dirty="0" smtClean="0"/>
                        <a:t>Name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[5]</a:t>
            </a:r>
            <a:endParaRPr lang="fr-FR" dirty="0"/>
          </a:p>
        </p:txBody>
      </p:sp>
      <p:sp>
        <p:nvSpPr>
          <p:cNvPr id="33" name="Rounded Rectangle 32"/>
          <p:cNvSpPr/>
          <p:nvPr/>
        </p:nvSpPr>
        <p:spPr>
          <a:xfrm>
            <a:off x="493200" y="1052736"/>
            <a:ext cx="8157600" cy="266429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831"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Grades &amp; Evolution on Previous Snapshot</a:t>
            </a:r>
          </a:p>
        </p:txBody>
      </p:sp>
      <p:sp>
        <p:nvSpPr>
          <p:cNvPr id="36" name="TextBox 35"/>
          <p:cNvSpPr txBox="1"/>
          <p:nvPr/>
        </p:nvSpPr>
        <p:spPr>
          <a:xfrm>
            <a:off x="2093422" y="141454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HEALTH_FACTOR</a:t>
            </a:r>
          </a:p>
        </p:txBody>
      </p:sp>
      <p:sp>
        <p:nvSpPr>
          <p:cNvPr id="37" name="TextBox 36"/>
          <p:cNvSpPr txBox="1"/>
          <p:nvPr/>
        </p:nvSpPr>
        <p:spPr>
          <a:xfrm>
            <a:off x="622214" y="140090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1547" y="1758742"/>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b="1" dirty="0"/>
              <a:t>HEADER=SHORT</a:t>
            </a:r>
            <a:r>
              <a:rPr lang="fr-FR" dirty="0"/>
              <a:t> </a:t>
            </a:r>
            <a:r>
              <a:rPr lang="fr-FR" dirty="0" smtClean="0"/>
              <a:t>(by default </a:t>
            </a:r>
            <a:r>
              <a:rPr lang="fr-FR" dirty="0"/>
              <a:t>HEADER=SHORT)</a:t>
            </a:r>
          </a:p>
          <a:p>
            <a:r>
              <a:rPr lang="fr-FR" sz="1400" dirty="0"/>
              <a:t>Indicates that short headers will be shown, obviously long headers will be shown</a:t>
            </a:r>
            <a:endParaRPr lang="fr-FR" dirty="0"/>
          </a:p>
        </p:txBody>
      </p:sp>
      <p:sp>
        <p:nvSpPr>
          <p:cNvPr id="39" name="TextBox 38"/>
          <p:cNvSpPr txBox="1"/>
          <p:nvPr/>
        </p:nvSpPr>
        <p:spPr>
          <a:xfrm>
            <a:off x="1041751" y="172087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1697459010"/>
              </p:ext>
            </p:extLst>
          </p:nvPr>
        </p:nvGraphicFramePr>
        <p:xfrm>
          <a:off x="1763686" y="26369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gridCol w="768085"/>
                <a:gridCol w="768085"/>
                <a:gridCol w="768085"/>
                <a:gridCol w="768085"/>
                <a:gridCol w="768085"/>
                <a:gridCol w="768085"/>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1017" y="3849173"/>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Grades &amp; Evolution</a:t>
            </a:r>
          </a:p>
        </p:txBody>
      </p:sp>
      <p:sp>
        <p:nvSpPr>
          <p:cNvPr id="14" name="TextBox 13"/>
          <p:cNvSpPr txBox="1"/>
          <p:nvPr/>
        </p:nvSpPr>
        <p:spPr>
          <a:xfrm>
            <a:off x="2105297" y="418647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a:t>
            </a:r>
          </a:p>
        </p:txBody>
      </p:sp>
      <p:sp>
        <p:nvSpPr>
          <p:cNvPr id="15" name="TextBox 14"/>
          <p:cNvSpPr txBox="1"/>
          <p:nvPr/>
        </p:nvSpPr>
        <p:spPr>
          <a:xfrm>
            <a:off x="634089" y="417283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93422" y="4530671"/>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b="1" dirty="0"/>
              <a:t>HEADER=SHORT</a:t>
            </a:r>
            <a:r>
              <a:rPr lang="fr-FR" sz="1800" dirty="0"/>
              <a:t> </a:t>
            </a:r>
            <a:r>
              <a:rPr lang="fr-FR" dirty="0"/>
              <a:t>(by default HEADER=SHORT)</a:t>
            </a:r>
          </a:p>
          <a:p>
            <a:r>
              <a:rPr lang="fr-FR" sz="1400" dirty="0"/>
              <a:t>Indicates that short headers will be shown, obviously long headers will be shown</a:t>
            </a:r>
          </a:p>
        </p:txBody>
      </p:sp>
      <p:sp>
        <p:nvSpPr>
          <p:cNvPr id="17" name="TextBox 16"/>
          <p:cNvSpPr txBox="1"/>
          <p:nvPr/>
        </p:nvSpPr>
        <p:spPr>
          <a:xfrm>
            <a:off x="1053626" y="449280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537437122"/>
              </p:ext>
            </p:extLst>
          </p:nvPr>
        </p:nvGraphicFramePr>
        <p:xfrm>
          <a:off x="2411760" y="5396453"/>
          <a:ext cx="39962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4"/>
                <a:gridCol w="900032"/>
                <a:gridCol w="900032"/>
                <a:gridCol w="900032"/>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Prog.</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Arch.</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Doc.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[6]</a:t>
            </a:r>
            <a:endParaRPr lang="fr-FR" dirty="0"/>
          </a:p>
        </p:txBody>
      </p:sp>
      <p:sp>
        <p:nvSpPr>
          <p:cNvPr id="33" name="Rounded Rectangle 32"/>
          <p:cNvSpPr/>
          <p:nvPr/>
        </p:nvSpPr>
        <p:spPr>
          <a:xfrm>
            <a:off x="493200" y="1052736"/>
            <a:ext cx="8157600" cy="201622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19581" y="10052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41680" y="16629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VIOLATION_STATISTICS"/>
          <p:cNvGraphicFramePr>
            <a:graphicFrameLocks noGrp="1"/>
          </p:cNvGraphicFramePr>
          <p:nvPr>
            <p:extLst>
              <p:ext uri="{D42A27DB-BD31-4B8C-83A1-F6EECF244321}">
                <p14:modId xmlns:p14="http://schemas.microsoft.com/office/powerpoint/2010/main" val="30186226"/>
              </p:ext>
            </p:extLst>
          </p:nvPr>
        </p:nvGraphicFramePr>
        <p:xfrm>
          <a:off x="3561118" y="1740878"/>
          <a:ext cx="2595057" cy="1251264"/>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442930"/>
                <a:gridCol w="1152127"/>
              </a:tblGrid>
              <a:tr h="208544">
                <a:tc>
                  <a:txBody>
                    <a:bodyPr/>
                    <a:lstStyle/>
                    <a:p>
                      <a:pPr>
                        <a:lnSpc>
                          <a:spcPct val="115000"/>
                        </a:lnSpc>
                        <a:spcAft>
                          <a:spcPts val="0"/>
                        </a:spcAft>
                      </a:pPr>
                      <a:r>
                        <a:rPr lang="fr-FR" sz="1000" dirty="0" smtClean="0"/>
                        <a:t>Name</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     per File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     per 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marL="0" algn="l" defTabSz="914400" rtl="0" eaLnBrk="1" latinLnBrk="0" hangingPunct="1">
                        <a:lnSpc>
                          <a:spcPct val="115000"/>
                        </a:lnSpc>
                        <a:spcAft>
                          <a:spcPts val="0"/>
                        </a:spcAft>
                      </a:pPr>
                      <a:r>
                        <a:rPr lang="fr-FR" sz="1000" kern="1200" dirty="0" smtClean="0"/>
                        <a:t>Complex Objects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marL="0" algn="l" defTabSz="914400" rtl="0" eaLnBrk="1" latinLnBrk="0" hangingPunct="1">
                        <a:lnSpc>
                          <a:spcPct val="115000"/>
                        </a:lnSpc>
                        <a:spcAft>
                          <a:spcPts val="0"/>
                        </a:spcAft>
                      </a:pPr>
                      <a:r>
                        <a:rPr lang="fr-FR" sz="1000" kern="1200" dirty="0" smtClean="0"/>
                        <a:t>     with Violations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212976"/>
            <a:ext cx="8157600" cy="309634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2892" y="321297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17930" y="354926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a:t>
            </a:r>
          </a:p>
        </p:txBody>
      </p:sp>
      <p:sp>
        <p:nvSpPr>
          <p:cNvPr id="15" name="TextBox 14"/>
          <p:cNvSpPr txBox="1"/>
          <p:nvPr/>
        </p:nvSpPr>
        <p:spPr>
          <a:xfrm>
            <a:off x="646722" y="35492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3918982"/>
            <a:ext cx="6630534" cy="73866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a:t>
            </a:r>
            <a:r>
              <a:rPr lang="en-US" sz="1400" dirty="0" smtClean="0"/>
              <a:t> (by default COUNT=8) where N indicates the number of top N</a:t>
            </a:r>
          </a:p>
          <a:p>
            <a:r>
              <a:rPr lang="en-US" sz="1400" dirty="0" smtClean="0"/>
              <a:t>PAR=BC-ID (by default PAR=60017) where BC-ID indicates the id of the business criterion </a:t>
            </a:r>
            <a:endParaRPr lang="en-US" sz="1400" dirty="0"/>
          </a:p>
        </p:txBody>
      </p:sp>
      <p:sp>
        <p:nvSpPr>
          <p:cNvPr id="17" name="TextBox 16"/>
          <p:cNvSpPr txBox="1"/>
          <p:nvPr/>
        </p:nvSpPr>
        <p:spPr>
          <a:xfrm>
            <a:off x="1066259" y="38692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COUNT=8,BC-ID=60017"/>
          <p:cNvGraphicFramePr>
            <a:graphicFrameLocks noGrp="1"/>
          </p:cNvGraphicFramePr>
          <p:nvPr>
            <p:extLst>
              <p:ext uri="{D42A27DB-BD31-4B8C-83A1-F6EECF244321}">
                <p14:modId xmlns:p14="http://schemas.microsoft.com/office/powerpoint/2010/main" val="2248290586"/>
              </p:ext>
            </p:extLst>
          </p:nvPr>
        </p:nvGraphicFramePr>
        <p:xfrm>
          <a:off x="1421934" y="4643016"/>
          <a:ext cx="6749666"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737854"/>
                <a:gridCol w="1011812"/>
              </a:tblGrid>
              <a:tr h="144446">
                <a:tc>
                  <a:txBody>
                    <a:bodyPr/>
                    <a:lstStyle/>
                    <a:p>
                      <a:pPr>
                        <a:lnSpc>
                          <a:spcPct val="115000"/>
                        </a:lnSpc>
                        <a:spcAft>
                          <a:spcPts val="0"/>
                        </a:spcAft>
                      </a:pPr>
                      <a:r>
                        <a:rPr lang="fr-FR" sz="1000" dirty="0" smtClean="0"/>
                        <a:t>Rules</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67544" y="836712"/>
            <a:ext cx="8157600" cy="230425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081547" y="1218507"/>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VIOLATION_STATISTICS_EVOLUTION</a:t>
            </a:r>
          </a:p>
        </p:txBody>
      </p:sp>
      <p:sp>
        <p:nvSpPr>
          <p:cNvPr id="37" name="TextBox 36"/>
          <p:cNvSpPr txBox="1"/>
          <p:nvPr/>
        </p:nvSpPr>
        <p:spPr>
          <a:xfrm>
            <a:off x="605762" y="11929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1547" y="1525728"/>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37810" y="15257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58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1993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22212" y="355103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TOP_CRITICAL_VIOLATIONS_EVOLUTION</a:t>
            </a:r>
            <a:endParaRPr lang="fr-FR" dirty="0"/>
          </a:p>
        </p:txBody>
      </p:sp>
      <p:sp>
        <p:nvSpPr>
          <p:cNvPr id="15" name="TextBox 14"/>
          <p:cNvSpPr txBox="1"/>
          <p:nvPr/>
        </p:nvSpPr>
        <p:spPr>
          <a:xfrm>
            <a:off x="629026" y="35283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5829" y="3879282"/>
            <a:ext cx="6630534" cy="52322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 </a:t>
            </a:r>
            <a:r>
              <a:rPr lang="en-US" sz="1400" dirty="0" smtClean="0"/>
              <a:t>(by default COUNT=8</a:t>
            </a:r>
            <a:r>
              <a:rPr lang="en-US" sz="1400" smtClean="0"/>
              <a:t>) where </a:t>
            </a:r>
            <a:r>
              <a:rPr lang="en-US" sz="1400" dirty="0" smtClean="0"/>
              <a:t>N indicates the number of top N</a:t>
            </a:r>
          </a:p>
          <a:p>
            <a:r>
              <a:rPr lang="en-US" sz="1400" smtClean="0"/>
              <a:t>PAR=BC-ID where </a:t>
            </a:r>
            <a:r>
              <a:rPr lang="en-US" sz="1400" dirty="0" smtClean="0"/>
              <a:t>BC-ID indicates the id of the business criterion </a:t>
            </a:r>
            <a:endParaRPr lang="en-US" sz="1400" dirty="0"/>
          </a:p>
        </p:txBody>
      </p:sp>
      <p:sp>
        <p:nvSpPr>
          <p:cNvPr id="17" name="TextBox 16"/>
          <p:cNvSpPr txBox="1"/>
          <p:nvPr/>
        </p:nvSpPr>
        <p:spPr>
          <a:xfrm>
            <a:off x="1046033" y="382419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_EVOLUTION;COUNT=8,BC-ID=60017&#10;"/>
          <p:cNvGraphicFramePr>
            <a:graphicFrameLocks noGrp="1"/>
          </p:cNvGraphicFramePr>
          <p:nvPr>
            <p:extLst>
              <p:ext uri="{D42A27DB-BD31-4B8C-83A1-F6EECF244321}">
                <p14:modId xmlns:p14="http://schemas.microsoft.com/office/powerpoint/2010/main" val="3050570456"/>
              </p:ext>
            </p:extLst>
          </p:nvPr>
        </p:nvGraphicFramePr>
        <p:xfrm>
          <a:off x="629026" y="4437111"/>
          <a:ext cx="7831406" cy="19442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75022"/>
                <a:gridCol w="864096"/>
                <a:gridCol w="864096"/>
                <a:gridCol w="864096"/>
                <a:gridCol w="864096"/>
              </a:tblGrid>
              <a:tr h="258567">
                <a:tc>
                  <a:txBody>
                    <a:bodyPr/>
                    <a:lstStyle/>
                    <a:p>
                      <a:pPr>
                        <a:lnSpc>
                          <a:spcPct val="115000"/>
                        </a:lnSpc>
                        <a:spcAft>
                          <a:spcPts val="0"/>
                        </a:spcAft>
                      </a:pPr>
                      <a:r>
                        <a:rPr lang="fr-FR" sz="1000" dirty="0" smtClean="0"/>
                        <a:t>Rules</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smtClean="0"/>
                        <a:t>Current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smtClean="0"/>
                        <a:t>Previous</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000" kern="1200" dirty="0" smtClean="0"/>
                        <a:t>Evolution</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kern="1200" dirty="0" smtClean="0"/>
                        <a:t>% </a:t>
                      </a:r>
                      <a:r>
                        <a:rPr lang="en-GB" sz="1000" kern="1200" dirty="0" err="1" smtClean="0"/>
                        <a:t>Evol</a:t>
                      </a:r>
                      <a:r>
                        <a:rPr lang="en-GB" sz="1000" kern="1200" dirty="0" smtClean="0"/>
                        <a:t>.</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7224">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1745107219"/>
              </p:ext>
            </p:extLst>
          </p:nvPr>
        </p:nvGraphicFramePr>
        <p:xfrm>
          <a:off x="3538232" y="1605920"/>
          <a:ext cx="4418144" cy="1463040"/>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393808"/>
                <a:gridCol w="1008112"/>
                <a:gridCol w="1008112"/>
                <a:gridCol w="1008112"/>
              </a:tblGrid>
              <a:tr h="216024">
                <a:tc>
                  <a:txBody>
                    <a:bodyPr/>
                    <a:lstStyle/>
                    <a:p>
                      <a:pPr algn="l">
                        <a:lnSpc>
                          <a:spcPct val="115000"/>
                        </a:lnSpc>
                        <a:spcAft>
                          <a:spcPts val="0"/>
                        </a:spcAft>
                      </a:pPr>
                      <a:r>
                        <a:rPr lang="fr-FR" sz="1000" dirty="0" smtClean="0"/>
                        <a:t>Name</a:t>
                      </a:r>
                      <a:endParaRPr lang="fr-FR" sz="1000" dirty="0">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dirty="0" err="1" smtClean="0"/>
                        <a:t>Current</a:t>
                      </a:r>
                      <a:endParaRPr lang="fr-FR" sz="1000" dirty="0">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err="1" smtClean="0"/>
                        <a:t>Previous</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 Evolution</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Critical Violations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     per File</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     per kLOCs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Complex Objects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     with Violations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[8]</a:t>
            </a:r>
            <a:endParaRPr lang="fr-FR" dirty="0"/>
          </a:p>
        </p:txBody>
      </p:sp>
      <p:sp>
        <p:nvSpPr>
          <p:cNvPr id="12" name="Rounded Rectangle 11"/>
          <p:cNvSpPr/>
          <p:nvPr/>
        </p:nvSpPr>
        <p:spPr>
          <a:xfrm>
            <a:off x="493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a:t>
            </a:r>
          </a:p>
        </p:txBody>
      </p:sp>
      <p:sp>
        <p:nvSpPr>
          <p:cNvPr id="15" name="TextBox 14"/>
          <p:cNvSpPr txBox="1"/>
          <p:nvPr/>
        </p:nvSpPr>
        <p:spPr>
          <a:xfrm>
            <a:off x="657839" y="17253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COUNT=10)</a:t>
            </a:r>
          </a:p>
          <a:p>
            <a:r>
              <a:rPr lang="fr-FR" smtClean="0"/>
              <a:t>where </a:t>
            </a:r>
            <a:r>
              <a:rPr lang="fr-FR" dirty="0"/>
              <a:t>N indicates the number of top N</a:t>
            </a:r>
          </a:p>
        </p:txBody>
      </p:sp>
      <p:sp>
        <p:nvSpPr>
          <p:cNvPr id="17" name="TextBox 16"/>
          <p:cNvSpPr txBox="1"/>
          <p:nvPr/>
        </p:nvSpPr>
        <p:spPr>
          <a:xfrm>
            <a:off x="1077376" y="204528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COUNT=10,BC-ID=60017"/>
          <p:cNvGraphicFramePr>
            <a:graphicFrameLocks noGrp="1"/>
          </p:cNvGraphicFramePr>
          <p:nvPr>
            <p:extLst>
              <p:ext uri="{D42A27DB-BD31-4B8C-83A1-F6EECF244321}">
                <p14:modId xmlns:p14="http://schemas.microsoft.com/office/powerpoint/2010/main" val="696069939"/>
              </p:ext>
            </p:extLst>
          </p:nvPr>
        </p:nvGraphicFramePr>
        <p:xfrm>
          <a:off x="972000" y="2852936"/>
          <a:ext cx="7200000" cy="19278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6120280"/>
                <a:gridCol w="1079720"/>
              </a:tblGrid>
              <a:tr h="144446">
                <a:tc>
                  <a:txBody>
                    <a:bodyPr/>
                    <a:lstStyle/>
                    <a:p>
                      <a:pPr>
                        <a:lnSpc>
                          <a:spcPct val="115000"/>
                        </a:lnSpc>
                        <a:spcAft>
                          <a:spcPts val="0"/>
                        </a:spcAft>
                      </a:pPr>
                      <a:r>
                        <a:rPr lang="fr-FR" sz="1000" dirty="0" smtClean="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[9]</a:t>
            </a:r>
            <a:endParaRPr lang="fr-FR" dirty="0"/>
          </a:p>
        </p:txBody>
      </p:sp>
      <p:sp>
        <p:nvSpPr>
          <p:cNvPr id="12" name="Rounded Rectangle 11"/>
          <p:cNvSpPr/>
          <p:nvPr/>
        </p:nvSpPr>
        <p:spPr>
          <a:xfrm>
            <a:off x="493181"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17930" y="17008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TOP_NON_CRITICAL_VIOLATIONS_EVOLUTION</a:t>
            </a:r>
          </a:p>
        </p:txBody>
      </p:sp>
      <p:sp>
        <p:nvSpPr>
          <p:cNvPr id="15" name="TextBox 14"/>
          <p:cNvSpPr txBox="1"/>
          <p:nvPr/>
        </p:nvSpPr>
        <p:spPr>
          <a:xfrm>
            <a:off x="646722" y="17008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9805" y="206147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COUNT=10)</a:t>
            </a:r>
          </a:p>
          <a:p>
            <a:r>
              <a:rPr lang="fr-FR" smtClean="0"/>
              <a:t>where </a:t>
            </a:r>
            <a:r>
              <a:rPr lang="fr-FR" dirty="0"/>
              <a:t>N indicates the number of top N</a:t>
            </a:r>
          </a:p>
        </p:txBody>
      </p:sp>
      <p:sp>
        <p:nvSpPr>
          <p:cNvPr id="17" name="TextBox 16"/>
          <p:cNvSpPr txBox="1"/>
          <p:nvPr/>
        </p:nvSpPr>
        <p:spPr>
          <a:xfrm>
            <a:off x="1066259" y="20207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_EVOLUTION;COUNT=10,BC-ID=60017"/>
          <p:cNvGraphicFramePr>
            <a:graphicFrameLocks noGrp="1"/>
          </p:cNvGraphicFramePr>
          <p:nvPr>
            <p:extLst>
              <p:ext uri="{D42A27DB-BD31-4B8C-83A1-F6EECF244321}">
                <p14:modId xmlns:p14="http://schemas.microsoft.com/office/powerpoint/2010/main" val="44728522"/>
              </p:ext>
            </p:extLst>
          </p:nvPr>
        </p:nvGraphicFramePr>
        <p:xfrm>
          <a:off x="611560" y="2780928"/>
          <a:ext cx="7920880"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032448"/>
                <a:gridCol w="972108"/>
                <a:gridCol w="972108"/>
                <a:gridCol w="972108"/>
                <a:gridCol w="972108"/>
              </a:tblGrid>
              <a:tr h="144446">
                <a:tc>
                  <a:txBody>
                    <a:bodyPr/>
                    <a:lstStyle/>
                    <a:p>
                      <a:pPr>
                        <a:lnSpc>
                          <a:spcPct val="115000"/>
                        </a:lnSpc>
                        <a:spcAft>
                          <a:spcPts val="0"/>
                        </a:spcAft>
                      </a:pPr>
                      <a:r>
                        <a:rPr lang="fr-FR" sz="1100" dirty="0" smtClean="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Actual</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0 %</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[10]</a:t>
            </a:r>
            <a:endParaRPr lang="fr-FR" dirty="0"/>
          </a:p>
        </p:txBody>
      </p:sp>
      <p:sp>
        <p:nvSpPr>
          <p:cNvPr id="12" name="Rounded Rectangle 11"/>
          <p:cNvSpPr/>
          <p:nvPr/>
        </p:nvSpPr>
        <p:spPr>
          <a:xfrm>
            <a:off x="493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14246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17930" y="178979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TC_IMPROVEMENT_OPPORTUNITY</a:t>
            </a:r>
            <a:endParaRPr lang="fr-FR" dirty="0"/>
          </a:p>
        </p:txBody>
      </p:sp>
      <p:sp>
        <p:nvSpPr>
          <p:cNvPr id="15" name="TextBox 14"/>
          <p:cNvSpPr txBox="1"/>
          <p:nvPr/>
        </p:nvSpPr>
        <p:spPr>
          <a:xfrm>
            <a:off x="646722" y="178979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59508"/>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COUNT=10</a:t>
            </a:r>
            <a:r>
              <a:rPr lang="fr-FR" dirty="0"/>
              <a:t>)</a:t>
            </a:r>
          </a:p>
          <a:p>
            <a:r>
              <a:rPr lang="fr-FR"/>
              <a:t>         </a:t>
            </a:r>
            <a:r>
              <a:rPr lang="fr-FR" smtClean="0"/>
              <a:t>where </a:t>
            </a:r>
            <a:r>
              <a:rPr lang="fr-FR" dirty="0"/>
              <a:t>N indicates the number of top N</a:t>
            </a:r>
          </a:p>
          <a:p>
            <a:r>
              <a:rPr lang="fr-FR" b="1" dirty="0"/>
              <a:t>PAR=N</a:t>
            </a:r>
            <a:r>
              <a:rPr lang="fr-FR" dirty="0"/>
              <a:t> </a:t>
            </a:r>
            <a:r>
              <a:rPr lang="fr-FR" dirty="0" smtClean="0"/>
              <a:t>(by default </a:t>
            </a:r>
            <a:r>
              <a:rPr lang="fr-FR" dirty="0"/>
              <a:t>PAR=60017)</a:t>
            </a:r>
          </a:p>
          <a:p>
            <a:r>
              <a:rPr lang="fr-FR"/>
              <a:t>         </a:t>
            </a:r>
            <a:r>
              <a:rPr lang="fr-FR" smtClean="0"/>
              <a:t>where </a:t>
            </a:r>
            <a:r>
              <a:rPr lang="fr-FR" dirty="0"/>
              <a:t>N indicates the Business Criterion Id</a:t>
            </a:r>
          </a:p>
        </p:txBody>
      </p:sp>
      <p:sp>
        <p:nvSpPr>
          <p:cNvPr id="17" name="TextBox 16"/>
          <p:cNvSpPr txBox="1"/>
          <p:nvPr/>
        </p:nvSpPr>
        <p:spPr>
          <a:xfrm>
            <a:off x="1066259" y="210976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2558470687"/>
              </p:ext>
            </p:extLst>
          </p:nvPr>
        </p:nvGraphicFramePr>
        <p:xfrm>
          <a:off x="994923" y="3501008"/>
          <a:ext cx="7154154"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649085"/>
                <a:gridCol w="1273069"/>
                <a:gridCol w="1247211"/>
                <a:gridCol w="984789"/>
              </a:tblGrid>
              <a:tr h="144446">
                <a:tc>
                  <a:txBody>
                    <a:bodyPr/>
                    <a:lstStyle/>
                    <a:p>
                      <a:pPr>
                        <a:lnSpc>
                          <a:spcPct val="115000"/>
                        </a:lnSpc>
                        <a:spcAft>
                          <a:spcPts val="0"/>
                        </a:spcAft>
                      </a:pPr>
                      <a:r>
                        <a:rPr lang="fr-FR" sz="1100" dirty="0" smtClean="0"/>
                        <a:t>Technical Criterion</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Total Violation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Total Check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Criteria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[11]</a:t>
            </a:r>
            <a:endParaRPr lang="fr-FR" dirty="0"/>
          </a:p>
        </p:txBody>
      </p:sp>
      <p:sp>
        <p:nvSpPr>
          <p:cNvPr id="12" name="Rounded Rectangle 11"/>
          <p:cNvSpPr/>
          <p:nvPr/>
        </p:nvSpPr>
        <p:spPr>
          <a:xfrm>
            <a:off x="502688" y="980728"/>
            <a:ext cx="8157600" cy="5184576"/>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99050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28271" y="13897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RULE_IMPROVEMENT_OPPORTUNITY</a:t>
            </a:r>
          </a:p>
        </p:txBody>
      </p:sp>
      <p:sp>
        <p:nvSpPr>
          <p:cNvPr id="15" name="TextBox 14"/>
          <p:cNvSpPr txBox="1"/>
          <p:nvPr/>
        </p:nvSpPr>
        <p:spPr>
          <a:xfrm>
            <a:off x="657063" y="13897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8271" y="1775996"/>
            <a:ext cx="6630534" cy="203132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a:t>
            </a:r>
            <a:r>
              <a:rPr lang="en-US" sz="1400" dirty="0" smtClean="0"/>
              <a:t> (by default COUNT=5)</a:t>
            </a:r>
          </a:p>
          <a:p>
            <a:r>
              <a:rPr lang="en-US" sz="1400" dirty="0" smtClean="0"/>
              <a:t>where N indicates the number of top N</a:t>
            </a:r>
          </a:p>
          <a:p>
            <a:r>
              <a:rPr lang="en-US" sz="1400" b="1" dirty="0" smtClean="0"/>
              <a:t>PAR=N</a:t>
            </a:r>
            <a:r>
              <a:rPr lang="en-US" sz="1400" dirty="0" smtClean="0"/>
              <a:t> (by default PAR=60017)</a:t>
            </a:r>
          </a:p>
          <a:p>
            <a:r>
              <a:rPr lang="en-US" sz="1400" dirty="0" smtClean="0"/>
              <a:t>where N indicates the Business Criterion Id</a:t>
            </a:r>
          </a:p>
          <a:p>
            <a:r>
              <a:rPr lang="en-US" sz="1400" b="1" dirty="0" smtClean="0"/>
              <a:t>C=N</a:t>
            </a:r>
            <a:r>
              <a:rPr lang="en-US" sz="1400" dirty="0" smtClean="0"/>
              <a:t> (by default C is null)</a:t>
            </a:r>
          </a:p>
          <a:p>
            <a:r>
              <a:rPr lang="en-US" sz="1400" dirty="0" smtClean="0"/>
              <a:t>where N represents the order of the result</a:t>
            </a:r>
          </a:p>
          <a:p>
            <a:r>
              <a:rPr lang="en-US" sz="1400" dirty="0" smtClean="0"/>
              <a:t>  - C=0 or nothing indicates a descending Improvement Gap order</a:t>
            </a:r>
          </a:p>
          <a:p>
            <a:r>
              <a:rPr lang="en-US" sz="1400" dirty="0" smtClean="0"/>
              <a:t>  - C=1 indicates a descending Improvement Variation order</a:t>
            </a:r>
          </a:p>
          <a:p>
            <a:r>
              <a:rPr lang="en-US" sz="1400" dirty="0" smtClean="0"/>
              <a:t>  - C=2 indicates a descending Degradation Variation order</a:t>
            </a:r>
            <a:endParaRPr lang="en-US" sz="1400" dirty="0"/>
          </a:p>
        </p:txBody>
      </p:sp>
      <p:sp>
        <p:nvSpPr>
          <p:cNvPr id="17" name="TextBox 16"/>
          <p:cNvSpPr txBox="1"/>
          <p:nvPr/>
        </p:nvSpPr>
        <p:spPr>
          <a:xfrm>
            <a:off x="1076600" y="170968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33713517"/>
              </p:ext>
            </p:extLst>
          </p:nvPr>
        </p:nvGraphicFramePr>
        <p:xfrm>
          <a:off x="755575" y="4230861"/>
          <a:ext cx="7611795" cy="178765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456385"/>
                <a:gridCol w="831082"/>
                <a:gridCol w="831082"/>
                <a:gridCol w="831082"/>
                <a:gridCol w="831082"/>
                <a:gridCol w="831082"/>
              </a:tblGrid>
              <a:tr h="144446">
                <a:tc>
                  <a:txBody>
                    <a:bodyPr/>
                    <a:lstStyle/>
                    <a:p>
                      <a:pPr>
                        <a:lnSpc>
                          <a:spcPct val="115000"/>
                        </a:lnSpc>
                        <a:spcAft>
                          <a:spcPts val="0"/>
                        </a:spcAft>
                      </a:pPr>
                      <a:r>
                        <a:rPr lang="fr-FR" sz="1100" dirty="0" smtClean="0"/>
                        <a:t>Rule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Previous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 </a:t>
                      </a:r>
                      <a:r>
                        <a:rPr lang="fr-FR" sz="1100" dirty="0" err="1" smtClean="0"/>
                        <a:t>Evol</a:t>
                      </a:r>
                      <a:r>
                        <a:rPr lang="fr-FR" sz="1100" dirty="0" smtClean="0"/>
                        <a:t>.</a:t>
                      </a:r>
                      <a:endParaRPr lang="fr-FR" sz="11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[12]</a:t>
            </a:r>
            <a:endParaRPr lang="fr-FR" dirty="0"/>
          </a:p>
        </p:txBody>
      </p:sp>
      <p:sp>
        <p:nvSpPr>
          <p:cNvPr id="12" name="Rounded Rectangle 11"/>
          <p:cNvSpPr/>
          <p:nvPr/>
        </p:nvSpPr>
        <p:spPr>
          <a:xfrm>
            <a:off x="493182" y="1052736"/>
            <a:ext cx="8157600" cy="5184576"/>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779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Rule List for Criteria List</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RULES_LIST</a:t>
            </a:r>
            <a:endParaRPr lang="fr-FR" dirty="0"/>
          </a:p>
        </p:txBody>
      </p:sp>
      <p:sp>
        <p:nvSpPr>
          <p:cNvPr id="15" name="TextBox 14"/>
          <p:cNvSpPr txBox="1"/>
          <p:nvPr/>
        </p:nvSpPr>
        <p:spPr>
          <a:xfrm>
            <a:off x="64672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99060"/>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PAR=N[|N]</a:t>
            </a:r>
            <a:r>
              <a:rPr lang="en-US" sz="1400" dirty="0" smtClean="0"/>
              <a:t>* (by default PAR=60014|60013|60012|60011|60016)</a:t>
            </a:r>
          </a:p>
          <a:p>
            <a:r>
              <a:rPr lang="en-US" sz="1400" dirty="0" smtClean="0"/>
              <a:t>where each submitted N indicates a business criterion Id</a:t>
            </a:r>
          </a:p>
          <a:p>
            <a:r>
              <a:rPr lang="en-US" sz="1400" b="1" dirty="0" smtClean="0"/>
              <a:t>COUNT=N</a:t>
            </a:r>
            <a:r>
              <a:rPr lang="en-US" sz="1400" dirty="0" smtClean="0"/>
              <a:t> (by default COUNT=7)</a:t>
            </a:r>
          </a:p>
          <a:p>
            <a:r>
              <a:rPr lang="en-US" sz="1400" dirty="0" smtClean="0"/>
              <a:t>where N is the limit number of shown item ; if COUNT options isn’t indicated, no limit is applied</a:t>
            </a:r>
            <a:endParaRPr lang="en-US" sz="1400" dirty="0"/>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2007023286"/>
              </p:ext>
            </p:extLst>
          </p:nvPr>
        </p:nvGraphicFramePr>
        <p:xfrm>
          <a:off x="755574" y="3212976"/>
          <a:ext cx="7632849" cy="19686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720082"/>
                <a:gridCol w="648072"/>
                <a:gridCol w="576064"/>
                <a:gridCol w="2520280"/>
                <a:gridCol w="3168351"/>
              </a:tblGrid>
              <a:tr h="216024">
                <a:tc>
                  <a:txBody>
                    <a:bodyPr/>
                    <a:lstStyle/>
                    <a:p>
                      <a:pPr>
                        <a:lnSpc>
                          <a:spcPct val="115000"/>
                        </a:lnSpc>
                        <a:spcAft>
                          <a:spcPts val="0"/>
                        </a:spcAft>
                      </a:pPr>
                      <a:r>
                        <a:rPr lang="fr-FR" sz="1000" dirty="0" smtClean="0"/>
                        <a:t>Criticality</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Weight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Grade</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Technical Criteria</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Rule Name</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µ</a:t>
                      </a:r>
                      <a:endParaRPr lang="fr-FR" sz="1100" dirty="0">
                        <a:solidFill>
                          <a:schemeClr val="accent3">
                            <a:lumMod val="50000"/>
                          </a:schemeClr>
                        </a:solidFill>
                        <a:latin typeface="Wingdings" pitchFamily="2" charset="2"/>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[13]</a:t>
            </a:r>
            <a:endParaRPr lang="fr-FR" dirty="0"/>
          </a:p>
        </p:txBody>
      </p:sp>
      <p:sp>
        <p:nvSpPr>
          <p:cNvPr id="12" name="Rounded Rectangle 11"/>
          <p:cNvSpPr/>
          <p:nvPr/>
        </p:nvSpPr>
        <p:spPr>
          <a:xfrm>
            <a:off x="493182" y="1124744"/>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12474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Technical Criteria List for Business Criteria List</a:t>
            </a:r>
            <a:endParaRPr lang="en-US" dirty="0"/>
          </a:p>
        </p:txBody>
      </p:sp>
      <p:sp>
        <p:nvSpPr>
          <p:cNvPr id="14" name="TextBox 13"/>
          <p:cNvSpPr txBox="1"/>
          <p:nvPr/>
        </p:nvSpPr>
        <p:spPr>
          <a:xfrm>
            <a:off x="2117930" y="149843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CRITERIA_GRADE</a:t>
            </a:r>
          </a:p>
        </p:txBody>
      </p:sp>
      <p:sp>
        <p:nvSpPr>
          <p:cNvPr id="15" name="TextBox 14"/>
          <p:cNvSpPr txBox="1"/>
          <p:nvPr/>
        </p:nvSpPr>
        <p:spPr>
          <a:xfrm>
            <a:off x="646722" y="14847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0403" y="1856699"/>
            <a:ext cx="6696839"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PAR=N</a:t>
            </a:r>
            <a:r>
              <a:rPr lang="en-US" sz="1400" dirty="0" smtClean="0"/>
              <a:t> (by default PAR=60017)</a:t>
            </a:r>
          </a:p>
          <a:p>
            <a:r>
              <a:rPr lang="en-US" sz="1400" dirty="0" smtClean="0"/>
              <a:t>where N indicates the business criterion Id</a:t>
            </a:r>
          </a:p>
          <a:p>
            <a:r>
              <a:rPr lang="en-US" sz="1400" b="1" dirty="0" smtClean="0"/>
              <a:t>COUNT=N</a:t>
            </a:r>
            <a:r>
              <a:rPr lang="en-US" sz="1400" dirty="0" smtClean="0"/>
              <a:t> (by default COUNT=10)</a:t>
            </a:r>
          </a:p>
          <a:p>
            <a:r>
              <a:rPr lang="en-US" sz="1400" dirty="0" smtClean="0"/>
              <a:t>where N indicates the limit number of shown items. If this value isn’t indicated, all items will be shown</a:t>
            </a:r>
            <a:endParaRPr lang="en-US" sz="1400" dirty="0"/>
          </a:p>
        </p:txBody>
      </p:sp>
      <p:sp>
        <p:nvSpPr>
          <p:cNvPr id="17" name="TextBox 16"/>
          <p:cNvSpPr txBox="1"/>
          <p:nvPr/>
        </p:nvSpPr>
        <p:spPr>
          <a:xfrm>
            <a:off x="1066259"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1254373072"/>
              </p:ext>
            </p:extLst>
          </p:nvPr>
        </p:nvGraphicFramePr>
        <p:xfrm>
          <a:off x="1835694" y="3356992"/>
          <a:ext cx="5904657" cy="259228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36506"/>
                <a:gridCol w="576064"/>
                <a:gridCol w="792087"/>
              </a:tblGrid>
              <a:tr h="216024">
                <a:tc>
                  <a:txBody>
                    <a:bodyPr/>
                    <a:lstStyle/>
                    <a:p>
                      <a:pPr marL="0" algn="l" defTabSz="914400" rtl="0" eaLnBrk="1" latinLnBrk="0" hangingPunct="1">
                        <a:lnSpc>
                          <a:spcPct val="115000"/>
                        </a:lnSpc>
                        <a:spcAft>
                          <a:spcPts val="0"/>
                        </a:spcAft>
                      </a:pPr>
                      <a:r>
                        <a:rPr lang="fr-FR" sz="1100" kern="1200" dirty="0" err="1" smtClean="0"/>
                        <a:t>Technical</a:t>
                      </a:r>
                      <a:r>
                        <a:rPr lang="fr-FR" sz="1100" kern="1200" dirty="0" smtClean="0"/>
                        <a:t> </a:t>
                      </a:r>
                      <a:r>
                        <a:rPr lang="fr-FR" sz="1100" kern="1200" baseline="0" dirty="0" smtClean="0"/>
                        <a:t> </a:t>
                      </a:r>
                      <a:r>
                        <a:rPr lang="fr-FR" sz="1100" kern="1200" baseline="0" dirty="0" err="1" smtClean="0"/>
                        <a:t>Criteria</a:t>
                      </a:r>
                      <a:r>
                        <a:rPr lang="fr-FR" sz="1100" kern="1200" baseline="0" dirty="0" smtClean="0"/>
                        <a:t> Name</a:t>
                      </a:r>
                      <a:endParaRPr lang="fr-FR" sz="11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smtClean="0"/>
                        <a:t>Grade</a:t>
                      </a:r>
                      <a:endParaRPr lang="fr-FR" sz="1100" b="1" kern="1200" dirty="0" smtClean="0">
                        <a:solidFill>
                          <a:schemeClr val="bg1"/>
                        </a:solidFill>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smtClean="0"/>
                        <a:t>Evolution</a:t>
                      </a:r>
                      <a:endParaRPr lang="fr-FR" sz="1100" b="1" kern="1200" dirty="0" smtClean="0">
                        <a:solidFill>
                          <a:schemeClr val="bg1"/>
                        </a:solidFill>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6024">
                <a:tc>
                  <a:txBody>
                    <a:bodyPr/>
                    <a:lstStyle/>
                    <a:p>
                      <a:pPr marL="0" algn="l" defTabSz="914400" rtl="0" eaLnBrk="1" latinLnBrk="0" hangingPunct="1">
                        <a:lnSpc>
                          <a:spcPct val="115000"/>
                        </a:lnSpc>
                        <a:spcAft>
                          <a:spcPts val="0"/>
                        </a:spcAft>
                      </a:pPr>
                      <a:r>
                        <a:rPr lang="en-GB" sz="1000" kern="1200" dirty="0" smtClean="0"/>
                        <a:t>Technical Criteria 1</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11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a:t>
            </a:r>
            <a:endParaRPr lang="fr-FR" dirty="0"/>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[14]</a:t>
            </a:r>
            <a:endParaRPr lang="fr-FR" dirty="0"/>
          </a:p>
        </p:txBody>
      </p:sp>
      <p:sp>
        <p:nvSpPr>
          <p:cNvPr id="12" name="Rounded Rectangle 11"/>
          <p:cNvSpPr/>
          <p:nvPr/>
        </p:nvSpPr>
        <p:spPr>
          <a:xfrm>
            <a:off x="493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Rule Name Details &amp; Violation Count for top critical violations</a:t>
            </a:r>
            <a:endParaRPr lang="en-US" dirty="0"/>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RULE_NAME_DESCRIPTION_TOPCRITVIOL</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COUNT=N </a:t>
            </a:r>
            <a:r>
              <a:rPr lang="en-US" dirty="0" smtClean="0"/>
              <a:t>where N indicates the number of top N</a:t>
            </a:r>
          </a:p>
          <a:p>
            <a:r>
              <a:rPr lang="en-US" dirty="0" smtClean="0"/>
              <a:t>PAR=BC-ID where BC-ID indicates the id of the business criterion </a:t>
            </a:r>
            <a:endParaRPr lang="en-US" dirty="0"/>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3585747675"/>
              </p:ext>
            </p:extLst>
          </p:nvPr>
        </p:nvGraphicFramePr>
        <p:xfrm>
          <a:off x="1835696" y="2924944"/>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gridCol w="4176465"/>
              </a:tblGrid>
              <a:tr h="216024">
                <a:tc gridSpan="2">
                  <a:txBody>
                    <a:bodyPr/>
                    <a:lstStyle/>
                    <a:p>
                      <a:pPr marL="0" algn="l" defTabSz="914400" rtl="0" eaLnBrk="1" latinLnBrk="0" hangingPunct="1">
                        <a:lnSpc>
                          <a:spcPct val="115000"/>
                        </a:lnSpc>
                        <a:spcAft>
                          <a:spcPts val="0"/>
                        </a:spcAft>
                      </a:pPr>
                      <a:r>
                        <a:rPr lang="en-GB" sz="1000" kern="1200" dirty="0" smtClean="0"/>
                        <a:t>Rules Descriptions</a:t>
                      </a:r>
                      <a:r>
                        <a:rPr lang="en-GB" sz="1000" kern="1200" baseline="0" dirty="0" smtClean="0"/>
                        <a:t> for Top Critical Violations 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smtClean="0"/>
                    </a:p>
                  </a:txBody>
                  <a:tcPr marL="68580" marR="68580" marT="0" marB="0" anchor="ctr"/>
                </a:tc>
              </a:tr>
              <a:tr h="216024">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Name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Rule</a:t>
                      </a:r>
                      <a:r>
                        <a:rPr lang="fr-FR" sz="1000" kern="1200" dirty="0" smtClean="0"/>
                        <a:t> Name</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4955598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[15]</a:t>
            </a:r>
            <a:endParaRPr lang="fr-FR" dirty="0"/>
          </a:p>
        </p:txBody>
      </p:sp>
      <p:sp>
        <p:nvSpPr>
          <p:cNvPr id="12" name="Rounded Rectangle 11"/>
          <p:cNvSpPr/>
          <p:nvPr/>
        </p:nvSpPr>
        <p:spPr>
          <a:xfrm>
            <a:off x="493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9563" y="13882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Rule Name Details &amp; Violation Count</a:t>
            </a:r>
            <a:endParaRPr lang="en-US" dirty="0"/>
          </a:p>
        </p:txBody>
      </p:sp>
      <p:sp>
        <p:nvSpPr>
          <p:cNvPr id="14" name="TextBox 13"/>
          <p:cNvSpPr txBox="1"/>
          <p:nvPr/>
        </p:nvSpPr>
        <p:spPr>
          <a:xfrm>
            <a:off x="2131578" y="18001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a:t>
            </a:r>
          </a:p>
        </p:txBody>
      </p:sp>
      <p:sp>
        <p:nvSpPr>
          <p:cNvPr id="15" name="TextBox 14"/>
          <p:cNvSpPr txBox="1"/>
          <p:nvPr/>
        </p:nvSpPr>
        <p:spPr>
          <a:xfrm>
            <a:off x="660370" y="17864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31578" y="2137123"/>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RULID=N (by default RULID=4670)</a:t>
            </a:r>
          </a:p>
          <a:p>
            <a:r>
              <a:rPr lang="en-US" dirty="0" smtClean="0"/>
              <a:t>where N indicates the rule Id</a:t>
            </a:r>
            <a:endParaRPr lang="en-US" dirty="0"/>
          </a:p>
        </p:txBody>
      </p:sp>
      <p:sp>
        <p:nvSpPr>
          <p:cNvPr id="17" name="TextBox 16"/>
          <p:cNvSpPr txBox="1"/>
          <p:nvPr/>
        </p:nvSpPr>
        <p:spPr>
          <a:xfrm>
            <a:off x="1079907" y="21064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188967579"/>
              </p:ext>
            </p:extLst>
          </p:nvPr>
        </p:nvGraphicFramePr>
        <p:xfrm>
          <a:off x="1907721" y="2996952"/>
          <a:ext cx="5472610" cy="64807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gridCol w="4176465"/>
              </a:tblGrid>
              <a:tr h="216024">
                <a:tc gridSpan="2">
                  <a:txBody>
                    <a:bodyPr/>
                    <a:lstStyle/>
                    <a:p>
                      <a:pPr marL="0" algn="l" defTabSz="914400" rtl="0" eaLnBrk="1" latinLnBrk="0" hangingPunct="1">
                        <a:lnSpc>
                          <a:spcPct val="115000"/>
                        </a:lnSpc>
                        <a:spcAft>
                          <a:spcPts val="0"/>
                        </a:spcAft>
                      </a:pPr>
                      <a:r>
                        <a:rPr lang="en-GB" sz="1000" kern="1200" dirty="0" smtClean="0"/>
                        <a:t>Rule name</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smtClean="0"/>
                    </a:p>
                  </a:txBody>
                  <a:tcPr marL="68580" marR="68580" marT="0" marB="0" anchor="ctr"/>
                </a:tc>
              </a:tr>
              <a:tr h="216024">
                <a:tc>
                  <a:txBody>
                    <a:bodyPr/>
                    <a:lstStyle/>
                    <a:p>
                      <a:pPr marL="0" algn="l" defTabSz="914400" rtl="0" eaLnBrk="1" latinLnBrk="0" hangingPunct="1">
                        <a:lnSpc>
                          <a:spcPct val="115000"/>
                        </a:lnSpc>
                        <a:spcAft>
                          <a:spcPts val="0"/>
                        </a:spcAft>
                      </a:pPr>
                      <a:r>
                        <a:rPr lang="en-GB"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[16]</a:t>
            </a:r>
            <a:endParaRPr lang="fr-FR" dirty="0"/>
          </a:p>
        </p:txBody>
      </p:sp>
      <p:sp>
        <p:nvSpPr>
          <p:cNvPr id="12" name="Rounded Rectangle 11"/>
          <p:cNvSpPr/>
          <p:nvPr/>
        </p:nvSpPr>
        <p:spPr>
          <a:xfrm>
            <a:off x="493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5623" y="14684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List of Rules by Technical Criteria</a:t>
            </a:r>
            <a:endParaRPr lang="en-US" dirty="0"/>
          </a:p>
        </p:txBody>
      </p:sp>
      <p:sp>
        <p:nvSpPr>
          <p:cNvPr id="14" name="TextBox 13"/>
          <p:cNvSpPr txBox="1"/>
          <p:nvPr/>
        </p:nvSpPr>
        <p:spPr>
          <a:xfrm>
            <a:off x="2117912" y="185847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TECHNICAL_CRITERIA_RULES</a:t>
            </a:r>
          </a:p>
        </p:txBody>
      </p:sp>
      <p:sp>
        <p:nvSpPr>
          <p:cNvPr id="15" name="TextBox 14"/>
          <p:cNvSpPr txBox="1"/>
          <p:nvPr/>
        </p:nvSpPr>
        <p:spPr>
          <a:xfrm>
            <a:off x="646704" y="18448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12" y="2195483"/>
            <a:ext cx="6630534" cy="172354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CNT=N</a:t>
            </a:r>
            <a:r>
              <a:rPr lang="en-US" dirty="0" smtClean="0"/>
              <a:t> (by default CNT=1)</a:t>
            </a:r>
          </a:p>
          <a:p>
            <a:r>
              <a:rPr lang="en-US" sz="1400" dirty="0" smtClean="0"/>
              <a:t>where N indicates the shown rule number ; if this item missed, no limitation will be applied</a:t>
            </a:r>
          </a:p>
          <a:p>
            <a:r>
              <a:rPr lang="en-US" b="1" dirty="0" smtClean="0"/>
              <a:t>TCID=N</a:t>
            </a:r>
            <a:r>
              <a:rPr lang="en-US" dirty="0" smtClean="0"/>
              <a:t> (by default TCID=61001)</a:t>
            </a:r>
          </a:p>
          <a:p>
            <a:r>
              <a:rPr lang="en-US" sz="1400" dirty="0" smtClean="0"/>
              <a:t>where N indicates the technical criterion Id</a:t>
            </a:r>
          </a:p>
          <a:p>
            <a:r>
              <a:rPr lang="en-US" b="1" dirty="0" smtClean="0"/>
              <a:t>BZID=N</a:t>
            </a:r>
            <a:r>
              <a:rPr lang="en-US" dirty="0" smtClean="0"/>
              <a:t> (by default BZID=60016)</a:t>
            </a:r>
          </a:p>
          <a:p>
            <a:r>
              <a:rPr lang="en-US" sz="1400" dirty="0" smtClean="0"/>
              <a:t>where N indicates the business criterion Id</a:t>
            </a:r>
            <a:endParaRPr lang="en-US" sz="1400" dirty="0"/>
          </a:p>
        </p:txBody>
      </p:sp>
      <p:sp>
        <p:nvSpPr>
          <p:cNvPr id="17" name="TextBox 16"/>
          <p:cNvSpPr txBox="1"/>
          <p:nvPr/>
        </p:nvSpPr>
        <p:spPr>
          <a:xfrm>
            <a:off x="1066241" y="216479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1214256327"/>
              </p:ext>
            </p:extLst>
          </p:nvPr>
        </p:nvGraphicFramePr>
        <p:xfrm>
          <a:off x="755575" y="4869160"/>
          <a:ext cx="7560840"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168353"/>
                <a:gridCol w="3384376"/>
                <a:gridCol w="1008111"/>
              </a:tblGrid>
              <a:tr h="108012">
                <a:tc>
                  <a:txBody>
                    <a:bodyPr/>
                    <a:lstStyle/>
                    <a:p>
                      <a:pPr marL="0" algn="l" defTabSz="914400" rtl="0" eaLnBrk="1" latinLnBrk="0" hangingPunct="1">
                        <a:lnSpc>
                          <a:spcPct val="115000"/>
                        </a:lnSpc>
                        <a:spcAft>
                          <a:spcPts val="0"/>
                        </a:spcAft>
                      </a:pPr>
                      <a:r>
                        <a:rPr lang="en-GB" sz="1000" kern="1200" dirty="0" smtClean="0"/>
                        <a:t>Rule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smtClean="0"/>
                        <a:t># Violations</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0" name="TextBox 9"/>
          <p:cNvSpPr txBox="1"/>
          <p:nvPr/>
        </p:nvSpPr>
        <p:spPr>
          <a:xfrm>
            <a:off x="2189938" y="396717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If no new violation appeared on rule, rule description is not loaded</a:t>
            </a:r>
            <a:endParaRPr lang="en-US" dirty="0"/>
          </a:p>
        </p:txBody>
      </p:sp>
      <p:sp>
        <p:nvSpPr>
          <p:cNvPr id="11" name="TextBox 10"/>
          <p:cNvSpPr txBox="1"/>
          <p:nvPr/>
        </p:nvSpPr>
        <p:spPr>
          <a:xfrm>
            <a:off x="930326" y="3933056"/>
            <a:ext cx="1338828"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smtClean="0"/>
              <a:t>Behavior :</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[17]</a:t>
            </a:r>
            <a:endParaRPr lang="fr-FR" dirty="0"/>
          </a:p>
        </p:txBody>
      </p:sp>
      <p:sp>
        <p:nvSpPr>
          <p:cNvPr id="12" name="Rounded Rectangle 11"/>
          <p:cNvSpPr/>
          <p:nvPr/>
        </p:nvSpPr>
        <p:spPr>
          <a:xfrm>
            <a:off x="493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6294" y="13609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a:t>
            </a:r>
            <a:r>
              <a:rPr lang="en-US" dirty="0" smtClean="0"/>
              <a:t>Riskiest</a:t>
            </a:r>
            <a:r>
              <a:rPr lang="fr-FR" dirty="0" smtClean="0"/>
              <a:t> </a:t>
            </a:r>
            <a:r>
              <a:rPr lang="fr-FR" dirty="0"/>
              <a:t>Transactions</a:t>
            </a:r>
          </a:p>
        </p:txBody>
      </p:sp>
      <p:sp>
        <p:nvSpPr>
          <p:cNvPr id="14" name="TextBox 13"/>
          <p:cNvSpPr txBox="1"/>
          <p:nvPr/>
        </p:nvSpPr>
        <p:spPr>
          <a:xfrm>
            <a:off x="2117930" y="17864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TOP_RISKIEST_TRANSACTIONS</a:t>
            </a:r>
          </a:p>
        </p:txBody>
      </p:sp>
      <p:sp>
        <p:nvSpPr>
          <p:cNvPr id="15" name="TextBox 14"/>
          <p:cNvSpPr txBox="1"/>
          <p:nvPr/>
        </p:nvSpPr>
        <p:spPr>
          <a:xfrm>
            <a:off x="646722" y="17728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66536"/>
            <a:ext cx="6630534" cy="104644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SRC=PERF|ROB|SEC (by default SRC=PERF)</a:t>
            </a:r>
          </a:p>
          <a:p>
            <a:r>
              <a:rPr lang="en-US" sz="1400" dirty="0" smtClean="0"/>
              <a:t>Indicates the transaction type where top riskiest transactions will be searched</a:t>
            </a:r>
            <a:endParaRPr lang="en-US" dirty="0" smtClean="0"/>
          </a:p>
          <a:p>
            <a:r>
              <a:rPr lang="en-US" dirty="0" smtClean="0"/>
              <a:t>COUNT=N (by default COUNT=10)</a:t>
            </a:r>
          </a:p>
          <a:p>
            <a:r>
              <a:rPr lang="en-US" sz="1400" dirty="0" smtClean="0"/>
              <a:t>where N indicates the top N number (default value = 10)</a:t>
            </a:r>
            <a:endParaRPr lang="en-US" sz="1400" dirty="0"/>
          </a:p>
        </p:txBody>
      </p:sp>
      <p:sp>
        <p:nvSpPr>
          <p:cNvPr id="17" name="TextBox 16"/>
          <p:cNvSpPr txBox="1"/>
          <p:nvPr/>
        </p:nvSpPr>
        <p:spPr>
          <a:xfrm>
            <a:off x="1066259" y="213584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54062402"/>
              </p:ext>
            </p:extLst>
          </p:nvPr>
        </p:nvGraphicFramePr>
        <p:xfrm>
          <a:off x="1187624" y="3717032"/>
          <a:ext cx="6768753" cy="199986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gridCol w="1296144"/>
              </a:tblGrid>
              <a:tr h="247268">
                <a:tc>
                  <a:txBody>
                    <a:bodyPr/>
                    <a:lstStyle/>
                    <a:p>
                      <a:pPr marL="0" algn="l" defTabSz="914400" rtl="0" eaLnBrk="1" latinLnBrk="0" hangingPunct="1">
                        <a:lnSpc>
                          <a:spcPct val="115000"/>
                        </a:lnSpc>
                        <a:spcAft>
                          <a:spcPts val="0"/>
                        </a:spcAft>
                      </a:pPr>
                      <a:r>
                        <a:rPr lang="en-GB" sz="1000" kern="1200" dirty="0" smtClean="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TRI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Autofit/>
          </a:bodyPr>
          <a:lstStyle/>
          <a:p>
            <a:pPr algn="l"/>
            <a:r>
              <a:rPr lang="fr-FR" dirty="0" smtClean="0"/>
              <a:t>PowerPoint Templates – Tables [18]</a:t>
            </a:r>
            <a:endParaRPr lang="fr-FR" dirty="0"/>
          </a:p>
        </p:txBody>
      </p:sp>
      <p:sp>
        <p:nvSpPr>
          <p:cNvPr id="12" name="Rounded Rectangle 11"/>
          <p:cNvSpPr/>
          <p:nvPr/>
        </p:nvSpPr>
        <p:spPr>
          <a:xfrm>
            <a:off x="479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Top Riskiest Components</a:t>
            </a:r>
            <a:endParaRPr lang="en-US" dirty="0"/>
          </a:p>
        </p:txBody>
      </p:sp>
      <p:sp>
        <p:nvSpPr>
          <p:cNvPr id="14" name="TextBox 13"/>
          <p:cNvSpPr txBox="1"/>
          <p:nvPr/>
        </p:nvSpPr>
        <p:spPr>
          <a:xfrm>
            <a:off x="2086866" y="14574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TOP_RISKIEST_COMPONENTS</a:t>
            </a:r>
          </a:p>
        </p:txBody>
      </p:sp>
      <p:sp>
        <p:nvSpPr>
          <p:cNvPr id="15" name="TextBox 14"/>
          <p:cNvSpPr txBox="1"/>
          <p:nvPr/>
        </p:nvSpPr>
        <p:spPr>
          <a:xfrm>
            <a:off x="615658" y="14574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6866" y="1835443"/>
            <a:ext cx="6630534" cy="206210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SRC=PERF|ROB|SEC</a:t>
            </a:r>
          </a:p>
          <a:p>
            <a:r>
              <a:rPr lang="en-US" dirty="0" smtClean="0"/>
              <a:t>(by default SRC=PERF) indicates the searched business criterion type</a:t>
            </a:r>
          </a:p>
          <a:p>
            <a:r>
              <a:rPr lang="en-US" dirty="0" smtClean="0"/>
              <a:t>MOD=N (by default MOD is null)</a:t>
            </a:r>
          </a:p>
          <a:p>
            <a:r>
              <a:rPr lang="en-US" dirty="0" smtClean="0"/>
              <a:t>where N indicates that the searched result will be applied on the module identified by this id and on the entire snapshot if this value isn’t indicated</a:t>
            </a:r>
          </a:p>
          <a:p>
            <a:r>
              <a:rPr lang="en-US" dirty="0" smtClean="0"/>
              <a:t>COUNT=N (by default COUNT=5)</a:t>
            </a:r>
          </a:p>
          <a:p>
            <a:r>
              <a:rPr lang="en-US" dirty="0" smtClean="0"/>
              <a:t>where N indicates the top N number (default value = 10)</a:t>
            </a:r>
            <a:endParaRPr lang="en-US" dirty="0"/>
          </a:p>
        </p:txBody>
      </p:sp>
      <p:sp>
        <p:nvSpPr>
          <p:cNvPr id="17" name="TextBox 16"/>
          <p:cNvSpPr txBox="1"/>
          <p:nvPr/>
        </p:nvSpPr>
        <p:spPr>
          <a:xfrm>
            <a:off x="103519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421333625"/>
              </p:ext>
            </p:extLst>
          </p:nvPr>
        </p:nvGraphicFramePr>
        <p:xfrm>
          <a:off x="1187624" y="4149080"/>
          <a:ext cx="6768753" cy="10923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gridCol w="1296144"/>
              </a:tblGrid>
              <a:tr h="216024">
                <a:tc>
                  <a:txBody>
                    <a:bodyPr/>
                    <a:lstStyle/>
                    <a:p>
                      <a:pPr marL="0" algn="l" defTabSz="914400" rtl="0" eaLnBrk="1" latinLnBrk="0" hangingPunct="1">
                        <a:lnSpc>
                          <a:spcPct val="115000"/>
                        </a:lnSpc>
                        <a:spcAft>
                          <a:spcPts val="0"/>
                        </a:spcAft>
                      </a:pPr>
                      <a:r>
                        <a:rPr lang="en-GB" sz="1000" kern="1200" dirty="0" smtClean="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PRI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PRI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19]</a:t>
            </a:r>
            <a:endParaRPr lang="fr-FR" dirty="0"/>
          </a:p>
        </p:txBody>
      </p:sp>
      <p:sp>
        <p:nvSpPr>
          <p:cNvPr id="12" name="Rounded Rectangle 11"/>
          <p:cNvSpPr/>
          <p:nvPr/>
        </p:nvSpPr>
        <p:spPr>
          <a:xfrm>
            <a:off x="493182" y="1196752"/>
            <a:ext cx="8157600" cy="4248472"/>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0248" y="123769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Action Plans</a:t>
            </a:r>
          </a:p>
        </p:txBody>
      </p:sp>
      <p:sp>
        <p:nvSpPr>
          <p:cNvPr id="14" name="TextBox 13"/>
          <p:cNvSpPr txBox="1"/>
          <p:nvPr/>
        </p:nvSpPr>
        <p:spPr>
          <a:xfrm>
            <a:off x="2189938" y="16560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ACTION_PLANS</a:t>
            </a:r>
          </a:p>
        </p:txBody>
      </p:sp>
      <p:sp>
        <p:nvSpPr>
          <p:cNvPr id="15" name="TextBox 14"/>
          <p:cNvSpPr txBox="1"/>
          <p:nvPr/>
        </p:nvSpPr>
        <p:spPr>
          <a:xfrm>
            <a:off x="645312"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09698" y="2043057"/>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none</a:t>
            </a:r>
          </a:p>
        </p:txBody>
      </p:sp>
      <p:sp>
        <p:nvSpPr>
          <p:cNvPr id="17" name="TextBox 16"/>
          <p:cNvSpPr txBox="1"/>
          <p:nvPr/>
        </p:nvSpPr>
        <p:spPr>
          <a:xfrm>
            <a:off x="1062491" y="202601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3456557959"/>
              </p:ext>
            </p:extLst>
          </p:nvPr>
        </p:nvGraphicFramePr>
        <p:xfrm>
          <a:off x="1259650" y="2786166"/>
          <a:ext cx="6768753" cy="21031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608512"/>
                <a:gridCol w="1080120"/>
                <a:gridCol w="1080121"/>
              </a:tblGrid>
              <a:tr h="108012">
                <a:tc>
                  <a:txBody>
                    <a:bodyPr/>
                    <a:lstStyle/>
                    <a:p>
                      <a:pPr marL="0" algn="l" defTabSz="914400" rtl="0" eaLnBrk="1" latinLnBrk="0" hangingPunct="1">
                        <a:lnSpc>
                          <a:spcPct val="115000"/>
                        </a:lnSpc>
                        <a:spcAft>
                          <a:spcPts val="0"/>
                        </a:spcAft>
                      </a:pPr>
                      <a:r>
                        <a:rPr lang="en-GB" sz="1000" kern="1200" dirty="0" smtClean="0"/>
                        <a:t>Rule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Still</a:t>
                      </a:r>
                      <a:r>
                        <a:rPr lang="fr-FR" sz="1000" kern="1200" dirty="0" smtClean="0"/>
                        <a:t> Violation </a:t>
                      </a:r>
                      <a:r>
                        <a:rPr lang="fr-FR" sz="1000" kern="1200" baseline="0" dirty="0" smtClean="0"/>
                        <a:t>(#)</a:t>
                      </a:r>
                      <a:endParaRPr lang="fr-FR" sz="10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New Violation</a:t>
                      </a:r>
                      <a:r>
                        <a:rPr lang="fr-FR" sz="1000" kern="1200" baseline="0" dirty="0" smtClean="0"/>
                        <a:t> (#)</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7</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528096" y="3616128"/>
            <a:ext cx="8157600" cy="2765199"/>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[20]</a:t>
            </a:r>
            <a:endParaRPr lang="fr-FR" dirty="0"/>
          </a:p>
        </p:txBody>
      </p:sp>
      <p:sp>
        <p:nvSpPr>
          <p:cNvPr id="12" name="Rounded Rectangle 11"/>
          <p:cNvSpPr/>
          <p:nvPr/>
        </p:nvSpPr>
        <p:spPr>
          <a:xfrm>
            <a:off x="493182" y="836712"/>
            <a:ext cx="8157600"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Complexity Distribution</a:t>
            </a:r>
            <a:endParaRPr lang="en-US" dirty="0"/>
          </a:p>
        </p:txBody>
      </p:sp>
      <p:sp>
        <p:nvSpPr>
          <p:cNvPr id="14" name="TextBox 13"/>
          <p:cNvSpPr txBox="1"/>
          <p:nvPr/>
        </p:nvSpPr>
        <p:spPr>
          <a:xfrm>
            <a:off x="2117930" y="12376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15" name="TextBox 14"/>
          <p:cNvSpPr txBox="1"/>
          <p:nvPr/>
        </p:nvSpPr>
        <p:spPr>
          <a:xfrm>
            <a:off x="646722" y="122404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515473"/>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66259" y="15120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4106056682"/>
              </p:ext>
            </p:extLst>
          </p:nvPr>
        </p:nvGraphicFramePr>
        <p:xfrm>
          <a:off x="1506085" y="1916832"/>
          <a:ext cx="6738322"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64504"/>
                <a:gridCol w="928783"/>
                <a:gridCol w="989841"/>
                <a:gridCol w="769040"/>
                <a:gridCol w="817133"/>
                <a:gridCol w="1569021"/>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Average</a:t>
                      </a:r>
                      <a:r>
                        <a:rPr lang="en-GB" sz="1000" kern="1200" baseline="0" dirty="0" smtClean="0"/>
                        <a:t> Complexity</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 – 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(B2-B1)/B1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Very</a:t>
                      </a:r>
                      <a:r>
                        <a:rPr lang="en-GB" sz="1000" kern="1200" baseline="0" dirty="0" smtClean="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440248" y="36003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CAST Distribution</a:t>
            </a:r>
            <a:endParaRPr lang="fr-FR" dirty="0"/>
          </a:p>
        </p:txBody>
      </p:sp>
      <p:sp>
        <p:nvSpPr>
          <p:cNvPr id="20" name="TextBox 19"/>
          <p:cNvSpPr txBox="1"/>
          <p:nvPr/>
        </p:nvSpPr>
        <p:spPr>
          <a:xfrm>
            <a:off x="2126296" y="3960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21" name="TextBox 20"/>
          <p:cNvSpPr txBox="1"/>
          <p:nvPr/>
        </p:nvSpPr>
        <p:spPr>
          <a:xfrm>
            <a:off x="655088" y="3933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26296" y="4265425"/>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74625" y="422108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430650982"/>
              </p:ext>
            </p:extLst>
          </p:nvPr>
        </p:nvGraphicFramePr>
        <p:xfrm>
          <a:off x="1547664" y="4731980"/>
          <a:ext cx="6938607"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13978"/>
                <a:gridCol w="956389"/>
                <a:gridCol w="1019263"/>
                <a:gridCol w="791899"/>
                <a:gridCol w="841421"/>
                <a:gridCol w="1615657"/>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Average</a:t>
                      </a:r>
                      <a:r>
                        <a:rPr lang="en-GB" sz="1000" kern="1200" baseline="0" dirty="0" smtClean="0"/>
                        <a:t> Complexity</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 – 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(B2-B1)/B1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Very</a:t>
                      </a:r>
                      <a:r>
                        <a:rPr lang="en-GB" sz="1000" kern="1200" baseline="0" dirty="0" smtClean="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8" name="TextBox 27"/>
          <p:cNvSpPr txBox="1"/>
          <p:nvPr/>
        </p:nvSpPr>
        <p:spPr>
          <a:xfrm>
            <a:off x="5364088" y="3829984"/>
            <a:ext cx="3096344"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smtClean="0"/>
              <a:t>PAR = 65501 by default, </a:t>
            </a:r>
            <a:r>
              <a:rPr lang="en-GB" sz="1200" dirty="0" err="1" smtClean="0"/>
              <a:t>Cyclomatic</a:t>
            </a:r>
            <a:r>
              <a:rPr lang="en-GB" sz="1200" dirty="0" smtClean="0"/>
              <a:t> Complexity Distribution</a:t>
            </a:r>
            <a:endParaRPr lang="en-GB" sz="12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494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[21]</a:t>
            </a:r>
            <a:endParaRPr lang="fr-FR" dirty="0"/>
          </a:p>
        </p:txBody>
      </p:sp>
      <p:sp>
        <p:nvSpPr>
          <p:cNvPr id="12" name="Rounded Rectangle 11"/>
          <p:cNvSpPr/>
          <p:nvPr/>
        </p:nvSpPr>
        <p:spPr>
          <a:xfrm>
            <a:off x="493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7544" y="1008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High and Very High Complexity</a:t>
            </a:r>
            <a:endParaRPr lang="en-US" dirty="0"/>
          </a:p>
        </p:txBody>
      </p:sp>
      <p:sp>
        <p:nvSpPr>
          <p:cNvPr id="14" name="TextBox 13"/>
          <p:cNvSpPr txBox="1"/>
          <p:nvPr/>
        </p:nvSpPr>
        <p:spPr>
          <a:xfrm>
            <a:off x="2154776" y="14537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CAST_HIGH_COMPLEXITY</a:t>
            </a:r>
          </a:p>
        </p:txBody>
      </p:sp>
      <p:sp>
        <p:nvSpPr>
          <p:cNvPr id="15" name="TextBox 14"/>
          <p:cNvSpPr txBox="1"/>
          <p:nvPr/>
        </p:nvSpPr>
        <p:spPr>
          <a:xfrm>
            <a:off x="683568" y="144007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61946" y="17765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9214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36181563"/>
              </p:ext>
            </p:extLst>
          </p:nvPr>
        </p:nvGraphicFramePr>
        <p:xfrm>
          <a:off x="1547664" y="2471172"/>
          <a:ext cx="6272952" cy="5257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9440"/>
                <a:gridCol w="941182"/>
                <a:gridCol w="1003056"/>
                <a:gridCol w="779307"/>
                <a:gridCol w="1589967"/>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High</a:t>
                      </a:r>
                      <a:r>
                        <a:rPr lang="en-GB" sz="1000" kern="1200" baseline="0" dirty="0" smtClean="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440248" y="380268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High and Very High Distribution</a:t>
            </a:r>
            <a:endParaRPr lang="en-US" dirty="0"/>
          </a:p>
        </p:txBody>
      </p:sp>
      <p:sp>
        <p:nvSpPr>
          <p:cNvPr id="20" name="TextBox 19"/>
          <p:cNvSpPr txBox="1"/>
          <p:nvPr/>
        </p:nvSpPr>
        <p:spPr>
          <a:xfrm>
            <a:off x="2117930" y="42173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CAST_HIGH_DISTRIBUTION</a:t>
            </a:r>
          </a:p>
        </p:txBody>
      </p:sp>
      <p:sp>
        <p:nvSpPr>
          <p:cNvPr id="21" name="TextBox 20"/>
          <p:cNvSpPr txBox="1"/>
          <p:nvPr/>
        </p:nvSpPr>
        <p:spPr>
          <a:xfrm>
            <a:off x="646722" y="41900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31578" y="4570359"/>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66259" y="455331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927898386"/>
              </p:ext>
            </p:extLst>
          </p:nvPr>
        </p:nvGraphicFramePr>
        <p:xfrm>
          <a:off x="1631703" y="5351492"/>
          <a:ext cx="6252666"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3104"/>
                <a:gridCol w="938138"/>
                <a:gridCol w="999811"/>
                <a:gridCol w="776787"/>
                <a:gridCol w="1584826"/>
              </a:tblGrid>
              <a:tr h="108012">
                <a:tc>
                  <a:txBody>
                    <a:bodyPr/>
                    <a:lstStyle/>
                    <a:p>
                      <a:pPr marL="0" algn="l" defTabSz="914400" rtl="0" eaLnBrk="1" latinLnBrk="0" hangingPunct="1">
                        <a:lnSpc>
                          <a:spcPct val="115000"/>
                        </a:lnSpc>
                        <a:spcAft>
                          <a:spcPts val="0"/>
                        </a:spcAft>
                      </a:pPr>
                      <a:r>
                        <a:rPr lang="en-GB" sz="1000" kern="1200" dirty="0" err="1" smtClean="0"/>
                        <a:t>Cyclomatic</a:t>
                      </a:r>
                      <a:r>
                        <a:rPr lang="en-GB" sz="1000" kern="1200" dirty="0" smtClean="0"/>
                        <a:t> Complexity Distribution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High</a:t>
                      </a:r>
                      <a:r>
                        <a:rPr lang="en-GB" sz="1000" kern="1200" baseline="0" dirty="0" smtClean="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8" name="TextBox 27"/>
          <p:cNvSpPr txBox="1"/>
          <p:nvPr/>
        </p:nvSpPr>
        <p:spPr>
          <a:xfrm>
            <a:off x="5652120" y="3903439"/>
            <a:ext cx="2880320"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smtClean="0"/>
              <a:t>PAR = 65501 by default, </a:t>
            </a:r>
            <a:r>
              <a:rPr lang="en-GB" sz="1200" dirty="0" err="1" smtClean="0"/>
              <a:t>Cyclomatic</a:t>
            </a:r>
            <a:r>
              <a:rPr lang="en-GB" sz="1200" dirty="0" smtClean="0"/>
              <a:t> Complexity Distribution</a:t>
            </a:r>
            <a:endParaRPr lang="en-GB" sz="12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PowerPoint Templates – Tables [22]</a:t>
            </a:r>
            <a:endParaRPr lang="en-US" dirty="0"/>
          </a:p>
        </p:txBody>
      </p:sp>
      <p:sp>
        <p:nvSpPr>
          <p:cNvPr id="5" name="Rounded Rectangle 4"/>
          <p:cNvSpPr/>
          <p:nvPr/>
        </p:nvSpPr>
        <p:spPr>
          <a:xfrm>
            <a:off x="493200" y="980728"/>
            <a:ext cx="8157600" cy="5400600"/>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89240" y="980728"/>
            <a:ext cx="850324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Health Factor Score by Modules &amp; Evolution on Previous version</a:t>
            </a:r>
            <a:endParaRPr lang="en-US" dirty="0"/>
          </a:p>
        </p:txBody>
      </p:sp>
      <p:sp>
        <p:nvSpPr>
          <p:cNvPr id="7" name="TextBox 6"/>
          <p:cNvSpPr txBox="1"/>
          <p:nvPr/>
        </p:nvSpPr>
        <p:spPr>
          <a:xfrm>
            <a:off x="2096746" y="142642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HF_BY_MODULE</a:t>
            </a:r>
          </a:p>
        </p:txBody>
      </p:sp>
      <p:sp>
        <p:nvSpPr>
          <p:cNvPr id="8" name="TextBox 7"/>
          <p:cNvSpPr txBox="1"/>
          <p:nvPr/>
        </p:nvSpPr>
        <p:spPr>
          <a:xfrm>
            <a:off x="625538"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077242" y="1807000"/>
            <a:ext cx="6696839"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HEADER=SHORT (by default HEADER=SHORT)</a:t>
            </a:r>
          </a:p>
          <a:p>
            <a:r>
              <a:rPr lang="en-US" dirty="0" smtClean="0"/>
              <a:t>Indicates that short headers will be shown, obviously long headers will be shown</a:t>
            </a:r>
            <a:endParaRPr lang="en-US" dirty="0"/>
          </a:p>
        </p:txBody>
      </p:sp>
      <p:sp>
        <p:nvSpPr>
          <p:cNvPr id="10" name="TextBox 9"/>
          <p:cNvSpPr txBox="1"/>
          <p:nvPr/>
        </p:nvSpPr>
        <p:spPr>
          <a:xfrm>
            <a:off x="104507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4076981443"/>
              </p:ext>
            </p:extLst>
          </p:nvPr>
        </p:nvGraphicFramePr>
        <p:xfrm>
          <a:off x="1045072" y="2664208"/>
          <a:ext cx="7127330" cy="331241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81730"/>
                <a:gridCol w="907600"/>
                <a:gridCol w="907600"/>
                <a:gridCol w="907600"/>
                <a:gridCol w="907600"/>
                <a:gridCol w="907600"/>
                <a:gridCol w="907600"/>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fr-FR" sz="11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fr-FR" sz="11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2</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a:t>
                      </a:r>
                      <a:r>
                        <a:rPr lang="en-GB" sz="1100" baseline="0" dirty="0" smtClean="0"/>
                        <a:t>3</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a:t>
                      </a:r>
                      <a:r>
                        <a:rPr lang="en-GB" sz="1100" baseline="0" dirty="0" smtClean="0"/>
                        <a:t>4</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4721509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08720"/>
            <a:ext cx="8157600" cy="2801836"/>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0304"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Modules</a:t>
            </a:r>
          </a:p>
        </p:txBody>
      </p:sp>
      <p:sp>
        <p:nvSpPr>
          <p:cNvPr id="14" name="TextBox 13"/>
          <p:cNvSpPr txBox="1"/>
          <p:nvPr/>
        </p:nvSpPr>
        <p:spPr>
          <a:xfrm>
            <a:off x="2139944" y="12824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MODULE_LIST</a:t>
            </a:r>
          </a:p>
        </p:txBody>
      </p:sp>
      <p:sp>
        <p:nvSpPr>
          <p:cNvPr id="15" name="TextBox 14"/>
          <p:cNvSpPr txBox="1"/>
          <p:nvPr/>
        </p:nvSpPr>
        <p:spPr>
          <a:xfrm>
            <a:off x="655088" y="126876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6296" y="161941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HEADER=SHORT </a:t>
            </a:r>
            <a:r>
              <a:rPr lang="en-US" dirty="0" smtClean="0"/>
              <a:t>(by default HEADER=SHORT)</a:t>
            </a:r>
          </a:p>
          <a:p>
            <a:r>
              <a:rPr lang="en-US" dirty="0" smtClean="0"/>
              <a:t>Indicates that short headers will be shown, obviously long headers will be shown</a:t>
            </a:r>
            <a:endParaRPr lang="en-US" dirty="0"/>
          </a:p>
        </p:txBody>
      </p:sp>
      <p:sp>
        <p:nvSpPr>
          <p:cNvPr id="17" name="TextBox 16"/>
          <p:cNvSpPr txBox="1"/>
          <p:nvPr/>
        </p:nvSpPr>
        <p:spPr>
          <a:xfrm>
            <a:off x="1074625" y="158873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 name="Title 1"/>
          <p:cNvSpPr>
            <a:spLocks noGrp="1"/>
          </p:cNvSpPr>
          <p:nvPr>
            <p:ph type="title"/>
          </p:nvPr>
        </p:nvSpPr>
        <p:spPr/>
        <p:txBody>
          <a:bodyPr/>
          <a:lstStyle/>
          <a:p>
            <a:r>
              <a:rPr lang="fr-FR" dirty="0"/>
              <a:t>PowerPoint </a:t>
            </a:r>
            <a:r>
              <a:rPr lang="fr-FR" dirty="0" err="1"/>
              <a:t>Templates</a:t>
            </a:r>
            <a:r>
              <a:rPr lang="fr-FR" dirty="0"/>
              <a:t> – Tables [23]</a:t>
            </a:r>
            <a:endParaRPr lang="en-US" dirty="0"/>
          </a:p>
        </p:txBody>
      </p:sp>
      <p:sp>
        <p:nvSpPr>
          <p:cNvPr id="12" name="Rounded Rectangle 11"/>
          <p:cNvSpPr/>
          <p:nvPr/>
        </p:nvSpPr>
        <p:spPr>
          <a:xfrm>
            <a:off x="467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8" name="TextBox 17"/>
          <p:cNvSpPr txBox="1"/>
          <p:nvPr/>
        </p:nvSpPr>
        <p:spPr>
          <a:xfrm>
            <a:off x="395536" y="393305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Total Quality index Grade &amp; Evolution</a:t>
            </a:r>
            <a:endParaRPr lang="en-US" dirty="0"/>
          </a:p>
        </p:txBody>
      </p:sp>
      <p:sp>
        <p:nvSpPr>
          <p:cNvPr id="19" name="TextBox 18"/>
          <p:cNvSpPr txBox="1"/>
          <p:nvPr/>
        </p:nvSpPr>
        <p:spPr>
          <a:xfrm>
            <a:off x="2208184" y="43476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a:t>
            </a:r>
          </a:p>
        </p:txBody>
      </p:sp>
      <p:sp>
        <p:nvSpPr>
          <p:cNvPr id="20" name="TextBox 19"/>
          <p:cNvSpPr txBox="1"/>
          <p:nvPr/>
        </p:nvSpPr>
        <p:spPr>
          <a:xfrm>
            <a:off x="641440" y="433404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22" name="Table 17" descr="TABLE;TQI"/>
          <p:cNvGraphicFramePr>
            <a:graphicFrameLocks noGrp="1"/>
          </p:cNvGraphicFramePr>
          <p:nvPr>
            <p:extLst>
              <p:ext uri="{D42A27DB-BD31-4B8C-83A1-F6EECF244321}">
                <p14:modId xmlns:p14="http://schemas.microsoft.com/office/powerpoint/2010/main" val="1655776391"/>
              </p:ext>
            </p:extLst>
          </p:nvPr>
        </p:nvGraphicFramePr>
        <p:xfrm>
          <a:off x="3051858" y="5157192"/>
          <a:ext cx="3248334" cy="376809"/>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37548"/>
                <a:gridCol w="955393"/>
                <a:gridCol w="955393"/>
              </a:tblGrid>
              <a:tr h="168019">
                <a:tc>
                  <a:txBody>
                    <a:bodyPr/>
                    <a:lstStyle/>
                    <a:p>
                      <a:pPr>
                        <a:lnSpc>
                          <a:spcPct val="115000"/>
                        </a:lnSpc>
                        <a:spcAft>
                          <a:spcPts val="0"/>
                        </a:spcAft>
                      </a:pPr>
                      <a:r>
                        <a:rPr lang="en-GB" sz="1000" dirty="0" smtClean="0"/>
                        <a:t>Statistics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TQI</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50" dirty="0" smtClean="0"/>
                        <a:t>0</a:t>
                      </a:r>
                      <a:endParaRPr lang="fr-FR" sz="105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5" name="TextBox 24"/>
          <p:cNvSpPr txBox="1"/>
          <p:nvPr/>
        </p:nvSpPr>
        <p:spPr>
          <a:xfrm>
            <a:off x="2234650" y="467142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6" name="TextBox 25"/>
          <p:cNvSpPr txBox="1"/>
          <p:nvPr/>
        </p:nvSpPr>
        <p:spPr>
          <a:xfrm>
            <a:off x="1064849" y="468507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7" descr="TABLE;MODULE_LIST"/>
          <p:cNvGraphicFramePr>
            <a:graphicFrameLocks noGrp="1"/>
          </p:cNvGraphicFramePr>
          <p:nvPr>
            <p:extLst>
              <p:ext uri="{D42A27DB-BD31-4B8C-83A1-F6EECF244321}">
                <p14:modId xmlns:p14="http://schemas.microsoft.com/office/powerpoint/2010/main" val="3153142805"/>
              </p:ext>
            </p:extLst>
          </p:nvPr>
        </p:nvGraphicFramePr>
        <p:xfrm>
          <a:off x="3131840" y="2564904"/>
          <a:ext cx="3312368" cy="36804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tblGrid>
              <a:tr h="140556">
                <a:tc>
                  <a:txBody>
                    <a:bodyPr/>
                    <a:lstStyle/>
                    <a:p>
                      <a:pPr>
                        <a:lnSpc>
                          <a:spcPct val="115000"/>
                        </a:lnSpc>
                        <a:spcAft>
                          <a:spcPts val="0"/>
                        </a:spcAft>
                      </a:pPr>
                      <a:r>
                        <a:rPr lang="en-GB" sz="1000" dirty="0" smtClean="0"/>
                        <a:t>Module</a:t>
                      </a:r>
                      <a:endParaRPr lang="fr-FR" sz="1100" dirty="0">
                        <a:latin typeface="Calibri"/>
                        <a:ea typeface="Calibri"/>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19908">
                <a:tc>
                  <a:txBody>
                    <a:bodyPr/>
                    <a:lstStyle/>
                    <a:p>
                      <a:pPr>
                        <a:lnSpc>
                          <a:spcPct val="115000"/>
                        </a:lnSpc>
                        <a:spcAft>
                          <a:spcPts val="0"/>
                        </a:spcAft>
                      </a:pPr>
                      <a:r>
                        <a:rPr lang="fr-FR" sz="1100" kern="1200" dirty="0" smtClean="0"/>
                        <a:t>Module</a:t>
                      </a:r>
                      <a:r>
                        <a:rPr lang="fr-FR" sz="1100" baseline="0" dirty="0" smtClean="0"/>
                        <a:t> </a:t>
                      </a:r>
                      <a:r>
                        <a:rPr lang="fr-FR" sz="1100" kern="1200" dirty="0" smtClean="0"/>
                        <a:t>1</a:t>
                      </a:r>
                      <a:endParaRPr lang="fr-FR" sz="1100" kern="1200" dirty="0">
                        <a:solidFill>
                          <a:schemeClr val="dk1"/>
                        </a:solidFill>
                        <a:latin typeface="+mn-lt"/>
                        <a:ea typeface="+mn-ea"/>
                        <a:cs typeface="+mn-cs"/>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8848824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pPr algn="just"/>
            <a:r>
              <a:rPr lang="fr-FR" dirty="0" smtClean="0"/>
              <a:t>A new enabled button is now available on the top head of Powerpoint application</a:t>
            </a:r>
          </a:p>
          <a:p>
            <a:endParaRPr lang="fr-FR" dirty="0" smtClean="0"/>
          </a:p>
          <a:p>
            <a:endParaRPr lang="fr-FR" dirty="0" smtClean="0"/>
          </a:p>
          <a:p>
            <a:endParaRPr lang="fr-FR" dirty="0" smtClean="0"/>
          </a:p>
          <a:p>
            <a:pPr algn="just"/>
            <a:r>
              <a:rPr lang="fr-FR" dirty="0" smtClean="0"/>
              <a:t>This button gives you the possibility to access to the alternative text property of all components</a:t>
            </a:r>
            <a:endParaRPr lang="fr-FR" dirty="0"/>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216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Total Quality Index by Module &amp; Evolution</a:t>
            </a:r>
            <a:endParaRPr lang="en-US" dirty="0"/>
          </a:p>
        </p:txBody>
      </p:sp>
      <p:sp>
        <p:nvSpPr>
          <p:cNvPr id="14" name="TextBox 13"/>
          <p:cNvSpPr txBox="1"/>
          <p:nvPr/>
        </p:nvSpPr>
        <p:spPr>
          <a:xfrm>
            <a:off x="2076472" y="1440072"/>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TQI_BY_MODULE</a:t>
            </a:r>
          </a:p>
          <a:p>
            <a:endParaRPr lang="fr-FR" sz="1800" dirty="0"/>
          </a:p>
        </p:txBody>
      </p:sp>
      <p:sp>
        <p:nvSpPr>
          <p:cNvPr id="15" name="TextBox 14"/>
          <p:cNvSpPr txBox="1"/>
          <p:nvPr/>
        </p:nvSpPr>
        <p:spPr>
          <a:xfrm>
            <a:off x="605264" y="14264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76472" y="184685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HEADER=SHORT (by default HEADER=SHORT)</a:t>
            </a:r>
          </a:p>
          <a:p>
            <a:r>
              <a:rPr lang="en-US" dirty="0" smtClean="0"/>
              <a:t>Indicates that short headers will be shown, obviously long headers will be shown</a:t>
            </a:r>
            <a:endParaRPr lang="en-US" dirty="0"/>
          </a:p>
        </p:txBody>
      </p:sp>
      <p:sp>
        <p:nvSpPr>
          <p:cNvPr id="17" name="TextBox 16"/>
          <p:cNvSpPr txBox="1"/>
          <p:nvPr/>
        </p:nvSpPr>
        <p:spPr>
          <a:xfrm>
            <a:off x="1024801" y="18161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171577144"/>
              </p:ext>
            </p:extLst>
          </p:nvPr>
        </p:nvGraphicFramePr>
        <p:xfrm>
          <a:off x="1619672" y="3181912"/>
          <a:ext cx="5786295" cy="134641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111215"/>
                <a:gridCol w="1417014"/>
                <a:gridCol w="1129033"/>
                <a:gridCol w="1129033"/>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TQI</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TQI</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Varariaion</a:t>
                      </a:r>
                      <a:r>
                        <a:rPr lang="fr-FR" sz="1000" kern="1200" dirty="0" smtClean="0"/>
                        <a:t>.</a:t>
                      </a:r>
                      <a:endParaRPr lang="fr-FR" sz="1000" b="1" kern="120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4941">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24]</a:t>
            </a:r>
            <a:endParaRPr lang="en-US" dirty="0"/>
          </a:p>
        </p:txBody>
      </p:sp>
    </p:spTree>
    <p:extLst>
      <p:ext uri="{BB962C8B-B14F-4D97-AF65-F5344CB8AC3E}">
        <p14:creationId xmlns:p14="http://schemas.microsoft.com/office/powerpoint/2010/main" val="42742026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35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Technology distribution by Module</a:t>
            </a:r>
            <a:endParaRPr lang="en-US" dirty="0"/>
          </a:p>
        </p:txBody>
      </p:sp>
      <p:sp>
        <p:nvSpPr>
          <p:cNvPr id="14" name="TextBox 13"/>
          <p:cNvSpPr txBox="1"/>
          <p:nvPr/>
        </p:nvSpPr>
        <p:spPr>
          <a:xfrm>
            <a:off x="2127810" y="152572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TECHNO_LOC_BY_MODULE</a:t>
            </a:r>
          </a:p>
        </p:txBody>
      </p:sp>
      <p:sp>
        <p:nvSpPr>
          <p:cNvPr id="15" name="TextBox 14"/>
          <p:cNvSpPr txBox="1"/>
          <p:nvPr/>
        </p:nvSpPr>
        <p:spPr>
          <a:xfrm>
            <a:off x="574714" y="151208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1485164132"/>
              </p:ext>
            </p:extLst>
          </p:nvPr>
        </p:nvGraphicFramePr>
        <p:xfrm>
          <a:off x="1089960" y="2564904"/>
          <a:ext cx="6794408" cy="1690729"/>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2948517"/>
                <a:gridCol w="2034725"/>
                <a:gridCol w="1811166"/>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Tech 1</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Tech 2</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2</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3</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PowerPoint Templates – Tables [25]</a:t>
            </a:r>
            <a:endParaRPr lang="en-US" dirty="0"/>
          </a:p>
        </p:txBody>
      </p:sp>
      <p:sp>
        <p:nvSpPr>
          <p:cNvPr id="11" name="TextBox 10"/>
          <p:cNvSpPr txBox="1"/>
          <p:nvPr/>
        </p:nvSpPr>
        <p:spPr>
          <a:xfrm>
            <a:off x="2180058" y="187965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10257" y="189330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8038427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1248"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Statistics about Artifacts – CAST Complexity &amp; Violations</a:t>
            </a:r>
            <a:endParaRPr lang="en-US" dirty="0"/>
          </a:p>
        </p:txBody>
      </p:sp>
      <p:sp>
        <p:nvSpPr>
          <p:cNvPr id="14" name="TextBox 13"/>
          <p:cNvSpPr txBox="1"/>
          <p:nvPr/>
        </p:nvSpPr>
        <p:spPr>
          <a:xfrm>
            <a:off x="2263960" y="14978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CAST_COMPLEXITY_WITH_VIOL</a:t>
            </a:r>
          </a:p>
        </p:txBody>
      </p:sp>
      <p:sp>
        <p:nvSpPr>
          <p:cNvPr id="15" name="TextBox 14"/>
          <p:cNvSpPr txBox="1"/>
          <p:nvPr/>
        </p:nvSpPr>
        <p:spPr>
          <a:xfrm>
            <a:off x="683568" y="14705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892540147"/>
              </p:ext>
            </p:extLst>
          </p:nvPr>
        </p:nvGraphicFramePr>
        <p:xfrm>
          <a:off x="2172649" y="2924944"/>
          <a:ext cx="4199551" cy="1474705"/>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41128"/>
                <a:gridCol w="1245780"/>
                <a:gridCol w="1212643"/>
              </a:tblGrid>
              <a:tr h="294941">
                <a:tc>
                  <a:txBody>
                    <a:bodyPr/>
                    <a:lstStyle/>
                    <a:p>
                      <a:pPr>
                        <a:lnSpc>
                          <a:spcPct val="115000"/>
                        </a:lnSpc>
                        <a:spcAft>
                          <a:spcPts val="0"/>
                        </a:spcAft>
                      </a:pPr>
                      <a:r>
                        <a:rPr lang="en-US" sz="1100" noProof="0" dirty="0" smtClean="0"/>
                        <a:t>Complexity level</a:t>
                      </a:r>
                      <a:endParaRPr lang="en-US" sz="1100" noProof="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Artifacts</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w/ violations</a:t>
                      </a:r>
                      <a:endParaRPr lang="en-US" sz="1000" b="1" kern="1200" noProof="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4941">
                <a:tc>
                  <a:txBody>
                    <a:bodyPr/>
                    <a:lstStyle/>
                    <a:p>
                      <a:pPr>
                        <a:lnSpc>
                          <a:spcPct val="115000"/>
                        </a:lnSpc>
                        <a:spcAft>
                          <a:spcPts val="0"/>
                        </a:spcAft>
                      </a:pPr>
                      <a:r>
                        <a:rPr lang="en-GB" sz="1100" dirty="0" smtClean="0"/>
                        <a:t>Extreme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High</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Average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Low</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26]</a:t>
            </a:r>
            <a:endParaRPr lang="en-US" dirty="0"/>
          </a:p>
        </p:txBody>
      </p:sp>
      <p:sp>
        <p:nvSpPr>
          <p:cNvPr id="11" name="TextBox 10"/>
          <p:cNvSpPr txBox="1"/>
          <p:nvPr/>
        </p:nvSpPr>
        <p:spPr>
          <a:xfrm>
            <a:off x="2261946" y="183871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92145" y="185236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46849603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Critical Violations by Module</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CRITICAL_VIOL_BY_MODULE</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a:t>
            </a:r>
            <a:r>
              <a:rPr lang="fr-FR" sz="1800" dirty="0" smtClean="0"/>
              <a:t>(by default </a:t>
            </a:r>
            <a:r>
              <a:rPr lang="fr-FR" sz="1800" dirty="0"/>
              <a:t>HEADER=SHORT)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2687766953"/>
              </p:ext>
            </p:extLst>
          </p:nvPr>
        </p:nvGraphicFramePr>
        <p:xfrm>
          <a:off x="1048969" y="2393966"/>
          <a:ext cx="6809747" cy="371551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Deleted</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[27]</a:t>
            </a:r>
            <a:endParaRPr lang="en-US" dirty="0"/>
          </a:p>
        </p:txBody>
      </p:sp>
    </p:spTree>
    <p:extLst>
      <p:ext uri="{BB962C8B-B14F-4D97-AF65-F5344CB8AC3E}">
        <p14:creationId xmlns:p14="http://schemas.microsoft.com/office/powerpoint/2010/main" val="112231975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33688"/>
            <a:ext cx="8305088"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Compliance to objectives </a:t>
            </a:r>
          </a:p>
        </p:txBody>
      </p:sp>
      <p:sp>
        <p:nvSpPr>
          <p:cNvPr id="14" name="TextBox 13"/>
          <p:cNvSpPr txBox="1"/>
          <p:nvPr/>
        </p:nvSpPr>
        <p:spPr>
          <a:xfrm>
            <a:off x="2100640" y="13544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COMPLIANCE_TO_OBJ_TABLE</a:t>
            </a:r>
            <a:endParaRPr lang="fr-FR" sz="1800" dirty="0"/>
          </a:p>
        </p:txBody>
      </p:sp>
      <p:sp>
        <p:nvSpPr>
          <p:cNvPr id="15" name="TextBox 14"/>
          <p:cNvSpPr txBox="1"/>
          <p:nvPr/>
        </p:nvSpPr>
        <p:spPr>
          <a:xfrm>
            <a:off x="629432" y="13544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76343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HEADER=SHORT </a:t>
            </a:r>
            <a:r>
              <a:rPr lang="fr-FR" dirty="0" smtClean="0"/>
              <a:t>(by default </a:t>
            </a:r>
            <a:r>
              <a:rPr lang="fr-FR" dirty="0"/>
              <a:t>HEADER=SHORT)</a:t>
            </a:r>
          </a:p>
        </p:txBody>
      </p:sp>
      <p:sp>
        <p:nvSpPr>
          <p:cNvPr id="17" name="TextBox 16"/>
          <p:cNvSpPr txBox="1"/>
          <p:nvPr/>
        </p:nvSpPr>
        <p:spPr>
          <a:xfrm>
            <a:off x="1048969" y="171909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3684877365"/>
              </p:ext>
            </p:extLst>
          </p:nvPr>
        </p:nvGraphicFramePr>
        <p:xfrm>
          <a:off x="1434867" y="2780928"/>
          <a:ext cx="6497751" cy="62929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08848"/>
                <a:gridCol w="1055730"/>
                <a:gridCol w="1055730"/>
                <a:gridCol w="2177443"/>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Objectives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Achievement</a:t>
                      </a:r>
                      <a:endParaRPr lang="en-US" sz="1000" b="1" kern="1200" noProof="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Achievement ratio</a:t>
                      </a:r>
                      <a:endParaRPr lang="en-US" sz="1000" b="1" kern="1200" noProof="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738">
                <a:tc>
                  <a:txBody>
                    <a:bodyPr/>
                    <a:lstStyle/>
                    <a:p>
                      <a:pPr>
                        <a:lnSpc>
                          <a:spcPct val="115000"/>
                        </a:lnSpc>
                        <a:spcAft>
                          <a:spcPts val="0"/>
                        </a:spcAft>
                      </a:pPr>
                      <a:r>
                        <a:rPr lang="en-GB" sz="1100" dirty="0" smtClean="0"/>
                        <a:t>Entire Application (whole code)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738">
                <a:tc>
                  <a:txBody>
                    <a:bodyPr/>
                    <a:lstStyle/>
                    <a:p>
                      <a:pPr>
                        <a:lnSpc>
                          <a:spcPct val="115000"/>
                        </a:lnSpc>
                        <a:spcAft>
                          <a:spcPts val="0"/>
                        </a:spcAft>
                      </a:pPr>
                      <a:r>
                        <a:rPr lang="en-GB" sz="1100" dirty="0" smtClean="0"/>
                        <a:t>Last Delivery (new and modified)</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PowerPoint Templates – Tables [28]</a:t>
            </a:r>
            <a:endParaRPr lang="en-US" dirty="0"/>
          </a:p>
        </p:txBody>
      </p:sp>
      <p:sp>
        <p:nvSpPr>
          <p:cNvPr id="3" name="TextBox 2"/>
          <p:cNvSpPr txBox="1"/>
          <p:nvPr/>
        </p:nvSpPr>
        <p:spPr>
          <a:xfrm>
            <a:off x="755576" y="4005064"/>
            <a:ext cx="7200800" cy="160813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This component works only if current snapshot and previous snapshot selected are continuous snapshots</a:t>
            </a:r>
          </a:p>
          <a:p>
            <a:r>
              <a:rPr lang="en-US" dirty="0" smtClean="0"/>
              <a:t>Objectives corresponds to the number of critical rules in the current snapshot</a:t>
            </a:r>
          </a:p>
          <a:p>
            <a:r>
              <a:rPr lang="en-US" dirty="0" smtClean="0"/>
              <a:t>Achievement corresponds to the number of critical rules with no violation for each critical rule</a:t>
            </a:r>
          </a:p>
          <a:p>
            <a:endParaRPr lang="en-US" dirty="0"/>
          </a:p>
        </p:txBody>
      </p:sp>
    </p:spTree>
    <p:extLst>
      <p:ext uri="{BB962C8B-B14F-4D97-AF65-F5344CB8AC3E}">
        <p14:creationId xmlns:p14="http://schemas.microsoft.com/office/powerpoint/2010/main" val="141408023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765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Technical debt Information</a:t>
            </a:r>
            <a:endParaRPr lang="en-US" dirty="0"/>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TECHNICAL_DEBT</a:t>
            </a:r>
          </a:p>
        </p:txBody>
      </p:sp>
      <p:sp>
        <p:nvSpPr>
          <p:cNvPr id="15" name="TextBox 14"/>
          <p:cNvSpPr txBox="1"/>
          <p:nvPr/>
        </p:nvSpPr>
        <p:spPr>
          <a:xfrm>
            <a:off x="646722"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78759"/>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a:t>
            </a:r>
            <a:r>
              <a:rPr lang="fr-FR" dirty="0" smtClean="0"/>
              <a:t>(by default </a:t>
            </a:r>
            <a:r>
              <a:rPr lang="fr-FR" dirty="0"/>
              <a:t>HEADER=SHORT)</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TECHNICAL_DEBT;"/>
          <p:cNvGraphicFramePr>
            <a:graphicFrameLocks noGrp="1"/>
          </p:cNvGraphicFramePr>
          <p:nvPr>
            <p:extLst>
              <p:ext uri="{D42A27DB-BD31-4B8C-83A1-F6EECF244321}">
                <p14:modId xmlns:p14="http://schemas.microsoft.com/office/powerpoint/2010/main" val="389893715"/>
              </p:ext>
            </p:extLst>
          </p:nvPr>
        </p:nvGraphicFramePr>
        <p:xfrm>
          <a:off x="1755322" y="2492898"/>
          <a:ext cx="5616624" cy="1154297"/>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819305"/>
                <a:gridCol w="1797319"/>
              </a:tblGrid>
              <a:tr h="206260">
                <a:tc>
                  <a:txBody>
                    <a:bodyPr/>
                    <a:lstStyle/>
                    <a:p>
                      <a:pPr marL="0" algn="l" defTabSz="914400" rtl="0" eaLnBrk="1" latinLnBrk="0" hangingPunct="1">
                        <a:lnSpc>
                          <a:spcPct val="100000"/>
                        </a:lnSpc>
                        <a:spcAft>
                          <a:spcPts val="0"/>
                        </a:spcAft>
                      </a:pPr>
                      <a:r>
                        <a:rPr lang="fr-FR" sz="1000" kern="1200" dirty="0" smtClean="0"/>
                        <a:t>Name</a:t>
                      </a:r>
                      <a:endParaRPr lang="fr-FR" sz="10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00000"/>
                        </a:lnSpc>
                        <a:spcAft>
                          <a:spcPts val="0"/>
                        </a:spcAft>
                      </a:pPr>
                      <a:r>
                        <a:rPr lang="fr-FR" sz="1000" kern="1200" dirty="0" smtClean="0"/>
                        <a:t>Value</a:t>
                      </a:r>
                      <a:endParaRPr lang="fr-FR" sz="1000" b="1" kern="1200" dirty="0">
                        <a:solidFill>
                          <a:schemeClr val="bg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7794">
                <a:tc>
                  <a:txBody>
                    <a:bodyPr/>
                    <a:lstStyle/>
                    <a:p>
                      <a:pPr marL="0" algn="l" defTabSz="914400" rtl="0" eaLnBrk="1" latinLnBrk="0" hangingPunct="1">
                        <a:lnSpc>
                          <a:spcPct val="100000"/>
                        </a:lnSpc>
                        <a:spcAft>
                          <a:spcPts val="0"/>
                        </a:spcAft>
                      </a:pPr>
                      <a:r>
                        <a:rPr lang="en-GB" sz="1100" kern="1200" dirty="0" smtClean="0"/>
                        <a:t>Technical Debt</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320499">
                <a:tc>
                  <a:txBody>
                    <a:bodyPr/>
                    <a:lstStyle/>
                    <a:p>
                      <a:pPr marL="0" algn="l" defTabSz="914400" rtl="0" eaLnBrk="1" latinLnBrk="0" hangingPunct="1">
                        <a:lnSpc>
                          <a:spcPct val="100000"/>
                        </a:lnSpc>
                        <a:spcAft>
                          <a:spcPts val="0"/>
                        </a:spcAft>
                      </a:pPr>
                      <a:r>
                        <a:rPr lang="en-GB" sz="1100" kern="1200" dirty="0" smtClean="0"/>
                        <a:t>Technical Debt added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329744">
                <a:tc>
                  <a:txBody>
                    <a:bodyPr/>
                    <a:lstStyle/>
                    <a:p>
                      <a:pPr marL="0" algn="l" defTabSz="914400" rtl="0" eaLnBrk="1" latinLnBrk="0" hangingPunct="1">
                        <a:lnSpc>
                          <a:spcPct val="100000"/>
                        </a:lnSpc>
                        <a:spcAft>
                          <a:spcPts val="0"/>
                        </a:spcAft>
                      </a:pPr>
                      <a:r>
                        <a:rPr lang="en-GB" sz="1100" kern="1200" dirty="0" smtClean="0"/>
                        <a:t>Technical Debt removed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1" name="TextBox 10"/>
          <p:cNvSpPr txBox="1"/>
          <p:nvPr/>
        </p:nvSpPr>
        <p:spPr>
          <a:xfrm>
            <a:off x="683568" y="4182179"/>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current snapshot and previous snapshot selected are </a:t>
            </a:r>
            <a:r>
              <a:rPr lang="en-US" dirty="0" smtClean="0"/>
              <a:t>not continuous snapshots, results will be the sum of Technical Debt added and Technical Debt removed</a:t>
            </a:r>
            <a:endParaRPr lang="en-US" dirty="0"/>
          </a:p>
        </p:txBody>
      </p:sp>
      <p:sp>
        <p:nvSpPr>
          <p:cNvPr id="2" name="Title 1"/>
          <p:cNvSpPr>
            <a:spLocks noGrp="1"/>
          </p:cNvSpPr>
          <p:nvPr>
            <p:ph type="title"/>
          </p:nvPr>
        </p:nvSpPr>
        <p:spPr/>
        <p:txBody>
          <a:bodyPr/>
          <a:lstStyle/>
          <a:p>
            <a:r>
              <a:rPr lang="en-US" dirty="0" smtClean="0"/>
              <a:t>PowerPoint Templates – Tables [29]</a:t>
            </a:r>
            <a:endParaRPr lang="en-US" dirty="0"/>
          </a:p>
        </p:txBody>
      </p:sp>
    </p:spTree>
    <p:extLst>
      <p:ext uri="{BB962C8B-B14F-4D97-AF65-F5344CB8AC3E}">
        <p14:creationId xmlns:p14="http://schemas.microsoft.com/office/powerpoint/2010/main" val="12213361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Id indicator</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ID_NAME_INDICATOR_MAPPING</a:t>
            </a:r>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smtClean="0"/>
              <a:t>PowerPoint Templates – Tables [30]</a:t>
            </a:r>
            <a:endParaRPr lang="en-US" dirty="0"/>
          </a:p>
        </p:txBody>
      </p:sp>
      <p:sp>
        <p:nvSpPr>
          <p:cNvPr id="10" name="TextBox 9"/>
          <p:cNvSpPr txBox="1"/>
          <p:nvPr/>
        </p:nvSpPr>
        <p:spPr>
          <a:xfrm>
            <a:off x="827584" y="5013176"/>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This component is used to get updated id for quality rules if you need to configure another component.</a:t>
            </a:r>
          </a:p>
          <a:p>
            <a:r>
              <a:rPr lang="en-US" dirty="0" smtClean="0"/>
              <a:t>To get list of ids by default, see next slide</a:t>
            </a:r>
            <a:endParaRPr lang="en-US" dirty="0"/>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1484674967"/>
              </p:ext>
            </p:extLst>
          </p:nvPr>
        </p:nvGraphicFramePr>
        <p:xfrm>
          <a:off x="1515634" y="2046352"/>
          <a:ext cx="6096000" cy="13106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gridCol w="983432"/>
              </a:tblGrid>
              <a:tr h="226695">
                <a:tc>
                  <a:txBody>
                    <a:bodyPr/>
                    <a:lstStyle/>
                    <a:p>
                      <a:r>
                        <a:rPr lang="fr-FR" sz="1200" dirty="0" smtClean="0"/>
                        <a:t>Name</a:t>
                      </a:r>
                      <a:endParaRPr lang="fr-FR" sz="1200" dirty="0"/>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smtClean="0"/>
                        <a:t>Id</a:t>
                      </a:r>
                      <a:endParaRPr lang="fr-FR" sz="1200" dirty="0"/>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03342">
                <a:tc>
                  <a:txBody>
                    <a:bodyPr/>
                    <a:lstStyle/>
                    <a:p>
                      <a:pPr marL="0" algn="l" defTabSz="914400" rtl="0" eaLnBrk="1" latinLnBrk="0" hangingPunct="1"/>
                      <a:r>
                        <a:rPr lang="fr-FR" sz="1100" kern="1200" dirty="0" smtClean="0"/>
                        <a:t>Rule1</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Rule2</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Rule3</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Rule4</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6903801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57</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 [</a:t>
            </a:r>
            <a:r>
              <a:rPr lang="en-US" dirty="0" smtClean="0"/>
              <a:t>31]</a:t>
            </a:r>
            <a:endParaRPr lang="en-US" dirty="0"/>
          </a:p>
        </p:txBody>
      </p:sp>
      <p:graphicFrame>
        <p:nvGraphicFramePr>
          <p:cNvPr id="5" name="Table 4" descr="&#10;"/>
          <p:cNvGraphicFramePr>
            <a:graphicFrameLocks noGrp="1"/>
          </p:cNvGraphicFramePr>
          <p:nvPr>
            <p:extLst>
              <p:ext uri="{D42A27DB-BD31-4B8C-83A1-F6EECF244321}">
                <p14:modId xmlns:p14="http://schemas.microsoft.com/office/powerpoint/2010/main" val="3612153517"/>
              </p:ext>
            </p:extLst>
          </p:nvPr>
        </p:nvGraphicFramePr>
        <p:xfrm>
          <a:off x="1331640" y="836712"/>
          <a:ext cx="6096000" cy="550076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gridCol w="983432"/>
              </a:tblGrid>
              <a:tr h="251448">
                <a:tc>
                  <a:txBody>
                    <a:bodyPr/>
                    <a:lstStyle/>
                    <a:p>
                      <a:r>
                        <a:rPr lang="fr-FR" sz="1400" dirty="0" smtClean="0"/>
                        <a:t>Name</a:t>
                      </a:r>
                      <a:endParaRPr lang="fr-FR" sz="1400" dirty="0"/>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400" dirty="0" smtClean="0"/>
                        <a:t>Id</a:t>
                      </a:r>
                      <a:endParaRPr lang="fr-FR" sz="1400" dirty="0"/>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77232">
                <a:tc>
                  <a:txBody>
                    <a:bodyPr/>
                    <a:lstStyle/>
                    <a:p>
                      <a:pPr marL="0" algn="l" defTabSz="914400" rtl="0" eaLnBrk="1" latinLnBrk="0" hangingPunct="1"/>
                      <a:r>
                        <a:rPr lang="fr-FR" sz="1100" kern="1200" dirty="0" smtClean="0"/>
                        <a:t>Total </a:t>
                      </a:r>
                      <a:r>
                        <a:rPr lang="fr-FR" sz="1100" kern="1200" dirty="0" err="1" smtClean="0"/>
                        <a:t>Quality</a:t>
                      </a:r>
                      <a:r>
                        <a:rPr lang="fr-FR" sz="1100" kern="1200" dirty="0" smtClean="0"/>
                        <a:t> Index</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60017</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Security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60016</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Robustness</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60013</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Performance</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60014</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Changeability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60012</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Transferability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ProgrammingPractices</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ArchitecturalDesign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66032</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Documentation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66033</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SEIMaintainability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60015</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CostComplexityDistribution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67001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CyclomaticComplexityDistribution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65501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OOComplexityDistribution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65701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SQLComplexityDistribution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65801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CouplingDistribution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65350</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ClassFanOutDistribution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66020</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ClassFanInDistribution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66021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SizeDistribution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65105</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424738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r>
              <a:rPr lang="fr-FR" dirty="0" smtClean="0"/>
              <a:t>Now you can select a Shape and edit the alternative text property value</a:t>
            </a:r>
            <a:endParaRPr lang="fr-FR" dirty="0"/>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a:xfrm>
            <a:off x="325438" y="907126"/>
            <a:ext cx="8504237" cy="769441"/>
          </a:xfrm>
        </p:spPr>
        <p:txBody>
          <a:bodyPr/>
          <a:lstStyle/>
          <a:p>
            <a:pPr algn="just"/>
            <a:r>
              <a:rPr lang="fr-FR" dirty="0" err="1" smtClean="0"/>
              <a:t>Then</a:t>
            </a:r>
            <a:r>
              <a:rPr lang="fr-FR" dirty="0" smtClean="0"/>
              <a:t>, type and </a:t>
            </a:r>
            <a:r>
              <a:rPr lang="fr-FR" dirty="0" err="1" smtClean="0"/>
              <a:t>name</a:t>
            </a:r>
            <a:r>
              <a:rPr lang="fr-FR" dirty="0" smtClean="0"/>
              <a:t> of component and </a:t>
            </a:r>
            <a:r>
              <a:rPr lang="fr-FR" dirty="0" err="1" smtClean="0"/>
              <a:t>then</a:t>
            </a:r>
            <a:r>
              <a:rPr lang="fr-FR" dirty="0" smtClean="0"/>
              <a:t> options </a:t>
            </a:r>
            <a:r>
              <a:rPr lang="fr-FR" dirty="0" err="1" smtClean="0"/>
              <a:t>can</a:t>
            </a:r>
            <a:r>
              <a:rPr lang="fr-FR" dirty="0" smtClean="0"/>
              <a:t> </a:t>
            </a:r>
            <a:r>
              <a:rPr lang="fr-FR" dirty="0" err="1" smtClean="0"/>
              <a:t>be</a:t>
            </a:r>
            <a:r>
              <a:rPr lang="fr-FR" dirty="0" smtClean="0"/>
              <a:t> </a:t>
            </a:r>
            <a:r>
              <a:rPr lang="fr-FR" dirty="0" err="1" smtClean="0"/>
              <a:t>configured</a:t>
            </a:r>
            <a:r>
              <a:rPr lang="fr-FR" dirty="0" smtClean="0"/>
              <a:t> in the area </a:t>
            </a:r>
            <a:r>
              <a:rPr lang="fr-FR" dirty="0" err="1" smtClean="0"/>
              <a:t>below</a:t>
            </a:r>
            <a:r>
              <a:rPr lang="fr-FR" dirty="0" smtClean="0"/>
              <a:t>. </a:t>
            </a:r>
            <a:endParaRPr lang="fr-FR" dirty="0"/>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smtClean="0"/>
              <a:t>Text</a:t>
            </a:r>
            <a:r>
              <a:rPr lang="fr-FR" dirty="0" smtClean="0"/>
              <a:t>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Text [1]</a:t>
            </a:r>
            <a:endParaRPr lang="fr-FR" dirty="0"/>
          </a:p>
        </p:txBody>
      </p:sp>
      <p:sp>
        <p:nvSpPr>
          <p:cNvPr id="78" name="Content Placeholder 77"/>
          <p:cNvSpPr>
            <a:spLocks noGrp="1"/>
          </p:cNvSpPr>
          <p:nvPr>
            <p:ph type="body" sz="quarter" idx="11"/>
          </p:nvPr>
        </p:nvSpPr>
        <p:spPr>
          <a:xfrm>
            <a:off x="325438" y="907126"/>
            <a:ext cx="8504237" cy="2054409"/>
          </a:xfrm>
        </p:spPr>
        <p:txBody>
          <a:bodyPr/>
          <a:lstStyle/>
          <a:p>
            <a:r>
              <a:rPr lang="fr-FR" dirty="0" smtClean="0"/>
              <a:t>This kind of template is identified by a type value as</a:t>
            </a:r>
            <a:br>
              <a:rPr lang="fr-FR" dirty="0" smtClean="0"/>
            </a:br>
            <a:r>
              <a:rPr lang="fr-FR" dirty="0" smtClean="0"/>
              <a:t>			</a:t>
            </a:r>
          </a:p>
          <a:p>
            <a:pPr marL="0" indent="0">
              <a:buNone/>
            </a:pPr>
            <a:r>
              <a:rPr lang="fr-FR" dirty="0" smtClean="0"/>
              <a:t>			Type = </a:t>
            </a:r>
            <a:r>
              <a:rPr lang="fr-FR" b="1" dirty="0" smtClean="0"/>
              <a:t>TEXT</a:t>
            </a:r>
          </a:p>
          <a:p>
            <a:endParaRPr lang="fr-FR" b="1" dirty="0" smtClean="0"/>
          </a:p>
          <a:p>
            <a:r>
              <a:rPr lang="fr-FR" dirty="0" smtClean="0"/>
              <a:t>9 different text templates are already defined in the application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15649</TotalTime>
  <Words>3877</Words>
  <Application>Microsoft Office PowerPoint</Application>
  <PresentationFormat>On-screen Show (4:3)</PresentationFormat>
  <Paragraphs>1616</Paragraphs>
  <Slides>57</Slides>
  <Notes>1</Notes>
  <HiddenSlides>0</HiddenSlides>
  <MMClips>0</MMClips>
  <ScaleCrop>false</ScaleCrop>
  <HeadingPairs>
    <vt:vector size="4" baseType="variant">
      <vt:variant>
        <vt:lpstr>Theme</vt:lpstr>
      </vt:variant>
      <vt:variant>
        <vt:i4>6</vt:i4>
      </vt:variant>
      <vt:variant>
        <vt:lpstr>Slide Titles</vt:lpstr>
      </vt:variant>
      <vt:variant>
        <vt:i4>57</vt:i4>
      </vt:variant>
    </vt:vector>
  </HeadingPairs>
  <TitlesOfParts>
    <vt:vector size="63" baseType="lpstr">
      <vt:lpstr>CAST-Theme1</vt:lpstr>
      <vt:lpstr>4_CAST_template_2007_lowres</vt:lpstr>
      <vt:lpstr>3_CAST_template_2007_lowres</vt:lpstr>
      <vt:lpstr>5_CAST_template_2007_lowres</vt:lpstr>
      <vt:lpstr>1_blank</vt:lpstr>
      <vt:lpstr>blank</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Aurore Eteve</cp:lastModifiedBy>
  <cp:revision>715</cp:revision>
  <dcterms:created xsi:type="dcterms:W3CDTF">2013-01-22T15:43:13Z</dcterms:created>
  <dcterms:modified xsi:type="dcterms:W3CDTF">2014-12-08T13:35:03Z</dcterms:modified>
</cp:coreProperties>
</file>