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B59"/>
    <a:srgbClr val="E6E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2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704302179619642"/>
          <c:y val="0.12779902512185976"/>
          <c:w val="0.44563988115612635"/>
          <c:h val="0.73184818687983622"/>
        </c:manualLayout>
      </c:layout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V2</c:v>
                </c:pt>
              </c:strCache>
            </c:strRef>
          </c:tx>
          <c:spPr>
            <a:gradFill flip="none" rotWithShape="1">
              <a:gsLst>
                <a:gs pos="34000">
                  <a:sysClr val="window" lastClr="FFFFFF"/>
                </a:gs>
                <a:gs pos="88000">
                  <a:srgbClr val="B2BFC5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c:spPr>
          <c:cat>
            <c:strRef>
              <c:f>Sheet1!$A$2:$A$6</c:f>
              <c:strCache>
                <c:ptCount val="5"/>
                <c:pt idx="0">
                  <c:v>Trsf</c:v>
                </c:pt>
                <c:pt idx="1">
                  <c:v>Chng</c:v>
                </c:pt>
                <c:pt idx="2">
                  <c:v>Rbst</c:v>
                </c:pt>
                <c:pt idx="3">
                  <c:v>Perf</c:v>
                </c:pt>
                <c:pt idx="4">
                  <c:v>Secu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2.5</c:v>
                </c:pt>
                <c:pt idx="4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V1</c:v>
                </c:pt>
              </c:strCache>
            </c:strRef>
          </c:tx>
          <c:spPr>
            <a:noFill/>
            <a:ln w="6350">
              <a:solidFill>
                <a:schemeClr val="tx1"/>
              </a:solidFill>
              <a:prstDash val="lgDash"/>
            </a:ln>
            <a:effectLst/>
          </c:spPr>
          <c:cat>
            <c:strRef>
              <c:f>Sheet1!$A$2:$A$6</c:f>
              <c:strCache>
                <c:ptCount val="5"/>
                <c:pt idx="0">
                  <c:v>Trsf</c:v>
                </c:pt>
                <c:pt idx="1">
                  <c:v>Chng</c:v>
                </c:pt>
                <c:pt idx="2">
                  <c:v>Rbst</c:v>
                </c:pt>
                <c:pt idx="3">
                  <c:v>Perf</c:v>
                </c:pt>
                <c:pt idx="4">
                  <c:v>Secu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1.5</c:v>
                </c:pt>
                <c:pt idx="1">
                  <c:v>1.5</c:v>
                </c:pt>
                <c:pt idx="2">
                  <c:v>1.5</c:v>
                </c:pt>
                <c:pt idx="3">
                  <c:v>1.5</c:v>
                </c:pt>
                <c:pt idx="4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082944"/>
        <c:axId val="136084480"/>
      </c:radarChart>
      <c:catAx>
        <c:axId val="136082944"/>
        <c:scaling>
          <c:orientation val="minMax"/>
        </c:scaling>
        <c:delete val="0"/>
        <c:axPos val="b"/>
        <c:majorGridlines/>
        <c:numFmt formatCode="m/d/yyyy" sourceLinked="1"/>
        <c:majorTickMark val="out"/>
        <c:minorTickMark val="none"/>
        <c:tickLblPos val="nextTo"/>
        <c:crossAx val="136084480"/>
        <c:crosses val="autoZero"/>
        <c:auto val="1"/>
        <c:lblAlgn val="ctr"/>
        <c:lblOffset val="100"/>
        <c:noMultiLvlLbl val="0"/>
      </c:catAx>
      <c:valAx>
        <c:axId val="136084480"/>
        <c:scaling>
          <c:orientation val="minMax"/>
          <c:max val="4"/>
          <c:min val="0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1360829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3321818968031296"/>
          <c:y val="0.49796390144684904"/>
          <c:w val="0.33971742157848173"/>
          <c:h val="0.34506155298983987"/>
        </c:manualLayout>
      </c:layout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7"/>
    </mc:Choice>
    <mc:Fallback>
      <c:style val="3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550645875148288"/>
          <c:y val="3.2133153882921719E-2"/>
          <c:w val="0.62073855053833493"/>
          <c:h val="0.91066434061011869"/>
        </c:manualLayout>
      </c:layout>
      <c:pieChart>
        <c:varyColors val="1"/>
        <c:ser>
          <c:idx val="0"/>
          <c:order val="0"/>
          <c:tx>
            <c:strRef>
              <c:f>Sheet1!$B$1:$B$2</c:f>
              <c:strCache>
                <c:ptCount val="1"/>
                <c:pt idx="0">
                  <c:v>LOCs 300</c:v>
                </c:pt>
              </c:strCache>
            </c:strRef>
          </c:tx>
          <c:dLbls>
            <c:dLbl>
              <c:idx val="3"/>
              <c:layout>
                <c:manualLayout>
                  <c:x val="-0.20676843965933236"/>
                  <c:y val="2.395209580838323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dLbl>
              <c:idx val="4"/>
              <c:layout>
                <c:manualLayout>
                  <c:x val="0.40546210295141688"/>
                  <c:y val="4.191616766467066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txPr>
              <a:bodyPr/>
              <a:lstStyle/>
              <a:p>
                <a:pPr>
                  <a:defRPr sz="80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</c:dLbls>
          <c:cat>
            <c:strRef>
              <c:f>Sheet1!$A$2:$A$6</c:f>
              <c:strCache>
                <c:ptCount val="5"/>
                <c:pt idx="0">
                  <c:v>Techno1</c:v>
                </c:pt>
                <c:pt idx="1">
                  <c:v>Techno2</c:v>
                </c:pt>
                <c:pt idx="2">
                  <c:v>Techno3</c:v>
                </c:pt>
                <c:pt idx="3">
                  <c:v>Techno4</c:v>
                </c:pt>
                <c:pt idx="4">
                  <c:v>Techno5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300</c:v>
                </c:pt>
                <c:pt idx="1">
                  <c:v>200</c:v>
                </c:pt>
                <c:pt idx="2">
                  <c:v>150</c:v>
                </c:pt>
                <c:pt idx="3">
                  <c:v>100</c:v>
                </c:pt>
                <c:pt idx="4">
                  <c:v>50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7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xVal>
            <c:numRef>
              <c:f>Sheet1!$A$2:$A$4</c:f>
              <c:numCache>
                <c:formatCode>General</c:formatCode>
                <c:ptCount val="3"/>
                <c:pt idx="0">
                  <c:v>0.70000000000000062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164397440"/>
        <c:axId val="164398976"/>
      </c:bubbleChart>
      <c:valAx>
        <c:axId val="164397440"/>
        <c:scaling>
          <c:orientation val="minMax"/>
          <c:max val="4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64398976"/>
        <c:crosses val="autoZero"/>
        <c:crossBetween val="midCat"/>
        <c:minorUnit val="0.25"/>
      </c:valAx>
      <c:valAx>
        <c:axId val="164398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439744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BBD6-5DF7-411E-B793-6A3558CCCDCA}" type="datetimeFigureOut">
              <a:rPr lang="fr-FR" smtClean="0"/>
              <a:pPr/>
              <a:t>08/12/2014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F321-ADE0-4CA9-90EE-BE719C325C6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BBD6-5DF7-411E-B793-6A3558CCCDCA}" type="datetimeFigureOut">
              <a:rPr lang="fr-FR" smtClean="0"/>
              <a:pPr/>
              <a:t>08/12/2014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F321-ADE0-4CA9-90EE-BE719C325C6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BBD6-5DF7-411E-B793-6A3558CCCDCA}" type="datetimeFigureOut">
              <a:rPr lang="fr-FR" smtClean="0"/>
              <a:pPr/>
              <a:t>08/12/2014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F321-ADE0-4CA9-90EE-BE719C325C6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BBD6-5DF7-411E-B793-6A3558CCCDCA}" type="datetimeFigureOut">
              <a:rPr lang="fr-FR" smtClean="0"/>
              <a:pPr/>
              <a:t>08/12/2014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F321-ADE0-4CA9-90EE-BE719C325C6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BBD6-5DF7-411E-B793-6A3558CCCDCA}" type="datetimeFigureOut">
              <a:rPr lang="fr-FR" smtClean="0"/>
              <a:pPr/>
              <a:t>08/12/2014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F321-ADE0-4CA9-90EE-BE719C325C6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BBD6-5DF7-411E-B793-6A3558CCCDCA}" type="datetimeFigureOut">
              <a:rPr lang="fr-FR" smtClean="0"/>
              <a:pPr/>
              <a:t>08/12/2014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F321-ADE0-4CA9-90EE-BE719C325C6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BBD6-5DF7-411E-B793-6A3558CCCDCA}" type="datetimeFigureOut">
              <a:rPr lang="fr-FR" smtClean="0"/>
              <a:pPr/>
              <a:t>08/12/2014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F321-ADE0-4CA9-90EE-BE719C325C6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BBD6-5DF7-411E-B793-6A3558CCCDCA}" type="datetimeFigureOut">
              <a:rPr lang="fr-FR" smtClean="0"/>
              <a:pPr/>
              <a:t>08/12/2014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F321-ADE0-4CA9-90EE-BE719C325C6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BBD6-5DF7-411E-B793-6A3558CCCDCA}" type="datetimeFigureOut">
              <a:rPr lang="fr-FR" smtClean="0"/>
              <a:pPr/>
              <a:t>08/12/2014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F321-ADE0-4CA9-90EE-BE719C325C6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BBD6-5DF7-411E-B793-6A3558CCCDCA}" type="datetimeFigureOut">
              <a:rPr lang="fr-FR" smtClean="0"/>
              <a:pPr/>
              <a:t>08/12/2014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F321-ADE0-4CA9-90EE-BE719C325C6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BBD6-5DF7-411E-B793-6A3558CCCDCA}" type="datetimeFigureOut">
              <a:rPr lang="fr-FR" smtClean="0"/>
              <a:pPr/>
              <a:t>08/12/2014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F321-ADE0-4CA9-90EE-BE719C325C6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3BBD6-5DF7-411E-B793-6A3558CCCDCA}" type="datetimeFigureOut">
              <a:rPr lang="fr-FR" smtClean="0"/>
              <a:pPr/>
              <a:t>08/12/2014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2F321-ADE0-4CA9-90EE-BE719C325C6C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49"/>
          <p:cNvSpPr>
            <a:spLocks noChangeArrowheads="1"/>
          </p:cNvSpPr>
          <p:nvPr/>
        </p:nvSpPr>
        <p:spPr bwMode="auto">
          <a:xfrm>
            <a:off x="493837" y="332656"/>
            <a:ext cx="8156326" cy="57606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5B3D7"/>
              </a:gs>
              <a:gs pos="50000">
                <a:srgbClr val="4F81BD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4F81BD"/>
            </a:solidFill>
            <a:round/>
            <a:headEnd/>
            <a:tailEnd/>
          </a:ln>
          <a:effectLst>
            <a:outerShdw dist="28398" dir="3806097" algn="ctr" rotWithShape="0">
              <a:srgbClr val="243F6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Executive Summary Report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Chart 6" descr="GRAPH;RADAR_HEALTH_FACTOR_2_LAST_SNAPSHOTS"/>
          <p:cNvGraphicFramePr/>
          <p:nvPr/>
        </p:nvGraphicFramePr>
        <p:xfrm>
          <a:off x="5148064" y="908720"/>
          <a:ext cx="3096344" cy="18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27" name="AutoShape 39"/>
          <p:cNvSpPr>
            <a:spLocks noChangeArrowheads="1"/>
          </p:cNvSpPr>
          <p:nvPr/>
        </p:nvSpPr>
        <p:spPr bwMode="auto">
          <a:xfrm>
            <a:off x="4355976" y="3356992"/>
            <a:ext cx="4267249" cy="3265959"/>
          </a:xfrm>
          <a:prstGeom prst="roundRect">
            <a:avLst>
              <a:gd name="adj" fmla="val 12278"/>
            </a:avLst>
          </a:prstGeom>
          <a:solidFill>
            <a:srgbClr val="D6E3BC"/>
          </a:solidFill>
          <a:ln w="38100">
            <a:noFill/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aphicFrame>
        <p:nvGraphicFramePr>
          <p:cNvPr id="12" name="Table 11" descr="TABLE;HEALTH_FACTOR;HEADER=SHORT"/>
          <p:cNvGraphicFramePr>
            <a:graphicFrameLocks noGrp="1"/>
          </p:cNvGraphicFramePr>
          <p:nvPr/>
        </p:nvGraphicFramePr>
        <p:xfrm>
          <a:off x="4427984" y="2595374"/>
          <a:ext cx="4152898" cy="685800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955856"/>
                <a:gridCol w="532423"/>
                <a:gridCol w="533049"/>
                <a:gridCol w="532423"/>
                <a:gridCol w="533049"/>
                <a:gridCol w="533049"/>
                <a:gridCol w="533049"/>
              </a:tblGrid>
              <a:tr h="171450">
                <a:tc>
                  <a:txBody>
                    <a:bodyPr/>
                    <a:lstStyle/>
                    <a:p>
                      <a:endParaRPr lang="fr-FR" sz="10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TQI</a:t>
                      </a:r>
                      <a:endParaRPr lang="fr-FR" sz="1100" b="1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Robu.</a:t>
                      </a:r>
                      <a:endParaRPr lang="fr-FR" sz="1100" b="1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Perf.</a:t>
                      </a:r>
                      <a:endParaRPr lang="fr-FR" sz="1100" b="1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Secu.</a:t>
                      </a:r>
                      <a:endParaRPr lang="fr-FR" sz="1100" b="1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Trans.</a:t>
                      </a:r>
                      <a:endParaRPr lang="fr-FR" sz="1100" b="1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Chang.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Current</a:t>
                      </a:r>
                      <a:r>
                        <a:rPr lang="fr-FR" sz="9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version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Previous</a:t>
                      </a:r>
                      <a:r>
                        <a:rPr lang="fr-FR" sz="9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version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Variation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0,00 %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0,00 %</a:t>
                      </a:r>
                      <a:endParaRPr lang="fr-FR" sz="11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0,00 %</a:t>
                      </a:r>
                      <a:endParaRPr lang="fr-FR" sz="11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0,00 %</a:t>
                      </a:r>
                      <a:endParaRPr lang="fr-FR" sz="11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0,00 %</a:t>
                      </a:r>
                      <a:endParaRPr lang="fr-FR" sz="11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0,00 %</a:t>
                      </a:r>
                      <a:endParaRPr lang="fr-FR" sz="11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3" name="Chart 12" descr="GRAPH;TECHNO_LOC"/>
          <p:cNvGraphicFramePr/>
          <p:nvPr/>
        </p:nvGraphicFramePr>
        <p:xfrm>
          <a:off x="4788025" y="3429000"/>
          <a:ext cx="3456384" cy="1590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Table 14" descr="TABLE;TECHNICAL_SIZING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94252"/>
              </p:ext>
            </p:extLst>
          </p:nvPr>
        </p:nvGraphicFramePr>
        <p:xfrm>
          <a:off x="4499992" y="5257760"/>
          <a:ext cx="1872208" cy="98983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48072"/>
                <a:gridCol w="1224136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/>
                        <a:t>Name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/>
                        <a:t>Number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kLOCs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Files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Classes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SQL Art.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Tables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99992" y="4996150"/>
            <a:ext cx="11876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1" i="0" u="none" strike="noStrike" cap="small" normalizeH="0" dirty="0" smtClean="0">
                <a:ln>
                  <a:noFill/>
                </a:ln>
                <a:solidFill>
                  <a:srgbClr val="4F6228"/>
                </a:solidFill>
                <a:effectLst/>
                <a:ea typeface="Calibri" pitchFamily="34" charset="0"/>
                <a:cs typeface="Times New Roman" pitchFamily="18" charset="0"/>
              </a:rPr>
              <a:t>Technical Size</a:t>
            </a:r>
            <a:endParaRPr kumimoji="0" lang="en-GB" sz="1800" b="0" i="0" u="none" strike="noStrike" cap="small" normalizeH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033" name="AutoShape 41"/>
          <p:cNvSpPr>
            <a:spLocks noChangeArrowheads="1"/>
          </p:cNvSpPr>
          <p:nvPr/>
        </p:nvSpPr>
        <p:spPr bwMode="auto">
          <a:xfrm>
            <a:off x="323528" y="2780928"/>
            <a:ext cx="3816424" cy="3844925"/>
          </a:xfrm>
          <a:prstGeom prst="roundRect">
            <a:avLst>
              <a:gd name="adj" fmla="val 10319"/>
            </a:avLst>
          </a:prstGeom>
          <a:solidFill>
            <a:srgbClr val="E5B8B7"/>
          </a:solidFill>
          <a:ln w="38100">
            <a:noFill/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aphicFrame>
        <p:nvGraphicFramePr>
          <p:cNvPr id="19" name="Table 18" descr="TABLE;TOP_CRITICAL_VIOLATIONS;BC-ID=60017,COUNT=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00675"/>
              </p:ext>
            </p:extLst>
          </p:nvPr>
        </p:nvGraphicFramePr>
        <p:xfrm>
          <a:off x="755576" y="2924944"/>
          <a:ext cx="2983230" cy="1327155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2526030"/>
                <a:gridCol w="457200"/>
              </a:tblGrid>
              <a:tr h="1720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Critical</a:t>
                      </a:r>
                      <a:r>
                        <a:rPr lang="en-GB" sz="1000" b="1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GB" sz="1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Rule Names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Count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Rule1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Rule2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70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Rule3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70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Rule4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Rule5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Rule6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Rule7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70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Rule8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Rule9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Rule10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21" name="Table 20" descr="TABLE;TOP_NON_CRITICAL_VIOLATIONS;BC-ID=60017,COUNT=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727260"/>
              </p:ext>
            </p:extLst>
          </p:nvPr>
        </p:nvGraphicFramePr>
        <p:xfrm>
          <a:off x="755576" y="4941168"/>
          <a:ext cx="2983230" cy="1327155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2526030"/>
                <a:gridCol w="457200"/>
              </a:tblGrid>
              <a:tr h="1720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Non Critical Rule Names</a:t>
                      </a:r>
                      <a:endParaRPr lang="en-GB" sz="10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Count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Rule1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Rule2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Rule3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Rule4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Rule5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Rule6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Rule7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Rule8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Rule9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Rule10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187624" y="1052736"/>
            <a:ext cx="1100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 smtClean="0"/>
              <a:t>Application :</a:t>
            </a:r>
            <a:endParaRPr lang="fr-FR" sz="1400" dirty="0"/>
          </a:p>
        </p:txBody>
      </p:sp>
      <p:sp>
        <p:nvSpPr>
          <p:cNvPr id="23" name="TextBox 22" descr="TEXT;APPLICATION_NAME"/>
          <p:cNvSpPr txBox="1"/>
          <p:nvPr/>
        </p:nvSpPr>
        <p:spPr>
          <a:xfrm>
            <a:off x="2195736" y="1052736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ApplicationName</a:t>
            </a:r>
            <a:endParaRPr lang="fr-FR" sz="1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6516216" y="4996150"/>
            <a:ext cx="172819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1" i="0" u="none" strike="noStrike" cap="small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ea typeface="Calibri" pitchFamily="34" charset="0"/>
                <a:cs typeface="Times New Roman" pitchFamily="18" charset="0"/>
              </a:rPr>
              <a:t>Statistics</a:t>
            </a:r>
            <a:r>
              <a:rPr kumimoji="0" lang="en-GB" sz="1100" b="1" i="0" u="none" strike="noStrike" cap="small" normalizeH="0" dirty="0" smtClean="0">
                <a:ln>
                  <a:noFill/>
                </a:ln>
                <a:solidFill>
                  <a:srgbClr val="4F6228"/>
                </a:solidFill>
                <a:effectLst/>
                <a:ea typeface="Calibri" pitchFamily="34" charset="0"/>
                <a:cs typeface="Times New Roman" pitchFamily="18" charset="0"/>
              </a:rPr>
              <a:t> on Violations</a:t>
            </a:r>
            <a:endParaRPr kumimoji="0" lang="en-GB" sz="1800" b="0" i="0" u="none" strike="noStrike" cap="small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graphicFrame>
        <p:nvGraphicFramePr>
          <p:cNvPr id="16" name="Table 15" descr="TABLE;VIOLATION_STATISTICS"/>
          <p:cNvGraphicFramePr>
            <a:graphicFrameLocks noGrp="1"/>
          </p:cNvGraphicFramePr>
          <p:nvPr/>
        </p:nvGraphicFramePr>
        <p:xfrm>
          <a:off x="6516216" y="5257760"/>
          <a:ext cx="2016224" cy="98983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80120"/>
                <a:gridCol w="936104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fr-FR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fr-FR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Critical Violations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per Files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Per </a:t>
                      </a:r>
                      <a:r>
                        <a:rPr lang="en-GB" sz="100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kLOC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Complex Objects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with violations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95208" y="1321023"/>
            <a:ext cx="792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 smtClean="0"/>
              <a:t>System :</a:t>
            </a:r>
            <a:endParaRPr lang="fr-FR" sz="1400" dirty="0"/>
          </a:p>
        </p:txBody>
      </p:sp>
      <p:sp>
        <p:nvSpPr>
          <p:cNvPr id="18" name="TextBox 17" descr="TEXT;SYSTEM_NAME_FROM_APPLICATION"/>
          <p:cNvSpPr txBox="1"/>
          <p:nvPr/>
        </p:nvSpPr>
        <p:spPr>
          <a:xfrm>
            <a:off x="2195736" y="1321023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SystemName</a:t>
            </a:r>
            <a:endParaRPr lang="fr-FR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70586" y="1609055"/>
            <a:ext cx="817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 smtClean="0"/>
              <a:t>Version :</a:t>
            </a:r>
            <a:endParaRPr lang="fr-FR" sz="1400" dirty="0"/>
          </a:p>
        </p:txBody>
      </p:sp>
      <p:sp>
        <p:nvSpPr>
          <p:cNvPr id="26" name="TextBox 25" descr="TEXT;LAST_SNAPSHOT_VERSION"/>
          <p:cNvSpPr txBox="1"/>
          <p:nvPr/>
        </p:nvSpPr>
        <p:spPr>
          <a:xfrm>
            <a:off x="2195736" y="1609055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version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5536" y="2041103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/>
              <a:t>Transaction </a:t>
            </a:r>
            <a:r>
              <a:rPr lang="fr-FR" sz="1400" i="1" dirty="0" err="1" smtClean="0"/>
              <a:t>Functions</a:t>
            </a:r>
            <a:r>
              <a:rPr lang="fr-FR" sz="1400" i="1" dirty="0" smtClean="0"/>
              <a:t> :</a:t>
            </a:r>
            <a:endParaRPr lang="fr-FR" sz="1400" i="1" dirty="0"/>
          </a:p>
        </p:txBody>
      </p:sp>
      <p:sp>
        <p:nvSpPr>
          <p:cNvPr id="28" name="TextBox 27" descr="TEXT;METRIC_AFP_TF"/>
          <p:cNvSpPr txBox="1"/>
          <p:nvPr/>
        </p:nvSpPr>
        <p:spPr>
          <a:xfrm>
            <a:off x="2195736" y="204110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NbTF</a:t>
            </a:r>
            <a:endParaRPr lang="fr-FR" sz="1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5536" y="2329135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/>
              <a:t>Data </a:t>
            </a:r>
            <a:r>
              <a:rPr lang="fr-FR" sz="1400" i="1" dirty="0" err="1" smtClean="0"/>
              <a:t>Functions</a:t>
            </a:r>
            <a:r>
              <a:rPr lang="fr-FR" sz="1400" i="1" dirty="0" smtClean="0"/>
              <a:t> :</a:t>
            </a:r>
            <a:endParaRPr lang="fr-FR" sz="1400" i="1" dirty="0"/>
          </a:p>
        </p:txBody>
      </p:sp>
      <p:sp>
        <p:nvSpPr>
          <p:cNvPr id="30" name="TextBox 29" descr="TEXT;METRIC_AFP_DF"/>
          <p:cNvSpPr txBox="1"/>
          <p:nvPr/>
        </p:nvSpPr>
        <p:spPr>
          <a:xfrm>
            <a:off x="2195736" y="2329135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NbDF</a:t>
            </a:r>
            <a:endParaRPr lang="fr-FR" sz="1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descr="GRAPH;BUBBL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518159"/>
              </p:ext>
            </p:extLst>
          </p:nvPr>
        </p:nvGraphicFramePr>
        <p:xfrm>
          <a:off x="457200" y="2132856"/>
          <a:ext cx="8229600" cy="3993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31840" y="1196752"/>
            <a:ext cx="169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Technical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Debt</a:t>
            </a:r>
            <a:r>
              <a:rPr lang="fr-FR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: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 descr="TEXT;METRIC_TECHNICAL_DEBT"/>
          <p:cNvSpPr txBox="1"/>
          <p:nvPr/>
        </p:nvSpPr>
        <p:spPr>
          <a:xfrm>
            <a:off x="4831259" y="1196752"/>
            <a:ext cx="240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DebtValue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49"/>
          <p:cNvSpPr>
            <a:spLocks noChangeArrowheads="1"/>
          </p:cNvSpPr>
          <p:nvPr/>
        </p:nvSpPr>
        <p:spPr bwMode="auto">
          <a:xfrm>
            <a:off x="493837" y="332656"/>
            <a:ext cx="8156326" cy="57606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5B3D7"/>
              </a:gs>
              <a:gs pos="50000">
                <a:srgbClr val="4F81BD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4F81BD"/>
            </a:solidFill>
            <a:round/>
            <a:headEnd/>
            <a:tailEnd/>
          </a:ln>
          <a:effectLst>
            <a:outerShdw dist="28398" dir="3806097" algn="ctr" rotWithShape="0">
              <a:srgbClr val="243F6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Executive Summary Report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155</Words>
  <Application>Microsoft Office PowerPoint</Application>
  <PresentationFormat>On-screen Show (4:3)</PresentationFormat>
  <Paragraphs>114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Ceci est le titre…</dc:title>
  <dc:creator>fro</dc:creator>
  <cp:lastModifiedBy>Aurore Eteve</cp:lastModifiedBy>
  <cp:revision>85</cp:revision>
  <dcterms:created xsi:type="dcterms:W3CDTF">2013-01-22T15:43:13Z</dcterms:created>
  <dcterms:modified xsi:type="dcterms:W3CDTF">2014-12-08T13:45:29Z</dcterms:modified>
</cp:coreProperties>
</file>