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7.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p:sldMasterIdLst>
    <p:sldMasterId id="2147483724" r:id="rId1"/>
  </p:sldMasterIdLst>
  <p:notesMasterIdLst>
    <p:notesMasterId r:id="rId21"/>
  </p:notesMasterIdLst>
  <p:handoutMasterIdLst>
    <p:handoutMasterId r:id="rId22"/>
  </p:handoutMasterIdLst>
  <p:sldIdLst>
    <p:sldId id="605" r:id="rId2"/>
    <p:sldId id="776" r:id="rId3"/>
    <p:sldId id="777" r:id="rId4"/>
    <p:sldId id="740" r:id="rId5"/>
    <p:sldId id="759" r:id="rId6"/>
    <p:sldId id="763" r:id="rId7"/>
    <p:sldId id="775" r:id="rId8"/>
    <p:sldId id="746" r:id="rId9"/>
    <p:sldId id="756" r:id="rId10"/>
    <p:sldId id="758" r:id="rId11"/>
    <p:sldId id="771" r:id="rId12"/>
    <p:sldId id="767" r:id="rId13"/>
    <p:sldId id="730" r:id="rId14"/>
    <p:sldId id="731" r:id="rId15"/>
    <p:sldId id="732" r:id="rId16"/>
    <p:sldId id="733" r:id="rId17"/>
    <p:sldId id="734" r:id="rId18"/>
    <p:sldId id="735" r:id="rId19"/>
    <p:sldId id="736" r:id="rId20"/>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2143"/>
    <a:srgbClr val="2E2246"/>
    <a:srgbClr val="2A1F41"/>
    <a:srgbClr val="32254F"/>
    <a:srgbClr val="32254E"/>
    <a:srgbClr val="220862"/>
    <a:srgbClr val="131E57"/>
    <a:srgbClr val="000066"/>
    <a:srgbClr val="FAEB90"/>
    <a:srgbClr val="FFE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82" autoAdjust="0"/>
    <p:restoredTop sz="87874" autoAdjust="0"/>
  </p:normalViewPr>
  <p:slideViewPr>
    <p:cSldViewPr snapToGrid="0">
      <p:cViewPr varScale="1">
        <p:scale>
          <a:sx n="167" d="100"/>
          <a:sy n="167" d="100"/>
        </p:scale>
        <p:origin x="-2058" y="-102"/>
      </p:cViewPr>
      <p:guideLst>
        <p:guide orient="horz" pos="2160"/>
        <p:guide orient="horz" pos="623"/>
        <p:guide orient="horz" pos="99"/>
        <p:guide pos="2880"/>
        <p:guide pos="205"/>
        <p:guide pos="5562"/>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24" d="100"/>
          <a:sy n="124" d="100"/>
        </p:scale>
        <p:origin x="-4896"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5"/>
    </mc:Choice>
    <mc:Fallback>
      <c:style val="35"/>
    </mc:Fallback>
  </mc:AlternateContent>
  <c:chart>
    <c:autoTitleDeleted val="1"/>
    <c:plotArea>
      <c:layout>
        <c:manualLayout>
          <c:layoutTarget val="inner"/>
          <c:xMode val="edge"/>
          <c:yMode val="edge"/>
          <c:x val="0.14550645875148302"/>
          <c:y val="3.2133153882921761E-2"/>
          <c:w val="0.62073855053833549"/>
          <c:h val="0.91066434061011869"/>
        </c:manualLayout>
      </c:layout>
      <c:pieChart>
        <c:varyColors val="1"/>
        <c:ser>
          <c:idx val="0"/>
          <c:order val="0"/>
          <c:tx>
            <c:strRef>
              <c:f>Sheet1!$B$1:$B$2</c:f>
              <c:strCache>
                <c:ptCount val="2"/>
                <c:pt idx="0">
                  <c:v>LOCs</c:v>
                </c:pt>
                <c:pt idx="1">
                  <c:v>39429</c:v>
                </c:pt>
              </c:strCache>
            </c:strRef>
          </c:tx>
          <c:dLbls>
            <c:dLbl>
              <c:idx val="0"/>
              <c:layout>
                <c:manualLayout>
                  <c:x val="0.24288311061129531"/>
                  <c:y val="-9.6750717452054838E-2"/>
                </c:manualLayout>
              </c:layout>
              <c:showLegendKey val="0"/>
              <c:showVal val="0"/>
              <c:showCatName val="1"/>
              <c:showSerName val="0"/>
              <c:showPercent val="1"/>
              <c:showBubbleSize val="0"/>
              <c:separator>
</c:separator>
            </c:dLbl>
            <c:dLbl>
              <c:idx val="1"/>
              <c:layout>
                <c:manualLayout>
                  <c:x val="-0.16499665241873709"/>
                  <c:y val="0"/>
                </c:manualLayout>
              </c:layout>
              <c:tx>
                <c:rich>
                  <a:bodyPr/>
                  <a:lstStyle/>
                  <a:p>
                    <a:r>
                      <a:rPr lang="en-US" dirty="0" smtClean="0"/>
                      <a:t>JavaScript</a:t>
                    </a:r>
                    <a:r>
                      <a:rPr lang="en-US" dirty="0"/>
                      <a:t>
19,610</a:t>
                    </a:r>
                  </a:p>
                </c:rich>
              </c:tx>
              <c:showLegendKey val="0"/>
              <c:showVal val="0"/>
              <c:showCatName val="1"/>
              <c:showSerName val="0"/>
              <c:showPercent val="0"/>
              <c:showBubbleSize val="0"/>
              <c:separator>
</c:separator>
            </c:dLbl>
            <c:dLbl>
              <c:idx val="2"/>
              <c:layout>
                <c:manualLayout>
                  <c:x val="2.1036860101964011E-2"/>
                  <c:y val="0.19099752174741891"/>
                </c:manualLayout>
              </c:layout>
              <c:showLegendKey val="0"/>
              <c:showVal val="0"/>
              <c:showCatName val="1"/>
              <c:showSerName val="0"/>
              <c:showPercent val="0"/>
              <c:showBubbleSize val="0"/>
              <c:separator>
</c:separator>
            </c:dLbl>
            <c:dLbl>
              <c:idx val="3"/>
              <c:layout>
                <c:manualLayout>
                  <c:x val="0.22487230950946971"/>
                  <c:y val="0"/>
                </c:manualLayout>
              </c:layout>
              <c:showLegendKey val="0"/>
              <c:showVal val="0"/>
              <c:showCatName val="1"/>
              <c:showSerName val="0"/>
              <c:showPercent val="0"/>
              <c:showBubbleSize val="0"/>
              <c:separator>
</c:separator>
            </c:dLbl>
            <c:dLbl>
              <c:idx val="4"/>
              <c:layout>
                <c:manualLayout>
                  <c:x val="0.40546210295141688"/>
                  <c:y val="4.1916167664670663E-2"/>
                </c:manualLayout>
              </c:layout>
              <c:showLegendKey val="0"/>
              <c:showVal val="0"/>
              <c:showCatName val="1"/>
              <c:showSerName val="0"/>
              <c:showPercent val="0"/>
              <c:showBubbleSize val="0"/>
              <c:separator>
</c:separator>
            </c:dLbl>
            <c:txPr>
              <a:bodyPr/>
              <a:lstStyle/>
              <a:p>
                <a:pPr>
                  <a:defRPr sz="900" b="0"/>
                </a:pPr>
                <a:endParaRPr lang="en-US"/>
              </a:p>
            </c:txPr>
            <c:showLegendKey val="0"/>
            <c:showVal val="0"/>
            <c:showCatName val="1"/>
            <c:showSerName val="0"/>
            <c:showPercent val="0"/>
            <c:showBubbleSize val="0"/>
            <c:separator>
</c:separator>
            <c:showLeaderLines val="0"/>
          </c:dLbls>
          <c:cat>
            <c:strRef>
              <c:f>Sheet1!$A$2:$B$2</c:f>
              <c:strCache>
                <c:ptCount val="2"/>
                <c:pt idx="0">
                  <c:v>JEE</c:v>
                </c:pt>
                <c:pt idx="1">
                  <c:v>39429</c:v>
                </c:pt>
              </c:strCache>
            </c:strRef>
          </c:cat>
          <c:val>
            <c:numRef>
              <c:f>Sheet1!$B$2:$B$2</c:f>
              <c:numCache>
                <c:formatCode>#,##0</c:formatCode>
                <c:ptCount val="1"/>
                <c:pt idx="0">
                  <c:v>39429</c:v>
                </c:pt>
              </c:numCache>
            </c:numRef>
          </c:val>
        </c:ser>
        <c:dLbls>
          <c:showLegendKey val="0"/>
          <c:showVal val="1"/>
          <c:showCatName val="1"/>
          <c:showSerName val="0"/>
          <c:showPercent val="0"/>
          <c:showBubbleSize val="0"/>
          <c:showLeaderLines val="0"/>
        </c:dLbls>
        <c:firstSliceAng val="0"/>
      </c:pieChart>
    </c:plotArea>
    <c:plotVisOnly val="1"/>
    <c:dispBlanksAs val="zero"/>
    <c:showDLblsOverMax val="0"/>
  </c:chart>
  <c:spPr>
    <a:ln>
      <a:noFill/>
    </a:ln>
  </c:spPr>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27639496560289106"/>
          <c:y val="6.0353242163017446E-3"/>
          <c:w val="0.62073855053834148"/>
          <c:h val="0.91066434061011869"/>
        </c:manualLayout>
      </c:layout>
      <c:pieChart>
        <c:varyColors val="1"/>
        <c:ser>
          <c:idx val="0"/>
          <c:order val="0"/>
          <c:tx>
            <c:strRef>
              <c:f>Sheet1!$B$1:$B$2</c:f>
              <c:strCache>
                <c:ptCount val="1"/>
                <c:pt idx="0">
                  <c:v>LOCs 300</c:v>
                </c:pt>
              </c:strCache>
            </c:strRef>
          </c:tx>
          <c:dLbls>
            <c:dLbl>
              <c:idx val="3"/>
              <c:layout>
                <c:manualLayout>
                  <c:x val="-0.20676843965933492"/>
                  <c:y val="2.3952095808383235E-2"/>
                </c:manualLayout>
              </c:layout>
              <c:showLegendKey val="0"/>
              <c:showVal val="1"/>
              <c:showCatName val="1"/>
              <c:showSerName val="0"/>
              <c:showPercent val="1"/>
              <c:showBubbleSize val="0"/>
              <c:separator>
</c:separator>
            </c:dLbl>
            <c:dLbl>
              <c:idx val="4"/>
              <c:layout>
                <c:manualLayout>
                  <c:x val="0.40546210295141688"/>
                  <c:y val="4.1916167664670663E-2"/>
                </c:manualLayout>
              </c:layout>
              <c:showLegendKey val="0"/>
              <c:showVal val="1"/>
              <c:showCatName val="1"/>
              <c:showSerName val="0"/>
              <c:showPercent val="1"/>
              <c:showBubbleSize val="0"/>
              <c:separator>
</c:separator>
            </c:dLbl>
            <c:txPr>
              <a:bodyPr/>
              <a:lstStyle/>
              <a:p>
                <a:pPr>
                  <a:defRPr sz="800"/>
                </a:pPr>
                <a:endParaRPr lang="en-US"/>
              </a:p>
            </c:txPr>
            <c:showLegendKey val="0"/>
            <c:showVal val="1"/>
            <c:showCatName val="1"/>
            <c:showSerName val="0"/>
            <c:showPercent val="1"/>
            <c:showBubbleSize val="0"/>
            <c:separator>
</c:separator>
            <c:showLeaderLines val="1"/>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ser>
        <c:ser>
          <c:idx val="1"/>
          <c:order val="1"/>
          <c:tx>
            <c:strRef>
              <c:f>Sheet1!$C$1</c:f>
              <c:strCache>
                <c:ptCount val="1"/>
                <c:pt idx="0">
                  <c:v>V1</c:v>
                </c:pt>
              </c:strCache>
            </c:strRef>
          </c:tx>
          <c:spPr>
            <a:noFill/>
            <a:ln w="15875">
              <a:solidFill>
                <a:prstClr val="black"/>
              </a:solidFill>
              <a:prstDash val="lgDash"/>
            </a:ln>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ser>
        <c:dLbls>
          <c:showLegendKey val="0"/>
          <c:showVal val="0"/>
          <c:showCatName val="0"/>
          <c:showSerName val="0"/>
          <c:showPercent val="0"/>
          <c:showBubbleSize val="0"/>
        </c:dLbls>
        <c:axId val="165408768"/>
        <c:axId val="165411072"/>
      </c:radarChart>
      <c:catAx>
        <c:axId val="165408768"/>
        <c:scaling>
          <c:orientation val="minMax"/>
        </c:scaling>
        <c:delete val="0"/>
        <c:axPos val="b"/>
        <c:majorGridlines/>
        <c:numFmt formatCode="m/d/yyyy" sourceLinked="1"/>
        <c:majorTickMark val="out"/>
        <c:minorTickMark val="none"/>
        <c:tickLblPos val="nextTo"/>
        <c:crossAx val="165411072"/>
        <c:crosses val="autoZero"/>
        <c:auto val="1"/>
        <c:lblAlgn val="ctr"/>
        <c:lblOffset val="100"/>
        <c:noMultiLvlLbl val="0"/>
      </c:catAx>
      <c:valAx>
        <c:axId val="165411072"/>
        <c:scaling>
          <c:orientation val="minMax"/>
          <c:max val="4"/>
          <c:min val="1"/>
        </c:scaling>
        <c:delete val="0"/>
        <c:axPos val="l"/>
        <c:majorGridlines/>
        <c:numFmt formatCode="General" sourceLinked="1"/>
        <c:majorTickMark val="cross"/>
        <c:minorTickMark val="none"/>
        <c:tickLblPos val="nextTo"/>
        <c:crossAx val="165408768"/>
        <c:crosses val="autoZero"/>
        <c:crossBetween val="between"/>
      </c:valAx>
    </c:plotArea>
    <c:legend>
      <c:legendPos val="r"/>
      <c:layout>
        <c:manualLayout>
          <c:xMode val="edge"/>
          <c:yMode val="edge"/>
          <c:x val="0.43291157549652493"/>
          <c:y val="0.62455133349716696"/>
          <c:w val="0.33971742157848467"/>
          <c:h val="0.34506155298984426"/>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Sheet1!$B$1:$B$3</c:f>
              <c:strCache>
                <c:ptCount val="3"/>
                <c:pt idx="0">
                  <c:v>Prog</c:v>
                </c:pt>
                <c:pt idx="1">
                  <c:v>3.00283744623705</c:v>
                </c:pt>
                <c:pt idx="2">
                  <c:v>3.00283744623705</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Sheet1!$A$2:$A$3</c:f>
              <c:numCache>
                <c:formatCode>dd/mm/yyyy</c:formatCode>
                <c:ptCount val="2"/>
                <c:pt idx="0">
                  <c:v>41471</c:v>
                </c:pt>
                <c:pt idx="1">
                  <c:v>41471</c:v>
                </c:pt>
              </c:numCache>
            </c:numRef>
          </c:cat>
          <c:val>
            <c:numRef>
              <c:f>Sheet1!$B$2:$B$3</c:f>
              <c:numCache>
                <c:formatCode>General</c:formatCode>
                <c:ptCount val="2"/>
                <c:pt idx="0">
                  <c:v>3.00283744623705</c:v>
                </c:pt>
                <c:pt idx="1">
                  <c:v>3.00283744623705</c:v>
                </c:pt>
              </c:numCache>
            </c:numRef>
          </c:val>
          <c:smooth val="0"/>
        </c:ser>
        <c:ser>
          <c:idx val="1"/>
          <c:order val="1"/>
          <c:tx>
            <c:strRef>
              <c:f>Sheet1!$C$1:$C$3</c:f>
              <c:strCache>
                <c:ptCount val="3"/>
                <c:pt idx="0">
                  <c:v>Arch</c:v>
                </c:pt>
                <c:pt idx="1">
                  <c:v>2.8029747797949</c:v>
                </c:pt>
                <c:pt idx="2">
                  <c:v>2.8029747797949</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Sheet1!$A$2:$A$3</c:f>
              <c:numCache>
                <c:formatCode>dd/mm/yyyy</c:formatCode>
                <c:ptCount val="2"/>
                <c:pt idx="0">
                  <c:v>41471</c:v>
                </c:pt>
                <c:pt idx="1">
                  <c:v>41471</c:v>
                </c:pt>
              </c:numCache>
            </c:numRef>
          </c:cat>
          <c:val>
            <c:numRef>
              <c:f>Sheet1!$C$2:$C$3</c:f>
              <c:numCache>
                <c:formatCode>General</c:formatCode>
                <c:ptCount val="2"/>
                <c:pt idx="0">
                  <c:v>2.8029747797949001</c:v>
                </c:pt>
                <c:pt idx="1">
                  <c:v>2.8029747797949001</c:v>
                </c:pt>
              </c:numCache>
            </c:numRef>
          </c:val>
          <c:smooth val="0"/>
        </c:ser>
        <c:ser>
          <c:idx val="2"/>
          <c:order val="2"/>
          <c:tx>
            <c:strRef>
              <c:f>Sheet1!$D$1:$D$3</c:f>
              <c:strCache>
                <c:ptCount val="3"/>
                <c:pt idx="0">
                  <c:v>Doc</c:v>
                </c:pt>
                <c:pt idx="1">
                  <c:v>2.8999152978372</c:v>
                </c:pt>
                <c:pt idx="2">
                  <c:v>2.8999152978372</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Sheet1!$A$2:$A$3</c:f>
              <c:numCache>
                <c:formatCode>dd/mm/yyyy</c:formatCode>
                <c:ptCount val="2"/>
                <c:pt idx="0">
                  <c:v>41471</c:v>
                </c:pt>
                <c:pt idx="1">
                  <c:v>41471</c:v>
                </c:pt>
              </c:numCache>
            </c:numRef>
          </c:cat>
          <c:val>
            <c:numRef>
              <c:f>Sheet1!$D$2:$D$3</c:f>
              <c:numCache>
                <c:formatCode>General</c:formatCode>
                <c:ptCount val="2"/>
                <c:pt idx="0">
                  <c:v>2.8999152978371998</c:v>
                </c:pt>
                <c:pt idx="1">
                  <c:v>2.8999152978371998</c:v>
                </c:pt>
              </c:numCache>
            </c:numRef>
          </c:val>
          <c:smooth val="0"/>
        </c:ser>
        <c:dLbls>
          <c:showLegendKey val="0"/>
          <c:showVal val="0"/>
          <c:showCatName val="0"/>
          <c:showSerName val="0"/>
          <c:showPercent val="0"/>
          <c:showBubbleSize val="0"/>
        </c:dLbls>
        <c:marker val="1"/>
        <c:smooth val="0"/>
        <c:axId val="142292096"/>
        <c:axId val="142294016"/>
      </c:lineChart>
      <c:lineChart>
        <c:grouping val="standard"/>
        <c:varyColors val="0"/>
        <c:ser>
          <c:idx val="3"/>
          <c:order val="3"/>
          <c:tx>
            <c:strRef>
              <c:f>Sheet1!$E$1:$E$3</c:f>
              <c:strCache>
                <c:ptCount val="3"/>
                <c:pt idx="0">
                  <c:v>LoC</c:v>
                </c:pt>
                <c:pt idx="1">
                  <c:v>247056</c:v>
                </c:pt>
                <c:pt idx="2">
                  <c:v>247056</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Sheet1!$A$2:$A$3</c:f>
              <c:numCache>
                <c:formatCode>dd/mm/yyyy</c:formatCode>
                <c:ptCount val="2"/>
                <c:pt idx="0">
                  <c:v>41471</c:v>
                </c:pt>
                <c:pt idx="1">
                  <c:v>41471</c:v>
                </c:pt>
              </c:numCache>
            </c:numRef>
          </c:cat>
          <c:val>
            <c:numRef>
              <c:f>Sheet1!$E$2:$E$3</c:f>
              <c:numCache>
                <c:formatCode>General</c:formatCode>
                <c:ptCount val="2"/>
                <c:pt idx="0">
                  <c:v>247056</c:v>
                </c:pt>
                <c:pt idx="1">
                  <c:v>247056</c:v>
                </c:pt>
              </c:numCache>
            </c:numRef>
          </c:val>
          <c:smooth val="0"/>
        </c:ser>
        <c:dLbls>
          <c:showLegendKey val="0"/>
          <c:showVal val="0"/>
          <c:showCatName val="0"/>
          <c:showSerName val="0"/>
          <c:showPercent val="0"/>
          <c:showBubbleSize val="0"/>
        </c:dLbls>
        <c:marker val="1"/>
        <c:smooth val="0"/>
        <c:axId val="142321920"/>
        <c:axId val="142320384"/>
      </c:lineChart>
      <c:catAx>
        <c:axId val="142292096"/>
        <c:scaling>
          <c:orientation val="minMax"/>
        </c:scaling>
        <c:delete val="0"/>
        <c:axPos val="b"/>
        <c:numFmt formatCode="dd/mm/yyyy" sourceLinked="1"/>
        <c:majorTickMark val="out"/>
        <c:minorTickMark val="none"/>
        <c:tickLblPos val="nextTo"/>
        <c:crossAx val="142294016"/>
        <c:crosses val="autoZero"/>
        <c:auto val="0"/>
        <c:lblAlgn val="ctr"/>
        <c:lblOffset val="100"/>
        <c:noMultiLvlLbl val="1"/>
      </c:catAx>
      <c:valAx>
        <c:axId val="142294016"/>
        <c:scaling>
          <c:orientation val="minMax"/>
          <c:max val="4.0999999999999996"/>
          <c:min val="1.8"/>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142292096"/>
        <c:crosses val="autoZero"/>
        <c:crossBetween val="midCat"/>
        <c:majorUnit val="0.5"/>
      </c:valAx>
      <c:valAx>
        <c:axId val="142320384"/>
        <c:scaling>
          <c:orientation val="minMax"/>
        </c:scaling>
        <c:delete val="0"/>
        <c:axPos val="r"/>
        <c:numFmt formatCode="General" sourceLinked="1"/>
        <c:majorTickMark val="out"/>
        <c:minorTickMark val="none"/>
        <c:tickLblPos val="nextTo"/>
        <c:crossAx val="142321920"/>
        <c:crosses val="max"/>
        <c:crossBetween val="between"/>
      </c:valAx>
      <c:dateAx>
        <c:axId val="142321920"/>
        <c:scaling>
          <c:orientation val="minMax"/>
        </c:scaling>
        <c:delete val="1"/>
        <c:axPos val="b"/>
        <c:numFmt formatCode="dd/mm/yyyy" sourceLinked="1"/>
        <c:majorTickMark val="out"/>
        <c:minorTickMark val="none"/>
        <c:tickLblPos val="none"/>
        <c:crossAx val="142320384"/>
        <c:crosses val="autoZero"/>
        <c:auto val="1"/>
        <c:lblOffset val="100"/>
        <c:baseTimeUnit val="years"/>
      </c:dateAx>
    </c:plotArea>
    <c:legend>
      <c:legendPos val="r"/>
      <c:layout>
        <c:manualLayout>
          <c:xMode val="edge"/>
          <c:yMode val="edge"/>
          <c:x val="0.87500626387915226"/>
          <c:y val="0.2212100214745884"/>
          <c:w val="0.11797923183774152"/>
          <c:h val="0.32665116522196663"/>
        </c:manualLayout>
      </c:layout>
      <c:overlay val="0"/>
    </c:legend>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Sheet1!$B$1:$B$6</c:f>
              <c:strCache>
                <c:ptCount val="6"/>
                <c:pt idx="0">
                  <c:v>v2</c:v>
                </c:pt>
                <c:pt idx="1">
                  <c:v>3.04350653145556</c:v>
                </c:pt>
                <c:pt idx="2">
                  <c:v>3.08486441207873</c:v>
                </c:pt>
                <c:pt idx="3">
                  <c:v>3.07004373496009</c:v>
                </c:pt>
                <c:pt idx="4">
                  <c:v>3.00229347278308</c:v>
                </c:pt>
                <c:pt idx="5">
                  <c:v>2.70247352545305</c:v>
                </c:pt>
              </c:strCache>
            </c:strRef>
          </c:tx>
          <c:cat>
            <c:strRef>
              <c:f>Sheet1!$A$2:$A$6</c:f>
              <c:strCache>
                <c:ptCount val="5"/>
                <c:pt idx="0">
                  <c:v>Trsf</c:v>
                </c:pt>
                <c:pt idx="1">
                  <c:v>Chng</c:v>
                </c:pt>
                <c:pt idx="2">
                  <c:v>Rbst</c:v>
                </c:pt>
                <c:pt idx="3">
                  <c:v>Perf</c:v>
                </c:pt>
                <c:pt idx="4">
                  <c:v>Secu</c:v>
                </c:pt>
              </c:strCache>
            </c:strRef>
          </c:cat>
          <c:val>
            <c:numRef>
              <c:f>Sheet1!$B$2:$B$6</c:f>
              <c:numCache>
                <c:formatCode>General</c:formatCode>
                <c:ptCount val="5"/>
                <c:pt idx="0">
                  <c:v>3.0435065314555598</c:v>
                </c:pt>
                <c:pt idx="1">
                  <c:v>3.0848644120787299</c:v>
                </c:pt>
                <c:pt idx="2">
                  <c:v>3.0700437349600902</c:v>
                </c:pt>
                <c:pt idx="3">
                  <c:v>3.0022934727830801</c:v>
                </c:pt>
                <c:pt idx="4">
                  <c:v>2.7024735254530499</c:v>
                </c:pt>
              </c:numCache>
            </c:numRef>
          </c:val>
        </c:ser>
        <c:ser>
          <c:idx val="1"/>
          <c:order val="1"/>
          <c:tx>
            <c:strRef>
              <c:f>Sheet1!$C$1:$C$6</c:f>
              <c:strCache>
                <c:ptCount val="6"/>
                <c:pt idx="0">
                  <c:v>v1</c:v>
                </c:pt>
                <c:pt idx="1">
                  <c:v>3.11871616254057</c:v>
                </c:pt>
                <c:pt idx="2">
                  <c:v>3.24086766339442</c:v>
                </c:pt>
                <c:pt idx="3">
                  <c:v>3.20030468959902</c:v>
                </c:pt>
                <c:pt idx="4">
                  <c:v>2.96495006247484</c:v>
                </c:pt>
                <c:pt idx="5">
                  <c:v>2.80289360544987</c:v>
                </c:pt>
              </c:strCache>
            </c:strRef>
          </c:tx>
          <c:spPr>
            <a:noFill/>
            <a:ln w="15875">
              <a:solidFill>
                <a:schemeClr val="tx1"/>
              </a:solidFill>
              <a:prstDash val="lgDash"/>
            </a:ln>
          </c:spPr>
          <c:cat>
            <c:strRef>
              <c:f>Sheet1!$A$2:$A$6</c:f>
              <c:strCache>
                <c:ptCount val="5"/>
                <c:pt idx="0">
                  <c:v>Trsf</c:v>
                </c:pt>
                <c:pt idx="1">
                  <c:v>Chng</c:v>
                </c:pt>
                <c:pt idx="2">
                  <c:v>Rbst</c:v>
                </c:pt>
                <c:pt idx="3">
                  <c:v>Perf</c:v>
                </c:pt>
                <c:pt idx="4">
                  <c:v>Secu</c:v>
                </c:pt>
              </c:strCache>
            </c:strRef>
          </c:cat>
          <c:val>
            <c:numRef>
              <c:f>Sheet1!$C$2:$C$6</c:f>
              <c:numCache>
                <c:formatCode>General</c:formatCode>
                <c:ptCount val="5"/>
                <c:pt idx="0">
                  <c:v>3.1187161625405699</c:v>
                </c:pt>
                <c:pt idx="1">
                  <c:v>3.24086766339442</c:v>
                </c:pt>
                <c:pt idx="2">
                  <c:v>3.2003046895990201</c:v>
                </c:pt>
                <c:pt idx="3">
                  <c:v>2.9649500624748399</c:v>
                </c:pt>
                <c:pt idx="4">
                  <c:v>2.8028936054498699</c:v>
                </c:pt>
              </c:numCache>
            </c:numRef>
          </c:val>
        </c:ser>
        <c:dLbls>
          <c:showLegendKey val="0"/>
          <c:showVal val="0"/>
          <c:showCatName val="0"/>
          <c:showSerName val="0"/>
          <c:showPercent val="0"/>
          <c:showBubbleSize val="0"/>
        </c:dLbls>
        <c:axId val="143637120"/>
        <c:axId val="159781248"/>
      </c:radarChart>
      <c:catAx>
        <c:axId val="143637120"/>
        <c:scaling>
          <c:orientation val="minMax"/>
        </c:scaling>
        <c:delete val="0"/>
        <c:axPos val="b"/>
        <c:majorGridlines/>
        <c:numFmt formatCode="m/d/yyyy" sourceLinked="1"/>
        <c:majorTickMark val="out"/>
        <c:minorTickMark val="none"/>
        <c:tickLblPos val="nextTo"/>
        <c:crossAx val="159781248"/>
        <c:crosses val="autoZero"/>
        <c:auto val="1"/>
        <c:lblAlgn val="ctr"/>
        <c:lblOffset val="100"/>
        <c:noMultiLvlLbl val="0"/>
      </c:catAx>
      <c:valAx>
        <c:axId val="159781248"/>
        <c:scaling>
          <c:orientation val="minMax"/>
          <c:max val="4"/>
          <c:min val="1"/>
        </c:scaling>
        <c:delete val="0"/>
        <c:axPos val="l"/>
        <c:majorGridlines/>
        <c:numFmt formatCode="General" sourceLinked="1"/>
        <c:majorTickMark val="cross"/>
        <c:minorTickMark val="none"/>
        <c:tickLblPos val="nextTo"/>
        <c:crossAx val="143637120"/>
        <c:crosses val="autoZero"/>
        <c:crossBetween val="between"/>
      </c:valAx>
    </c:plotArea>
    <c:legend>
      <c:legendPos val="r"/>
      <c:layout>
        <c:manualLayout>
          <c:xMode val="edge"/>
          <c:yMode val="edge"/>
          <c:x val="0.23342366496831579"/>
          <c:y val="0.65065387310346023"/>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Sheet1!$B$1:$B$3</c:f>
              <c:strCache>
                <c:ptCount val="3"/>
                <c:pt idx="0">
                  <c:v>Trsf</c:v>
                </c:pt>
                <c:pt idx="1">
                  <c:v>3.22227833485407</c:v>
                </c:pt>
                <c:pt idx="2">
                  <c:v>3.22227833485407</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Sheet1!$A$2:$A$3</c:f>
              <c:numCache>
                <c:formatCode>dd/mm/yyyy</c:formatCode>
                <c:ptCount val="2"/>
                <c:pt idx="0">
                  <c:v>41471</c:v>
                </c:pt>
                <c:pt idx="1">
                  <c:v>41471</c:v>
                </c:pt>
              </c:numCache>
            </c:numRef>
          </c:cat>
          <c:val>
            <c:numRef>
              <c:f>Sheet1!$B$2:$B$3</c:f>
              <c:numCache>
                <c:formatCode>General</c:formatCode>
                <c:ptCount val="2"/>
                <c:pt idx="0">
                  <c:v>3.22227833485407</c:v>
                </c:pt>
                <c:pt idx="1">
                  <c:v>3.22227833485407</c:v>
                </c:pt>
              </c:numCache>
            </c:numRef>
          </c:val>
          <c:smooth val="0"/>
        </c:ser>
        <c:ser>
          <c:idx val="1"/>
          <c:order val="1"/>
          <c:tx>
            <c:strRef>
              <c:f>Sheet1!$C$1:$C$3</c:f>
              <c:strCache>
                <c:ptCount val="3"/>
                <c:pt idx="0">
                  <c:v>Chng</c:v>
                </c:pt>
                <c:pt idx="1">
                  <c:v>3.37460353532239</c:v>
                </c:pt>
                <c:pt idx="2">
                  <c:v>3.37460353532239</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Sheet1!$A$2:$A$3</c:f>
              <c:numCache>
                <c:formatCode>dd/mm/yyyy</c:formatCode>
                <c:ptCount val="2"/>
                <c:pt idx="0">
                  <c:v>41471</c:v>
                </c:pt>
                <c:pt idx="1">
                  <c:v>41471</c:v>
                </c:pt>
              </c:numCache>
            </c:numRef>
          </c:cat>
          <c:val>
            <c:numRef>
              <c:f>Sheet1!$C$2:$C$3</c:f>
              <c:numCache>
                <c:formatCode>General</c:formatCode>
                <c:ptCount val="2"/>
                <c:pt idx="0">
                  <c:v>3.37460353532239</c:v>
                </c:pt>
                <c:pt idx="1">
                  <c:v>3.37460353532239</c:v>
                </c:pt>
              </c:numCache>
            </c:numRef>
          </c:val>
          <c:smooth val="0"/>
        </c:ser>
        <c:ser>
          <c:idx val="2"/>
          <c:order val="2"/>
          <c:tx>
            <c:strRef>
              <c:f>Sheet1!$D$1:$D$3</c:f>
              <c:strCache>
                <c:ptCount val="3"/>
                <c:pt idx="0">
                  <c:v>Rbst</c:v>
                </c:pt>
                <c:pt idx="1">
                  <c:v>3.09802700425708</c:v>
                </c:pt>
                <c:pt idx="2">
                  <c:v>3.09802700425708</c:v>
                </c:pt>
              </c:strCache>
            </c:strRef>
          </c:tx>
          <c:spPr>
            <a:ln w="6350">
              <a:solidFill>
                <a:srgbClr val="FF0000"/>
              </a:solidFill>
              <a:prstDash val="solid"/>
            </a:ln>
          </c:spPr>
          <c:marker>
            <c:symbol val="circle"/>
            <c:size val="4"/>
            <c:spPr>
              <a:solidFill>
                <a:srgbClr val="C00000"/>
              </a:solidFill>
              <a:ln w="19050">
                <a:noFill/>
              </a:ln>
            </c:spPr>
          </c:marker>
          <c:cat>
            <c:numRef>
              <c:f>Sheet1!$A$2:$A$3</c:f>
              <c:numCache>
                <c:formatCode>dd/mm/yyyy</c:formatCode>
                <c:ptCount val="2"/>
                <c:pt idx="0">
                  <c:v>41471</c:v>
                </c:pt>
                <c:pt idx="1">
                  <c:v>41471</c:v>
                </c:pt>
              </c:numCache>
            </c:numRef>
          </c:cat>
          <c:val>
            <c:numRef>
              <c:f>Sheet1!$D$2:$D$3</c:f>
              <c:numCache>
                <c:formatCode>General</c:formatCode>
                <c:ptCount val="2"/>
                <c:pt idx="0">
                  <c:v>3.0980270042570801</c:v>
                </c:pt>
                <c:pt idx="1">
                  <c:v>3.0980270042570801</c:v>
                </c:pt>
              </c:numCache>
            </c:numRef>
          </c:val>
          <c:smooth val="0"/>
        </c:ser>
        <c:ser>
          <c:idx val="3"/>
          <c:order val="3"/>
          <c:tx>
            <c:strRef>
              <c:f>Sheet1!$E$1:$E$3</c:f>
              <c:strCache>
                <c:ptCount val="3"/>
                <c:pt idx="0">
                  <c:v>Perf</c:v>
                </c:pt>
                <c:pt idx="1">
                  <c:v>2.72303216273802</c:v>
                </c:pt>
                <c:pt idx="2">
                  <c:v>2.72303216273802</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Sheet1!$A$2:$A$3</c:f>
              <c:numCache>
                <c:formatCode>dd/mm/yyyy</c:formatCode>
                <c:ptCount val="2"/>
                <c:pt idx="0">
                  <c:v>41471</c:v>
                </c:pt>
                <c:pt idx="1">
                  <c:v>41471</c:v>
                </c:pt>
              </c:numCache>
            </c:numRef>
          </c:cat>
          <c:val>
            <c:numRef>
              <c:f>Sheet1!$E$2:$E$3</c:f>
              <c:numCache>
                <c:formatCode>General</c:formatCode>
                <c:ptCount val="2"/>
                <c:pt idx="0">
                  <c:v>2.7230321627380198</c:v>
                </c:pt>
                <c:pt idx="1">
                  <c:v>2.7230321627380198</c:v>
                </c:pt>
              </c:numCache>
            </c:numRef>
          </c:val>
          <c:smooth val="0"/>
        </c:ser>
        <c:ser>
          <c:idx val="4"/>
          <c:order val="4"/>
          <c:tx>
            <c:strRef>
              <c:f>Sheet1!$F$1:$F$3</c:f>
              <c:strCache>
                <c:ptCount val="3"/>
                <c:pt idx="0">
                  <c:v>Secu</c:v>
                </c:pt>
                <c:pt idx="1">
                  <c:v>2.76437781818584</c:v>
                </c:pt>
                <c:pt idx="2">
                  <c:v>2.76437781818584</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Sheet1!$A$2:$A$3</c:f>
              <c:numCache>
                <c:formatCode>dd/mm/yyyy</c:formatCode>
                <c:ptCount val="2"/>
                <c:pt idx="0">
                  <c:v>41471</c:v>
                </c:pt>
                <c:pt idx="1">
                  <c:v>41471</c:v>
                </c:pt>
              </c:numCache>
            </c:numRef>
          </c:cat>
          <c:val>
            <c:numRef>
              <c:f>Sheet1!$F$2:$F$3</c:f>
              <c:numCache>
                <c:formatCode>General</c:formatCode>
                <c:ptCount val="2"/>
                <c:pt idx="0">
                  <c:v>2.7643778181858401</c:v>
                </c:pt>
                <c:pt idx="1">
                  <c:v>2.7643778181858401</c:v>
                </c:pt>
              </c:numCache>
            </c:numRef>
          </c:val>
          <c:smooth val="0"/>
        </c:ser>
        <c:dLbls>
          <c:showLegendKey val="0"/>
          <c:showVal val="0"/>
          <c:showCatName val="0"/>
          <c:showSerName val="0"/>
          <c:showPercent val="0"/>
          <c:showBubbleSize val="0"/>
        </c:dLbls>
        <c:marker val="1"/>
        <c:smooth val="0"/>
        <c:axId val="159875840"/>
        <c:axId val="159877760"/>
      </c:lineChart>
      <c:lineChart>
        <c:grouping val="standard"/>
        <c:varyColors val="0"/>
        <c:ser>
          <c:idx val="5"/>
          <c:order val="5"/>
          <c:tx>
            <c:strRef>
              <c:f>Sheet1!$G$1:$G$3</c:f>
              <c:strCache>
                <c:ptCount val="3"/>
                <c:pt idx="0">
                  <c:v>LoC</c:v>
                </c:pt>
                <c:pt idx="1">
                  <c:v>247056</c:v>
                </c:pt>
                <c:pt idx="2">
                  <c:v>247056</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Sheet1!$A$2:$A$3</c:f>
              <c:numCache>
                <c:formatCode>dd/mm/yyyy</c:formatCode>
                <c:ptCount val="2"/>
                <c:pt idx="0">
                  <c:v>41471</c:v>
                </c:pt>
                <c:pt idx="1">
                  <c:v>41471</c:v>
                </c:pt>
              </c:numCache>
            </c:numRef>
          </c:cat>
          <c:val>
            <c:numRef>
              <c:f>Sheet1!$G$2:$G$3</c:f>
              <c:numCache>
                <c:formatCode>General</c:formatCode>
                <c:ptCount val="2"/>
                <c:pt idx="0">
                  <c:v>247056</c:v>
                </c:pt>
                <c:pt idx="1">
                  <c:v>247056</c:v>
                </c:pt>
              </c:numCache>
            </c:numRef>
          </c:val>
          <c:smooth val="0"/>
        </c:ser>
        <c:dLbls>
          <c:showLegendKey val="0"/>
          <c:showVal val="0"/>
          <c:showCatName val="0"/>
          <c:showSerName val="0"/>
          <c:showPercent val="0"/>
          <c:showBubbleSize val="0"/>
        </c:dLbls>
        <c:marker val="1"/>
        <c:smooth val="0"/>
        <c:axId val="159897472"/>
        <c:axId val="159895936"/>
      </c:lineChart>
      <c:catAx>
        <c:axId val="159875840"/>
        <c:scaling>
          <c:orientation val="minMax"/>
        </c:scaling>
        <c:delete val="0"/>
        <c:axPos val="b"/>
        <c:numFmt formatCode="dd/mm/yyyy" sourceLinked="1"/>
        <c:majorTickMark val="out"/>
        <c:minorTickMark val="none"/>
        <c:tickLblPos val="nextTo"/>
        <c:spPr>
          <a:ln w="12700" cmpd="sng"/>
        </c:spPr>
        <c:crossAx val="159877760"/>
        <c:crosses val="autoZero"/>
        <c:auto val="0"/>
        <c:lblAlgn val="ctr"/>
        <c:lblOffset val="100"/>
        <c:noMultiLvlLbl val="1"/>
      </c:catAx>
      <c:valAx>
        <c:axId val="159877760"/>
        <c:scaling>
          <c:orientation val="minMax"/>
          <c:max val="3.6"/>
          <c:min val="2.5"/>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159875840"/>
        <c:crosses val="autoZero"/>
        <c:crossBetween val="midCat"/>
        <c:majorUnit val="0.5"/>
      </c:valAx>
      <c:valAx>
        <c:axId val="159895936"/>
        <c:scaling>
          <c:orientation val="minMax"/>
        </c:scaling>
        <c:delete val="0"/>
        <c:axPos val="r"/>
        <c:numFmt formatCode="General" sourceLinked="1"/>
        <c:majorTickMark val="out"/>
        <c:minorTickMark val="none"/>
        <c:tickLblPos val="nextTo"/>
        <c:crossAx val="159897472"/>
        <c:crosses val="max"/>
        <c:crossBetween val="between"/>
      </c:valAx>
      <c:dateAx>
        <c:axId val="159897472"/>
        <c:scaling>
          <c:orientation val="minMax"/>
        </c:scaling>
        <c:delete val="1"/>
        <c:axPos val="b"/>
        <c:numFmt formatCode="dd/mm/yyyy" sourceLinked="1"/>
        <c:majorTickMark val="out"/>
        <c:minorTickMark val="none"/>
        <c:tickLblPos val="none"/>
        <c:crossAx val="159895936"/>
        <c:crosses val="autoZero"/>
        <c:auto val="1"/>
        <c:lblOffset val="100"/>
        <c:baseTimeUnit val="year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942243129543779"/>
          <c:y val="0.14086223576709081"/>
          <c:w val="0.78470605117305325"/>
          <c:h val="0.63035102487673678"/>
        </c:manualLayout>
      </c:layout>
      <c:lineChart>
        <c:grouping val="standard"/>
        <c:varyColors val="0"/>
        <c:ser>
          <c:idx val="0"/>
          <c:order val="0"/>
          <c:tx>
            <c:strRef>
              <c:f>Sheet1!$B$1:$B$7</c:f>
              <c:strCache>
                <c:ptCount val="7"/>
                <c:pt idx="0">
                  <c:v>v2</c:v>
                </c:pt>
                <c:pt idx="1">
                  <c:v>0</c:v>
                </c:pt>
                <c:pt idx="2">
                  <c:v>2553</c:v>
                </c:pt>
                <c:pt idx="3">
                  <c:v>280</c:v>
                </c:pt>
                <c:pt idx="4">
                  <c:v>60</c:v>
                </c:pt>
                <c:pt idx="5">
                  <c:v>27</c:v>
                </c:pt>
                <c:pt idx="6">
                  <c:v>0</c:v>
                </c:pt>
              </c:strCache>
            </c:strRef>
          </c:tx>
          <c:spPr>
            <a:ln w="25400">
              <a:solidFill>
                <a:srgbClr val="1F497D"/>
              </a:solidFill>
            </a:ln>
          </c:spPr>
          <c:marker>
            <c:symbol val="none"/>
          </c:marker>
          <c:cat>
            <c:strRef>
              <c:f>Sheet1!$A$2:$A$7</c:f>
              <c:strCache>
                <c:ptCount val="6"/>
                <c:pt idx="0">
                  <c:v> </c:v>
                </c:pt>
                <c:pt idx="1">
                  <c:v>Low</c:v>
                </c:pt>
                <c:pt idx="2">
                  <c:v>Average</c:v>
                </c:pt>
                <c:pt idx="3">
                  <c:v>High</c:v>
                </c:pt>
                <c:pt idx="4">
                  <c:v>Very High</c:v>
                </c:pt>
                <c:pt idx="5">
                  <c:v> </c:v>
                </c:pt>
              </c:strCache>
            </c:strRef>
          </c:cat>
          <c:val>
            <c:numRef>
              <c:f>Sheet1!$B$2:$B$7</c:f>
              <c:numCache>
                <c:formatCode>General</c:formatCode>
                <c:ptCount val="6"/>
                <c:pt idx="0">
                  <c:v>0</c:v>
                </c:pt>
                <c:pt idx="1">
                  <c:v>2553</c:v>
                </c:pt>
                <c:pt idx="2">
                  <c:v>280</c:v>
                </c:pt>
                <c:pt idx="3">
                  <c:v>60</c:v>
                </c:pt>
                <c:pt idx="4">
                  <c:v>27</c:v>
                </c:pt>
                <c:pt idx="5">
                  <c:v>0</c:v>
                </c:pt>
              </c:numCache>
            </c:numRef>
          </c:val>
          <c:smooth val="1"/>
        </c:ser>
        <c:ser>
          <c:idx val="1"/>
          <c:order val="1"/>
          <c:tx>
            <c:strRef>
              <c:f>Sheet1!$C$1:$C$7</c:f>
              <c:strCache>
                <c:ptCount val="7"/>
                <c:pt idx="0">
                  <c:v>v1</c:v>
                </c:pt>
                <c:pt idx="1">
                  <c:v>0</c:v>
                </c:pt>
                <c:pt idx="2">
                  <c:v>2553</c:v>
                </c:pt>
                <c:pt idx="3">
                  <c:v>219</c:v>
                </c:pt>
                <c:pt idx="4">
                  <c:v>61</c:v>
                </c:pt>
                <c:pt idx="5">
                  <c:v>21</c:v>
                </c:pt>
                <c:pt idx="6">
                  <c:v>0</c:v>
                </c:pt>
              </c:strCache>
            </c:strRef>
          </c:tx>
          <c:spPr>
            <a:ln w="19050">
              <a:solidFill>
                <a:schemeClr val="accent2">
                  <a:lumMod val="60000"/>
                  <a:lumOff val="40000"/>
                </a:schemeClr>
              </a:solidFill>
            </a:ln>
          </c:spPr>
          <c:marker>
            <c:symbol val="none"/>
          </c:marker>
          <c:cat>
            <c:strRef>
              <c:f>Sheet1!$A$2:$A$7</c:f>
              <c:strCache>
                <c:ptCount val="6"/>
                <c:pt idx="0">
                  <c:v> </c:v>
                </c:pt>
                <c:pt idx="1">
                  <c:v>Low</c:v>
                </c:pt>
                <c:pt idx="2">
                  <c:v>Average</c:v>
                </c:pt>
                <c:pt idx="3">
                  <c:v>High</c:v>
                </c:pt>
                <c:pt idx="4">
                  <c:v>Very High</c:v>
                </c:pt>
                <c:pt idx="5">
                  <c:v> </c:v>
                </c:pt>
              </c:strCache>
            </c:strRef>
          </c:cat>
          <c:val>
            <c:numRef>
              <c:f>Sheet1!$C$2:$C$7</c:f>
              <c:numCache>
                <c:formatCode>General</c:formatCode>
                <c:ptCount val="6"/>
                <c:pt idx="0">
                  <c:v>0</c:v>
                </c:pt>
                <c:pt idx="1">
                  <c:v>2553</c:v>
                </c:pt>
                <c:pt idx="2">
                  <c:v>219</c:v>
                </c:pt>
                <c:pt idx="3">
                  <c:v>61</c:v>
                </c:pt>
                <c:pt idx="4">
                  <c:v>21</c:v>
                </c:pt>
                <c:pt idx="5">
                  <c:v>0</c:v>
                </c:pt>
              </c:numCache>
            </c:numRef>
          </c:val>
          <c:smooth val="1"/>
        </c:ser>
        <c:dLbls>
          <c:showLegendKey val="0"/>
          <c:showVal val="0"/>
          <c:showCatName val="0"/>
          <c:showSerName val="0"/>
          <c:showPercent val="0"/>
          <c:showBubbleSize val="0"/>
        </c:dLbls>
        <c:marker val="1"/>
        <c:smooth val="0"/>
        <c:axId val="42375424"/>
        <c:axId val="42377216"/>
      </c:lineChart>
      <c:catAx>
        <c:axId val="42375424"/>
        <c:scaling>
          <c:orientation val="minMax"/>
        </c:scaling>
        <c:delete val="0"/>
        <c:axPos val="b"/>
        <c:majorTickMark val="out"/>
        <c:minorTickMark val="none"/>
        <c:tickLblPos val="nextTo"/>
        <c:crossAx val="42377216"/>
        <c:crosses val="autoZero"/>
        <c:auto val="1"/>
        <c:lblAlgn val="ctr"/>
        <c:lblOffset val="100"/>
        <c:noMultiLvlLbl val="0"/>
      </c:catAx>
      <c:valAx>
        <c:axId val="42377216"/>
        <c:scaling>
          <c:orientation val="minMax"/>
          <c:min val="0"/>
        </c:scaling>
        <c:delete val="0"/>
        <c:axPos val="l"/>
        <c:majorGridlines/>
        <c:numFmt formatCode="General" sourceLinked="1"/>
        <c:majorTickMark val="out"/>
        <c:minorTickMark val="none"/>
        <c:tickLblPos val="nextTo"/>
        <c:txPr>
          <a:bodyPr/>
          <a:lstStyle/>
          <a:p>
            <a:pPr>
              <a:defRPr sz="1000"/>
            </a:pPr>
            <a:endParaRPr lang="en-US"/>
          </a:p>
        </c:txPr>
        <c:crossAx val="42375424"/>
        <c:crosses val="autoZero"/>
        <c:crossBetween val="midCat"/>
      </c:valAx>
    </c:plotArea>
    <c:legend>
      <c:legendPos val="r"/>
      <c:layout>
        <c:manualLayout>
          <c:xMode val="edge"/>
          <c:yMode val="edge"/>
          <c:x val="0.26226779399500172"/>
          <c:y val="6.528694705391018E-3"/>
          <c:w val="0.73264217933727072"/>
          <c:h val="7.6472167448230641E-2"/>
        </c:manualLayout>
      </c:layout>
      <c:overlay val="0"/>
      <c:txPr>
        <a:bodyPr/>
        <a:lstStyle/>
        <a:p>
          <a:pPr>
            <a:defRPr sz="1000"/>
          </a:pPr>
          <a:endParaRPr lang="en-US"/>
        </a:p>
      </c:txPr>
    </c:legend>
    <c:plotVisOnly val="1"/>
    <c:dispBlanksAs val="gap"/>
    <c:showDLblsOverMax val="0"/>
  </c:chart>
  <c:txPr>
    <a:bodyPr/>
    <a:lstStyle/>
    <a:p>
      <a:pPr>
        <a:defRPr sz="12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3038475" cy="466725"/>
          </a:xfrm>
          <a:prstGeom prst="rect">
            <a:avLst/>
          </a:prstGeom>
          <a:noFill/>
          <a:ln w="9525">
            <a:noFill/>
            <a:miter lim="800000"/>
            <a:headEnd/>
            <a:tailEnd/>
          </a:ln>
          <a:effectLst/>
        </p:spPr>
        <p:txBody>
          <a:bodyPr vert="horz" wrap="none" lIns="92738" tIns="46369" rIns="92738" bIns="46369" numCol="1" anchor="ctr" anchorCtr="0" compatLnSpc="1">
            <a:prstTxWarp prst="textNoShape">
              <a:avLst/>
            </a:prstTxWarp>
          </a:bodyPr>
          <a:lstStyle>
            <a:lvl1pPr defTabSz="927100" eaLnBrk="0" hangingPunct="0">
              <a:buClrTx/>
              <a:buFontTx/>
              <a:buNone/>
              <a:defRPr sz="1200">
                <a:solidFill>
                  <a:schemeClr val="tx1"/>
                </a:solidFill>
                <a:latin typeface="Times New Roman" pitchFamily="16" charset="0"/>
              </a:defRPr>
            </a:lvl1pPr>
          </a:lstStyle>
          <a:p>
            <a:pPr>
              <a:defRPr/>
            </a:pPr>
            <a:endParaRPr lang="en-US" dirty="0"/>
          </a:p>
        </p:txBody>
      </p:sp>
      <p:sp>
        <p:nvSpPr>
          <p:cNvPr id="89091" name="Rectangle 3"/>
          <p:cNvSpPr>
            <a:spLocks noGrp="1" noChangeArrowheads="1"/>
          </p:cNvSpPr>
          <p:nvPr>
            <p:ph type="dt" sz="quarter" idx="1"/>
          </p:nvPr>
        </p:nvSpPr>
        <p:spPr bwMode="auto">
          <a:xfrm>
            <a:off x="3971925" y="0"/>
            <a:ext cx="3038475" cy="466725"/>
          </a:xfrm>
          <a:prstGeom prst="rect">
            <a:avLst/>
          </a:prstGeom>
          <a:noFill/>
          <a:ln w="9525">
            <a:noFill/>
            <a:miter lim="800000"/>
            <a:headEnd/>
            <a:tailEnd/>
          </a:ln>
          <a:effectLst/>
        </p:spPr>
        <p:txBody>
          <a:bodyPr vert="horz" wrap="none" lIns="92738" tIns="46369" rIns="92738" bIns="46369" numCol="1" anchor="ctr" anchorCtr="0" compatLnSpc="1">
            <a:prstTxWarp prst="textNoShape">
              <a:avLst/>
            </a:prstTxWarp>
          </a:bodyPr>
          <a:lstStyle>
            <a:lvl1pPr algn="r" defTabSz="927100" eaLnBrk="0" hangingPunct="0">
              <a:buClrTx/>
              <a:buFontTx/>
              <a:buNone/>
              <a:defRPr sz="1200">
                <a:solidFill>
                  <a:schemeClr val="tx1"/>
                </a:solidFill>
                <a:latin typeface="Times New Roman" pitchFamily="16" charset="0"/>
              </a:defRPr>
            </a:lvl1pPr>
          </a:lstStyle>
          <a:p>
            <a:pPr>
              <a:defRPr/>
            </a:pPr>
            <a:endParaRPr lang="en-US" dirty="0"/>
          </a:p>
        </p:txBody>
      </p:sp>
      <p:sp>
        <p:nvSpPr>
          <p:cNvPr id="89092" name="Rectangle 4"/>
          <p:cNvSpPr>
            <a:spLocks noGrp="1" noChangeArrowheads="1"/>
          </p:cNvSpPr>
          <p:nvPr>
            <p:ph type="ftr" sz="quarter" idx="2"/>
          </p:nvPr>
        </p:nvSpPr>
        <p:spPr bwMode="auto">
          <a:xfrm>
            <a:off x="0" y="8829675"/>
            <a:ext cx="3038475" cy="466725"/>
          </a:xfrm>
          <a:prstGeom prst="rect">
            <a:avLst/>
          </a:prstGeom>
          <a:noFill/>
          <a:ln w="9525">
            <a:noFill/>
            <a:miter lim="800000"/>
            <a:headEnd/>
            <a:tailEnd/>
          </a:ln>
          <a:effectLst/>
        </p:spPr>
        <p:txBody>
          <a:bodyPr vert="horz" wrap="none" lIns="92738" tIns="46369" rIns="92738" bIns="46369" numCol="1" anchor="b" anchorCtr="0" compatLnSpc="1">
            <a:prstTxWarp prst="textNoShape">
              <a:avLst/>
            </a:prstTxWarp>
          </a:bodyPr>
          <a:lstStyle>
            <a:lvl1pPr defTabSz="927100" eaLnBrk="0" hangingPunct="0">
              <a:buClrTx/>
              <a:buFontTx/>
              <a:buNone/>
              <a:defRPr sz="1200">
                <a:solidFill>
                  <a:schemeClr val="tx1"/>
                </a:solidFill>
                <a:latin typeface="Times New Roman" pitchFamily="16" charset="0"/>
              </a:defRPr>
            </a:lvl1pPr>
          </a:lstStyle>
          <a:p>
            <a:pPr>
              <a:defRPr/>
            </a:pPr>
            <a:endParaRPr lang="en-US" dirty="0"/>
          </a:p>
        </p:txBody>
      </p:sp>
      <p:sp>
        <p:nvSpPr>
          <p:cNvPr id="89093" name="Rectangle 5"/>
          <p:cNvSpPr>
            <a:spLocks noGrp="1" noChangeArrowheads="1"/>
          </p:cNvSpPr>
          <p:nvPr>
            <p:ph type="sldNum" sz="quarter" idx="3"/>
          </p:nvPr>
        </p:nvSpPr>
        <p:spPr bwMode="auto">
          <a:xfrm>
            <a:off x="3971925" y="8829675"/>
            <a:ext cx="3038475" cy="466725"/>
          </a:xfrm>
          <a:prstGeom prst="rect">
            <a:avLst/>
          </a:prstGeom>
          <a:noFill/>
          <a:ln w="9525">
            <a:noFill/>
            <a:miter lim="800000"/>
            <a:headEnd/>
            <a:tailEnd/>
          </a:ln>
          <a:effectLst/>
        </p:spPr>
        <p:txBody>
          <a:bodyPr vert="horz" wrap="none" lIns="92738" tIns="46369" rIns="92738" bIns="46369" numCol="1" anchor="b" anchorCtr="0" compatLnSpc="1">
            <a:prstTxWarp prst="textNoShape">
              <a:avLst/>
            </a:prstTxWarp>
          </a:bodyPr>
          <a:lstStyle>
            <a:lvl1pPr algn="r" defTabSz="927100" eaLnBrk="0" hangingPunct="0">
              <a:buClrTx/>
              <a:buFontTx/>
              <a:buNone/>
              <a:defRPr sz="1200">
                <a:solidFill>
                  <a:schemeClr val="tx1"/>
                </a:solidFill>
                <a:latin typeface="Times New Roman" pitchFamily="16" charset="0"/>
              </a:defRPr>
            </a:lvl1pPr>
          </a:lstStyle>
          <a:p>
            <a:pPr>
              <a:defRPr/>
            </a:pPr>
            <a:fld id="{01654A70-D3DF-4237-8220-59E012FD205D}" type="slidenum">
              <a:rPr lang="en-US"/>
              <a:pPr>
                <a:defRPr/>
              </a:pPr>
              <a:t>‹#›</a:t>
            </a:fld>
            <a:endParaRPr lang="en-US" dirty="0"/>
          </a:p>
        </p:txBody>
      </p:sp>
    </p:spTree>
    <p:extLst>
      <p:ext uri="{BB962C8B-B14F-4D97-AF65-F5344CB8AC3E}">
        <p14:creationId xmlns:p14="http://schemas.microsoft.com/office/powerpoint/2010/main" val="35771298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3038475" cy="466725"/>
          </a:xfrm>
          <a:prstGeom prst="rect">
            <a:avLst/>
          </a:prstGeom>
          <a:noFill/>
          <a:ln w="9525">
            <a:noFill/>
            <a:miter lim="800000"/>
            <a:headEnd/>
            <a:tailEnd/>
          </a:ln>
          <a:effectLst/>
        </p:spPr>
        <p:txBody>
          <a:bodyPr vert="horz" wrap="none" lIns="92738" tIns="46369" rIns="92738" bIns="46369" numCol="1" anchor="ctr" anchorCtr="0" compatLnSpc="1">
            <a:prstTxWarp prst="textNoShape">
              <a:avLst/>
            </a:prstTxWarp>
          </a:bodyPr>
          <a:lstStyle>
            <a:lvl1pPr defTabSz="927100" eaLnBrk="0" hangingPunct="0">
              <a:buClrTx/>
              <a:buFontTx/>
              <a:buNone/>
              <a:defRPr sz="1200">
                <a:solidFill>
                  <a:schemeClr val="tx1"/>
                </a:solidFill>
                <a:latin typeface="Times New Roman" pitchFamily="16" charset="0"/>
              </a:defRPr>
            </a:lvl1pPr>
          </a:lstStyle>
          <a:p>
            <a:pPr>
              <a:defRPr/>
            </a:pPr>
            <a:endParaRPr lang="en-US" dirty="0"/>
          </a:p>
        </p:txBody>
      </p:sp>
      <p:sp>
        <p:nvSpPr>
          <p:cNvPr id="24579" name="Rectangle 3"/>
          <p:cNvSpPr>
            <a:spLocks noGrp="1" noChangeArrowheads="1"/>
          </p:cNvSpPr>
          <p:nvPr>
            <p:ph type="dt" idx="1"/>
          </p:nvPr>
        </p:nvSpPr>
        <p:spPr bwMode="auto">
          <a:xfrm>
            <a:off x="3971925" y="0"/>
            <a:ext cx="3038475" cy="466725"/>
          </a:xfrm>
          <a:prstGeom prst="rect">
            <a:avLst/>
          </a:prstGeom>
          <a:noFill/>
          <a:ln w="9525">
            <a:noFill/>
            <a:miter lim="800000"/>
            <a:headEnd/>
            <a:tailEnd/>
          </a:ln>
          <a:effectLst/>
        </p:spPr>
        <p:txBody>
          <a:bodyPr vert="horz" wrap="none" lIns="92738" tIns="46369" rIns="92738" bIns="46369" numCol="1" anchor="ctr" anchorCtr="0" compatLnSpc="1">
            <a:prstTxWarp prst="textNoShape">
              <a:avLst/>
            </a:prstTxWarp>
          </a:bodyPr>
          <a:lstStyle>
            <a:lvl1pPr algn="r" defTabSz="927100" eaLnBrk="0" hangingPunct="0">
              <a:buClrTx/>
              <a:buFontTx/>
              <a:buNone/>
              <a:defRPr sz="1200">
                <a:solidFill>
                  <a:schemeClr val="tx1"/>
                </a:solidFill>
                <a:latin typeface="Times New Roman" pitchFamily="16" charset="0"/>
              </a:defRPr>
            </a:lvl1pPr>
          </a:lstStyle>
          <a:p>
            <a:pPr>
              <a:defRPr/>
            </a:pPr>
            <a:endParaRPr lang="en-US" dirty="0"/>
          </a:p>
        </p:txBody>
      </p:sp>
      <p:sp>
        <p:nvSpPr>
          <p:cNvPr id="44036" name="Rectangle 4"/>
          <p:cNvSpPr>
            <a:spLocks noGrp="1" noRot="1" noChangeAspect="1" noChangeArrowheads="1" noTextEdit="1"/>
          </p:cNvSpPr>
          <p:nvPr>
            <p:ph type="sldImg" idx="2"/>
          </p:nvPr>
        </p:nvSpPr>
        <p:spPr bwMode="auto">
          <a:xfrm>
            <a:off x="1182688" y="696913"/>
            <a:ext cx="4646612" cy="3484562"/>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935038" y="4414838"/>
            <a:ext cx="5140325" cy="4184650"/>
          </a:xfrm>
          <a:prstGeom prst="rect">
            <a:avLst/>
          </a:prstGeom>
          <a:noFill/>
          <a:ln w="9525">
            <a:noFill/>
            <a:miter lim="800000"/>
            <a:headEnd/>
            <a:tailEnd/>
          </a:ln>
          <a:effectLst/>
        </p:spPr>
        <p:txBody>
          <a:bodyPr vert="horz" wrap="square" lIns="92738" tIns="46369" rIns="92738" bIns="46369"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4582" name="Rectangle 6"/>
          <p:cNvSpPr>
            <a:spLocks noGrp="1" noChangeArrowheads="1"/>
          </p:cNvSpPr>
          <p:nvPr>
            <p:ph type="ftr" sz="quarter" idx="4"/>
          </p:nvPr>
        </p:nvSpPr>
        <p:spPr bwMode="auto">
          <a:xfrm>
            <a:off x="0" y="8829675"/>
            <a:ext cx="3038475" cy="466725"/>
          </a:xfrm>
          <a:prstGeom prst="rect">
            <a:avLst/>
          </a:prstGeom>
          <a:noFill/>
          <a:ln w="9525">
            <a:noFill/>
            <a:miter lim="800000"/>
            <a:headEnd/>
            <a:tailEnd/>
          </a:ln>
          <a:effectLst/>
        </p:spPr>
        <p:txBody>
          <a:bodyPr vert="horz" wrap="none" lIns="92738" tIns="46369" rIns="92738" bIns="46369" numCol="1" anchor="b" anchorCtr="0" compatLnSpc="1">
            <a:prstTxWarp prst="textNoShape">
              <a:avLst/>
            </a:prstTxWarp>
          </a:bodyPr>
          <a:lstStyle>
            <a:lvl1pPr defTabSz="927100" eaLnBrk="0" hangingPunct="0">
              <a:buClrTx/>
              <a:buFontTx/>
              <a:buNone/>
              <a:defRPr sz="1200">
                <a:solidFill>
                  <a:schemeClr val="tx1"/>
                </a:solidFill>
                <a:latin typeface="Times New Roman" pitchFamily="16" charset="0"/>
              </a:defRPr>
            </a:lvl1pPr>
          </a:lstStyle>
          <a:p>
            <a:pPr>
              <a:defRPr/>
            </a:pPr>
            <a:endParaRPr lang="en-US" dirty="0"/>
          </a:p>
        </p:txBody>
      </p:sp>
      <p:sp>
        <p:nvSpPr>
          <p:cNvPr id="24583" name="Rectangle 7"/>
          <p:cNvSpPr>
            <a:spLocks noGrp="1" noChangeArrowheads="1"/>
          </p:cNvSpPr>
          <p:nvPr>
            <p:ph type="sldNum" sz="quarter" idx="5"/>
          </p:nvPr>
        </p:nvSpPr>
        <p:spPr bwMode="auto">
          <a:xfrm>
            <a:off x="3971925" y="8829675"/>
            <a:ext cx="3038475" cy="466725"/>
          </a:xfrm>
          <a:prstGeom prst="rect">
            <a:avLst/>
          </a:prstGeom>
          <a:noFill/>
          <a:ln w="9525">
            <a:noFill/>
            <a:miter lim="800000"/>
            <a:headEnd/>
            <a:tailEnd/>
          </a:ln>
          <a:effectLst/>
        </p:spPr>
        <p:txBody>
          <a:bodyPr vert="horz" wrap="none" lIns="92738" tIns="46369" rIns="92738" bIns="46369" numCol="1" anchor="b" anchorCtr="0" compatLnSpc="1">
            <a:prstTxWarp prst="textNoShape">
              <a:avLst/>
            </a:prstTxWarp>
          </a:bodyPr>
          <a:lstStyle>
            <a:lvl1pPr algn="r" defTabSz="927100" eaLnBrk="0" hangingPunct="0">
              <a:buClrTx/>
              <a:buFontTx/>
              <a:buNone/>
              <a:defRPr sz="1200">
                <a:solidFill>
                  <a:schemeClr val="tx1"/>
                </a:solidFill>
                <a:latin typeface="Times New Roman" pitchFamily="16" charset="0"/>
              </a:defRPr>
            </a:lvl1pPr>
          </a:lstStyle>
          <a:p>
            <a:pPr>
              <a:defRPr/>
            </a:pPr>
            <a:fld id="{35F4FE4D-D970-41C4-A419-AB92A14E0D4F}" type="slidenum">
              <a:rPr lang="en-US"/>
              <a:pPr>
                <a:defRPr/>
              </a:pPr>
              <a:t>‹#›</a:t>
            </a:fld>
            <a:endParaRPr lang="en-US" dirty="0"/>
          </a:p>
        </p:txBody>
      </p:sp>
    </p:spTree>
    <p:extLst>
      <p:ext uri="{BB962C8B-B14F-4D97-AF65-F5344CB8AC3E}">
        <p14:creationId xmlns:p14="http://schemas.microsoft.com/office/powerpoint/2010/main" val="21587067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6"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6"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6"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6"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a:noFill/>
        </p:spPr>
        <p:txBody>
          <a:bodyPr/>
          <a:lstStyle/>
          <a:p>
            <a:r>
              <a:rPr lang="fr-FR" dirty="0" smtClean="0"/>
              <a:t>CAST Application Intelligence</a:t>
            </a:r>
          </a:p>
        </p:txBody>
      </p:sp>
      <p:sp>
        <p:nvSpPr>
          <p:cNvPr id="21507" name="Rectangle 3"/>
          <p:cNvSpPr>
            <a:spLocks noGrp="1" noChangeArrowheads="1"/>
          </p:cNvSpPr>
          <p:nvPr>
            <p:ph type="dt" sz="quarter" idx="1"/>
          </p:nvPr>
        </p:nvSpPr>
        <p:spPr>
          <a:noFill/>
        </p:spPr>
        <p:txBody>
          <a:bodyPr/>
          <a:lstStyle/>
          <a:p>
            <a:fld id="{04CB0932-5374-488D-B3E0-D153BEE11C16}" type="datetime1">
              <a:rPr lang="fr-FR" smtClean="0"/>
              <a:pPr/>
              <a:t>08/12/2014</a:t>
            </a:fld>
            <a:endParaRPr lang="fr-FR" dirty="0" smtClean="0"/>
          </a:p>
        </p:txBody>
      </p:sp>
      <p:sp>
        <p:nvSpPr>
          <p:cNvPr id="21508" name="Rectangle 6"/>
          <p:cNvSpPr>
            <a:spLocks noGrp="1" noChangeArrowheads="1"/>
          </p:cNvSpPr>
          <p:nvPr>
            <p:ph type="ftr" sz="quarter" idx="4"/>
          </p:nvPr>
        </p:nvSpPr>
        <p:spPr>
          <a:noFill/>
        </p:spPr>
        <p:txBody>
          <a:bodyPr/>
          <a:lstStyle/>
          <a:p>
            <a:r>
              <a:rPr lang="fr-FR" dirty="0" smtClean="0"/>
              <a:t>CAST Copyright 2007</a:t>
            </a:r>
          </a:p>
        </p:txBody>
      </p:sp>
      <p:sp>
        <p:nvSpPr>
          <p:cNvPr id="21509" name="Rectangle 7"/>
          <p:cNvSpPr>
            <a:spLocks noGrp="1" noChangeArrowheads="1"/>
          </p:cNvSpPr>
          <p:nvPr>
            <p:ph type="sldNum" sz="quarter" idx="5"/>
          </p:nvPr>
        </p:nvSpPr>
        <p:spPr>
          <a:noFill/>
        </p:spPr>
        <p:txBody>
          <a:bodyPr/>
          <a:lstStyle/>
          <a:p>
            <a:fld id="{B7986DA7-A46C-4519-A0EA-8BC8CE989A86}" type="slidenum">
              <a:rPr lang="fr-FR" smtClean="0"/>
              <a:pPr/>
              <a:t>0</a:t>
            </a:fld>
            <a:endParaRPr lang="fr-FR" dirty="0" smtClean="0"/>
          </a:p>
        </p:txBody>
      </p:sp>
      <p:sp>
        <p:nvSpPr>
          <p:cNvPr id="21510" name="Rectangle 2"/>
          <p:cNvSpPr>
            <a:spLocks noGrp="1" noRot="1" noChangeAspect="1" noChangeArrowheads="1" noTextEdit="1"/>
          </p:cNvSpPr>
          <p:nvPr>
            <p:ph type="sldImg"/>
          </p:nvPr>
        </p:nvSpPr>
        <p:spPr>
          <a:xfrm>
            <a:off x="1181100" y="696913"/>
            <a:ext cx="4648200" cy="3486150"/>
          </a:xfrm>
          <a:ln/>
        </p:spPr>
      </p:sp>
      <p:sp>
        <p:nvSpPr>
          <p:cNvPr id="21511" name="Rectangle 3"/>
          <p:cNvSpPr>
            <a:spLocks noGrp="1" noChangeArrowheads="1"/>
          </p:cNvSpPr>
          <p:nvPr>
            <p:ph type="body" idx="1"/>
          </p:nvPr>
        </p:nvSpPr>
        <p:spPr>
          <a:noFill/>
          <a:ln/>
        </p:spPr>
        <p:txBody>
          <a:bodyPr/>
          <a:lstStyle/>
          <a:p>
            <a:pPr eaLnBrk="1" hangingPunct="1">
              <a:buFontTx/>
              <a:buNone/>
            </a:pPr>
            <a:endParaRPr lang="en-US" dirty="0" smtClean="0"/>
          </a:p>
          <a:p>
            <a:pPr eaLnBrk="1" hangingPunct="1">
              <a:buFontTx/>
              <a:buChar char="-"/>
            </a:pPr>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pPr>
              <a:defRPr/>
            </a:pPr>
            <a:fld id="{35F4FE4D-D970-41C4-A419-AB92A14E0D4F}" type="slidenum">
              <a:rPr lang="en-US" smtClean="0"/>
              <a:pPr>
                <a:defRPr/>
              </a:pPr>
              <a:t>10</a:t>
            </a:fld>
            <a:endParaRPr lang="en-US" dirty="0"/>
          </a:p>
        </p:txBody>
      </p:sp>
    </p:spTree>
    <p:extLst>
      <p:ext uri="{BB962C8B-B14F-4D97-AF65-F5344CB8AC3E}">
        <p14:creationId xmlns:p14="http://schemas.microsoft.com/office/powerpoint/2010/main" val="2434021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pPr>
              <a:defRPr/>
            </a:pPr>
            <a:fld id="{35F4FE4D-D970-41C4-A419-AB92A14E0D4F}" type="slidenum">
              <a:rPr lang="en-US" smtClean="0"/>
              <a:pPr>
                <a:defRPr/>
              </a:pPr>
              <a:t>12</a:t>
            </a:fld>
            <a:endParaRPr lang="en-US" dirty="0"/>
          </a:p>
        </p:txBody>
      </p:sp>
    </p:spTree>
    <p:extLst>
      <p:ext uri="{BB962C8B-B14F-4D97-AF65-F5344CB8AC3E}">
        <p14:creationId xmlns:p14="http://schemas.microsoft.com/office/powerpoint/2010/main" val="2521810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a:p>
        </p:txBody>
      </p:sp>
      <p:sp>
        <p:nvSpPr>
          <p:cNvPr id="4" name="Footer Placeholder 3"/>
          <p:cNvSpPr>
            <a:spLocks noGrp="1"/>
          </p:cNvSpPr>
          <p:nvPr>
            <p:ph type="ftr" sz="quarter" idx="10"/>
          </p:nvPr>
        </p:nvSpPr>
        <p:spPr/>
        <p:txBody>
          <a:bodyPr/>
          <a:lstStyle/>
          <a:p>
            <a:pPr>
              <a:defRPr/>
            </a:pPr>
            <a:r>
              <a:rPr lang="fr-FR" smtClean="0"/>
              <a:t>CAST Copyright 2007</a:t>
            </a:r>
            <a:endParaRPr lang="fr-FR"/>
          </a:p>
        </p:txBody>
      </p:sp>
      <p:sp>
        <p:nvSpPr>
          <p:cNvPr id="5" name="Slide Number Placeholder 4"/>
          <p:cNvSpPr>
            <a:spLocks noGrp="1"/>
          </p:cNvSpPr>
          <p:nvPr>
            <p:ph type="sldNum" sz="quarter" idx="11"/>
          </p:nvPr>
        </p:nvSpPr>
        <p:spPr/>
        <p:txBody>
          <a:bodyPr/>
          <a:lstStyle/>
          <a:p>
            <a:pPr>
              <a:defRPr/>
            </a:pPr>
            <a:fld id="{E07BA97C-F597-4F79-A711-A7574980B36C}" type="slidenum">
              <a:rPr lang="fr-FR" smtClean="0"/>
              <a:pPr>
                <a:defRPr/>
              </a:pPr>
              <a:t>13</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endParaRPr lang="fr-FR" smtClean="0"/>
          </a:p>
        </p:txBody>
      </p:sp>
      <p:sp>
        <p:nvSpPr>
          <p:cNvPr id="21508" name="Footer Placeholder 3"/>
          <p:cNvSpPr>
            <a:spLocks noGrp="1"/>
          </p:cNvSpPr>
          <p:nvPr>
            <p:ph type="ftr" sz="quarter" idx="4"/>
          </p:nvPr>
        </p:nvSpPr>
        <p:spPr>
          <a:noFill/>
        </p:spPr>
        <p:txBody>
          <a:bodyPr/>
          <a:lstStyle/>
          <a:p>
            <a:r>
              <a:rPr lang="fr-FR" smtClean="0"/>
              <a:t>CAST Copyright 2010</a:t>
            </a:r>
          </a:p>
        </p:txBody>
      </p:sp>
      <p:sp>
        <p:nvSpPr>
          <p:cNvPr id="21509" name="Slide Number Placeholder 4"/>
          <p:cNvSpPr>
            <a:spLocks noGrp="1"/>
          </p:cNvSpPr>
          <p:nvPr>
            <p:ph type="sldNum" sz="quarter" idx="5"/>
          </p:nvPr>
        </p:nvSpPr>
        <p:spPr>
          <a:noFill/>
        </p:spPr>
        <p:txBody>
          <a:bodyPr/>
          <a:lstStyle/>
          <a:p>
            <a:fld id="{920EB774-0535-4E76-8FEB-FDCB4E4DDCAD}" type="slidenum">
              <a:rPr lang="fr-FR" smtClean="0"/>
              <a:pPr/>
              <a:t>14</a:t>
            </a:fld>
            <a:endParaRPr lang="fr-FR"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pPr>
              <a:defRPr/>
            </a:pPr>
            <a:fld id="{35F4FE4D-D970-41C4-A419-AB92A14E0D4F}" type="slidenum">
              <a:rPr lang="en-US" smtClean="0"/>
              <a:pPr>
                <a:defRPr/>
              </a:pPr>
              <a:t>15</a:t>
            </a:fld>
            <a:endParaRPr lang="en-US" dirty="0"/>
          </a:p>
        </p:txBody>
      </p:sp>
    </p:spTree>
    <p:extLst>
      <p:ext uri="{BB962C8B-B14F-4D97-AF65-F5344CB8AC3E}">
        <p14:creationId xmlns:p14="http://schemas.microsoft.com/office/powerpoint/2010/main" val="831287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pPr>
              <a:defRPr/>
            </a:pPr>
            <a:fld id="{35F4FE4D-D970-41C4-A419-AB92A14E0D4F}" type="slidenum">
              <a:rPr lang="en-US" smtClean="0"/>
              <a:pPr>
                <a:defRPr/>
              </a:pPr>
              <a:t>16</a:t>
            </a:fld>
            <a:endParaRPr lang="en-US" dirty="0"/>
          </a:p>
        </p:txBody>
      </p:sp>
    </p:spTree>
    <p:extLst>
      <p:ext uri="{BB962C8B-B14F-4D97-AF65-F5344CB8AC3E}">
        <p14:creationId xmlns:p14="http://schemas.microsoft.com/office/powerpoint/2010/main" val="30102779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pPr>
              <a:defRPr/>
            </a:pPr>
            <a:fld id="{35F4FE4D-D970-41C4-A419-AB92A14E0D4F}" type="slidenum">
              <a:rPr lang="en-US" smtClean="0"/>
              <a:pPr>
                <a:defRPr/>
              </a:pPr>
              <a:t>17</a:t>
            </a:fld>
            <a:endParaRPr lang="en-US" dirty="0"/>
          </a:p>
        </p:txBody>
      </p:sp>
    </p:spTree>
    <p:extLst>
      <p:ext uri="{BB962C8B-B14F-4D97-AF65-F5344CB8AC3E}">
        <p14:creationId xmlns:p14="http://schemas.microsoft.com/office/powerpoint/2010/main" val="736301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pPr>
              <a:defRPr/>
            </a:pPr>
            <a:fld id="{35F4FE4D-D970-41C4-A419-AB92A14E0D4F}" type="slidenum">
              <a:rPr lang="en-US" smtClean="0"/>
              <a:pPr>
                <a:defRPr/>
              </a:pPr>
              <a:t>18</a:t>
            </a:fld>
            <a:endParaRPr lang="en-US" dirty="0"/>
          </a:p>
        </p:txBody>
      </p:sp>
    </p:spTree>
    <p:extLst>
      <p:ext uri="{BB962C8B-B14F-4D97-AF65-F5344CB8AC3E}">
        <p14:creationId xmlns:p14="http://schemas.microsoft.com/office/powerpoint/2010/main" val="4082501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pPr>
              <a:defRPr/>
            </a:pPr>
            <a:fld id="{35F4FE4D-D970-41C4-A419-AB92A14E0D4F}" type="slidenum">
              <a:rPr lang="en-US" smtClean="0"/>
              <a:pPr>
                <a:defRPr/>
              </a:pPr>
              <a:t>1</a:t>
            </a:fld>
            <a:endParaRPr lang="en-US" dirty="0"/>
          </a:p>
        </p:txBody>
      </p:sp>
    </p:spTree>
    <p:extLst>
      <p:ext uri="{BB962C8B-B14F-4D97-AF65-F5344CB8AC3E}">
        <p14:creationId xmlns:p14="http://schemas.microsoft.com/office/powerpoint/2010/main" val="3983579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pPr>
              <a:defRPr/>
            </a:pPr>
            <a:fld id="{35F4FE4D-D970-41C4-A419-AB92A14E0D4F}" type="slidenum">
              <a:rPr lang="en-US" smtClean="0"/>
              <a:pPr>
                <a:defRPr/>
              </a:pPr>
              <a:t>2</a:t>
            </a:fld>
            <a:endParaRPr lang="en-US" dirty="0"/>
          </a:p>
        </p:txBody>
      </p:sp>
    </p:spTree>
    <p:extLst>
      <p:ext uri="{BB962C8B-B14F-4D97-AF65-F5344CB8AC3E}">
        <p14:creationId xmlns:p14="http://schemas.microsoft.com/office/powerpoint/2010/main" val="444578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chor="t"/>
          <a:lstStyle/>
          <a:p>
            <a:endParaRPr lang="fr-FR" dirty="0"/>
          </a:p>
        </p:txBody>
      </p:sp>
      <p:sp>
        <p:nvSpPr>
          <p:cNvPr id="4" name="Slide Number Placeholder 3"/>
          <p:cNvSpPr>
            <a:spLocks noGrp="1"/>
          </p:cNvSpPr>
          <p:nvPr>
            <p:ph type="sldNum" sz="quarter" idx="10"/>
          </p:nvPr>
        </p:nvSpPr>
        <p:spPr/>
        <p:txBody>
          <a:bodyPr/>
          <a:lstStyle/>
          <a:p>
            <a:pPr>
              <a:defRPr/>
            </a:pPr>
            <a:fld id="{35F4FE4D-D970-41C4-A419-AB92A14E0D4F}" type="slidenum">
              <a:rPr lang="en-US" smtClean="0"/>
              <a:pPr>
                <a:defRPr/>
              </a:pPr>
              <a:t>3</a:t>
            </a:fld>
            <a:endParaRPr lang="en-US" dirty="0"/>
          </a:p>
        </p:txBody>
      </p:sp>
    </p:spTree>
    <p:extLst>
      <p:ext uri="{BB962C8B-B14F-4D97-AF65-F5344CB8AC3E}">
        <p14:creationId xmlns:p14="http://schemas.microsoft.com/office/powerpoint/2010/main" val="3802389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pPr>
              <a:defRPr/>
            </a:pPr>
            <a:fld id="{35F4FE4D-D970-41C4-A419-AB92A14E0D4F}" type="slidenum">
              <a:rPr lang="en-US" smtClean="0"/>
              <a:pPr>
                <a:defRPr/>
              </a:pPr>
              <a:t>5</a:t>
            </a:fld>
            <a:endParaRPr lang="en-US" dirty="0"/>
          </a:p>
        </p:txBody>
      </p:sp>
    </p:spTree>
    <p:extLst>
      <p:ext uri="{BB962C8B-B14F-4D97-AF65-F5344CB8AC3E}">
        <p14:creationId xmlns:p14="http://schemas.microsoft.com/office/powerpoint/2010/main" val="943092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pPr>
              <a:defRPr/>
            </a:pPr>
            <a:fld id="{35F4FE4D-D970-41C4-A419-AB92A14E0D4F}" type="slidenum">
              <a:rPr lang="en-US" smtClean="0"/>
              <a:pPr>
                <a:defRPr/>
              </a:pPr>
              <a:t>6</a:t>
            </a:fld>
            <a:endParaRPr lang="en-US" dirty="0"/>
          </a:p>
        </p:txBody>
      </p:sp>
    </p:spTree>
    <p:extLst>
      <p:ext uri="{BB962C8B-B14F-4D97-AF65-F5344CB8AC3E}">
        <p14:creationId xmlns:p14="http://schemas.microsoft.com/office/powerpoint/2010/main" val="3971697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pPr>
              <a:defRPr/>
            </a:pPr>
            <a:fld id="{35F4FE4D-D970-41C4-A419-AB92A14E0D4F}" type="slidenum">
              <a:rPr lang="en-US" smtClean="0"/>
              <a:pPr>
                <a:defRPr/>
              </a:pPr>
              <a:t>7</a:t>
            </a:fld>
            <a:endParaRPr lang="en-US" dirty="0"/>
          </a:p>
        </p:txBody>
      </p:sp>
    </p:spTree>
    <p:extLst>
      <p:ext uri="{BB962C8B-B14F-4D97-AF65-F5344CB8AC3E}">
        <p14:creationId xmlns:p14="http://schemas.microsoft.com/office/powerpoint/2010/main" val="444578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pPr>
              <a:defRPr/>
            </a:pPr>
            <a:fld id="{35F4FE4D-D970-41C4-A419-AB92A14E0D4F}" type="slidenum">
              <a:rPr lang="en-US" smtClean="0"/>
              <a:pPr>
                <a:defRPr/>
              </a:pPr>
              <a:t>8</a:t>
            </a:fld>
            <a:endParaRPr lang="en-US" dirty="0"/>
          </a:p>
        </p:txBody>
      </p:sp>
    </p:spTree>
    <p:extLst>
      <p:ext uri="{BB962C8B-B14F-4D97-AF65-F5344CB8AC3E}">
        <p14:creationId xmlns:p14="http://schemas.microsoft.com/office/powerpoint/2010/main" val="444578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pPr>
              <a:defRPr/>
            </a:pPr>
            <a:fld id="{35F4FE4D-D970-41C4-A419-AB92A14E0D4F}" type="slidenum">
              <a:rPr lang="en-US" smtClean="0"/>
              <a:pPr>
                <a:defRPr/>
              </a:pPr>
              <a:t>9</a:t>
            </a:fld>
            <a:endParaRPr lang="en-US" dirty="0"/>
          </a:p>
        </p:txBody>
      </p:sp>
    </p:spTree>
    <p:extLst>
      <p:ext uri="{BB962C8B-B14F-4D97-AF65-F5344CB8AC3E}">
        <p14:creationId xmlns:p14="http://schemas.microsoft.com/office/powerpoint/2010/main" val="93838923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email">
            <a:extLst>
              <a:ext uri="{BEBA8EAE-BF5A-486C-A8C5-ECC9F3942E4B}">
                <a14:imgProps xmlns:a14="http://schemas.microsoft.com/office/drawing/2010/main">
                  <a14:imgLayer r:embed="rId3">
                    <a14:imgEffect>
                      <a14:sharpenSoften amount="25000"/>
                    </a14:imgEffect>
                  </a14:imgLayer>
                </a14:imgProps>
              </a:ext>
            </a:extLst>
          </a:blip>
          <a:srcRect/>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email"/>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smtClean="0"/>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smtClean="0"/>
              <a:t>Click to edit Master title style</a:t>
            </a:r>
            <a:endParaRPr lang="en-US" dirty="0"/>
          </a:p>
        </p:txBody>
      </p:sp>
      <p:pic>
        <p:nvPicPr>
          <p:cNvPr id="13" name="Picture 12" descr="CAST_grey_100_bl.jpg"/>
          <p:cNvPicPr>
            <a:picLocks noChangeAspect="1"/>
          </p:cNvPicPr>
          <p:nvPr userDrawn="1"/>
        </p:nvPicPr>
        <p:blipFill>
          <a:blip r:embed="rId4" cstate="email"/>
          <a:stretch>
            <a:fillRect/>
          </a:stretch>
        </p:blipFill>
        <p:spPr>
          <a:xfrm>
            <a:off x="5791726" y="457200"/>
            <a:ext cx="2818874" cy="54864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dirty="0" smtClean="0"/>
              <a:t>Click to edit Master text styles</a:t>
            </a:r>
          </a:p>
        </p:txBody>
      </p:sp>
      <p:sp>
        <p:nvSpPr>
          <p:cNvPr id="7" name="Slide Number Placeholder 6"/>
          <p:cNvSpPr>
            <a:spLocks noGrp="1"/>
          </p:cNvSpPr>
          <p:nvPr>
            <p:ph type="sldNum" sz="quarter" idx="10"/>
          </p:nvPr>
        </p:nvSpPr>
        <p:spPr/>
        <p:txBody>
          <a:bodyPr/>
          <a:lstStyle>
            <a:lvl1pPr>
              <a:defRPr/>
            </a:lvl1pPr>
          </a:lstStyle>
          <a:p>
            <a:fld id="{83255CA8-44C3-4DC8-9820-DE998EF472CC}" type="slidenum">
              <a:rPr lang="en-US"/>
              <a:pPr/>
              <a:t>‹#›</a:t>
            </a:fld>
            <a:endParaRPr lang="en-US" dirty="0"/>
          </a:p>
        </p:txBody>
      </p:sp>
      <p:sp>
        <p:nvSpPr>
          <p:cNvPr id="6" name="Title 5"/>
          <p:cNvSpPr>
            <a:spLocks noGrp="1"/>
          </p:cNvSpPr>
          <p:nvPr>
            <p:ph type="title"/>
          </p:nvPr>
        </p:nvSpPr>
        <p:spPr>
          <a:xfrm>
            <a:off x="320040" y="237736"/>
            <a:ext cx="8503920" cy="378565"/>
          </a:xfrm>
        </p:spPr>
        <p:txBody>
          <a:bodyPr/>
          <a:lstStyle/>
          <a:p>
            <a:r>
              <a:rPr lang="en-US" dirty="0"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dirty="0" smtClean="0"/>
              <a:t>Click to edit Master text styles</a:t>
            </a:r>
          </a:p>
          <a:p>
            <a:pPr marL="646113" lvl="1"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pPr>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dirty="0" smtClean="0"/>
              <a:t>Click to edit Master text styles</a:t>
            </a:r>
          </a:p>
          <a:p>
            <a:pPr marL="646113" lvl="1"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pPr>
            <a:r>
              <a:rPr lang="en-US" dirty="0" smtClean="0"/>
              <a:t>Second level</a:t>
            </a:r>
          </a:p>
          <a:p>
            <a:pPr marL="906463" lvl="2"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pPr>
            <a:r>
              <a:rPr lang="en-US" dirty="0" smtClean="0"/>
              <a:t>Third level</a:t>
            </a:r>
          </a:p>
          <a:p>
            <a:pPr marL="1149350" lvl="3"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pPr>
            <a:r>
              <a:rPr lang="en-US" dirty="0" smtClean="0"/>
              <a:t>Fourth level</a:t>
            </a:r>
          </a:p>
          <a:p>
            <a:pPr marL="1366838" marR="0" lvl="4"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pPr>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 Two Contents with quote box">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fld id="{F71C7896-8E11-4384-BFC5-C0974CDBC83D}" type="slidenum">
              <a:rPr lang="en-US" smtClean="0"/>
              <a:pPr/>
              <a:t>‹#›</a:t>
            </a:fld>
            <a:endParaRPr lang="en-US" dirty="0"/>
          </a:p>
        </p:txBody>
      </p:sp>
      <p:sp>
        <p:nvSpPr>
          <p:cNvPr id="5" name="Title 4"/>
          <p:cNvSpPr>
            <a:spLocks noGrp="1"/>
          </p:cNvSpPr>
          <p:nvPr>
            <p:ph type="title"/>
          </p:nvPr>
        </p:nvSpPr>
        <p:spPr/>
        <p:txBody>
          <a:bodyPr/>
          <a:lstStyle/>
          <a:p>
            <a:r>
              <a:rPr lang="en-US" smtClean="0"/>
              <a:t>Click to edit Master title style</a:t>
            </a:r>
            <a:endParaRPr lang="en-US"/>
          </a:p>
        </p:txBody>
      </p:sp>
      <p:sp>
        <p:nvSpPr>
          <p:cNvPr id="6" name="Content Placeholder 5"/>
          <p:cNvSpPr>
            <a:spLocks noGrp="1"/>
          </p:cNvSpPr>
          <p:nvPr>
            <p:ph sz="quarter" idx="12"/>
          </p:nvPr>
        </p:nvSpPr>
        <p:spPr>
          <a:xfrm>
            <a:off x="325438" y="1545021"/>
            <a:ext cx="4246562" cy="4866289"/>
          </a:xfrm>
        </p:spPr>
        <p:txBody>
          <a:bodyPr/>
          <a:lstStyle>
            <a:lvl1pPr>
              <a:defRPr sz="1800"/>
            </a:lvl1pPr>
            <a:lvl2pPr>
              <a:defRPr sz="1600"/>
            </a:lvl2pPr>
            <a:lvl3pPr>
              <a:defRPr sz="1400"/>
            </a:lvl3pPr>
            <a:lvl4pPr>
              <a:defRPr sz="1200"/>
            </a:lvl4pPr>
            <a:lvl5pPr>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5"/>
          <p:cNvSpPr>
            <a:spLocks noGrp="1"/>
          </p:cNvSpPr>
          <p:nvPr>
            <p:ph sz="quarter" idx="13"/>
          </p:nvPr>
        </p:nvSpPr>
        <p:spPr>
          <a:xfrm>
            <a:off x="325438" y="906463"/>
            <a:ext cx="8492741" cy="369332"/>
          </a:xfrm>
          <a:solidFill>
            <a:schemeClr val="accent1"/>
          </a:solidFill>
        </p:spPr>
        <p:txBody>
          <a:bodyPr/>
          <a:lstStyle>
            <a:lvl1pPr marL="0" indent="0" algn="ctr">
              <a:buNone/>
              <a:defRPr sz="1800" b="1" i="1">
                <a:solidFill>
                  <a:schemeClr val="bg1"/>
                </a:solidFill>
              </a:defRPr>
            </a:lvl1pPr>
            <a:lvl2pPr>
              <a:defRPr b="1" i="1"/>
            </a:lvl2pPr>
            <a:lvl3pPr>
              <a:defRPr b="1" i="1"/>
            </a:lvl3pPr>
            <a:lvl4pPr>
              <a:defRPr b="1" i="1"/>
            </a:lvl4pPr>
            <a:lvl5pPr>
              <a:defRPr b="1" i="1"/>
            </a:lvl5pPr>
          </a:lstStyle>
          <a:p>
            <a:pPr lvl="0"/>
            <a:r>
              <a:rPr lang="en-US" dirty="0" smtClean="0"/>
              <a:t>Click to edit Master text styles</a:t>
            </a:r>
          </a:p>
        </p:txBody>
      </p:sp>
      <p:sp>
        <p:nvSpPr>
          <p:cNvPr id="3" name="Content Placeholder 2"/>
          <p:cNvSpPr>
            <a:spLocks noGrp="1"/>
          </p:cNvSpPr>
          <p:nvPr>
            <p:ph sz="quarter" idx="14"/>
          </p:nvPr>
        </p:nvSpPr>
        <p:spPr>
          <a:xfrm>
            <a:off x="4572000" y="1549400"/>
            <a:ext cx="4257674" cy="48720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3284757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836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2016048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dirty="0" smtClean="0"/>
              <a:t>Click to edit Master text styles</a:t>
            </a:r>
          </a:p>
          <a:p>
            <a:pPr marL="646113" lvl="1"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pPr>
            <a:r>
              <a:rPr lang="en-US" dirty="0" smtClean="0"/>
              <a:t>Second level</a:t>
            </a:r>
          </a:p>
          <a:p>
            <a:pPr marL="906463" lvl="2"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pPr>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736468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dirty="0" smtClean="0"/>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dirty="0"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dirty="0" smtClean="0"/>
              <a:t>Click to edit Master text styles</a:t>
            </a:r>
          </a:p>
          <a:p>
            <a:pPr marL="646113" lvl="1"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pPr>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dirty="0" smtClean="0"/>
              <a:t>Click to edit Master text styles</a:t>
            </a:r>
          </a:p>
          <a:p>
            <a:pPr marL="646113" lvl="1"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pPr>
            <a:r>
              <a:rPr lang="en-US" dirty="0" smtClean="0"/>
              <a:t>Second level</a:t>
            </a:r>
          </a:p>
          <a:p>
            <a:pPr marL="906463" lvl="2"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pPr>
            <a:r>
              <a:rPr lang="en-US" dirty="0" smtClean="0"/>
              <a:t>Third level</a:t>
            </a:r>
          </a:p>
          <a:p>
            <a:pPr marL="1149350" lvl="3"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pPr>
            <a:r>
              <a:rPr lang="en-US" dirty="0" smtClean="0"/>
              <a:t>Fourth level</a:t>
            </a:r>
          </a:p>
          <a:p>
            <a:pPr marL="1366838" marR="0" lvl="4"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pPr>
            <a:r>
              <a:rPr lang="en-US" dirty="0" smtClean="0"/>
              <a:t>Fifth level</a:t>
            </a:r>
            <a:endParaRPr lang="en-US" dirty="0"/>
          </a:p>
        </p:txBody>
      </p:sp>
    </p:spTree>
    <p:extLst>
      <p:ext uri="{BB962C8B-B14F-4D97-AF65-F5344CB8AC3E}">
        <p14:creationId xmlns:p14="http://schemas.microsoft.com/office/powerpoint/2010/main" val="216612278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de-DE" dirty="0" smtClean="0"/>
              <a:t>Titelmasterformat durch Klicken bearbeiten</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de-DE" dirty="0" smtClean="0"/>
              <a:t>Textmasterformate durch Klicken bearbeiten</a:t>
            </a:r>
          </a:p>
        </p:txBody>
      </p:sp>
    </p:spTree>
    <p:extLst>
      <p:ext uri="{BB962C8B-B14F-4D97-AF65-F5344CB8AC3E}">
        <p14:creationId xmlns:p14="http://schemas.microsoft.com/office/powerpoint/2010/main" val="355835765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fld id="{F71C7896-8E11-4384-BFC5-C0974CDBC83D}" type="slidenum">
              <a:rPr lang="en-US" smtClean="0"/>
              <a:pPr/>
              <a:t>‹#›</a:t>
            </a:fld>
            <a:endParaRPr lang="en-US" dirty="0"/>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713290"/>
          </a:xfrm>
        </p:spPr>
        <p:txBody>
          <a:bodyPr/>
          <a:lstStyle>
            <a:lvl1pPr>
              <a:defRPr sz="2000"/>
            </a:lvl1pPr>
            <a:lvl2pPr>
              <a:defRPr sz="1600"/>
            </a:lvl2pPr>
            <a:lvl3pPr>
              <a:defRPr sz="16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smtClean="0"/>
              <a:t>Click to edit Master text styles</a:t>
            </a:r>
          </a:p>
        </p:txBody>
      </p:sp>
      <p:sp>
        <p:nvSpPr>
          <p:cNvPr id="4" name="Rectangle 3"/>
          <p:cNvSpPr/>
          <p:nvPr/>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5" name="Rectangle 4"/>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fld id="{F8480F06-4623-41B7-AED8-91A86F546A2E}" type="slidenum">
              <a:rPr lang="en-US" smtClean="0"/>
              <a:pPr/>
              <a:t>‹#›</a:t>
            </a:fld>
            <a:endParaRPr lang="en-US" dirty="0"/>
          </a:p>
        </p:txBody>
      </p:sp>
      <p:sp>
        <p:nvSpPr>
          <p:cNvPr id="2" name="Title 1"/>
          <p:cNvSpPr>
            <a:spLocks noGrp="1"/>
          </p:cNvSpPr>
          <p:nvPr>
            <p:ph type="title"/>
          </p:nvPr>
        </p:nvSpPr>
        <p:spPr>
          <a:xfrm>
            <a:off x="320040" y="237736"/>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fld id="{83255CA8-44C3-4DC8-9820-DE998EF472CC}" type="slidenum">
              <a:rPr lang="en-US" smtClean="0"/>
              <a:pPr/>
              <a:t>‹#›</a:t>
            </a:fld>
            <a:endParaRPr lang="en-US" dirty="0"/>
          </a:p>
        </p:txBody>
      </p:sp>
      <p:sp>
        <p:nvSpPr>
          <p:cNvPr id="6" name="Title 5"/>
          <p:cNvSpPr>
            <a:spLocks noGrp="1"/>
          </p:cNvSpPr>
          <p:nvPr>
            <p:ph type="title"/>
          </p:nvPr>
        </p:nvSpPr>
        <p:spPr>
          <a:xfrm>
            <a:off x="320040" y="237736"/>
            <a:ext cx="8503920" cy="378565"/>
          </a:xfrm>
        </p:spPr>
        <p:txBody>
          <a:bodyPr/>
          <a:lstStyle/>
          <a:p>
            <a:r>
              <a:rPr lang="en-US"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fld id="{E4F94C26-2A70-4961-AAB1-3557AEA8AC57}" type="slidenum">
              <a:rPr lang="en-US" smtClean="0"/>
              <a:pPr/>
              <a:t>‹#›</a:t>
            </a:fld>
            <a:endParaRPr lang="en-US" dirty="0"/>
          </a:p>
        </p:txBody>
      </p:sp>
      <p:sp>
        <p:nvSpPr>
          <p:cNvPr id="4" name="Rectangle 3"/>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en-US" sz="2200" dirty="0" err="1" smtClean="0">
              <a:solidFill>
                <a:schemeClr val="tx2">
                  <a:lumMod val="65000"/>
                  <a:lumOff val="35000"/>
                </a:schemeClr>
              </a:solidFill>
              <a:latin typeface="+mn-lt"/>
              <a:cs typeface="Arial" pitchFamily="34" charset="0"/>
            </a:endParaRPr>
          </a:p>
        </p:txBody>
      </p:sp>
      <p:sp>
        <p:nvSpPr>
          <p:cNvPr id="5" name="Rectangle 4"/>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en-US" sz="2200" dirty="0" err="1" smtClean="0">
              <a:solidFill>
                <a:schemeClr val="tx2">
                  <a:lumMod val="65000"/>
                  <a:lumOff val="35000"/>
                </a:schemeClr>
              </a:solidFill>
              <a:latin typeface="+mn-lt"/>
              <a:cs typeface="Arial" pitchFamily="34" charset="0"/>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9C87F15E-2A6C-4686-9A7F-9B81C9148D0D}"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fld id="{F71C7896-8E11-4384-BFC5-C0974CDBC83D}" type="slidenum">
              <a:rPr lang="en-US"/>
              <a:pPr/>
              <a:t>‹#›</a:t>
            </a:fld>
            <a:endParaRPr lang="en-US" dirty="0"/>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836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fld id="{F8480F06-4623-41B7-AED8-91A86F546A2E}" type="slidenum">
              <a:rPr lang="en-US"/>
              <a:pPr/>
              <a:t>‹#›</a:t>
            </a:fld>
            <a:endParaRPr lang="en-US" dirty="0"/>
          </a:p>
        </p:txBody>
      </p:sp>
      <p:sp>
        <p:nvSpPr>
          <p:cNvPr id="2" name="Title 1"/>
          <p:cNvSpPr>
            <a:spLocks noGrp="1"/>
          </p:cNvSpPr>
          <p:nvPr>
            <p:ph type="title"/>
          </p:nvPr>
        </p:nvSpPr>
        <p:spPr>
          <a:xfrm>
            <a:off x="320040" y="237736"/>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dirty="0" smtClean="0"/>
              <a:t>Click to edit Master text styles</a:t>
            </a:r>
          </a:p>
          <a:p>
            <a:pPr marL="646113" lvl="1"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pPr>
            <a:r>
              <a:rPr lang="en-US" dirty="0" smtClean="0"/>
              <a:t>Second level</a:t>
            </a:r>
          </a:p>
          <a:p>
            <a:pPr marL="906463" lvl="2"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pPr>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8" name="Picture 17" descr="CAST_grey_100_bl.jpg"/>
          <p:cNvPicPr>
            <a:picLocks noChangeAspect="1"/>
          </p:cNvPicPr>
          <p:nvPr/>
        </p:nvPicPr>
        <p:blipFill>
          <a:blip r:embed="rId17" cstate="email"/>
          <a:srcRect b="42816"/>
          <a:stretch>
            <a:fillRect/>
          </a:stretch>
        </p:blipFill>
        <p:spPr>
          <a:xfrm>
            <a:off x="7008258" y="6542255"/>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smtClean="0"/>
              <a:t>Click to edit Master title style</a:t>
            </a:r>
            <a:endParaRPr lang="en-US" dirty="0" smtClean="0"/>
          </a:p>
        </p:txBody>
      </p:sp>
      <p:sp>
        <p:nvSpPr>
          <p:cNvPr id="199684" name="Rectangle 4"/>
          <p:cNvSpPr>
            <a:spLocks noGrp="1" noChangeArrowheads="1"/>
          </p:cNvSpPr>
          <p:nvPr>
            <p:ph type="sldNum" sz="quarter" idx="4"/>
          </p:nvPr>
        </p:nvSpPr>
        <p:spPr bwMode="auto">
          <a:xfrm>
            <a:off x="3954959" y="6570669"/>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fld id="{8022235C-F2BB-49F2-A307-DAF5D2C4A06C}" type="slidenum">
              <a:rPr lang="en-US" smtClean="0"/>
              <a:pPr/>
              <a:t>‹#›</a:t>
            </a:fld>
            <a:endParaRPr lang="en-US" dirty="0"/>
          </a:p>
        </p:txBody>
      </p:sp>
      <p:sp>
        <p:nvSpPr>
          <p:cNvPr id="6" name="Text Placeholder 5"/>
          <p:cNvSpPr>
            <a:spLocks noGrp="1"/>
          </p:cNvSpPr>
          <p:nvPr>
            <p:ph type="body" idx="1"/>
          </p:nvPr>
        </p:nvSpPr>
        <p:spPr>
          <a:xfrm>
            <a:off x="325755" y="907125"/>
            <a:ext cx="8503920" cy="1713290"/>
          </a:xfrm>
          <a:prstGeom prst="rect">
            <a:avLst/>
          </a:prstGeom>
        </p:spPr>
        <p:txBody>
          <a:bodyPr vert="horz" lIns="45720" tIns="45720" rIns="45720" bIns="4572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en-US" sz="2200" dirty="0" err="1" smtClean="0">
              <a:solidFill>
                <a:schemeClr val="tx2">
                  <a:lumMod val="65000"/>
                  <a:lumOff val="35000"/>
                </a:schemeClr>
              </a:solidFill>
              <a:latin typeface="+mn-lt"/>
              <a:cs typeface="Arial" pitchFamily="34" charset="0"/>
            </a:endParaRPr>
          </a:p>
        </p:txBody>
      </p:sp>
      <p:sp>
        <p:nvSpPr>
          <p:cNvPr id="12" name="Freeform 11"/>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3" name="Rectangle 12"/>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en-US" sz="2200" dirty="0" err="1" smtClean="0">
              <a:solidFill>
                <a:schemeClr val="tx2">
                  <a:lumMod val="65000"/>
                  <a:lumOff val="35000"/>
                </a:schemeClr>
              </a:solidFill>
              <a:latin typeface="+mn-lt"/>
              <a:cs typeface="Arial" pitchFamily="34" charset="0"/>
            </a:endParaRPr>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10" r:id="rId8"/>
    <p:sldLayoutId id="2147483712" r:id="rId9"/>
    <p:sldLayoutId id="2147483713" r:id="rId10"/>
    <p:sldLayoutId id="2147483732" r:id="rId11"/>
    <p:sldLayoutId id="2147483735" r:id="rId12"/>
    <p:sldLayoutId id="2147483737" r:id="rId13"/>
    <p:sldLayoutId id="2147483738" r:id="rId14"/>
    <p:sldLayoutId id="2147483741" r:id="rId15"/>
  </p:sldLayoutIdLst>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0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16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6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image" Target="../media/image5.png"/><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notesSlide" Target="../notesSlides/notesSlide15.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slideLayout" Target="../slideLayouts/slideLayout2.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sz="quarter"/>
          </p:nvPr>
        </p:nvSpPr>
        <p:spPr>
          <a:xfrm>
            <a:off x="466344" y="4633236"/>
            <a:ext cx="8472940" cy="766364"/>
          </a:xfrm>
        </p:spPr>
        <p:txBody>
          <a:bodyPr/>
          <a:lstStyle/>
          <a:p>
            <a:pPr>
              <a:spcBef>
                <a:spcPts val="1200"/>
              </a:spcBef>
              <a:spcAft>
                <a:spcPts val="1200"/>
              </a:spcAft>
            </a:pPr>
            <a:r>
              <a:rPr lang="fr-FR" sz="2800" dirty="0" smtClean="0">
                <a:solidFill>
                  <a:schemeClr val="bg2">
                    <a:lumMod val="50000"/>
                  </a:schemeClr>
                </a:solidFill>
              </a:rPr>
              <a:t>xxx</a:t>
            </a:r>
            <a:r>
              <a:rPr lang="fr-FR" sz="2800" dirty="0" smtClean="0">
                <a:solidFill>
                  <a:srgbClr val="FFC000"/>
                </a:solidFill>
              </a:rPr>
              <a:t/>
            </a:r>
            <a:br>
              <a:rPr lang="fr-FR" sz="2800" dirty="0" smtClean="0">
                <a:solidFill>
                  <a:srgbClr val="FFC000"/>
                </a:solidFill>
              </a:rPr>
            </a:br>
            <a:r>
              <a:rPr lang="fr-FR" dirty="0" smtClean="0">
                <a:solidFill>
                  <a:schemeClr val="bg2">
                    <a:lumMod val="50000"/>
                  </a:schemeClr>
                </a:solidFill>
              </a:rPr>
              <a:t>Restitution contrôle d’audit </a:t>
            </a:r>
            <a:endParaRPr lang="fr-FR" sz="2800" dirty="0">
              <a:solidFill>
                <a:schemeClr val="bg2">
                  <a:lumMod val="50000"/>
                </a:schemeClr>
              </a:solidFill>
            </a:endParaRPr>
          </a:p>
        </p:txBody>
      </p:sp>
      <p:sp>
        <p:nvSpPr>
          <p:cNvPr id="6151" name="Rectangle 22"/>
          <p:cNvSpPr>
            <a:spLocks noChangeArrowheads="1"/>
          </p:cNvSpPr>
          <p:nvPr/>
        </p:nvSpPr>
        <p:spPr bwMode="auto">
          <a:xfrm>
            <a:off x="1636713" y="206375"/>
            <a:ext cx="280987" cy="309563"/>
          </a:xfrm>
          <a:prstGeom prst="rect">
            <a:avLst/>
          </a:prstGeom>
          <a:solidFill>
            <a:schemeClr val="bg1"/>
          </a:solidFill>
          <a:ln w="9525" algn="ctr">
            <a:noFill/>
            <a:round/>
            <a:headEnd/>
            <a:tailEnd/>
          </a:ln>
        </p:spPr>
        <p:txBody>
          <a:bodyPr wrap="none" lIns="90000" tIns="46800" rIns="90000" bIns="46800">
            <a:spAutoFit/>
          </a:bodyPr>
          <a:lstStyle/>
          <a:p>
            <a:pPr>
              <a:spcBef>
                <a:spcPct val="20000"/>
              </a:spcBef>
              <a:buClr>
                <a:srgbClr val="FF0000"/>
              </a:buClr>
              <a:buFont typeface="Wingdings" pitchFamily="2" charset="2"/>
              <a:buNone/>
            </a:pPr>
            <a:endParaRPr lang="en-US" dirty="0"/>
          </a:p>
        </p:txBody>
      </p:sp>
      <p:sp>
        <p:nvSpPr>
          <p:cNvPr id="8198" name="AutoShape 6" descr="data:image/jpg;base64,/9j/4AAQSkZJRgABAQAAAQABAAD/2wCEAAkGBhQSEBQREhQVFBQVGBYWGBgWFBUYFBYUGhYVHBUVFhgaGyYeGBojGRgXHy8gIycpLCwsFx4xNTAqNSYrLCkBCQoKDQwOGg8PFzEfHhwqKjU1NS4uNTU1MjU1Kio1MTU0NTUwNSkuNSkqNS01Nis1NTE1KSkpNSo1MyksKSosNv/AABEIAHABeQMBIgACEQEDEQH/xAAcAAEAAwADAQEAAAAAAAAAAAAABAUGAgMHAQj/xABJEAACAQIEAgUGBw0HBQAAAAABAgADEQQSITEFBhNBUWFxByKBkbHRMjRTcpKhshQVFiQlQlJUc4KDwcIXIzM1YrPwY5Oj4fH/xAAaAQEAAgMBAAAAAAAAAAAAAAAAAQcEBQYD/8QAMBEBAAEEAAMEBwkAAAAAAAAAAAECAwQRBSGhEjFBsRQ1YoKR0eEGExUiI1FScYH/2gAMAwEAAhEDEQA/APcYiICIiAiIgIiICIiAiIgIiICIiAiIgIiICIiAiIgIiICIiAiIgIiICIiAiIgIiICIiAiIgIiICIiAiIgIiICIiAiIgIiICIiAiIgJlua+eVwNVKbUmfMua4YC2pFtfCameR+V5vxykP8Aoj/cqe6G24Pi28rKi3djcanyXH9sVP8AV3+mvugeWGn+r1Ppr7pm+RuRjjD0tW60FNtNGqMNwD1AdZ9Hh61w7gtGguWjSRB3AX9J3MNrxCnhOJXNum1NdUd/5piI/wBYk+WCmNDh6n0190+jywU/1ap9NfdMJzh8fxP7V/bNh5HBrifCn/XDPyuG4FjD9K+63ypnXanx180r+2Kn+rv9NfdH9sVP9Xf6a+6aLj/I+GxSm6CnU6qiABge8DRh3GeNcc4LUwldqNUajUEbMp2Ydx98PHhuNwnO3TTbmmqPCap6c+b3Xl7jAxWHTEKpUPfQkEizEbjwllMv5NG/JtHuNQf+RpqIcpmW6bWRct091NUx1fGNhKPEc3U6bZXp1VbexUA+2XsxvOg/GKPgPtwxl6vMAtmNGuF3v0Ztbt01k3B49Kq5qbBh3dXcR1TvmT465wmKSumiuPPUbGx1+o38fTA1sTgtUFQ3URe/dbeVp5moXIzkgGxYKxQH51rQLWJ1fdK5M9wVtmuNRbt0kTDceo1HCI+Zjews3ULncdkCwiQcbxqjSbLUcKbXtZjp6BObcUpikKxbzDsbHXs0teB39OM2S/nWzW67Xtf1zsmTwPMdNsXUqOcqZAi3BubNfUDa80eH4jTdC6sCovc6gC2+8CTErU5hoH8/TbMVYIT84i0m4bFLUGZCGFyLja43gdsSBjOOUqTZGa7/AKKgs3qG07cDxOnVvka5G4IIYeIOsCvPM6istFqdRWYgDMANzYHfaXUyXH/8xw/8P7Zl1V5jw6tkNQXGmxIB7LgWgWcTijgi4Nwdb93bIWM43SptkZrt+ioLH0gbQJ8SNguI06y5qbBgND2g9hB1EkwEREBERAREQEREBERAREQEREBERATyLyqUy/EaSLuaVNR4mpUt7Z67Mjxrk563EqOLDJ0dPo7qb5vMLG40tuRDb8HyaMbIm5XOtU1fHXJouE8OWhRp0U2RQvies+k3Ppkwz4J9MNVVVNUzVPfLwHnD4/if2r+2bHyN74n+H/XMdzh8fxP7V/bNj5G98T/D/rkQsTifqj3aPOl6bMH5WOEB8MuIA86kwBP+hjb7WX1zeSt5j4YcRha1EWzOpAvsG0K39IElw2Bf9HyaLm9amN/149FJ5L2/Jydz1Ptma2UXJvAXweFFF2ViGZrre2vVrL2EZ9dNzJuV0TuJqmepMbzp8Yo+A+3NlMZzofxij4D7cMNs5k+ffg0vFvYJq5kuYEOKxSUKeoQeeRst97+AHrMD5x3HMmBoIL3dVB+aFBt6dJaYDFYZcOtI1aVstmBqJqSPOvrve8gc74T+5plRohy+AI09kuuHUab0abhEN1U/BXs8IFJyVjNatG9wpzLrfS9jbu2M4ItuLG3efSaU0eGen0joigMoGaygDXYXHX3TOE24tr17f9n/ANQLLnBR9yt3Mh+uSeXB+KUvm/zMhc6YgDD5OtmHqGpPs9cm8tn8UpfN/mYFLy0Px3EfvfbllzfTY4Vst91LW/R/+2Polby2bY7ED5/25aYzj4QsCoyrVSmST1MhJPo2gRuGcyYd6a0nsnmhSrfAOltDtbxtO2khwmDqEEHLmZSNvOPme0TlxDlSjUBKjo2OxXa/eu0puEU3qYHEUt8h830WJA7tPrgTuSsPem9Y6uzEXO9hb2kznRweIOPNVhamMwB0sUIOVe0m9jr2RyPWBw7L1q59RAt/OXdbGqrpTN8z3sB2AXJPYIGV5qplsbSUGxIUAjcXc6iXXG8Ci4OooUAKtxpsRsfGVXHz+UMP+59uXnMHxWt8xvZArOAY8pw9nOvRh7ejUD65F5RxdJVqVKtRBUdtczqGtbvN7En6pz4HQL8OqoNz0gHjYTlyUqNRdWVSyv1gE2IFvrBgR6uPSnxFWpMrJUyhsrAi50O3XexmxkKv0NNkBRcztZbIL3te+2gHbJsBERAREQERED47WBMx34eP8kv0z7pr6vwT4H2TyeBtuDc1tXrLSNMKCCbhidh4TSzz3lH42ng3sM9CgIiIGUx/OTU6r0+jU5WK3zHW3onDDc7szqvRKMzKt8x0uQOyUHHPjNb55nTw7/Gp/PT7QgepxAiAme47zO2Hq9GEDeaDcsRvfTbumhmD51+Mj5i+1oEk8+P8kv0z7prsNVz01bbMoPrF55SZ6lw3/Bp/MT7IgeFc4fH8T+1f2zY+RvfE/wAP+uY7nD4/if2r+2bHyN74n+H/AFyIWNxP1R7tHnS3HMHGThkVgoa5tYm3VeUX4eP8kv0z7pM56/wafz/6TMV/z/n1SVcvSeA8VOIpdIVC+cVsDfa2v1yymf5J+LH57exZoIHxhcSixPKKVGzPVqsdrkrt6pc4uoVpuw3Ck+oTPcEfF106RqwRTt/doSe/bQQLAcA0sa9cr2Z7admgvJ2C4elJctNQo+s95J1MzXBuI4ivVqU+my5L69GhvZrdk78JjcSmMWhWcMrAkEKoDDKbHa41EDRYjDq6lGAKnQgyoocutTutLEVEQ382ym1+wnaXc41VJUgGxsbG17HttA6cFgVpLlW+9ySbsxO5Y9ZkLivAFrMtTMyOuzLvpteVmA4jXGOOHqVM6jN+agv5twdB4TUQKd+W1ZHV3d3cAF2N2ADA2UbAXEkcJ4T0Ayio7L1BrWGtzawlhK3jpqLSapSqZCgZiMqtmsL212gdGK5aDVjWp1HpOd8trHt9c7W5epmmKbZmAfpGJOrtrcsfT1Tq5Vx71qJeo2Y52F7AaWXTQDtMuYFT942C5Fr1Fp7ZfNJA7AxFwJOwGASigpoLAesntPaZIiBTPy4BUNSjUaiW+EAAVP7pkvBcLCEuzNUqMLF2te3YoGiiTogUOI5TV36RqtUtpY3W4ttbSWVTh+aiaLOzZgVLG2bX0WkyIFXwrgQw582o5U3802y3PXtvOuty4OkNWjUaix3ygFT+6ZcRAg4PheRukd2qVLWzNbQdigaKJOiICIiAiIgIiIHwiV34OYf5JPVLKIELDcGo02DpTVWHWN5NiICIiBAq8CoMxZqSlibk23M+Jy/hwQRSUEEEabEbGWEQEREBIeK4RSqtmqU1Y2tc9n/DJkQK38HMP8knqlgiAAACwAsB2AbTlPhgeBc4fH8T+1f2zY+RvfE/w/65iuaqobHYlhsar/aM2XkcqjPiV6yKZ9ALA+0SIWPxOJ/CdezR50vScXgUqgCooYDUX7ZE/BzD/JJ6pZRJVw6cLg0pLlpqFF72HbO6IgdWLpFqbKNCykDxIInHA4bo6aJ+ioX1Cd8QMbyd8ar+Dfbmg4pQAeniGIAo5y3aVK2sPTM/yd8ar+B+3LLnWoRhgB+c6g+Gp9ogfcHxPE11NSktNEuQofMWe3eNBJnBOMiurAjLUQ2dew9o7riQOCYquuHphMOGXKLHpVF763t1Tr4RwyuuMesyBEfNcZ1Nr2I2319sDoo/5s3gf9oS545xsUAoAz1H0Vf5nulNQ/zZvA/7Qkfi9VjxJbLnK5Mq3tfzc2521MC3xfEsRQUVKy03S4DBMwZL+OjSbxKuHwlR1N1amxB7spkLiTYitSen9zgZha/Soba6GcMLhKlLh9WnUFiFqW1B80gkbd5MD5yXf7ma2+drX2vlW05UeMYl6rUlpUjk0Zg7ZAbXte1791pnsHxSrTwhFNSFNQ5qg6rhfNXsOm/eO2bThHR9ChpCyEXHbfrues33gQuJcdZHShTUPWa2l/NW/ad+0+AnDHcRxGHAqVBTqU7gNkDKy369Sbj1Sp4K2fiVRjuOk+ohR9Wk0XMKXwtb5hPpGogfcRj2aiKtDI9xm84kebY6adfcZU8L5krVwVRE6TfUkIq9rHcknYDsM+coVCcLUB2Ba3pUG06+Ql8yqf8AUo+qBIo8zslR6OIQCovwclyHJtZRftuIx/G8Rh8r1adPo2NrKxLL12JOl7X9Uh8RX8q0/wBw/UZO52+LD56+xoF9SqBlDDUEAjwO05yDwQ/i1H9mn2RJ0BERAREQEREBERAREQEREBERAREQEREBERArOYuNjCYdq7KWClRYEAm5A3PjPP8AifledlK0KIQkWzO+YjvCgAX8TPUalIMLMAR2EAidP3upfJp9BfdDZYeRiWY/Ws9ud/y10fnJmubk3J1Pee2WPL/H6mDrCtSsTaxU/BZTuD757597qXyafQX3R97qXyafQX3SHQ3PtNauUTRXY3E+19GE4f5XFdkRsOwLMq3FQEXJAvqB2z0ORxw+mNqafQX3SRJcxl3ce5MTYt9j9+eyIiGGSNjeIU6QvUYLe9rne29pJnxkB3F4GE5X4nTp4iozsFDg2J2vmvrNRx3BfdGGISxOjL2EjUese2WPQr2D1CcgIGd5a41TWiKVRhTendSG00vpv3aeiWGH4pndnBAw6Kbufzm6yp/RAvr13k2rgqbG7IrHtKgn6xO3ILWtp9UDE0eKU/vkapcZDcZr6fAtfwvJfMeHKV6WMQZkGUtbu2PgVO/dNT0K9g9QnLL1QK5uYaOTMHDX2UauT1ALveROJ48rhH6dlWo6PZevUGy95Fxcy2pYKmpzKiKe0KAfWBO1kB3AMDJ8qVKT4d8O5GZmbzesgquo8LH1ThwbHnB1nw9Y2Qm4Y7DsPgR9YmvFIDYD1Q1MHcA+iBkq9P7mxq4jejVucw1AzDW/p18JYcycVQ0DTpsHepZQFNzYnU6d0vWQEWIBHZbSdVHBU0N0RFPcoHsECnwFJcJhLVWCswYm5/OI+CO3SwldyNjUUPTZgGZlygnfTqmvZAdxecRSHYPVAyHF8QqcTRmNlGS57NDJ/ONUNhFZSCC6kEbEWbUTQmmDuB6oKC1rC0Ct5bxiPh6aqwJRFDDrBtbX1S0nFUA2AE5QEREBERAREQEREBERAREQEREBERAREQEREBERAREQEREBERAREQEREBERAREQEREBERAREQEREBERAREQEREBERAREQP/2Q=="/>
          <p:cNvSpPr>
            <a:spLocks noChangeAspect="1" noChangeArrowheads="1"/>
          </p:cNvSpPr>
          <p:nvPr/>
        </p:nvSpPr>
        <p:spPr bwMode="auto">
          <a:xfrm>
            <a:off x="76200" y="-546100"/>
            <a:ext cx="3590925" cy="10668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 name="Rectangle 2"/>
          <p:cNvSpPr/>
          <p:nvPr/>
        </p:nvSpPr>
        <p:spPr>
          <a:xfrm>
            <a:off x="483236" y="5830589"/>
            <a:ext cx="8387810" cy="307777"/>
          </a:xfrm>
          <a:prstGeom prst="rect">
            <a:avLst/>
          </a:prstGeom>
        </p:spPr>
        <p:txBody>
          <a:bodyPr wrap="square">
            <a:spAutoFit/>
          </a:bodyPr>
          <a:lstStyle/>
          <a:p>
            <a:pPr algn="r">
              <a:spcBef>
                <a:spcPts val="600"/>
              </a:spcBef>
            </a:pPr>
            <a:r>
              <a:rPr lang="fr-FR" sz="1400" b="1" smtClean="0">
                <a:solidFill>
                  <a:schemeClr val="bg2">
                    <a:lumMod val="50000"/>
                  </a:schemeClr>
                </a:solidFill>
                <a:latin typeface="Georgia" pitchFamily="18" charset="0"/>
                <a:cs typeface="Arial" pitchFamily="34" charset="0"/>
              </a:rPr>
              <a:t>CAST </a:t>
            </a:r>
            <a:r>
              <a:rPr lang="fr-FR" sz="1400" b="1" dirty="0" smtClean="0">
                <a:solidFill>
                  <a:schemeClr val="bg2">
                    <a:lumMod val="50000"/>
                  </a:schemeClr>
                </a:solidFill>
                <a:latin typeface="Georgia" pitchFamily="18" charset="0"/>
                <a:cs typeface="Arial" pitchFamily="34" charset="0"/>
              </a:rPr>
              <a:t>Application Intelligence Platform	</a:t>
            </a:r>
            <a:endParaRPr lang="fr-FR" sz="1400" b="1" dirty="0">
              <a:solidFill>
                <a:schemeClr val="bg2">
                  <a:lumMod val="50000"/>
                </a:schemeClr>
              </a:solidFill>
              <a:latin typeface="Georgia" pitchFamily="18" charset="0"/>
              <a:cs typeface="Arial" pitchFamily="34" charset="0"/>
            </a:endParaRPr>
          </a:p>
        </p:txBody>
      </p:sp>
      <p:sp>
        <p:nvSpPr>
          <p:cNvPr id="8" name="Subtitle 3"/>
          <p:cNvSpPr>
            <a:spLocks noGrp="1"/>
          </p:cNvSpPr>
          <p:nvPr>
            <p:ph type="subTitle" idx="1"/>
          </p:nvPr>
        </p:nvSpPr>
        <p:spPr bwMode="gray">
          <a:xfrm>
            <a:off x="443552" y="6393518"/>
            <a:ext cx="8372475" cy="423193"/>
          </a:xfrm>
        </p:spPr>
        <p:txBody>
          <a:bodyPr/>
          <a:lstStyle/>
          <a:p>
            <a:pPr algn="r">
              <a:spcAft>
                <a:spcPts val="0"/>
              </a:spcAft>
            </a:pPr>
            <a:r>
              <a:rPr lang="en-US" sz="1200" dirty="0" smtClean="0"/>
              <a:t>« You </a:t>
            </a:r>
            <a:r>
              <a:rPr lang="en-US" sz="1200" dirty="0"/>
              <a:t>can’t manage what you don’t </a:t>
            </a:r>
            <a:r>
              <a:rPr lang="en-US" sz="1200" dirty="0" smtClean="0"/>
              <a:t>measure »</a:t>
            </a:r>
          </a:p>
          <a:p>
            <a:pPr algn="r">
              <a:spcAft>
                <a:spcPts val="0"/>
              </a:spcAft>
            </a:pPr>
            <a:r>
              <a:rPr lang="en-US" sz="1000" i="1" dirty="0" smtClean="0"/>
              <a:t>Jack Welch, General Electric</a:t>
            </a:r>
            <a:endParaRPr lang="en-US" sz="1000" i="1" dirty="0"/>
          </a:p>
        </p:txBody>
      </p:sp>
    </p:spTree>
    <p:extLst>
      <p:ext uri="{BB962C8B-B14F-4D97-AF65-F5344CB8AC3E}">
        <p14:creationId xmlns:p14="http://schemas.microsoft.com/office/powerpoint/2010/main" val="298264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FR" dirty="0"/>
              <a:t>Synthèse et recommandations</a:t>
            </a:r>
          </a:p>
        </p:txBody>
      </p:sp>
      <p:sp>
        <p:nvSpPr>
          <p:cNvPr id="2" name="Slide Number Placeholder 1"/>
          <p:cNvSpPr>
            <a:spLocks noGrp="1"/>
          </p:cNvSpPr>
          <p:nvPr>
            <p:ph type="sldNum" sz="quarter" idx="4294967295"/>
          </p:nvPr>
        </p:nvSpPr>
        <p:spPr>
          <a:xfrm>
            <a:off x="0" y="6570663"/>
            <a:ext cx="501650" cy="228600"/>
          </a:xfrm>
        </p:spPr>
        <p:txBody>
          <a:bodyPr/>
          <a:lstStyle/>
          <a:p>
            <a:fld id="{F71C7896-8E11-4384-BFC5-C0974CDBC83D}" type="slidenum">
              <a:rPr lang="en-US" smtClean="0"/>
              <a:pPr/>
              <a:t>9</a:t>
            </a:fld>
            <a:endParaRPr lang="en-US" dirty="0"/>
          </a:p>
        </p:txBody>
      </p:sp>
      <p:sp>
        <p:nvSpPr>
          <p:cNvPr id="7" name="Slide Number Placeholder 3"/>
          <p:cNvSpPr txBox="1">
            <a:spLocks/>
          </p:cNvSpPr>
          <p:nvPr/>
        </p:nvSpPr>
        <p:spPr>
          <a:xfrm>
            <a:off x="3954959" y="6570669"/>
            <a:ext cx="501650" cy="228600"/>
          </a:xfrm>
          <a:prstGeom prst="rect">
            <a:avLst/>
          </a:prstGeom>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20000"/>
              </a:spcBef>
              <a:buClr>
                <a:schemeClr val="tx1"/>
              </a:buClr>
              <a:buSzPct val="50000"/>
              <a:defRPr/>
            </a:pPr>
            <a:fld id="{5A94FE90-7E5C-4089-96D7-4B5494DF3CB4}" type="slidenum">
              <a:rPr lang="en-US" sz="1000">
                <a:solidFill>
                  <a:schemeClr val="tx2">
                    <a:lumMod val="65000"/>
                    <a:lumOff val="35000"/>
                  </a:schemeClr>
                </a:solidFill>
                <a:latin typeface="+mn-lt"/>
              </a:rPr>
              <a:pPr algn="ctr">
                <a:spcBef>
                  <a:spcPct val="20000"/>
                </a:spcBef>
                <a:buClr>
                  <a:schemeClr val="tx1"/>
                </a:buClr>
                <a:buSzPct val="50000"/>
                <a:defRPr/>
              </a:pPr>
              <a:t>9</a:t>
            </a:fld>
            <a:endParaRPr lang="en-US" sz="1000" dirty="0">
              <a:solidFill>
                <a:schemeClr val="tx2">
                  <a:lumMod val="65000"/>
                  <a:lumOff val="35000"/>
                </a:schemeClr>
              </a:solidFill>
              <a:latin typeface="+mn-lt"/>
            </a:endParaRPr>
          </a:p>
        </p:txBody>
      </p:sp>
    </p:spTree>
    <p:extLst>
      <p:ext uri="{BB962C8B-B14F-4D97-AF65-F5344CB8AC3E}">
        <p14:creationId xmlns:p14="http://schemas.microsoft.com/office/powerpoint/2010/main" val="8765966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descr="TABLE;RULE_IMPROVEMENT_OPPORTUNITY;PAR=60017,COUNT=30"/>
          <p:cNvGraphicFramePr>
            <a:graphicFrameLocks noGrp="1"/>
          </p:cNvGraphicFramePr>
          <p:nvPr>
            <p:extLst>
              <p:ext uri="{D42A27DB-BD31-4B8C-83A1-F6EECF244321}">
                <p14:modId xmlns:p14="http://schemas.microsoft.com/office/powerpoint/2010/main" val="775120343"/>
              </p:ext>
            </p:extLst>
          </p:nvPr>
        </p:nvGraphicFramePr>
        <p:xfrm>
          <a:off x="323849" y="863253"/>
          <a:ext cx="8505825" cy="3300222"/>
        </p:xfrm>
        <a:graphic>
          <a:graphicData uri="http://schemas.openxmlformats.org/drawingml/2006/table">
            <a:tbl>
              <a:tblPr firstRow="1" bandRow="1">
                <a:tableStyleId>{B301B821-A1FF-4177-AEE7-76D212191A09}</a:tableStyleId>
              </a:tblPr>
              <a:tblGrid>
                <a:gridCol w="4540251"/>
                <a:gridCol w="749300"/>
                <a:gridCol w="755524"/>
                <a:gridCol w="828092"/>
                <a:gridCol w="828092"/>
                <a:gridCol w="804566"/>
              </a:tblGrid>
              <a:tr h="144446">
                <a:tc>
                  <a:txBody>
                    <a:bodyPr/>
                    <a:lstStyle/>
                    <a:p>
                      <a:pPr>
                        <a:lnSpc>
                          <a:spcPct val="115000"/>
                        </a:lnSpc>
                        <a:spcAft>
                          <a:spcPts val="0"/>
                        </a:spcAft>
                      </a:pPr>
                      <a:r>
                        <a:rPr lang="fr-FR" sz="1100" dirty="0" smtClean="0">
                          <a:latin typeface="Calibri"/>
                          <a:ea typeface="Calibri"/>
                          <a:cs typeface="Times New Roman"/>
                        </a:rPr>
                        <a:t>Rule 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smtClean="0"/>
                        <a:t>Current violations</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smtClean="0">
                          <a:latin typeface="Calibri"/>
                          <a:ea typeface="Calibri"/>
                          <a:cs typeface="Times New Roman"/>
                        </a:rPr>
                        <a:t>Previous violations</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smtClean="0">
                          <a:latin typeface="Calibri"/>
                          <a:ea typeface="Calibri"/>
                          <a:cs typeface="Times New Roman"/>
                        </a:rPr>
                        <a:t>Violation 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smtClean="0">
                          <a:latin typeface="Calibri"/>
                          <a:ea typeface="Calibri"/>
                          <a:cs typeface="Times New Roman"/>
                        </a:rPr>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smtClean="0">
                          <a:latin typeface="Calibri"/>
                          <a:ea typeface="Calibri"/>
                          <a:cs typeface="Times New Roman"/>
                        </a:rPr>
                        <a:t>Grade Evol.</a:t>
                      </a:r>
                      <a:endParaRPr lang="fr-FR" sz="1100" dirty="0">
                        <a:latin typeface="Calibri"/>
                        <a:ea typeface="Calibri"/>
                        <a:cs typeface="Times New Roman"/>
                      </a:endParaRPr>
                    </a:p>
                  </a:txBody>
                  <a:tcPr marL="68580" marR="68580" marT="0" marB="0" anchor="ctr"/>
                </a:tc>
              </a:tr>
              <a:tr h="131305">
                <a:tc>
                  <a:txBody>
                    <a:bodyPr/>
                    <a:lstStyle/>
                    <a:p>
                      <a:pPr algn="l" rtl="0" fontAlgn="ctr"/>
                      <a:r>
                        <a:rPr lang="en-US" sz="1000" b="0" i="0" u="none" strike="noStrike">
                          <a:solidFill>
                            <a:srgbClr val="000000"/>
                          </a:solidFill>
                          <a:effectLst/>
                          <a:latin typeface="Arial"/>
                        </a:rPr>
                        <a:t>Methods must have appropriate JavaDoc @return tags</a:t>
                      </a:r>
                    </a:p>
                  </a:txBody>
                  <a:tcPr marL="9525" marR="9525" marT="9525" marB="0" anchor="ctr"/>
                </a:tc>
                <a:tc>
                  <a:txBody>
                    <a:bodyPr/>
                    <a:lstStyle/>
                    <a:p>
                      <a:pPr algn="ctr" rtl="0" fontAlgn="ctr"/>
                      <a:r>
                        <a:rPr lang="fr-FR" sz="1000" b="0" i="0" u="none" strike="noStrike">
                          <a:solidFill>
                            <a:srgbClr val="000000"/>
                          </a:solidFill>
                          <a:effectLst/>
                          <a:latin typeface="Arial"/>
                        </a:rPr>
                        <a:t>1338</a:t>
                      </a:r>
                    </a:p>
                  </a:txBody>
                  <a:tcPr marL="9525" marR="9525" marT="9525" marB="0" anchor="ctr"/>
                </a:tc>
                <a:tc>
                  <a:txBody>
                    <a:bodyPr/>
                    <a:lstStyle/>
                    <a:p>
                      <a:pPr algn="ctr" rtl="0" fontAlgn="ctr"/>
                      <a:r>
                        <a:rPr lang="fr-FR" sz="1000" b="0" i="0" u="none" strike="noStrike">
                          <a:solidFill>
                            <a:srgbClr val="000000"/>
                          </a:solidFill>
                          <a:effectLst/>
                          <a:latin typeface="Arial"/>
                        </a:rPr>
                        <a:t>749</a:t>
                      </a:r>
                    </a:p>
                  </a:txBody>
                  <a:tcPr marL="9525" marR="9525" marT="9525" marB="0" anchor="ctr"/>
                </a:tc>
                <a:tc>
                  <a:txBody>
                    <a:bodyPr/>
                    <a:lstStyle/>
                    <a:p>
                      <a:pPr algn="ctr" rtl="0" fontAlgn="ctr"/>
                      <a:r>
                        <a:rPr lang="fr-FR" sz="1000" b="0" i="0" u="none" strike="noStrike">
                          <a:solidFill>
                            <a:srgbClr val="000000"/>
                          </a:solidFill>
                          <a:effectLst/>
                          <a:latin typeface="Arial"/>
                        </a:rPr>
                        <a:t>589</a:t>
                      </a:r>
                    </a:p>
                  </a:txBody>
                  <a:tcPr marL="9525" marR="9525" marT="9525" marB="0" anchor="ctr"/>
                </a:tc>
                <a:tc>
                  <a:txBody>
                    <a:bodyPr/>
                    <a:lstStyle/>
                    <a:p>
                      <a:pPr algn="ctr" rtl="0" fontAlgn="ctr"/>
                      <a:r>
                        <a:rPr lang="fr-FR" sz="1000" b="0" i="0" u="none" strike="noStrike">
                          <a:solidFill>
                            <a:srgbClr val="000000"/>
                          </a:solidFill>
                          <a:effectLst/>
                          <a:latin typeface="Arial"/>
                        </a:rPr>
                        <a:t>1.00</a:t>
                      </a:r>
                    </a:p>
                  </a:txBody>
                  <a:tcPr marL="9525" marR="9525" marT="9525" marB="0" anchor="ctr"/>
                </a:tc>
                <a:tc>
                  <a:txBody>
                    <a:bodyPr/>
                    <a:lstStyle/>
                    <a:p>
                      <a:pPr algn="ctr" rtl="0" fontAlgn="ctr"/>
                      <a:r>
                        <a:rPr lang="fr-FR" sz="1000" b="0" i="0" u="none" strike="noStrike" dirty="0">
                          <a:solidFill>
                            <a:srgbClr val="000000"/>
                          </a:solidFill>
                          <a:effectLst/>
                          <a:latin typeface="Arial"/>
                        </a:rPr>
                        <a:t>-</a:t>
                      </a:r>
                      <a:r>
                        <a:rPr lang="fr-FR" sz="1000" b="0" i="0" u="none" strike="noStrike" dirty="0" smtClean="0">
                          <a:solidFill>
                            <a:srgbClr val="000000"/>
                          </a:solidFill>
                          <a:effectLst/>
                          <a:latin typeface="Arial"/>
                        </a:rPr>
                        <a:t>3.40 </a:t>
                      </a:r>
                      <a:r>
                        <a:rPr lang="fr-FR" sz="1000" b="0" i="0" u="none" strike="noStrike" dirty="0">
                          <a:solidFill>
                            <a:srgbClr val="000000"/>
                          </a:solidFill>
                          <a:effectLst/>
                          <a:latin typeface="Arial"/>
                        </a:rPr>
                        <a:t>%</a:t>
                      </a:r>
                    </a:p>
                  </a:txBody>
                  <a:tcPr marL="9525" marR="9525" marT="9525" marB="0" anchor="ctr"/>
                </a:tc>
              </a:tr>
              <a:tr h="131305">
                <a:tc>
                  <a:txBody>
                    <a:bodyPr/>
                    <a:lstStyle/>
                    <a:p>
                      <a:pPr algn="l" rtl="0" fontAlgn="ctr"/>
                      <a:r>
                        <a:rPr lang="en-US" sz="1000" b="0" i="0" u="none" strike="noStrike">
                          <a:solidFill>
                            <a:srgbClr val="000000"/>
                          </a:solidFill>
                          <a:effectLst/>
                          <a:latin typeface="Arial"/>
                        </a:rPr>
                        <a:t>JSP pages should only reference Java Objects associated to J2EE Scoped Bean</a:t>
                      </a:r>
                    </a:p>
                  </a:txBody>
                  <a:tcPr marL="9525" marR="9525" marT="9525" marB="0" anchor="ctr"/>
                </a:tc>
                <a:tc>
                  <a:txBody>
                    <a:bodyPr/>
                    <a:lstStyle/>
                    <a:p>
                      <a:pPr algn="ctr" rtl="0" fontAlgn="ctr"/>
                      <a:r>
                        <a:rPr lang="fr-FR" sz="1000" b="0" i="0" u="none" strike="noStrike">
                          <a:solidFill>
                            <a:srgbClr val="000000"/>
                          </a:solidFill>
                          <a:effectLst/>
                          <a:latin typeface="Arial"/>
                        </a:rPr>
                        <a:t>250</a:t>
                      </a:r>
                    </a:p>
                  </a:txBody>
                  <a:tcPr marL="9525" marR="9525" marT="9525" marB="0" anchor="ctr"/>
                </a:tc>
                <a:tc>
                  <a:txBody>
                    <a:bodyPr/>
                    <a:lstStyle/>
                    <a:p>
                      <a:pPr algn="ctr" rtl="0" fontAlgn="ctr"/>
                      <a:r>
                        <a:rPr lang="fr-FR" sz="1000" b="0" i="0" u="none" strike="noStrike">
                          <a:solidFill>
                            <a:srgbClr val="000000"/>
                          </a:solidFill>
                          <a:effectLst/>
                          <a:latin typeface="Arial"/>
                        </a:rPr>
                        <a:t>139</a:t>
                      </a:r>
                    </a:p>
                  </a:txBody>
                  <a:tcPr marL="9525" marR="9525" marT="9525" marB="0" anchor="ctr"/>
                </a:tc>
                <a:tc>
                  <a:txBody>
                    <a:bodyPr/>
                    <a:lstStyle/>
                    <a:p>
                      <a:pPr algn="ctr" rtl="0" fontAlgn="ctr"/>
                      <a:r>
                        <a:rPr lang="fr-FR" sz="1000" b="0" i="0" u="none" strike="noStrike">
                          <a:solidFill>
                            <a:srgbClr val="000000"/>
                          </a:solidFill>
                          <a:effectLst/>
                          <a:latin typeface="Arial"/>
                        </a:rPr>
                        <a:t>111</a:t>
                      </a:r>
                    </a:p>
                  </a:txBody>
                  <a:tcPr marL="9525" marR="9525" marT="9525" marB="0" anchor="ctr"/>
                </a:tc>
                <a:tc>
                  <a:txBody>
                    <a:bodyPr/>
                    <a:lstStyle/>
                    <a:p>
                      <a:pPr algn="ctr" rtl="0" fontAlgn="ctr"/>
                      <a:r>
                        <a:rPr lang="fr-FR" sz="1000" b="0" i="0" u="none" strike="noStrike">
                          <a:solidFill>
                            <a:srgbClr val="000000"/>
                          </a:solidFill>
                          <a:effectLst/>
                          <a:latin typeface="Arial"/>
                        </a:rPr>
                        <a:t>1.00</a:t>
                      </a:r>
                    </a:p>
                  </a:txBody>
                  <a:tcPr marL="9525" marR="9525" marT="9525" marB="0" anchor="ctr"/>
                </a:tc>
                <a:tc>
                  <a:txBody>
                    <a:bodyPr/>
                    <a:lstStyle/>
                    <a:p>
                      <a:pPr algn="ctr" rtl="0" fontAlgn="ctr"/>
                      <a:r>
                        <a:rPr lang="fr-FR" sz="1000" b="0" i="0" u="none" strike="noStrike" dirty="0">
                          <a:solidFill>
                            <a:srgbClr val="000000"/>
                          </a:solidFill>
                          <a:effectLst/>
                          <a:latin typeface="Arial"/>
                        </a:rPr>
                        <a:t>0.00 %</a:t>
                      </a:r>
                    </a:p>
                  </a:txBody>
                  <a:tcPr marL="9525" marR="9525" marT="9525" marB="0" anchor="ctr"/>
                </a:tc>
              </a:tr>
              <a:tr h="131305">
                <a:tc>
                  <a:txBody>
                    <a:bodyPr/>
                    <a:lstStyle/>
                    <a:p>
                      <a:pPr algn="l" rtl="0" fontAlgn="ctr"/>
                      <a:r>
                        <a:rPr lang="fr-FR" sz="1000" b="0" i="0" u="none" strike="noStrike">
                          <a:solidFill>
                            <a:srgbClr val="000000"/>
                          </a:solidFill>
                          <a:effectLst/>
                          <a:latin typeface="Arial"/>
                        </a:rPr>
                        <a:t>Avoid undocumented Functions</a:t>
                      </a:r>
                    </a:p>
                  </a:txBody>
                  <a:tcPr marL="9525" marR="9525" marT="9525" marB="0" anchor="ctr"/>
                </a:tc>
                <a:tc>
                  <a:txBody>
                    <a:bodyPr/>
                    <a:lstStyle/>
                    <a:p>
                      <a:pPr algn="ctr" rtl="0" fontAlgn="ctr"/>
                      <a:r>
                        <a:rPr lang="fr-FR" sz="1000" b="0" i="0" u="none" strike="noStrike">
                          <a:solidFill>
                            <a:srgbClr val="000000"/>
                          </a:solidFill>
                          <a:effectLst/>
                          <a:latin typeface="Arial"/>
                        </a:rPr>
                        <a:t>230</a:t>
                      </a:r>
                    </a:p>
                  </a:txBody>
                  <a:tcPr marL="9525" marR="9525" marT="9525" marB="0" anchor="ctr"/>
                </a:tc>
                <a:tc>
                  <a:txBody>
                    <a:bodyPr/>
                    <a:lstStyle/>
                    <a:p>
                      <a:pPr algn="ctr" rtl="0" fontAlgn="ctr"/>
                      <a:r>
                        <a:rPr lang="fr-FR" sz="1000" b="0" i="0" u="none" strike="noStrike">
                          <a:solidFill>
                            <a:srgbClr val="000000"/>
                          </a:solidFill>
                          <a:effectLst/>
                          <a:latin typeface="Arial"/>
                        </a:rPr>
                        <a:t>215</a:t>
                      </a:r>
                    </a:p>
                  </a:txBody>
                  <a:tcPr marL="9525" marR="9525" marT="9525" marB="0" anchor="ctr"/>
                </a:tc>
                <a:tc>
                  <a:txBody>
                    <a:bodyPr/>
                    <a:lstStyle/>
                    <a:p>
                      <a:pPr algn="ctr" rtl="0" fontAlgn="ctr"/>
                      <a:r>
                        <a:rPr lang="fr-FR" sz="1000" b="0" i="0" u="none" strike="noStrike">
                          <a:solidFill>
                            <a:srgbClr val="000000"/>
                          </a:solidFill>
                          <a:effectLst/>
                          <a:latin typeface="Arial"/>
                        </a:rPr>
                        <a:t>+15.0</a:t>
                      </a:r>
                    </a:p>
                  </a:txBody>
                  <a:tcPr marL="9525" marR="9525" marT="9525" marB="0" anchor="ctr"/>
                </a:tc>
                <a:tc>
                  <a:txBody>
                    <a:bodyPr/>
                    <a:lstStyle/>
                    <a:p>
                      <a:pPr algn="ctr" rtl="0" fontAlgn="ctr"/>
                      <a:r>
                        <a:rPr lang="fr-FR" sz="1000" b="0" i="0" u="none" strike="noStrike">
                          <a:solidFill>
                            <a:srgbClr val="000000"/>
                          </a:solidFill>
                          <a:effectLst/>
                          <a:latin typeface="Arial"/>
                        </a:rPr>
                        <a:t>1.00</a:t>
                      </a:r>
                    </a:p>
                  </a:txBody>
                  <a:tcPr marL="9525" marR="9525" marT="9525" marB="0" anchor="ctr"/>
                </a:tc>
                <a:tc>
                  <a:txBody>
                    <a:bodyPr/>
                    <a:lstStyle/>
                    <a:p>
                      <a:pPr algn="ctr" rtl="0" fontAlgn="ctr"/>
                      <a:r>
                        <a:rPr lang="fr-FR" sz="1000" b="0" i="0" u="none" strike="noStrike" dirty="0">
                          <a:solidFill>
                            <a:srgbClr val="000000"/>
                          </a:solidFill>
                          <a:effectLst/>
                          <a:latin typeface="Arial"/>
                        </a:rPr>
                        <a:t>0.00 %</a:t>
                      </a:r>
                    </a:p>
                  </a:txBody>
                  <a:tcPr marL="9525" marR="9525" marT="9525" marB="0" anchor="ctr"/>
                </a:tc>
              </a:tr>
              <a:tr h="131305">
                <a:tc>
                  <a:txBody>
                    <a:bodyPr/>
                    <a:lstStyle/>
                    <a:p>
                      <a:pPr algn="l" rtl="0" fontAlgn="ctr"/>
                      <a:r>
                        <a:rPr lang="en-US" sz="1000" b="0" i="0" u="none" strike="noStrike">
                          <a:solidFill>
                            <a:srgbClr val="000000"/>
                          </a:solidFill>
                          <a:effectLst/>
                          <a:latin typeface="Arial"/>
                        </a:rPr>
                        <a:t>Avoid method invocation in a loop termination expression</a:t>
                      </a:r>
                    </a:p>
                  </a:txBody>
                  <a:tcPr marL="9525" marR="9525" marT="9525" marB="0" anchor="ctr"/>
                </a:tc>
                <a:tc>
                  <a:txBody>
                    <a:bodyPr/>
                    <a:lstStyle/>
                    <a:p>
                      <a:pPr algn="ctr" rtl="0" fontAlgn="ctr"/>
                      <a:r>
                        <a:rPr lang="fr-FR" sz="1000" b="0" i="0" u="none" strike="noStrike">
                          <a:solidFill>
                            <a:srgbClr val="000000"/>
                          </a:solidFill>
                          <a:effectLst/>
                          <a:latin typeface="Arial"/>
                        </a:rPr>
                        <a:t>136</a:t>
                      </a:r>
                    </a:p>
                  </a:txBody>
                  <a:tcPr marL="9525" marR="9525" marT="9525" marB="0" anchor="ctr"/>
                </a:tc>
                <a:tc>
                  <a:txBody>
                    <a:bodyPr/>
                    <a:lstStyle/>
                    <a:p>
                      <a:pPr algn="ctr" rtl="0" fontAlgn="ctr"/>
                      <a:r>
                        <a:rPr lang="fr-FR" sz="1000" b="0" i="0" u="none" strike="noStrike">
                          <a:solidFill>
                            <a:srgbClr val="000000"/>
                          </a:solidFill>
                          <a:effectLst/>
                          <a:latin typeface="Arial"/>
                        </a:rPr>
                        <a:t>104</a:t>
                      </a:r>
                    </a:p>
                  </a:txBody>
                  <a:tcPr marL="9525" marR="9525" marT="9525" marB="0" anchor="ctr"/>
                </a:tc>
                <a:tc>
                  <a:txBody>
                    <a:bodyPr/>
                    <a:lstStyle/>
                    <a:p>
                      <a:pPr algn="ctr" rtl="0" fontAlgn="ctr"/>
                      <a:r>
                        <a:rPr lang="fr-FR" sz="1000" b="0" i="0" u="none" strike="noStrike">
                          <a:solidFill>
                            <a:srgbClr val="000000"/>
                          </a:solidFill>
                          <a:effectLst/>
                          <a:latin typeface="Arial"/>
                        </a:rPr>
                        <a:t>+32.0</a:t>
                      </a:r>
                    </a:p>
                  </a:txBody>
                  <a:tcPr marL="9525" marR="9525" marT="9525" marB="0" anchor="ctr"/>
                </a:tc>
                <a:tc>
                  <a:txBody>
                    <a:bodyPr/>
                    <a:lstStyle/>
                    <a:p>
                      <a:pPr algn="ctr" rtl="0" fontAlgn="ctr"/>
                      <a:r>
                        <a:rPr lang="fr-FR" sz="1000" b="0" i="0" u="none" strike="noStrike">
                          <a:solidFill>
                            <a:srgbClr val="000000"/>
                          </a:solidFill>
                          <a:effectLst/>
                          <a:latin typeface="Arial"/>
                        </a:rPr>
                        <a:t>1.94</a:t>
                      </a:r>
                    </a:p>
                  </a:txBody>
                  <a:tcPr marL="9525" marR="9525" marT="9525" marB="0" anchor="ctr"/>
                </a:tc>
                <a:tc>
                  <a:txBody>
                    <a:bodyPr/>
                    <a:lstStyle/>
                    <a:p>
                      <a:pPr algn="ctr" rtl="0" fontAlgn="ctr"/>
                      <a:r>
                        <a:rPr lang="fr-FR" sz="1000" b="0" i="0" u="none" strike="noStrike" dirty="0">
                          <a:solidFill>
                            <a:srgbClr val="000000"/>
                          </a:solidFill>
                          <a:effectLst/>
                          <a:latin typeface="Arial"/>
                        </a:rPr>
                        <a:t>-</a:t>
                      </a:r>
                      <a:r>
                        <a:rPr lang="fr-FR" sz="1000" b="0" i="0" u="none" strike="noStrike" dirty="0" smtClean="0">
                          <a:solidFill>
                            <a:srgbClr val="000000"/>
                          </a:solidFill>
                          <a:effectLst/>
                          <a:latin typeface="Arial"/>
                        </a:rPr>
                        <a:t>11.54 </a:t>
                      </a:r>
                      <a:r>
                        <a:rPr lang="fr-FR" sz="1000" b="0" i="0" u="none" strike="noStrike" dirty="0">
                          <a:solidFill>
                            <a:srgbClr val="000000"/>
                          </a:solidFill>
                          <a:effectLst/>
                          <a:latin typeface="Arial"/>
                        </a:rPr>
                        <a:t>%</a:t>
                      </a:r>
                    </a:p>
                  </a:txBody>
                  <a:tcPr marL="9525" marR="9525" marT="9525" marB="0" anchor="ctr"/>
                </a:tc>
              </a:tr>
              <a:tr h="131305">
                <a:tc>
                  <a:txBody>
                    <a:bodyPr/>
                    <a:lstStyle/>
                    <a:p>
                      <a:pPr algn="l" rtl="0" fontAlgn="ctr"/>
                      <a:r>
                        <a:rPr lang="en-US" sz="1000" b="0" i="0" u="none" strike="noStrike">
                          <a:solidFill>
                            <a:srgbClr val="000000"/>
                          </a:solidFill>
                          <a:effectLst/>
                          <a:latin typeface="Arial"/>
                        </a:rPr>
                        <a:t>Declare as Static all methods not using instance fields</a:t>
                      </a:r>
                    </a:p>
                  </a:txBody>
                  <a:tcPr marL="9525" marR="9525" marT="9525" marB="0" anchor="ctr"/>
                </a:tc>
                <a:tc>
                  <a:txBody>
                    <a:bodyPr/>
                    <a:lstStyle/>
                    <a:p>
                      <a:pPr algn="ctr" rtl="0" fontAlgn="ctr"/>
                      <a:r>
                        <a:rPr lang="fr-FR" sz="1000" b="0" i="0" u="none" strike="noStrike">
                          <a:solidFill>
                            <a:srgbClr val="000000"/>
                          </a:solidFill>
                          <a:effectLst/>
                          <a:latin typeface="Arial"/>
                        </a:rPr>
                        <a:t>126</a:t>
                      </a:r>
                    </a:p>
                  </a:txBody>
                  <a:tcPr marL="9525" marR="9525" marT="9525" marB="0" anchor="ctr"/>
                </a:tc>
                <a:tc>
                  <a:txBody>
                    <a:bodyPr/>
                    <a:lstStyle/>
                    <a:p>
                      <a:pPr algn="ctr" rtl="0" fontAlgn="ctr"/>
                      <a:r>
                        <a:rPr lang="fr-FR" sz="1000" b="0" i="0" u="none" strike="noStrike">
                          <a:solidFill>
                            <a:srgbClr val="000000"/>
                          </a:solidFill>
                          <a:effectLst/>
                          <a:latin typeface="Arial"/>
                        </a:rPr>
                        <a:t>115</a:t>
                      </a:r>
                    </a:p>
                  </a:txBody>
                  <a:tcPr marL="9525" marR="9525" marT="9525" marB="0" anchor="ctr"/>
                </a:tc>
                <a:tc>
                  <a:txBody>
                    <a:bodyPr/>
                    <a:lstStyle/>
                    <a:p>
                      <a:pPr algn="ctr" rtl="0" fontAlgn="ctr"/>
                      <a:r>
                        <a:rPr lang="fr-FR" sz="1000" b="0" i="0" u="none" strike="noStrike">
                          <a:solidFill>
                            <a:srgbClr val="000000"/>
                          </a:solidFill>
                          <a:effectLst/>
                          <a:latin typeface="Arial"/>
                        </a:rPr>
                        <a:t>+11.0</a:t>
                      </a:r>
                    </a:p>
                  </a:txBody>
                  <a:tcPr marL="9525" marR="9525" marT="9525" marB="0" anchor="ctr"/>
                </a:tc>
                <a:tc>
                  <a:txBody>
                    <a:bodyPr/>
                    <a:lstStyle/>
                    <a:p>
                      <a:pPr algn="ctr" rtl="0" fontAlgn="ctr"/>
                      <a:r>
                        <a:rPr lang="fr-FR" sz="1000" b="0" i="0" u="none" strike="noStrike">
                          <a:solidFill>
                            <a:srgbClr val="000000"/>
                          </a:solidFill>
                          <a:effectLst/>
                          <a:latin typeface="Arial"/>
                        </a:rPr>
                        <a:t>3.12</a:t>
                      </a:r>
                    </a:p>
                  </a:txBody>
                  <a:tcPr marL="9525" marR="9525" marT="9525" marB="0" anchor="ctr"/>
                </a:tc>
                <a:tc>
                  <a:txBody>
                    <a:bodyPr/>
                    <a:lstStyle/>
                    <a:p>
                      <a:pPr algn="ctr" rtl="0" fontAlgn="ctr"/>
                      <a:r>
                        <a:rPr lang="fr-FR" sz="1000" b="0" i="0" u="none" strike="noStrike" dirty="0" smtClean="0">
                          <a:solidFill>
                            <a:srgbClr val="000000"/>
                          </a:solidFill>
                          <a:effectLst/>
                          <a:latin typeface="Arial"/>
                        </a:rPr>
                        <a:t>2.31</a:t>
                      </a:r>
                      <a:r>
                        <a:rPr lang="fr-FR" sz="1000" b="0" i="0" u="none" strike="noStrike" dirty="0">
                          <a:solidFill>
                            <a:srgbClr val="000000"/>
                          </a:solidFill>
                          <a:effectLst/>
                          <a:latin typeface="Arial"/>
                        </a:rPr>
                        <a:t>%</a:t>
                      </a:r>
                    </a:p>
                  </a:txBody>
                  <a:tcPr marL="9525" marR="9525" marT="9525" marB="0" anchor="ctr"/>
                </a:tc>
              </a:tr>
              <a:tr h="131305">
                <a:tc>
                  <a:txBody>
                    <a:bodyPr/>
                    <a:lstStyle/>
                    <a:p>
                      <a:pPr algn="l" rtl="0" fontAlgn="ctr"/>
                      <a:r>
                        <a:rPr lang="en-US" sz="1000" b="0" i="0" u="none" strike="noStrike">
                          <a:solidFill>
                            <a:srgbClr val="000000"/>
                          </a:solidFill>
                          <a:effectLst/>
                          <a:latin typeface="Arial"/>
                        </a:rPr>
                        <a:t>Avoid Form Field without Validator</a:t>
                      </a:r>
                    </a:p>
                  </a:txBody>
                  <a:tcPr marL="9525" marR="9525" marT="9525" marB="0" anchor="ctr"/>
                </a:tc>
                <a:tc>
                  <a:txBody>
                    <a:bodyPr/>
                    <a:lstStyle/>
                    <a:p>
                      <a:pPr algn="ctr" rtl="0" fontAlgn="ctr"/>
                      <a:r>
                        <a:rPr lang="fr-FR" sz="1000" b="0" i="0" u="none" strike="noStrike">
                          <a:solidFill>
                            <a:srgbClr val="000000"/>
                          </a:solidFill>
                          <a:effectLst/>
                          <a:latin typeface="Arial"/>
                        </a:rPr>
                        <a:t>97</a:t>
                      </a:r>
                    </a:p>
                  </a:txBody>
                  <a:tcPr marL="9525" marR="9525" marT="9525" marB="0" anchor="ctr"/>
                </a:tc>
                <a:tc>
                  <a:txBody>
                    <a:bodyPr/>
                    <a:lstStyle/>
                    <a:p>
                      <a:pPr algn="ctr" rtl="0" fontAlgn="ctr"/>
                      <a:r>
                        <a:rPr lang="fr-FR" sz="1000" b="0" i="0" u="none" strike="noStrike">
                          <a:solidFill>
                            <a:srgbClr val="000000"/>
                          </a:solidFill>
                          <a:effectLst/>
                          <a:latin typeface="Arial"/>
                        </a:rPr>
                        <a:t>72</a:t>
                      </a:r>
                    </a:p>
                  </a:txBody>
                  <a:tcPr marL="9525" marR="9525" marT="9525" marB="0" anchor="ctr"/>
                </a:tc>
                <a:tc>
                  <a:txBody>
                    <a:bodyPr/>
                    <a:lstStyle/>
                    <a:p>
                      <a:pPr algn="ctr" rtl="0" fontAlgn="ctr"/>
                      <a:r>
                        <a:rPr lang="fr-FR" sz="1000" b="0" i="0" u="none" strike="noStrike">
                          <a:solidFill>
                            <a:srgbClr val="000000"/>
                          </a:solidFill>
                          <a:effectLst/>
                          <a:latin typeface="Arial"/>
                        </a:rPr>
                        <a:t>+25.0</a:t>
                      </a:r>
                    </a:p>
                  </a:txBody>
                  <a:tcPr marL="9525" marR="9525" marT="9525" marB="0" anchor="ctr"/>
                </a:tc>
                <a:tc>
                  <a:txBody>
                    <a:bodyPr/>
                    <a:lstStyle/>
                    <a:p>
                      <a:pPr algn="ctr" rtl="0" fontAlgn="ctr"/>
                      <a:r>
                        <a:rPr lang="fr-FR" sz="1000" b="0" i="0" u="none" strike="noStrike">
                          <a:solidFill>
                            <a:srgbClr val="000000"/>
                          </a:solidFill>
                          <a:effectLst/>
                          <a:latin typeface="Arial"/>
                        </a:rPr>
                        <a:t>1.00</a:t>
                      </a:r>
                    </a:p>
                  </a:txBody>
                  <a:tcPr marL="9525" marR="9525" marT="9525" marB="0" anchor="ctr"/>
                </a:tc>
                <a:tc>
                  <a:txBody>
                    <a:bodyPr/>
                    <a:lstStyle/>
                    <a:p>
                      <a:pPr algn="ctr" rtl="0" fontAlgn="ctr"/>
                      <a:r>
                        <a:rPr lang="fr-FR" sz="1000" b="0" i="0" u="none" strike="noStrike" dirty="0">
                          <a:solidFill>
                            <a:srgbClr val="000000"/>
                          </a:solidFill>
                          <a:effectLst/>
                          <a:latin typeface="Arial"/>
                        </a:rPr>
                        <a:t>0.00 %</a:t>
                      </a:r>
                    </a:p>
                  </a:txBody>
                  <a:tcPr marL="9525" marR="9525" marT="9525" marB="0" anchor="ctr"/>
                </a:tc>
              </a:tr>
              <a:tr h="131305">
                <a:tc>
                  <a:txBody>
                    <a:bodyPr/>
                    <a:lstStyle/>
                    <a:p>
                      <a:pPr algn="l" rtl="0" fontAlgn="ctr"/>
                      <a:r>
                        <a:rPr lang="en-US" sz="1000" b="0" i="0" u="none" strike="noStrike">
                          <a:solidFill>
                            <a:srgbClr val="000000"/>
                          </a:solidFill>
                          <a:effectLst/>
                          <a:latin typeface="Arial"/>
                        </a:rPr>
                        <a:t>Avoid Artifacts with High Essential Complexity</a:t>
                      </a:r>
                    </a:p>
                  </a:txBody>
                  <a:tcPr marL="9525" marR="9525" marT="9525" marB="0" anchor="ctr"/>
                </a:tc>
                <a:tc>
                  <a:txBody>
                    <a:bodyPr/>
                    <a:lstStyle/>
                    <a:p>
                      <a:pPr algn="ctr" rtl="0" fontAlgn="ctr"/>
                      <a:r>
                        <a:rPr lang="fr-FR" sz="1000" b="0" i="0" u="none" strike="noStrike">
                          <a:solidFill>
                            <a:srgbClr val="000000"/>
                          </a:solidFill>
                          <a:effectLst/>
                          <a:latin typeface="Arial"/>
                        </a:rPr>
                        <a:t>84</a:t>
                      </a:r>
                    </a:p>
                  </a:txBody>
                  <a:tcPr marL="9525" marR="9525" marT="9525" marB="0" anchor="ctr"/>
                </a:tc>
                <a:tc>
                  <a:txBody>
                    <a:bodyPr/>
                    <a:lstStyle/>
                    <a:p>
                      <a:pPr algn="ctr" rtl="0" fontAlgn="ctr"/>
                      <a:r>
                        <a:rPr lang="fr-FR" sz="1000" b="0" i="0" u="none" strike="noStrike">
                          <a:solidFill>
                            <a:srgbClr val="000000"/>
                          </a:solidFill>
                          <a:effectLst/>
                          <a:latin typeface="Arial"/>
                        </a:rPr>
                        <a:t>63</a:t>
                      </a:r>
                    </a:p>
                  </a:txBody>
                  <a:tcPr marL="9525" marR="9525" marT="9525" marB="0" anchor="ctr"/>
                </a:tc>
                <a:tc>
                  <a:txBody>
                    <a:bodyPr/>
                    <a:lstStyle/>
                    <a:p>
                      <a:pPr algn="ctr" rtl="0" fontAlgn="ctr"/>
                      <a:r>
                        <a:rPr lang="fr-FR" sz="1000" b="0" i="0" u="none" strike="noStrike">
                          <a:solidFill>
                            <a:srgbClr val="000000"/>
                          </a:solidFill>
                          <a:effectLst/>
                          <a:latin typeface="Arial"/>
                        </a:rPr>
                        <a:t>+21.0</a:t>
                      </a:r>
                    </a:p>
                  </a:txBody>
                  <a:tcPr marL="9525" marR="9525" marT="9525" marB="0" anchor="ctr"/>
                </a:tc>
                <a:tc>
                  <a:txBody>
                    <a:bodyPr/>
                    <a:lstStyle/>
                    <a:p>
                      <a:pPr algn="ctr" rtl="0" fontAlgn="ctr"/>
                      <a:r>
                        <a:rPr lang="fr-FR" sz="1000" b="0" i="0" u="none" strike="noStrike">
                          <a:solidFill>
                            <a:srgbClr val="000000"/>
                          </a:solidFill>
                          <a:effectLst/>
                          <a:latin typeface="Arial"/>
                        </a:rPr>
                        <a:t>3.64</a:t>
                      </a:r>
                    </a:p>
                  </a:txBody>
                  <a:tcPr marL="9525" marR="9525" marT="9525" marB="0" anchor="ctr"/>
                </a:tc>
                <a:tc>
                  <a:txBody>
                    <a:bodyPr/>
                    <a:lstStyle/>
                    <a:p>
                      <a:pPr algn="ctr" rtl="0" fontAlgn="ctr"/>
                      <a:r>
                        <a:rPr lang="fr-FR" sz="1000" b="0" i="0" u="none" strike="noStrike" dirty="0" smtClean="0">
                          <a:solidFill>
                            <a:srgbClr val="000000"/>
                          </a:solidFill>
                          <a:effectLst/>
                          <a:latin typeface="Arial"/>
                        </a:rPr>
                        <a:t>1.42</a:t>
                      </a:r>
                      <a:r>
                        <a:rPr lang="fr-FR" sz="1000" b="0" i="0" u="none" strike="noStrike" dirty="0">
                          <a:solidFill>
                            <a:srgbClr val="000000"/>
                          </a:solidFill>
                          <a:effectLst/>
                          <a:latin typeface="Arial"/>
                        </a:rPr>
                        <a:t>%</a:t>
                      </a:r>
                    </a:p>
                  </a:txBody>
                  <a:tcPr marL="9525" marR="9525" marT="9525" marB="0" anchor="ctr"/>
                </a:tc>
              </a:tr>
              <a:tr h="131305">
                <a:tc>
                  <a:txBody>
                    <a:bodyPr/>
                    <a:lstStyle/>
                    <a:p>
                      <a:pPr algn="l" rtl="0" fontAlgn="ctr"/>
                      <a:r>
                        <a:rPr lang="en-US" sz="1000" b="0" i="0" u="none" strike="noStrike">
                          <a:solidFill>
                            <a:srgbClr val="000000"/>
                          </a:solidFill>
                          <a:effectLst/>
                          <a:latin typeface="Arial"/>
                        </a:rPr>
                        <a:t>Avoid Classes with High Weighted Methods per Class</a:t>
                      </a:r>
                    </a:p>
                  </a:txBody>
                  <a:tcPr marL="9525" marR="9525" marT="9525" marB="0" anchor="ctr"/>
                </a:tc>
                <a:tc>
                  <a:txBody>
                    <a:bodyPr/>
                    <a:lstStyle/>
                    <a:p>
                      <a:pPr algn="ctr" rtl="0" fontAlgn="ctr"/>
                      <a:r>
                        <a:rPr lang="fr-FR" sz="1000" b="0" i="0" u="none" strike="noStrike">
                          <a:solidFill>
                            <a:srgbClr val="000000"/>
                          </a:solidFill>
                          <a:effectLst/>
                          <a:latin typeface="Arial"/>
                        </a:rPr>
                        <a:t>11</a:t>
                      </a:r>
                    </a:p>
                  </a:txBody>
                  <a:tcPr marL="9525" marR="9525" marT="9525" marB="0" anchor="ctr"/>
                </a:tc>
                <a:tc>
                  <a:txBody>
                    <a:bodyPr/>
                    <a:lstStyle/>
                    <a:p>
                      <a:pPr algn="ctr" rtl="0" fontAlgn="ctr"/>
                      <a:r>
                        <a:rPr lang="fr-FR" sz="1000" b="0" i="0" u="none" strike="noStrike">
                          <a:solidFill>
                            <a:srgbClr val="000000"/>
                          </a:solidFill>
                          <a:effectLst/>
                          <a:latin typeface="Arial"/>
                        </a:rPr>
                        <a:t>8</a:t>
                      </a:r>
                    </a:p>
                  </a:txBody>
                  <a:tcPr marL="9525" marR="9525" marT="9525" marB="0" anchor="ctr"/>
                </a:tc>
                <a:tc>
                  <a:txBody>
                    <a:bodyPr/>
                    <a:lstStyle/>
                    <a:p>
                      <a:pPr algn="ctr" rtl="0" fontAlgn="ctr"/>
                      <a:r>
                        <a:rPr lang="fr-FR" sz="1000" b="0" i="0" u="none" strike="noStrike">
                          <a:solidFill>
                            <a:srgbClr val="000000"/>
                          </a:solidFill>
                          <a:effectLst/>
                          <a:latin typeface="Arial"/>
                        </a:rPr>
                        <a:t>+3.00</a:t>
                      </a:r>
                    </a:p>
                  </a:txBody>
                  <a:tcPr marL="9525" marR="9525" marT="9525" marB="0" anchor="ctr"/>
                </a:tc>
                <a:tc>
                  <a:txBody>
                    <a:bodyPr/>
                    <a:lstStyle/>
                    <a:p>
                      <a:pPr algn="ctr" rtl="0" fontAlgn="ctr"/>
                      <a:r>
                        <a:rPr lang="fr-FR" sz="1000" b="0" i="0" u="none" strike="noStrike">
                          <a:solidFill>
                            <a:srgbClr val="000000"/>
                          </a:solidFill>
                          <a:effectLst/>
                          <a:latin typeface="Arial"/>
                        </a:rPr>
                        <a:t>3.43</a:t>
                      </a:r>
                    </a:p>
                  </a:txBody>
                  <a:tcPr marL="9525" marR="9525" marT="9525" marB="0" anchor="ctr"/>
                </a:tc>
                <a:tc>
                  <a:txBody>
                    <a:bodyPr/>
                    <a:lstStyle/>
                    <a:p>
                      <a:pPr algn="ctr" rtl="0" fontAlgn="ctr"/>
                      <a:r>
                        <a:rPr lang="fr-FR" sz="1000" b="0" i="0" u="none" strike="noStrike" dirty="0">
                          <a:solidFill>
                            <a:srgbClr val="000000"/>
                          </a:solidFill>
                          <a:effectLst/>
                          <a:latin typeface="Arial"/>
                        </a:rPr>
                        <a:t>-</a:t>
                      </a:r>
                      <a:r>
                        <a:rPr lang="fr-FR" sz="1000" b="0" i="0" u="none" strike="noStrike" dirty="0" smtClean="0">
                          <a:solidFill>
                            <a:srgbClr val="000000"/>
                          </a:solidFill>
                          <a:effectLst/>
                          <a:latin typeface="Arial"/>
                        </a:rPr>
                        <a:t>2.06 </a:t>
                      </a:r>
                      <a:r>
                        <a:rPr lang="fr-FR" sz="1000" b="0" i="0" u="none" strike="noStrike" dirty="0">
                          <a:solidFill>
                            <a:srgbClr val="000000"/>
                          </a:solidFill>
                          <a:effectLst/>
                          <a:latin typeface="Arial"/>
                        </a:rPr>
                        <a:t>%</a:t>
                      </a:r>
                    </a:p>
                  </a:txBody>
                  <a:tcPr marL="9525" marR="9525" marT="9525" marB="0" anchor="ctr"/>
                </a:tc>
              </a:tr>
              <a:tr h="131305">
                <a:tc>
                  <a:txBody>
                    <a:bodyPr/>
                    <a:lstStyle/>
                    <a:p>
                      <a:pPr algn="l" rtl="0" fontAlgn="ctr"/>
                      <a:r>
                        <a:rPr lang="en-US" sz="1000" b="0" i="0" u="none" strike="noStrike">
                          <a:solidFill>
                            <a:srgbClr val="000000"/>
                          </a:solidFill>
                          <a:effectLst/>
                          <a:latin typeface="Arial"/>
                        </a:rPr>
                        <a:t>Avoid Artifacts with a Complex SELECT Clause</a:t>
                      </a:r>
                    </a:p>
                  </a:txBody>
                  <a:tcPr marL="9525" marR="9525" marT="9525" marB="0" anchor="ctr"/>
                </a:tc>
                <a:tc>
                  <a:txBody>
                    <a:bodyPr/>
                    <a:lstStyle/>
                    <a:p>
                      <a:pPr algn="ctr" rtl="0" fontAlgn="ctr"/>
                      <a:r>
                        <a:rPr lang="fr-FR" sz="1000" b="0" i="0" u="none" strike="noStrike">
                          <a:solidFill>
                            <a:srgbClr val="000000"/>
                          </a:solidFill>
                          <a:effectLst/>
                          <a:latin typeface="Arial"/>
                        </a:rPr>
                        <a:t>9</a:t>
                      </a:r>
                    </a:p>
                  </a:txBody>
                  <a:tcPr marL="9525" marR="9525" marT="9525" marB="0" anchor="ctr"/>
                </a:tc>
                <a:tc>
                  <a:txBody>
                    <a:bodyPr/>
                    <a:lstStyle/>
                    <a:p>
                      <a:pPr algn="ctr" rtl="0" fontAlgn="ctr"/>
                      <a:r>
                        <a:rPr lang="fr-FR" sz="1000" b="0" i="0" u="none" strike="noStrike">
                          <a:solidFill>
                            <a:srgbClr val="000000"/>
                          </a:solidFill>
                          <a:effectLst/>
                          <a:latin typeface="Arial"/>
                        </a:rPr>
                        <a:t>6</a:t>
                      </a:r>
                    </a:p>
                  </a:txBody>
                  <a:tcPr marL="9525" marR="9525" marT="9525" marB="0" anchor="ctr"/>
                </a:tc>
                <a:tc>
                  <a:txBody>
                    <a:bodyPr/>
                    <a:lstStyle/>
                    <a:p>
                      <a:pPr algn="ctr" rtl="0" fontAlgn="ctr"/>
                      <a:r>
                        <a:rPr lang="fr-FR" sz="1000" b="0" i="0" u="none" strike="noStrike">
                          <a:solidFill>
                            <a:srgbClr val="000000"/>
                          </a:solidFill>
                          <a:effectLst/>
                          <a:latin typeface="Arial"/>
                        </a:rPr>
                        <a:t>+3.00</a:t>
                      </a:r>
                    </a:p>
                  </a:txBody>
                  <a:tcPr marL="9525" marR="9525" marT="9525" marB="0" anchor="ctr"/>
                </a:tc>
                <a:tc>
                  <a:txBody>
                    <a:bodyPr/>
                    <a:lstStyle/>
                    <a:p>
                      <a:pPr algn="ctr" rtl="0" fontAlgn="ctr"/>
                      <a:r>
                        <a:rPr lang="fr-FR" sz="1000" b="0" i="0" u="none" strike="noStrike">
                          <a:solidFill>
                            <a:srgbClr val="000000"/>
                          </a:solidFill>
                          <a:effectLst/>
                          <a:latin typeface="Arial"/>
                        </a:rPr>
                        <a:t>2.76</a:t>
                      </a:r>
                    </a:p>
                  </a:txBody>
                  <a:tcPr marL="9525" marR="9525" marT="9525" marB="0" anchor="ctr"/>
                </a:tc>
                <a:tc>
                  <a:txBody>
                    <a:bodyPr/>
                    <a:lstStyle/>
                    <a:p>
                      <a:pPr algn="ctr" rtl="0" fontAlgn="ctr"/>
                      <a:r>
                        <a:rPr lang="fr-FR" sz="1000" b="0" i="0" u="none" strike="noStrike" dirty="0">
                          <a:solidFill>
                            <a:srgbClr val="000000"/>
                          </a:solidFill>
                          <a:effectLst/>
                          <a:latin typeface="Arial"/>
                        </a:rPr>
                        <a:t>-</a:t>
                      </a:r>
                      <a:r>
                        <a:rPr lang="fr-FR" sz="1000" b="0" i="0" u="none" strike="noStrike" dirty="0" smtClean="0">
                          <a:solidFill>
                            <a:srgbClr val="000000"/>
                          </a:solidFill>
                          <a:effectLst/>
                          <a:latin typeface="Arial"/>
                        </a:rPr>
                        <a:t>3.44 </a:t>
                      </a:r>
                      <a:r>
                        <a:rPr lang="fr-FR" sz="1000" b="0" i="0" u="none" strike="noStrike" dirty="0">
                          <a:solidFill>
                            <a:srgbClr val="000000"/>
                          </a:solidFill>
                          <a:effectLst/>
                          <a:latin typeface="Arial"/>
                        </a:rPr>
                        <a:t>%</a:t>
                      </a:r>
                    </a:p>
                  </a:txBody>
                  <a:tcPr marL="9525" marR="9525" marT="9525" marB="0" anchor="ctr"/>
                </a:tc>
              </a:tr>
              <a:tr h="131305">
                <a:tc>
                  <a:txBody>
                    <a:bodyPr/>
                    <a:lstStyle/>
                    <a:p>
                      <a:pPr algn="l" rtl="0" fontAlgn="ctr"/>
                      <a:r>
                        <a:rPr lang="en-US" sz="1000" b="0" i="0" u="none" strike="noStrike">
                          <a:solidFill>
                            <a:srgbClr val="000000"/>
                          </a:solidFill>
                          <a:effectLst/>
                          <a:latin typeface="Arial"/>
                        </a:rPr>
                        <a:t>Avoid large Classes - too many Fields</a:t>
                      </a:r>
                    </a:p>
                  </a:txBody>
                  <a:tcPr marL="9525" marR="9525" marT="9525" marB="0" anchor="ctr"/>
                </a:tc>
                <a:tc>
                  <a:txBody>
                    <a:bodyPr/>
                    <a:lstStyle/>
                    <a:p>
                      <a:pPr algn="ctr" rtl="0" fontAlgn="ctr"/>
                      <a:r>
                        <a:rPr lang="fr-FR" sz="1000" b="0" i="0" u="none" strike="noStrike">
                          <a:solidFill>
                            <a:srgbClr val="000000"/>
                          </a:solidFill>
                          <a:effectLst/>
                          <a:latin typeface="Arial"/>
                        </a:rPr>
                        <a:t>8</a:t>
                      </a:r>
                    </a:p>
                  </a:txBody>
                  <a:tcPr marL="9525" marR="9525" marT="9525" marB="0" anchor="ctr"/>
                </a:tc>
                <a:tc>
                  <a:txBody>
                    <a:bodyPr/>
                    <a:lstStyle/>
                    <a:p>
                      <a:pPr algn="ctr" rtl="0" fontAlgn="ctr"/>
                      <a:r>
                        <a:rPr lang="fr-FR" sz="1000" b="0" i="0" u="none" strike="noStrike" dirty="0">
                          <a:solidFill>
                            <a:srgbClr val="000000"/>
                          </a:solidFill>
                          <a:effectLst/>
                          <a:latin typeface="Arial"/>
                        </a:rPr>
                        <a:t>4</a:t>
                      </a:r>
                    </a:p>
                  </a:txBody>
                  <a:tcPr marL="9525" marR="9525" marT="9525" marB="0" anchor="ctr"/>
                </a:tc>
                <a:tc>
                  <a:txBody>
                    <a:bodyPr/>
                    <a:lstStyle/>
                    <a:p>
                      <a:pPr algn="ctr" rtl="0" fontAlgn="ctr"/>
                      <a:r>
                        <a:rPr lang="fr-FR" sz="1000" b="0" i="0" u="none" strike="noStrike">
                          <a:solidFill>
                            <a:srgbClr val="000000"/>
                          </a:solidFill>
                          <a:effectLst/>
                          <a:latin typeface="Arial"/>
                        </a:rPr>
                        <a:t>+4.00</a:t>
                      </a:r>
                    </a:p>
                  </a:txBody>
                  <a:tcPr marL="9525" marR="9525" marT="9525" marB="0" anchor="ctr"/>
                </a:tc>
                <a:tc>
                  <a:txBody>
                    <a:bodyPr/>
                    <a:lstStyle/>
                    <a:p>
                      <a:pPr algn="ctr" rtl="0" fontAlgn="ctr"/>
                      <a:r>
                        <a:rPr lang="fr-FR" sz="1000" b="0" i="0" u="none" strike="noStrike">
                          <a:solidFill>
                            <a:srgbClr val="000000"/>
                          </a:solidFill>
                          <a:effectLst/>
                          <a:latin typeface="Arial"/>
                        </a:rPr>
                        <a:t>3.32</a:t>
                      </a:r>
                    </a:p>
                  </a:txBody>
                  <a:tcPr marL="9525" marR="9525" marT="9525" marB="0" anchor="ctr"/>
                </a:tc>
                <a:tc>
                  <a:txBody>
                    <a:bodyPr/>
                    <a:lstStyle/>
                    <a:p>
                      <a:pPr algn="ctr" rtl="0" fontAlgn="ctr"/>
                      <a:r>
                        <a:rPr lang="fr-FR" sz="1000" b="0" i="0" u="none" strike="noStrike" dirty="0">
                          <a:solidFill>
                            <a:srgbClr val="000000"/>
                          </a:solidFill>
                          <a:effectLst/>
                          <a:latin typeface="Arial"/>
                        </a:rPr>
                        <a:t>-</a:t>
                      </a:r>
                      <a:r>
                        <a:rPr lang="fr-FR" sz="1000" b="0" i="0" u="none" strike="noStrike" dirty="0" smtClean="0">
                          <a:solidFill>
                            <a:srgbClr val="000000"/>
                          </a:solidFill>
                          <a:effectLst/>
                          <a:latin typeface="Arial"/>
                        </a:rPr>
                        <a:t>9.29 </a:t>
                      </a:r>
                      <a:r>
                        <a:rPr lang="fr-FR" sz="1000" b="0" i="0" u="none" strike="noStrike" dirty="0">
                          <a:solidFill>
                            <a:srgbClr val="000000"/>
                          </a:solidFill>
                          <a:effectLst/>
                          <a:latin typeface="Arial"/>
                        </a:rPr>
                        <a:t>%</a:t>
                      </a:r>
                    </a:p>
                  </a:txBody>
                  <a:tcPr marL="9525" marR="9525" marT="9525" marB="0" anchor="ctr"/>
                </a:tc>
              </a:tr>
              <a:tr h="131305">
                <a:tc>
                  <a:txBody>
                    <a:bodyPr/>
                    <a:lstStyle/>
                    <a:p>
                      <a:pPr algn="l" rtl="0" fontAlgn="ctr"/>
                      <a:r>
                        <a:rPr lang="en-US" sz="1000" b="0" i="0" u="none" strike="noStrike">
                          <a:solidFill>
                            <a:srgbClr val="000000"/>
                          </a:solidFill>
                          <a:effectLst/>
                          <a:latin typeface="Arial"/>
                        </a:rPr>
                        <a:t>Avoid artifacts having recursive calls</a:t>
                      </a:r>
                    </a:p>
                  </a:txBody>
                  <a:tcPr marL="9525" marR="9525" marT="9525" marB="0" anchor="ctr"/>
                </a:tc>
                <a:tc>
                  <a:txBody>
                    <a:bodyPr/>
                    <a:lstStyle/>
                    <a:p>
                      <a:pPr algn="ctr" rtl="0" fontAlgn="ctr"/>
                      <a:r>
                        <a:rPr lang="fr-FR" sz="1000" b="0" i="0" u="none" strike="noStrike">
                          <a:solidFill>
                            <a:srgbClr val="000000"/>
                          </a:solidFill>
                          <a:effectLst/>
                          <a:latin typeface="Arial"/>
                        </a:rPr>
                        <a:t>7</a:t>
                      </a:r>
                    </a:p>
                  </a:txBody>
                  <a:tcPr marL="9525" marR="9525" marT="9525" marB="0" anchor="ctr"/>
                </a:tc>
                <a:tc>
                  <a:txBody>
                    <a:bodyPr/>
                    <a:lstStyle/>
                    <a:p>
                      <a:pPr algn="ctr" rtl="0" fontAlgn="ctr"/>
                      <a:r>
                        <a:rPr lang="fr-FR" sz="1000" b="0" i="0" u="none" strike="noStrike" dirty="0">
                          <a:solidFill>
                            <a:srgbClr val="000000"/>
                          </a:solidFill>
                          <a:effectLst/>
                          <a:latin typeface="Arial"/>
                        </a:rPr>
                        <a:t>5</a:t>
                      </a:r>
                    </a:p>
                  </a:txBody>
                  <a:tcPr marL="9525" marR="9525" marT="9525" marB="0" anchor="ctr"/>
                </a:tc>
                <a:tc>
                  <a:txBody>
                    <a:bodyPr/>
                    <a:lstStyle/>
                    <a:p>
                      <a:pPr algn="ctr" rtl="0" fontAlgn="ctr"/>
                      <a:r>
                        <a:rPr lang="fr-FR" sz="1000" b="0" i="0" u="none" strike="noStrike">
                          <a:solidFill>
                            <a:srgbClr val="000000"/>
                          </a:solidFill>
                          <a:effectLst/>
                          <a:latin typeface="Arial"/>
                        </a:rPr>
                        <a:t>+2.00</a:t>
                      </a:r>
                    </a:p>
                  </a:txBody>
                  <a:tcPr marL="9525" marR="9525" marT="9525" marB="0" anchor="ctr"/>
                </a:tc>
                <a:tc>
                  <a:txBody>
                    <a:bodyPr/>
                    <a:lstStyle/>
                    <a:p>
                      <a:pPr algn="ctr" rtl="0" fontAlgn="ctr"/>
                      <a:r>
                        <a:rPr lang="fr-FR" sz="1000" b="0" i="0" u="none" strike="noStrike">
                          <a:solidFill>
                            <a:srgbClr val="000000"/>
                          </a:solidFill>
                          <a:effectLst/>
                          <a:latin typeface="Arial"/>
                        </a:rPr>
                        <a:t>4.00</a:t>
                      </a:r>
                    </a:p>
                  </a:txBody>
                  <a:tcPr marL="9525" marR="9525" marT="9525" marB="0" anchor="ctr"/>
                </a:tc>
                <a:tc>
                  <a:txBody>
                    <a:bodyPr/>
                    <a:lstStyle/>
                    <a:p>
                      <a:pPr algn="ctr" rtl="0" fontAlgn="ctr"/>
                      <a:r>
                        <a:rPr lang="fr-FR" sz="1000" b="0" i="0" u="none" strike="noStrike" dirty="0">
                          <a:solidFill>
                            <a:srgbClr val="000000"/>
                          </a:solidFill>
                          <a:effectLst/>
                          <a:latin typeface="Arial"/>
                        </a:rPr>
                        <a:t>0.00 %</a:t>
                      </a:r>
                    </a:p>
                  </a:txBody>
                  <a:tcPr marL="9525" marR="9525" marT="9525" marB="0" anchor="ctr"/>
                </a:tc>
              </a:tr>
              <a:tr h="131305">
                <a:tc>
                  <a:txBody>
                    <a:bodyPr/>
                    <a:lstStyle/>
                    <a:p>
                      <a:pPr algn="l" rtl="0" fontAlgn="ctr"/>
                      <a:r>
                        <a:rPr lang="en-US" sz="1000" b="0" i="0" u="none" strike="noStrike">
                          <a:solidFill>
                            <a:srgbClr val="000000"/>
                          </a:solidFill>
                          <a:effectLst/>
                          <a:latin typeface="Arial"/>
                        </a:rPr>
                        <a:t>Avoid declaring Final Instance Variables that are not dynamically initialized</a:t>
                      </a:r>
                    </a:p>
                  </a:txBody>
                  <a:tcPr marL="9525" marR="9525" marT="9525" marB="0" anchor="ctr"/>
                </a:tc>
                <a:tc>
                  <a:txBody>
                    <a:bodyPr/>
                    <a:lstStyle/>
                    <a:p>
                      <a:pPr algn="ctr" rtl="0" fontAlgn="ctr"/>
                      <a:r>
                        <a:rPr lang="fr-FR" sz="1000" b="0" i="0" u="none" strike="noStrike">
                          <a:solidFill>
                            <a:srgbClr val="000000"/>
                          </a:solidFill>
                          <a:effectLst/>
                          <a:latin typeface="Arial"/>
                        </a:rPr>
                        <a:t>4</a:t>
                      </a:r>
                    </a:p>
                  </a:txBody>
                  <a:tcPr marL="9525" marR="9525" marT="9525" marB="0" anchor="ctr"/>
                </a:tc>
                <a:tc>
                  <a:txBody>
                    <a:bodyPr/>
                    <a:lstStyle/>
                    <a:p>
                      <a:pPr algn="ctr" rtl="0" fontAlgn="ctr"/>
                      <a:r>
                        <a:rPr lang="fr-FR" sz="1000" b="0" i="0" u="none" strike="noStrike" dirty="0">
                          <a:solidFill>
                            <a:srgbClr val="000000"/>
                          </a:solidFill>
                          <a:effectLst/>
                          <a:latin typeface="Arial"/>
                        </a:rPr>
                        <a:t>0</a:t>
                      </a:r>
                    </a:p>
                  </a:txBody>
                  <a:tcPr marL="9525" marR="9525" marT="9525" marB="0" anchor="ctr"/>
                </a:tc>
                <a:tc>
                  <a:txBody>
                    <a:bodyPr/>
                    <a:lstStyle/>
                    <a:p>
                      <a:pPr algn="ctr" rtl="0" fontAlgn="ctr"/>
                      <a:r>
                        <a:rPr lang="fr-FR" sz="1000" b="0" i="0" u="none" strike="noStrike">
                          <a:solidFill>
                            <a:srgbClr val="000000"/>
                          </a:solidFill>
                          <a:effectLst/>
                          <a:latin typeface="Arial"/>
                        </a:rPr>
                        <a:t>+4.00</a:t>
                      </a:r>
                    </a:p>
                  </a:txBody>
                  <a:tcPr marL="9525" marR="9525" marT="9525" marB="0" anchor="ctr"/>
                </a:tc>
                <a:tc>
                  <a:txBody>
                    <a:bodyPr/>
                    <a:lstStyle/>
                    <a:p>
                      <a:pPr algn="ctr" rtl="0" fontAlgn="ctr"/>
                      <a:r>
                        <a:rPr lang="fr-FR" sz="1000" b="0" i="0" u="none" strike="noStrike">
                          <a:solidFill>
                            <a:srgbClr val="000000"/>
                          </a:solidFill>
                          <a:effectLst/>
                          <a:latin typeface="Arial"/>
                        </a:rPr>
                        <a:t>3.81</a:t>
                      </a:r>
                    </a:p>
                  </a:txBody>
                  <a:tcPr marL="9525" marR="9525" marT="9525" marB="0" anchor="ctr"/>
                </a:tc>
                <a:tc>
                  <a:txBody>
                    <a:bodyPr/>
                    <a:lstStyle/>
                    <a:p>
                      <a:pPr algn="ctr" rtl="0" fontAlgn="ctr"/>
                      <a:r>
                        <a:rPr lang="fr-FR" sz="1000" b="0" i="0" u="none" strike="noStrike" dirty="0">
                          <a:solidFill>
                            <a:srgbClr val="000000"/>
                          </a:solidFill>
                          <a:effectLst/>
                          <a:latin typeface="Arial"/>
                        </a:rPr>
                        <a:t>-</a:t>
                      </a:r>
                      <a:r>
                        <a:rPr lang="fr-FR" sz="1000" b="0" i="0" u="none" strike="noStrike" dirty="0" smtClean="0">
                          <a:solidFill>
                            <a:srgbClr val="000000"/>
                          </a:solidFill>
                          <a:effectLst/>
                          <a:latin typeface="Arial"/>
                        </a:rPr>
                        <a:t>4.64 </a:t>
                      </a:r>
                      <a:r>
                        <a:rPr lang="fr-FR" sz="1000" b="0" i="0" u="none" strike="noStrike" dirty="0">
                          <a:solidFill>
                            <a:srgbClr val="000000"/>
                          </a:solidFill>
                          <a:effectLst/>
                          <a:latin typeface="Arial"/>
                        </a:rPr>
                        <a:t>%</a:t>
                      </a:r>
                    </a:p>
                  </a:txBody>
                  <a:tcPr marL="9525" marR="9525" marT="9525" marB="0" anchor="ctr"/>
                </a:tc>
              </a:tr>
              <a:tr h="131305">
                <a:tc>
                  <a:txBody>
                    <a:bodyPr/>
                    <a:lstStyle/>
                    <a:p>
                      <a:pPr algn="l" rtl="0" fontAlgn="ctr"/>
                      <a:r>
                        <a:rPr lang="en-US" sz="1000" b="0" i="0" u="none" strike="noStrike">
                          <a:solidFill>
                            <a:srgbClr val="000000"/>
                          </a:solidFill>
                          <a:effectLst/>
                          <a:latin typeface="Arial"/>
                        </a:rPr>
                        <a:t>Field naming convention - case control</a:t>
                      </a:r>
                    </a:p>
                  </a:txBody>
                  <a:tcPr marL="9525" marR="9525" marT="9525" marB="0" anchor="ctr"/>
                </a:tc>
                <a:tc>
                  <a:txBody>
                    <a:bodyPr/>
                    <a:lstStyle/>
                    <a:p>
                      <a:pPr algn="ctr" rtl="0" fontAlgn="ctr"/>
                      <a:r>
                        <a:rPr lang="fr-FR" sz="1000" b="0" i="0" u="none" strike="noStrike">
                          <a:solidFill>
                            <a:srgbClr val="000000"/>
                          </a:solidFill>
                          <a:effectLst/>
                          <a:latin typeface="Arial"/>
                        </a:rPr>
                        <a:t>4</a:t>
                      </a:r>
                    </a:p>
                  </a:txBody>
                  <a:tcPr marL="9525" marR="9525" marT="9525" marB="0" anchor="ctr"/>
                </a:tc>
                <a:tc>
                  <a:txBody>
                    <a:bodyPr/>
                    <a:lstStyle/>
                    <a:p>
                      <a:pPr algn="ctr" rtl="0" fontAlgn="ctr"/>
                      <a:r>
                        <a:rPr lang="fr-FR" sz="1000" b="0" i="0" u="none" strike="noStrike" dirty="0">
                          <a:solidFill>
                            <a:srgbClr val="000000"/>
                          </a:solidFill>
                          <a:effectLst/>
                          <a:latin typeface="Arial"/>
                        </a:rPr>
                        <a:t>0</a:t>
                      </a:r>
                    </a:p>
                  </a:txBody>
                  <a:tcPr marL="9525" marR="9525" marT="9525" marB="0" anchor="ctr"/>
                </a:tc>
                <a:tc>
                  <a:txBody>
                    <a:bodyPr/>
                    <a:lstStyle/>
                    <a:p>
                      <a:pPr algn="ctr" rtl="0" fontAlgn="ctr"/>
                      <a:r>
                        <a:rPr lang="fr-FR" sz="1000" b="0" i="0" u="none" strike="noStrike">
                          <a:solidFill>
                            <a:srgbClr val="000000"/>
                          </a:solidFill>
                          <a:effectLst/>
                          <a:latin typeface="Arial"/>
                        </a:rPr>
                        <a:t>+4.00</a:t>
                      </a:r>
                    </a:p>
                  </a:txBody>
                  <a:tcPr marL="9525" marR="9525" marT="9525" marB="0" anchor="ctr"/>
                </a:tc>
                <a:tc>
                  <a:txBody>
                    <a:bodyPr/>
                    <a:lstStyle/>
                    <a:p>
                      <a:pPr algn="ctr" rtl="0" fontAlgn="ctr"/>
                      <a:r>
                        <a:rPr lang="fr-FR" sz="1000" b="0" i="0" u="none" strike="noStrike">
                          <a:solidFill>
                            <a:srgbClr val="000000"/>
                          </a:solidFill>
                          <a:effectLst/>
                          <a:latin typeface="Arial"/>
                        </a:rPr>
                        <a:t>3.82</a:t>
                      </a:r>
                    </a:p>
                  </a:txBody>
                  <a:tcPr marL="9525" marR="9525" marT="9525" marB="0" anchor="ctr"/>
                </a:tc>
                <a:tc>
                  <a:txBody>
                    <a:bodyPr/>
                    <a:lstStyle/>
                    <a:p>
                      <a:pPr algn="ctr" rtl="0" fontAlgn="ctr"/>
                      <a:r>
                        <a:rPr lang="fr-FR" sz="1000" b="0" i="0" u="none" strike="noStrike" dirty="0">
                          <a:solidFill>
                            <a:srgbClr val="000000"/>
                          </a:solidFill>
                          <a:effectLst/>
                          <a:latin typeface="Arial"/>
                        </a:rPr>
                        <a:t>-</a:t>
                      </a:r>
                      <a:r>
                        <a:rPr lang="fr-FR" sz="1000" b="0" i="0" u="none" strike="noStrike" dirty="0" smtClean="0">
                          <a:solidFill>
                            <a:srgbClr val="000000"/>
                          </a:solidFill>
                          <a:effectLst/>
                          <a:latin typeface="Arial"/>
                        </a:rPr>
                        <a:t>4.55 </a:t>
                      </a:r>
                      <a:r>
                        <a:rPr lang="fr-FR" sz="1000" b="0" i="0" u="none" strike="noStrike" dirty="0">
                          <a:solidFill>
                            <a:srgbClr val="000000"/>
                          </a:solidFill>
                          <a:effectLst/>
                          <a:latin typeface="Arial"/>
                        </a:rPr>
                        <a:t>%</a:t>
                      </a:r>
                    </a:p>
                  </a:txBody>
                  <a:tcPr marL="9525" marR="9525" marT="9525" marB="0" anchor="ctr"/>
                </a:tc>
              </a:tr>
              <a:tr h="131305">
                <a:tc>
                  <a:txBody>
                    <a:bodyPr/>
                    <a:lstStyle/>
                    <a:p>
                      <a:pPr algn="l" rtl="0" fontAlgn="ctr"/>
                      <a:r>
                        <a:rPr lang="en-US" sz="1000" b="0" i="0" u="none" strike="noStrike">
                          <a:solidFill>
                            <a:srgbClr val="000000"/>
                          </a:solidFill>
                          <a:effectLst/>
                          <a:latin typeface="Arial"/>
                        </a:rPr>
                        <a:t>Avoid using 'System.printStackTrace()' within a try catch block</a:t>
                      </a:r>
                    </a:p>
                  </a:txBody>
                  <a:tcPr marL="9525" marR="9525" marT="9525" marB="0" anchor="ctr"/>
                </a:tc>
                <a:tc>
                  <a:txBody>
                    <a:bodyPr/>
                    <a:lstStyle/>
                    <a:p>
                      <a:pPr algn="ctr" rtl="0" fontAlgn="ctr"/>
                      <a:r>
                        <a:rPr lang="fr-FR" sz="1000" b="0" i="0" u="none" strike="noStrike">
                          <a:solidFill>
                            <a:srgbClr val="000000"/>
                          </a:solidFill>
                          <a:effectLst/>
                          <a:latin typeface="Arial"/>
                        </a:rPr>
                        <a:t>4</a:t>
                      </a:r>
                    </a:p>
                  </a:txBody>
                  <a:tcPr marL="9525" marR="9525" marT="9525" marB="0" anchor="ctr"/>
                </a:tc>
                <a:tc>
                  <a:txBody>
                    <a:bodyPr/>
                    <a:lstStyle/>
                    <a:p>
                      <a:pPr algn="ctr" rtl="0" fontAlgn="ctr"/>
                      <a:r>
                        <a:rPr lang="fr-FR" sz="1000" b="0" i="0" u="none" strike="noStrike" dirty="0">
                          <a:solidFill>
                            <a:srgbClr val="000000"/>
                          </a:solidFill>
                          <a:effectLst/>
                          <a:latin typeface="Arial"/>
                        </a:rPr>
                        <a:t>8</a:t>
                      </a:r>
                    </a:p>
                  </a:txBody>
                  <a:tcPr marL="9525" marR="9525" marT="9525" marB="0" anchor="ctr"/>
                </a:tc>
                <a:tc>
                  <a:txBody>
                    <a:bodyPr/>
                    <a:lstStyle/>
                    <a:p>
                      <a:pPr algn="ctr" rtl="0" fontAlgn="ctr"/>
                      <a:r>
                        <a:rPr lang="fr-FR" sz="1000" b="0" i="0" u="none" strike="noStrike">
                          <a:solidFill>
                            <a:srgbClr val="000000"/>
                          </a:solidFill>
                          <a:effectLst/>
                          <a:latin typeface="Arial"/>
                        </a:rPr>
                        <a:t>-4.00</a:t>
                      </a:r>
                    </a:p>
                  </a:txBody>
                  <a:tcPr marL="9525" marR="9525" marT="9525" marB="0" anchor="ctr"/>
                </a:tc>
                <a:tc>
                  <a:txBody>
                    <a:bodyPr/>
                    <a:lstStyle/>
                    <a:p>
                      <a:pPr algn="ctr" rtl="0" fontAlgn="ctr"/>
                      <a:r>
                        <a:rPr lang="fr-FR" sz="1000" b="0" i="0" u="none" strike="noStrike">
                          <a:solidFill>
                            <a:srgbClr val="000000"/>
                          </a:solidFill>
                          <a:effectLst/>
                          <a:latin typeface="Arial"/>
                        </a:rPr>
                        <a:t>3.69</a:t>
                      </a:r>
                    </a:p>
                  </a:txBody>
                  <a:tcPr marL="9525" marR="9525" marT="9525" marB="0" anchor="ctr"/>
                </a:tc>
                <a:tc>
                  <a:txBody>
                    <a:bodyPr/>
                    <a:lstStyle/>
                    <a:p>
                      <a:pPr algn="ctr" rtl="0" fontAlgn="ctr"/>
                      <a:r>
                        <a:rPr lang="fr-FR" sz="1000" b="0" i="0" u="none" strike="noStrike" dirty="0" smtClean="0">
                          <a:solidFill>
                            <a:srgbClr val="000000"/>
                          </a:solidFill>
                          <a:effectLst/>
                          <a:latin typeface="Arial"/>
                        </a:rPr>
                        <a:t>0.5</a:t>
                      </a:r>
                      <a:r>
                        <a:rPr lang="fr-FR" sz="1000" b="0" i="0" u="none" strike="noStrike" baseline="0" dirty="0" smtClean="0">
                          <a:solidFill>
                            <a:srgbClr val="000000"/>
                          </a:solidFill>
                          <a:effectLst/>
                          <a:latin typeface="Arial"/>
                        </a:rPr>
                        <a:t> </a:t>
                      </a:r>
                      <a:r>
                        <a:rPr lang="fr-FR" sz="1000" b="0" i="0" u="none" strike="noStrike" dirty="0" smtClean="0">
                          <a:solidFill>
                            <a:srgbClr val="000000"/>
                          </a:solidFill>
                          <a:effectLst/>
                          <a:latin typeface="Arial"/>
                        </a:rPr>
                        <a:t>%</a:t>
                      </a:r>
                      <a:endParaRPr lang="fr-FR" sz="1000" b="0" i="0" u="none" strike="noStrike" dirty="0">
                        <a:solidFill>
                          <a:srgbClr val="000000"/>
                        </a:solidFill>
                        <a:effectLst/>
                        <a:latin typeface="Arial"/>
                      </a:endParaRPr>
                    </a:p>
                  </a:txBody>
                  <a:tcPr marL="9525" marR="9525" marT="9525" marB="0" anchor="ctr"/>
                </a:tc>
              </a:tr>
              <a:tr h="131305">
                <a:tc>
                  <a:txBody>
                    <a:bodyPr/>
                    <a:lstStyle/>
                    <a:p>
                      <a:pPr algn="l" rtl="0" fontAlgn="ctr"/>
                      <a:r>
                        <a:rPr lang="fr-FR" sz="1000" b="0" i="0" u="none" strike="noStrike">
                          <a:solidFill>
                            <a:srgbClr val="000000"/>
                          </a:solidFill>
                          <a:effectLst/>
                          <a:latin typeface="Arial"/>
                        </a:rPr>
                        <a:t>Avoid using anonymous Classes</a:t>
                      </a:r>
                    </a:p>
                  </a:txBody>
                  <a:tcPr marL="9525" marR="9525" marT="9525" marB="0" anchor="ctr"/>
                </a:tc>
                <a:tc>
                  <a:txBody>
                    <a:bodyPr/>
                    <a:lstStyle/>
                    <a:p>
                      <a:pPr algn="ctr" rtl="0" fontAlgn="ctr"/>
                      <a:r>
                        <a:rPr lang="fr-FR" sz="1000" b="0" i="0" u="none" strike="noStrike">
                          <a:solidFill>
                            <a:srgbClr val="000000"/>
                          </a:solidFill>
                          <a:effectLst/>
                          <a:latin typeface="Arial"/>
                        </a:rPr>
                        <a:t>2</a:t>
                      </a:r>
                    </a:p>
                  </a:txBody>
                  <a:tcPr marL="9525" marR="9525" marT="9525" marB="0" anchor="ctr"/>
                </a:tc>
                <a:tc>
                  <a:txBody>
                    <a:bodyPr/>
                    <a:lstStyle/>
                    <a:p>
                      <a:pPr algn="ctr" rtl="0" fontAlgn="ctr"/>
                      <a:r>
                        <a:rPr lang="fr-FR" sz="1000" b="0" i="0" u="none" strike="noStrike" dirty="0">
                          <a:solidFill>
                            <a:srgbClr val="000000"/>
                          </a:solidFill>
                          <a:effectLst/>
                          <a:latin typeface="Arial"/>
                        </a:rPr>
                        <a:t>0</a:t>
                      </a:r>
                    </a:p>
                  </a:txBody>
                  <a:tcPr marL="9525" marR="9525" marT="9525" marB="0" anchor="ctr"/>
                </a:tc>
                <a:tc>
                  <a:txBody>
                    <a:bodyPr/>
                    <a:lstStyle/>
                    <a:p>
                      <a:pPr algn="ctr" rtl="0" fontAlgn="ctr"/>
                      <a:r>
                        <a:rPr lang="fr-FR" sz="1000" b="0" i="0" u="none" strike="noStrike">
                          <a:solidFill>
                            <a:srgbClr val="000000"/>
                          </a:solidFill>
                          <a:effectLst/>
                          <a:latin typeface="Arial"/>
                        </a:rPr>
                        <a:t>+2.00</a:t>
                      </a:r>
                    </a:p>
                  </a:txBody>
                  <a:tcPr marL="9525" marR="9525" marT="9525" marB="0" anchor="ctr"/>
                </a:tc>
                <a:tc>
                  <a:txBody>
                    <a:bodyPr/>
                    <a:lstStyle/>
                    <a:p>
                      <a:pPr algn="ctr" rtl="0" fontAlgn="ctr"/>
                      <a:r>
                        <a:rPr lang="fr-FR" sz="1000" b="0" i="0" u="none" strike="noStrike">
                          <a:solidFill>
                            <a:srgbClr val="000000"/>
                          </a:solidFill>
                          <a:effectLst/>
                          <a:latin typeface="Arial"/>
                        </a:rPr>
                        <a:t>4.00</a:t>
                      </a:r>
                    </a:p>
                  </a:txBody>
                  <a:tcPr marL="9525" marR="9525" marT="9525" marB="0" anchor="ctr"/>
                </a:tc>
                <a:tc>
                  <a:txBody>
                    <a:bodyPr/>
                    <a:lstStyle/>
                    <a:p>
                      <a:pPr algn="ctr" rtl="0" fontAlgn="ctr"/>
                      <a:r>
                        <a:rPr lang="fr-FR" sz="1000" b="0" i="0" u="none" strike="noStrike" dirty="0">
                          <a:solidFill>
                            <a:srgbClr val="000000"/>
                          </a:solidFill>
                          <a:effectLst/>
                          <a:latin typeface="Arial"/>
                        </a:rPr>
                        <a:t>0.00 %</a:t>
                      </a:r>
                    </a:p>
                  </a:txBody>
                  <a:tcPr marL="9525" marR="9525" marT="9525" marB="0" anchor="ctr"/>
                </a:tc>
              </a:tr>
              <a:tr h="131305">
                <a:tc>
                  <a:txBody>
                    <a:bodyPr/>
                    <a:lstStyle/>
                    <a:p>
                      <a:pPr algn="l" rtl="0" fontAlgn="ctr"/>
                      <a:r>
                        <a:rPr lang="en-US" sz="1000" b="0" i="0" u="none" strike="noStrike">
                          <a:solidFill>
                            <a:srgbClr val="000000"/>
                          </a:solidFill>
                          <a:effectLst/>
                          <a:latin typeface="Arial"/>
                        </a:rPr>
                        <a:t>All page files should be in a specific directory</a:t>
                      </a:r>
                    </a:p>
                  </a:txBody>
                  <a:tcPr marL="9525" marR="9525" marT="9525" marB="0" anchor="ctr"/>
                </a:tc>
                <a:tc>
                  <a:txBody>
                    <a:bodyPr/>
                    <a:lstStyle/>
                    <a:p>
                      <a:pPr algn="ctr" rtl="0" fontAlgn="ctr"/>
                      <a:r>
                        <a:rPr lang="fr-FR" sz="1000" b="0" i="0" u="none" strike="noStrike">
                          <a:solidFill>
                            <a:srgbClr val="000000"/>
                          </a:solidFill>
                          <a:effectLst/>
                          <a:latin typeface="Arial"/>
                        </a:rPr>
                        <a:t>1</a:t>
                      </a:r>
                    </a:p>
                  </a:txBody>
                  <a:tcPr marL="9525" marR="9525" marT="9525" marB="0" anchor="ctr"/>
                </a:tc>
                <a:tc>
                  <a:txBody>
                    <a:bodyPr/>
                    <a:lstStyle/>
                    <a:p>
                      <a:pPr algn="ctr" rtl="0" fontAlgn="ctr"/>
                      <a:r>
                        <a:rPr lang="fr-FR" sz="1000" b="0" i="0" u="none" strike="noStrike" dirty="0">
                          <a:solidFill>
                            <a:srgbClr val="000000"/>
                          </a:solidFill>
                          <a:effectLst/>
                          <a:latin typeface="Arial"/>
                        </a:rPr>
                        <a:t>1</a:t>
                      </a:r>
                    </a:p>
                  </a:txBody>
                  <a:tcPr marL="9525" marR="9525" marT="9525" marB="0" anchor="ctr"/>
                </a:tc>
                <a:tc>
                  <a:txBody>
                    <a:bodyPr/>
                    <a:lstStyle/>
                    <a:p>
                      <a:pPr algn="ctr" rtl="0" fontAlgn="ctr"/>
                      <a:r>
                        <a:rPr lang="fr-FR" sz="1000" b="0" i="0" u="none" strike="noStrike">
                          <a:solidFill>
                            <a:srgbClr val="000000"/>
                          </a:solidFill>
                          <a:effectLst/>
                          <a:latin typeface="Arial"/>
                        </a:rPr>
                        <a:t>0.00</a:t>
                      </a:r>
                    </a:p>
                  </a:txBody>
                  <a:tcPr marL="9525" marR="9525" marT="9525" marB="0" anchor="ctr"/>
                </a:tc>
                <a:tc>
                  <a:txBody>
                    <a:bodyPr/>
                    <a:lstStyle/>
                    <a:p>
                      <a:pPr algn="ctr" rtl="0" fontAlgn="ctr"/>
                      <a:r>
                        <a:rPr lang="fr-FR" sz="1000" b="0" i="0" u="none" strike="noStrike">
                          <a:solidFill>
                            <a:srgbClr val="000000"/>
                          </a:solidFill>
                          <a:effectLst/>
                          <a:latin typeface="Arial"/>
                        </a:rPr>
                        <a:t>3.73</a:t>
                      </a:r>
                    </a:p>
                  </a:txBody>
                  <a:tcPr marL="9525" marR="9525" marT="9525" marB="0" anchor="ctr"/>
                </a:tc>
                <a:tc>
                  <a:txBody>
                    <a:bodyPr/>
                    <a:lstStyle/>
                    <a:p>
                      <a:pPr algn="ctr" rtl="0" fontAlgn="ctr"/>
                      <a:r>
                        <a:rPr lang="fr-FR" sz="1000" b="0" i="0" u="none" strike="noStrike" dirty="0" smtClean="0">
                          <a:solidFill>
                            <a:srgbClr val="000000"/>
                          </a:solidFill>
                          <a:effectLst/>
                          <a:latin typeface="Arial"/>
                        </a:rPr>
                        <a:t>5.47</a:t>
                      </a:r>
                      <a:r>
                        <a:rPr lang="fr-FR" sz="1000" b="0" i="0" u="none" strike="noStrike" dirty="0">
                          <a:solidFill>
                            <a:srgbClr val="000000"/>
                          </a:solidFill>
                          <a:effectLst/>
                          <a:latin typeface="Arial"/>
                        </a:rPr>
                        <a:t>%</a:t>
                      </a:r>
                    </a:p>
                  </a:txBody>
                  <a:tcPr marL="9525" marR="9525" marT="9525" marB="0" anchor="ctr"/>
                </a:tc>
              </a:tr>
              <a:tr h="131305">
                <a:tc>
                  <a:txBody>
                    <a:bodyPr/>
                    <a:lstStyle/>
                    <a:p>
                      <a:pPr algn="l" rtl="0" fontAlgn="ctr"/>
                      <a:r>
                        <a:rPr lang="en-US" sz="1000" b="0" i="0" u="none" strike="noStrike">
                          <a:solidFill>
                            <a:srgbClr val="000000"/>
                          </a:solidFill>
                          <a:effectLst/>
                          <a:latin typeface="Arial"/>
                        </a:rPr>
                        <a:t>Avoid Classes with a High Public Data Ratio</a:t>
                      </a:r>
                    </a:p>
                  </a:txBody>
                  <a:tcPr marL="9525" marR="9525" marT="9525" marB="0" anchor="ctr"/>
                </a:tc>
                <a:tc>
                  <a:txBody>
                    <a:bodyPr/>
                    <a:lstStyle/>
                    <a:p>
                      <a:pPr algn="ctr" rtl="0" fontAlgn="ctr"/>
                      <a:r>
                        <a:rPr lang="fr-FR" sz="1000" b="0" i="0" u="none" strike="noStrike">
                          <a:solidFill>
                            <a:srgbClr val="000000"/>
                          </a:solidFill>
                          <a:effectLst/>
                          <a:latin typeface="Arial"/>
                        </a:rPr>
                        <a:t>1</a:t>
                      </a:r>
                    </a:p>
                  </a:txBody>
                  <a:tcPr marL="9525" marR="9525" marT="9525" marB="0" anchor="ctr"/>
                </a:tc>
                <a:tc>
                  <a:txBody>
                    <a:bodyPr/>
                    <a:lstStyle/>
                    <a:p>
                      <a:pPr algn="ctr" rtl="0" fontAlgn="ctr"/>
                      <a:r>
                        <a:rPr lang="fr-FR" sz="1000" b="0" i="0" u="none" strike="noStrike" dirty="0">
                          <a:solidFill>
                            <a:srgbClr val="000000"/>
                          </a:solidFill>
                          <a:effectLst/>
                          <a:latin typeface="Arial"/>
                        </a:rPr>
                        <a:t>0</a:t>
                      </a:r>
                    </a:p>
                  </a:txBody>
                  <a:tcPr marL="9525" marR="9525" marT="9525" marB="0" anchor="ctr"/>
                </a:tc>
                <a:tc>
                  <a:txBody>
                    <a:bodyPr/>
                    <a:lstStyle/>
                    <a:p>
                      <a:pPr algn="ctr" rtl="0" fontAlgn="ctr"/>
                      <a:r>
                        <a:rPr lang="fr-FR" sz="1000" b="0" i="0" u="none" strike="noStrike">
                          <a:solidFill>
                            <a:srgbClr val="000000"/>
                          </a:solidFill>
                          <a:effectLst/>
                          <a:latin typeface="Arial"/>
                        </a:rPr>
                        <a:t>+1.00</a:t>
                      </a:r>
                    </a:p>
                  </a:txBody>
                  <a:tcPr marL="9525" marR="9525" marT="9525" marB="0" anchor="ctr"/>
                </a:tc>
                <a:tc>
                  <a:txBody>
                    <a:bodyPr/>
                    <a:lstStyle/>
                    <a:p>
                      <a:pPr algn="ctr" rtl="0" fontAlgn="ctr"/>
                      <a:r>
                        <a:rPr lang="fr-FR" sz="1000" b="0" i="0" u="none" strike="noStrike">
                          <a:solidFill>
                            <a:srgbClr val="000000"/>
                          </a:solidFill>
                          <a:effectLst/>
                          <a:latin typeface="Arial"/>
                        </a:rPr>
                        <a:t>3.94</a:t>
                      </a:r>
                    </a:p>
                  </a:txBody>
                  <a:tcPr marL="9525" marR="9525" marT="9525" marB="0" anchor="ctr"/>
                </a:tc>
                <a:tc>
                  <a:txBody>
                    <a:bodyPr/>
                    <a:lstStyle/>
                    <a:p>
                      <a:pPr algn="ctr" rtl="0" fontAlgn="ctr"/>
                      <a:r>
                        <a:rPr lang="fr-FR" sz="1000" b="0" i="0" u="none" strike="noStrike" dirty="0">
                          <a:solidFill>
                            <a:srgbClr val="000000"/>
                          </a:solidFill>
                          <a:effectLst/>
                          <a:latin typeface="Arial"/>
                        </a:rPr>
                        <a:t>-</a:t>
                      </a:r>
                      <a:r>
                        <a:rPr lang="fr-FR" sz="1000" b="0" i="0" u="none" strike="noStrike" dirty="0" smtClean="0">
                          <a:solidFill>
                            <a:srgbClr val="000000"/>
                          </a:solidFill>
                          <a:effectLst/>
                          <a:latin typeface="Arial"/>
                        </a:rPr>
                        <a:t>1.41 </a:t>
                      </a:r>
                      <a:r>
                        <a:rPr lang="fr-FR" sz="1000" b="0" i="0" u="none" strike="noStrike" dirty="0">
                          <a:solidFill>
                            <a:srgbClr val="000000"/>
                          </a:solidFill>
                          <a:effectLst/>
                          <a:latin typeface="Arial"/>
                        </a:rPr>
                        <a:t>%</a:t>
                      </a:r>
                    </a:p>
                  </a:txBody>
                  <a:tcPr marL="9525" marR="9525" marT="9525" marB="0" anchor="ctr"/>
                </a:tc>
              </a:tr>
              <a:tr h="131305">
                <a:tc>
                  <a:txBody>
                    <a:bodyPr/>
                    <a:lstStyle/>
                    <a:p>
                      <a:pPr algn="l" rtl="0" fontAlgn="ctr"/>
                      <a:r>
                        <a:rPr lang="fr-FR" sz="1000" b="1" i="0" u="none" strike="noStrike">
                          <a:solidFill>
                            <a:srgbClr val="FFFFFF"/>
                          </a:solidFill>
                          <a:effectLst/>
                          <a:latin typeface="Arial"/>
                        </a:rPr>
                        <a:t>Class Fan-Out Distribution</a:t>
                      </a:r>
                    </a:p>
                  </a:txBody>
                  <a:tcPr marL="9525" marR="9525" marT="9525" marB="0" anchor="ctr"/>
                </a:tc>
                <a:tc>
                  <a:txBody>
                    <a:bodyPr/>
                    <a:lstStyle/>
                    <a:p>
                      <a:pPr algn="ctr" rtl="0" fontAlgn="ctr"/>
                      <a:r>
                        <a:rPr lang="fr-FR" sz="1000" b="1" i="0" u="none" strike="noStrike">
                          <a:solidFill>
                            <a:srgbClr val="FFFFFF"/>
                          </a:solidFill>
                          <a:effectLst/>
                          <a:latin typeface="Arial"/>
                        </a:rPr>
                        <a:t>0</a:t>
                      </a:r>
                    </a:p>
                  </a:txBody>
                  <a:tcPr marL="9525" marR="9525" marT="9525" marB="0" anchor="ctr"/>
                </a:tc>
                <a:tc>
                  <a:txBody>
                    <a:bodyPr/>
                    <a:lstStyle/>
                    <a:p>
                      <a:pPr algn="ctr" rtl="0" fontAlgn="ctr"/>
                      <a:endParaRPr lang="fr-FR" sz="1000" b="1" i="0" u="none" strike="noStrike" dirty="0">
                        <a:solidFill>
                          <a:srgbClr val="000000"/>
                        </a:solidFill>
                        <a:effectLst/>
                        <a:latin typeface="Arial"/>
                      </a:endParaRPr>
                    </a:p>
                  </a:txBody>
                  <a:tcPr marL="9525" marR="9525" marT="9525" marB="0" anchor="ctr"/>
                </a:tc>
                <a:tc>
                  <a:txBody>
                    <a:bodyPr/>
                    <a:lstStyle/>
                    <a:p>
                      <a:pPr algn="ctr" rtl="0" fontAlgn="ctr"/>
                      <a:endParaRPr lang="fr-FR" sz="1000" b="1" i="0" u="none" strike="noStrike" dirty="0">
                        <a:solidFill>
                          <a:srgbClr val="000000"/>
                        </a:solidFill>
                        <a:effectLst/>
                        <a:latin typeface="Arial"/>
                      </a:endParaRPr>
                    </a:p>
                  </a:txBody>
                  <a:tcPr marL="9525" marR="9525" marT="9525" marB="0" anchor="ctr"/>
                </a:tc>
                <a:tc>
                  <a:txBody>
                    <a:bodyPr/>
                    <a:lstStyle/>
                    <a:p>
                      <a:pPr algn="ctr" rtl="0" fontAlgn="ctr"/>
                      <a:endParaRPr lang="fr-FR" sz="1000" b="1" i="0" u="none" strike="noStrike" dirty="0">
                        <a:solidFill>
                          <a:srgbClr val="000000"/>
                        </a:solidFill>
                        <a:effectLst/>
                        <a:latin typeface="Arial"/>
                      </a:endParaRPr>
                    </a:p>
                  </a:txBody>
                  <a:tcPr marL="9525" marR="9525" marT="9525" marB="0" anchor="ctr"/>
                </a:tc>
                <a:tc>
                  <a:txBody>
                    <a:bodyPr/>
                    <a:lstStyle/>
                    <a:p>
                      <a:pPr algn="ctr" rtl="0" fontAlgn="ctr"/>
                      <a:endParaRPr lang="fr-FR" sz="1000" b="1" i="0" u="none" strike="noStrike" dirty="0">
                        <a:solidFill>
                          <a:srgbClr val="000000"/>
                        </a:solidFill>
                        <a:effectLst/>
                        <a:latin typeface="Arial"/>
                      </a:endParaRPr>
                    </a:p>
                  </a:txBody>
                  <a:tcPr marL="9525" marR="9525" marT="9525" marB="0" anchor="ctr"/>
                </a:tc>
              </a:tr>
            </a:tbl>
          </a:graphicData>
        </a:graphic>
      </p:graphicFrame>
      <p:sp>
        <p:nvSpPr>
          <p:cNvPr id="2" name="Slide Number Placeholder 1"/>
          <p:cNvSpPr>
            <a:spLocks noGrp="1"/>
          </p:cNvSpPr>
          <p:nvPr>
            <p:ph type="sldNum" sz="quarter" idx="10"/>
          </p:nvPr>
        </p:nvSpPr>
        <p:spPr>
          <a:xfrm>
            <a:off x="4009551" y="6570669"/>
            <a:ext cx="501650" cy="228600"/>
          </a:xfrm>
        </p:spPr>
        <p:txBody>
          <a:bodyPr/>
          <a:lstStyle/>
          <a:p>
            <a:fld id="{F71C7896-8E11-4384-BFC5-C0974CDBC83D}" type="slidenum">
              <a:rPr lang="en-US" smtClean="0"/>
              <a:pPr/>
              <a:t>10</a:t>
            </a:fld>
            <a:endParaRPr lang="en-US" dirty="0"/>
          </a:p>
        </p:txBody>
      </p:sp>
      <p:sp>
        <p:nvSpPr>
          <p:cNvPr id="3" name="Title 2"/>
          <p:cNvSpPr>
            <a:spLocks noGrp="1"/>
          </p:cNvSpPr>
          <p:nvPr>
            <p:ph type="title"/>
          </p:nvPr>
        </p:nvSpPr>
        <p:spPr>
          <a:xfrm>
            <a:off x="320040" y="237736"/>
            <a:ext cx="8503920" cy="378565"/>
          </a:xfrm>
        </p:spPr>
        <p:txBody>
          <a:bodyPr/>
          <a:lstStyle/>
          <a:p>
            <a:r>
              <a:rPr lang="fr-FR" dirty="0" smtClean="0"/>
              <a:t>Principales violations corrigées et ajoutées</a:t>
            </a:r>
            <a:endParaRPr lang="fr-FR" dirty="0"/>
          </a:p>
        </p:txBody>
      </p:sp>
    </p:spTree>
    <p:extLst>
      <p:ext uri="{BB962C8B-B14F-4D97-AF65-F5344CB8AC3E}">
        <p14:creationId xmlns:p14="http://schemas.microsoft.com/office/powerpoint/2010/main" val="9695680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5"/>
          <p:cNvSpPr/>
          <p:nvPr/>
        </p:nvSpPr>
        <p:spPr>
          <a:xfrm>
            <a:off x="276562" y="2547863"/>
            <a:ext cx="8543909" cy="3104800"/>
          </a:xfrm>
          <a:prstGeom prst="roundRect">
            <a:avLst>
              <a:gd name="adj" fmla="val 1157"/>
            </a:avLst>
          </a:prstGeom>
          <a:gradFill rotWithShape="1">
            <a:gsLst>
              <a:gs pos="0">
                <a:srgbClr val="FFFFFF">
                  <a:tint val="50000"/>
                  <a:satMod val="300000"/>
                </a:srgbClr>
              </a:gs>
              <a:gs pos="35000">
                <a:srgbClr val="FFFFFF">
                  <a:tint val="37000"/>
                  <a:satMod val="300000"/>
                </a:srgbClr>
              </a:gs>
              <a:gs pos="100000">
                <a:srgbClr val="FFFFFF">
                  <a:tint val="15000"/>
                  <a:satMod val="350000"/>
                </a:srgbClr>
              </a:gs>
            </a:gsLst>
            <a:lin ang="16200000" scaled="1"/>
          </a:gradFill>
          <a:ln w="9525" cap="flat" cmpd="sng" algn="ctr">
            <a:solidFill>
              <a:schemeClr val="bg1">
                <a:lumMod val="75000"/>
              </a:schemeClr>
            </a:solidFill>
            <a:prstDash val="soli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a typeface="+mn-ea"/>
              <a:cs typeface="+mn-cs"/>
            </a:endParaRPr>
          </a:p>
        </p:txBody>
      </p:sp>
      <p:sp>
        <p:nvSpPr>
          <p:cNvPr id="18" name="TextBox 6"/>
          <p:cNvSpPr txBox="1"/>
          <p:nvPr/>
        </p:nvSpPr>
        <p:spPr>
          <a:xfrm>
            <a:off x="315912" y="659371"/>
            <a:ext cx="6381136" cy="338554"/>
          </a:xfrm>
          <a:prstGeom prst="rect">
            <a:avLst/>
          </a:prstGeom>
          <a:noFill/>
        </p:spPr>
        <p:txBody>
          <a:bodyPr wrap="square" rtlCol="0">
            <a:spAutoFit/>
          </a:bodyPr>
          <a:lstStyle/>
          <a:p>
            <a:pPr defTabSz="914400">
              <a:defRPr/>
            </a:pPr>
            <a:r>
              <a:rPr lang="fr-FR" sz="1600" b="1" kern="0" dirty="0" smtClean="0">
                <a:solidFill>
                  <a:srgbClr val="4B7FC9"/>
                </a:solidFill>
                <a:latin typeface="+mn-lt"/>
              </a:rPr>
              <a:t>Les composants les plus à risque (PRI le plus élevé)</a:t>
            </a:r>
          </a:p>
        </p:txBody>
      </p:sp>
      <p:sp>
        <p:nvSpPr>
          <p:cNvPr id="19" name="Text"/>
          <p:cNvSpPr>
            <a:spLocks noGrp="1"/>
          </p:cNvSpPr>
          <p:nvPr/>
        </p:nvSpPr>
        <p:spPr>
          <a:xfrm>
            <a:off x="422787" y="1028293"/>
            <a:ext cx="8220470" cy="1407277"/>
          </a:xfrm>
          <a:prstGeom prst="rect">
            <a:avLst/>
          </a:prstGeom>
        </p:spPr>
        <p:txBody>
          <a:bodyPr wrap="square" lIns="0" tIns="0" rIns="0" bIns="0" rtlCol="0" anchor="t"/>
          <a:lstStyle/>
          <a:p>
            <a:pPr marL="285750" indent="-285750" algn="just">
              <a:spcAft>
                <a:spcPts val="1200"/>
              </a:spcAft>
              <a:buFont typeface="Arial" panose="020B0604020202020204" pitchFamily="34" charset="0"/>
              <a:buChar char="•"/>
            </a:pPr>
            <a:r>
              <a:rPr lang="fr-FR" sz="1600" dirty="0">
                <a:solidFill>
                  <a:schemeClr val="tx2">
                    <a:lumMod val="65000"/>
                    <a:lumOff val="35000"/>
                  </a:schemeClr>
                </a:solidFill>
                <a:latin typeface="+mn-lt"/>
                <a:cs typeface="Arial" pitchFamily="34" charset="0"/>
              </a:rPr>
              <a:t>Le PRI, Propagation </a:t>
            </a:r>
            <a:r>
              <a:rPr lang="fr-FR" sz="1600" dirty="0" err="1">
                <a:solidFill>
                  <a:schemeClr val="tx2">
                    <a:lumMod val="65000"/>
                    <a:lumOff val="35000"/>
                  </a:schemeClr>
                </a:solidFill>
                <a:latin typeface="+mn-lt"/>
                <a:cs typeface="Arial" pitchFamily="34" charset="0"/>
              </a:rPr>
              <a:t>Risk</a:t>
            </a:r>
            <a:r>
              <a:rPr lang="fr-FR" sz="1600" dirty="0">
                <a:solidFill>
                  <a:schemeClr val="tx2">
                    <a:lumMod val="65000"/>
                    <a:lumOff val="35000"/>
                  </a:schemeClr>
                </a:solidFill>
                <a:latin typeface="+mn-lt"/>
                <a:cs typeface="Arial" pitchFamily="34" charset="0"/>
              </a:rPr>
              <a:t> Index, mesure les composants les plus à risque dans une application. </a:t>
            </a:r>
            <a:r>
              <a:rPr lang="fr-FR" sz="1600" dirty="0" smtClean="0">
                <a:solidFill>
                  <a:schemeClr val="tx2">
                    <a:lumMod val="65000"/>
                    <a:lumOff val="35000"/>
                  </a:schemeClr>
                </a:solidFill>
                <a:latin typeface="+mn-lt"/>
                <a:cs typeface="Arial" pitchFamily="34" charset="0"/>
              </a:rPr>
              <a:t>Il </a:t>
            </a:r>
            <a:r>
              <a:rPr lang="fr-FR" sz="1600" dirty="0">
                <a:solidFill>
                  <a:schemeClr val="tx2">
                    <a:lumMod val="65000"/>
                    <a:lumOff val="35000"/>
                  </a:schemeClr>
                </a:solidFill>
                <a:latin typeface="+mn-lt"/>
                <a:cs typeface="Arial" pitchFamily="34" charset="0"/>
              </a:rPr>
              <a:t>reflète le risque intrinsèque du composant </a:t>
            </a:r>
            <a:r>
              <a:rPr lang="fr-FR" sz="1600" dirty="0" smtClean="0">
                <a:solidFill>
                  <a:schemeClr val="tx2">
                    <a:lumMod val="65000"/>
                    <a:lumOff val="35000"/>
                  </a:schemeClr>
                </a:solidFill>
                <a:latin typeface="+mn-lt"/>
                <a:cs typeface="Arial" pitchFamily="34" charset="0"/>
              </a:rPr>
              <a:t>en </a:t>
            </a:r>
            <a:r>
              <a:rPr lang="fr-FR" sz="1600" dirty="0">
                <a:solidFill>
                  <a:schemeClr val="tx2">
                    <a:lumMod val="65000"/>
                    <a:lumOff val="35000"/>
                  </a:schemeClr>
                </a:solidFill>
                <a:latin typeface="+mn-lt"/>
                <a:cs typeface="Arial" pitchFamily="34" charset="0"/>
              </a:rPr>
              <a:t>tenant compte de ses relations et des </a:t>
            </a:r>
            <a:r>
              <a:rPr lang="fr-FR" sz="1600" dirty="0" smtClean="0">
                <a:solidFill>
                  <a:schemeClr val="tx2">
                    <a:lumMod val="65000"/>
                    <a:lumOff val="35000"/>
                  </a:schemeClr>
                </a:solidFill>
                <a:latin typeface="+mn-lt"/>
                <a:cs typeface="Arial" pitchFamily="34" charset="0"/>
              </a:rPr>
              <a:t>interdépendances avec </a:t>
            </a:r>
            <a:r>
              <a:rPr lang="fr-FR" sz="1600" dirty="0">
                <a:solidFill>
                  <a:schemeClr val="tx2">
                    <a:lumMod val="65000"/>
                    <a:lumOff val="35000"/>
                  </a:schemeClr>
                </a:solidFill>
                <a:latin typeface="+mn-lt"/>
                <a:cs typeface="Arial" pitchFamily="34" charset="0"/>
              </a:rPr>
              <a:t>les autres composants.</a:t>
            </a:r>
          </a:p>
          <a:p>
            <a:pPr marL="285750" indent="-285750" algn="just">
              <a:spcAft>
                <a:spcPts val="1200"/>
              </a:spcAft>
              <a:buFont typeface="Arial" panose="020B0604020202020204" pitchFamily="34" charset="0"/>
              <a:buChar char="•"/>
            </a:pPr>
            <a:r>
              <a:rPr lang="fr-FR" sz="1600" dirty="0" smtClean="0">
                <a:solidFill>
                  <a:schemeClr val="tx2">
                    <a:lumMod val="65000"/>
                    <a:lumOff val="35000"/>
                  </a:schemeClr>
                </a:solidFill>
                <a:latin typeface="+mn-lt"/>
                <a:cs typeface="Arial" pitchFamily="34" charset="0"/>
              </a:rPr>
              <a:t>Le </a:t>
            </a:r>
            <a:r>
              <a:rPr lang="fr-FR" sz="1600" dirty="0">
                <a:solidFill>
                  <a:schemeClr val="tx2">
                    <a:lumMod val="65000"/>
                    <a:lumOff val="35000"/>
                  </a:schemeClr>
                </a:solidFill>
                <a:latin typeface="+mn-lt"/>
                <a:cs typeface="Arial" pitchFamily="34" charset="0"/>
              </a:rPr>
              <a:t>PRI </a:t>
            </a:r>
            <a:r>
              <a:rPr lang="fr-FR" sz="1600" dirty="0" smtClean="0">
                <a:solidFill>
                  <a:schemeClr val="tx2">
                    <a:lumMod val="65000"/>
                    <a:lumOff val="35000"/>
                  </a:schemeClr>
                </a:solidFill>
                <a:latin typeface="+mn-lt"/>
                <a:cs typeface="Arial" pitchFamily="34" charset="0"/>
              </a:rPr>
              <a:t>permet l'identification</a:t>
            </a:r>
            <a:r>
              <a:rPr lang="fr-FR" sz="1600" dirty="0">
                <a:solidFill>
                  <a:schemeClr val="tx2">
                    <a:lumMod val="65000"/>
                    <a:lumOff val="35000"/>
                  </a:schemeClr>
                </a:solidFill>
                <a:latin typeface="+mn-lt"/>
                <a:cs typeface="Arial" pitchFamily="34" charset="0"/>
              </a:rPr>
              <a:t>, la priorisation, et </a:t>
            </a:r>
            <a:r>
              <a:rPr lang="fr-FR" sz="1600" dirty="0" smtClean="0">
                <a:solidFill>
                  <a:schemeClr val="tx2">
                    <a:lumMod val="65000"/>
                    <a:lumOff val="35000"/>
                  </a:schemeClr>
                </a:solidFill>
                <a:latin typeface="+mn-lt"/>
                <a:cs typeface="Arial" pitchFamily="34" charset="0"/>
              </a:rPr>
              <a:t>finalement </a:t>
            </a:r>
            <a:r>
              <a:rPr lang="fr-FR" sz="1600" dirty="0">
                <a:solidFill>
                  <a:schemeClr val="tx2">
                    <a:lumMod val="65000"/>
                    <a:lumOff val="35000"/>
                  </a:schemeClr>
                </a:solidFill>
                <a:latin typeface="+mn-lt"/>
                <a:cs typeface="Arial" pitchFamily="34" charset="0"/>
              </a:rPr>
              <a:t>l'assainissement des </a:t>
            </a:r>
            <a:r>
              <a:rPr lang="fr-FR" sz="1600" dirty="0" smtClean="0">
                <a:solidFill>
                  <a:schemeClr val="tx2">
                    <a:lumMod val="65000"/>
                    <a:lumOff val="35000"/>
                  </a:schemeClr>
                </a:solidFill>
                <a:latin typeface="+mn-lt"/>
                <a:cs typeface="Arial" pitchFamily="34" charset="0"/>
              </a:rPr>
              <a:t>composants les </a:t>
            </a:r>
            <a:r>
              <a:rPr lang="fr-FR" sz="1600" dirty="0">
                <a:solidFill>
                  <a:schemeClr val="tx2">
                    <a:lumMod val="65000"/>
                    <a:lumOff val="35000"/>
                  </a:schemeClr>
                </a:solidFill>
                <a:latin typeface="+mn-lt"/>
                <a:cs typeface="Arial" pitchFamily="34" charset="0"/>
              </a:rPr>
              <a:t>plus risqués</a:t>
            </a:r>
            <a:r>
              <a:rPr lang="fr-FR" sz="1600" dirty="0" smtClean="0">
                <a:solidFill>
                  <a:schemeClr val="tx2">
                    <a:lumMod val="65000"/>
                    <a:lumOff val="35000"/>
                  </a:schemeClr>
                </a:solidFill>
                <a:latin typeface="+mn-lt"/>
                <a:cs typeface="Arial" pitchFamily="34" charset="0"/>
              </a:rPr>
              <a:t>.</a:t>
            </a:r>
            <a:endParaRPr lang="fr-FR" sz="1600" dirty="0">
              <a:solidFill>
                <a:schemeClr val="tx2">
                  <a:lumMod val="65000"/>
                  <a:lumOff val="35000"/>
                </a:schemeClr>
              </a:solidFill>
              <a:latin typeface="+mn-lt"/>
              <a:cs typeface="Arial" pitchFamily="34" charset="0"/>
            </a:endParaRPr>
          </a:p>
        </p:txBody>
      </p:sp>
      <p:sp>
        <p:nvSpPr>
          <p:cNvPr id="20" name="TextBox 6"/>
          <p:cNvSpPr txBox="1"/>
          <p:nvPr/>
        </p:nvSpPr>
        <p:spPr>
          <a:xfrm>
            <a:off x="408931" y="2547863"/>
            <a:ext cx="5172471" cy="338554"/>
          </a:xfrm>
          <a:prstGeom prst="rect">
            <a:avLst/>
          </a:prstGeom>
          <a:noFill/>
        </p:spPr>
        <p:txBody>
          <a:bodyPr wrap="square" rtlCol="0">
            <a:spAutoFit/>
          </a:bodyPr>
          <a:lstStyle/>
          <a:p>
            <a:pPr defTabSz="914400">
              <a:defRPr/>
            </a:pPr>
            <a:r>
              <a:rPr lang="fr-FR" sz="1600" b="1" kern="0" dirty="0">
                <a:solidFill>
                  <a:srgbClr val="4B7FC9"/>
                </a:solidFill>
              </a:rPr>
              <a:t>Les composants les plus à risque </a:t>
            </a:r>
            <a:r>
              <a:rPr lang="fr-FR" sz="1600" b="1" kern="0" dirty="0" smtClean="0">
                <a:solidFill>
                  <a:srgbClr val="4B7FC9"/>
                </a:solidFill>
              </a:rPr>
              <a:t>liés à la </a:t>
            </a:r>
            <a:r>
              <a:rPr lang="en-US" sz="1600" b="1" kern="0" dirty="0" smtClean="0">
                <a:solidFill>
                  <a:srgbClr val="4B7FC9"/>
                </a:solidFill>
              </a:rPr>
              <a:t>Performance</a:t>
            </a:r>
          </a:p>
        </p:txBody>
      </p:sp>
      <p:sp>
        <p:nvSpPr>
          <p:cNvPr id="21" name="TextBox 6"/>
          <p:cNvSpPr txBox="1"/>
          <p:nvPr/>
        </p:nvSpPr>
        <p:spPr>
          <a:xfrm>
            <a:off x="422786" y="4117989"/>
            <a:ext cx="6393649" cy="338554"/>
          </a:xfrm>
          <a:prstGeom prst="rect">
            <a:avLst/>
          </a:prstGeom>
          <a:noFill/>
        </p:spPr>
        <p:txBody>
          <a:bodyPr wrap="square" rtlCol="0">
            <a:spAutoFit/>
          </a:bodyPr>
          <a:lstStyle/>
          <a:p>
            <a:pPr defTabSz="914400">
              <a:defRPr/>
            </a:pPr>
            <a:r>
              <a:rPr lang="fr-FR" sz="1600" b="1" kern="0" dirty="0">
                <a:solidFill>
                  <a:srgbClr val="4B7FC9"/>
                </a:solidFill>
              </a:rPr>
              <a:t>Les composants les plus à risque liés à la </a:t>
            </a:r>
            <a:r>
              <a:rPr lang="en-US" sz="1600" b="1" kern="0" dirty="0" err="1" smtClean="0">
                <a:solidFill>
                  <a:srgbClr val="4B7FC9"/>
                </a:solidFill>
              </a:rPr>
              <a:t>Robustesse</a:t>
            </a:r>
            <a:endParaRPr lang="en-US" sz="1600" b="1" kern="0" dirty="0" smtClean="0">
              <a:solidFill>
                <a:srgbClr val="4B7FC9"/>
              </a:solidFill>
            </a:endParaRPr>
          </a:p>
        </p:txBody>
      </p:sp>
      <p:graphicFrame>
        <p:nvGraphicFramePr>
          <p:cNvPr id="22" name="Table 21" descr="TABLE;TOP_RISKIEST_COMPONENTS;COUNT=5,SRC=ROB"/>
          <p:cNvGraphicFramePr>
            <a:graphicFrameLocks noGrp="1"/>
          </p:cNvGraphicFramePr>
          <p:nvPr>
            <p:extLst>
              <p:ext uri="{D42A27DB-BD31-4B8C-83A1-F6EECF244321}">
                <p14:modId xmlns:p14="http://schemas.microsoft.com/office/powerpoint/2010/main" val="895911088"/>
              </p:ext>
            </p:extLst>
          </p:nvPr>
        </p:nvGraphicFramePr>
        <p:xfrm>
          <a:off x="494620" y="4470189"/>
          <a:ext cx="8184845" cy="1051560"/>
        </p:xfrm>
        <a:graphic>
          <a:graphicData uri="http://schemas.openxmlformats.org/drawingml/2006/table">
            <a:tbl>
              <a:tblPr firstRow="1" bandRow="1">
                <a:tableStyleId>{B301B821-A1FF-4177-AEE7-76D212191A09}</a:tableStyleId>
              </a:tblPr>
              <a:tblGrid>
                <a:gridCol w="6617534"/>
                <a:gridCol w="1567311"/>
              </a:tblGrid>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Name</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solidFill>
                            <a:schemeClr val="dk1"/>
                          </a:solidFill>
                          <a:latin typeface="+mn-lt"/>
                          <a:ea typeface="+mn-ea"/>
                          <a:cs typeface="+mn-cs"/>
                        </a:rPr>
                        <a:t>PRI</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[H:\Sources\NCA-client\src\main\webapp\WEB-INF\jsp\login\logout.jsp]</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solidFill>
                            <a:schemeClr val="dk1"/>
                          </a:solidFill>
                          <a:latin typeface="+mn-lt"/>
                          <a:ea typeface="+mn-ea"/>
                          <a:cs typeface="+mn-cs"/>
                        </a:rPr>
                        <a:t>2,992</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[H:\Sources\NCA-client\src\main\webapp\WEB-INF\jsp\champregle\exportExcelRegle.jsp]</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solidFill>
                            <a:schemeClr val="dk1"/>
                          </a:solidFill>
                          <a:latin typeface="+mn-lt"/>
                          <a:ea typeface="+mn-ea"/>
                          <a:cs typeface="+mn-cs"/>
                        </a:rPr>
                        <a:t>1,656</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[H:\Sources\NCA-client\src\main\webapp\WEB-INF\jsp\controlemasque\importError.jsp]</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solidFill>
                            <a:schemeClr val="dk1"/>
                          </a:solidFill>
                          <a:latin typeface="+mn-lt"/>
                          <a:ea typeface="+mn-ea"/>
                          <a:cs typeface="+mn-cs"/>
                        </a:rPr>
                        <a:t>1,656</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[H:\Sources\NCA-client\src\main\webapp\WEB-INF\jsp\controlemasque\importSuccess.jsp]</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solidFill>
                            <a:schemeClr val="dk1"/>
                          </a:solidFill>
                          <a:latin typeface="+mn-lt"/>
                          <a:ea typeface="+mn-ea"/>
                          <a:cs typeface="+mn-cs"/>
                        </a:rPr>
                        <a:t>1,656</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[H:\Sources\NCA-client\src\main\webapp\WEB-INF\jsp\enrichissement\exportExcelEnrichissement.jsp]</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solidFill>
                            <a:schemeClr val="dk1"/>
                          </a:solidFill>
                          <a:latin typeface="+mn-lt"/>
                          <a:ea typeface="+mn-ea"/>
                          <a:cs typeface="+mn-cs"/>
                        </a:rPr>
                        <a:t>1,656</a:t>
                      </a:r>
                      <a:endParaRPr lang="fr-FR" sz="1000" kern="1200" dirty="0">
                        <a:solidFill>
                          <a:schemeClr val="dk1"/>
                        </a:solidFill>
                        <a:latin typeface="+mn-lt"/>
                        <a:ea typeface="+mn-ea"/>
                        <a:cs typeface="+mn-cs"/>
                      </a:endParaRPr>
                    </a:p>
                  </a:txBody>
                  <a:tcPr marL="68580" marR="68580" marT="0" marB="0"/>
                </a:tc>
              </a:tr>
            </a:tbl>
          </a:graphicData>
        </a:graphic>
      </p:graphicFrame>
      <p:graphicFrame>
        <p:nvGraphicFramePr>
          <p:cNvPr id="23" name="Table 22" descr="TABLE;TOP_RISKIEST_COMPONENTS;COUNT=5,SRC=PERF"/>
          <p:cNvGraphicFramePr>
            <a:graphicFrameLocks noGrp="1"/>
          </p:cNvGraphicFramePr>
          <p:nvPr>
            <p:extLst>
              <p:ext uri="{D42A27DB-BD31-4B8C-83A1-F6EECF244321}">
                <p14:modId xmlns:p14="http://schemas.microsoft.com/office/powerpoint/2010/main" val="3984336549"/>
              </p:ext>
            </p:extLst>
          </p:nvPr>
        </p:nvGraphicFramePr>
        <p:xfrm>
          <a:off x="422787" y="2886417"/>
          <a:ext cx="8220470" cy="1051560"/>
        </p:xfrm>
        <a:graphic>
          <a:graphicData uri="http://schemas.openxmlformats.org/drawingml/2006/table">
            <a:tbl>
              <a:tblPr firstRow="1" bandRow="1">
                <a:tableStyleId>{B301B821-A1FF-4177-AEE7-76D212191A09}</a:tableStyleId>
              </a:tblPr>
              <a:tblGrid>
                <a:gridCol w="6646338"/>
                <a:gridCol w="1574132"/>
              </a:tblGrid>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Name</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err="1" smtClean="0">
                          <a:solidFill>
                            <a:schemeClr val="dk1"/>
                          </a:solidFill>
                          <a:latin typeface="+mn-lt"/>
                          <a:ea typeface="+mn-ea"/>
                          <a:cs typeface="+mn-cs"/>
                        </a:rPr>
                        <a:t>PRI</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fr.allianz.nca.client.action.unitposting.UnitPostingForm.prepareData</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err="1" smtClean="0">
                          <a:solidFill>
                            <a:schemeClr val="dk1"/>
                          </a:solidFill>
                          <a:latin typeface="+mn-lt"/>
                          <a:ea typeface="+mn-ea"/>
                          <a:cs typeface="+mn-cs"/>
                        </a:rPr>
                        <a:t>800</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fr.allianz.nca.application.service.impl.ControlesParMasqueService.controleEquilibrageCRCC</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err="1" smtClean="0">
                          <a:solidFill>
                            <a:schemeClr val="dk1"/>
                          </a:solidFill>
                          <a:latin typeface="+mn-lt"/>
                          <a:ea typeface="+mn-ea"/>
                          <a:cs typeface="+mn-cs"/>
                        </a:rPr>
                        <a:t>680</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fr.allianz.nca.application.service.impl.NcaUnitPostingEvtAppService.controleEquilibrageCRCC</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err="1" smtClean="0">
                          <a:solidFill>
                            <a:schemeClr val="dk1"/>
                          </a:solidFill>
                          <a:latin typeface="+mn-lt"/>
                          <a:ea typeface="+mn-ea"/>
                          <a:cs typeface="+mn-cs"/>
                        </a:rPr>
                        <a:t>680</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fr.allianz.nca.client.utils.CommonUtil.zipFiles</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err="1" smtClean="0">
                          <a:solidFill>
                            <a:schemeClr val="dk1"/>
                          </a:solidFill>
                          <a:latin typeface="+mn-lt"/>
                          <a:ea typeface="+mn-ea"/>
                          <a:cs typeface="+mn-cs"/>
                        </a:rPr>
                        <a:t>640</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fr.allianz.nca.application.service.impl.NcaGenerateTemplateApplicationService.createEmptyData</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err="1" smtClean="0">
                          <a:solidFill>
                            <a:schemeClr val="dk1"/>
                          </a:solidFill>
                          <a:latin typeface="+mn-lt"/>
                          <a:ea typeface="+mn-ea"/>
                          <a:cs typeface="+mn-cs"/>
                        </a:rPr>
                        <a:t>510</a:t>
                      </a:r>
                      <a:endParaRPr lang="fr-FR" sz="1000" kern="1200" dirty="0">
                        <a:solidFill>
                          <a:schemeClr val="dk1"/>
                        </a:solidFill>
                        <a:latin typeface="+mn-lt"/>
                        <a:ea typeface="+mn-ea"/>
                        <a:cs typeface="+mn-cs"/>
                      </a:endParaRPr>
                    </a:p>
                  </a:txBody>
                  <a:tcPr marL="68580" marR="68580" marT="0" marB="0"/>
                </a:tc>
              </a:tr>
            </a:tbl>
          </a:graphicData>
        </a:graphic>
      </p:graphicFrame>
      <p:sp>
        <p:nvSpPr>
          <p:cNvPr id="2" name="Title 1"/>
          <p:cNvSpPr>
            <a:spLocks noGrp="1"/>
          </p:cNvSpPr>
          <p:nvPr>
            <p:ph type="title"/>
          </p:nvPr>
        </p:nvSpPr>
        <p:spPr>
          <a:xfrm>
            <a:off x="320040" y="237736"/>
            <a:ext cx="8503920" cy="378565"/>
          </a:xfrm>
        </p:spPr>
        <p:txBody>
          <a:bodyPr/>
          <a:lstStyle/>
          <a:p>
            <a:pPr lvl="0"/>
            <a:r>
              <a:rPr lang="fr-FR" dirty="0" smtClean="0"/>
              <a:t>Points potentiels de défaillance</a:t>
            </a:r>
            <a:endParaRPr lang="fr-FR" dirty="0"/>
          </a:p>
        </p:txBody>
      </p:sp>
      <p:sp>
        <p:nvSpPr>
          <p:cNvPr id="24" name="Text"/>
          <p:cNvSpPr>
            <a:spLocks noGrp="1"/>
          </p:cNvSpPr>
          <p:nvPr/>
        </p:nvSpPr>
        <p:spPr>
          <a:xfrm>
            <a:off x="438281" y="5810337"/>
            <a:ext cx="8220470" cy="602337"/>
          </a:xfrm>
          <a:prstGeom prst="rect">
            <a:avLst/>
          </a:prstGeom>
        </p:spPr>
        <p:txBody>
          <a:bodyPr wrap="square" lIns="0" tIns="0" rIns="0" bIns="0" rtlCol="0" anchor="t"/>
          <a:lstStyle/>
          <a:p>
            <a:pPr marL="285750" indent="-285750" algn="just">
              <a:spcAft>
                <a:spcPts val="1200"/>
              </a:spcAft>
              <a:buFont typeface="Arial" panose="020B0604020202020204" pitchFamily="34" charset="0"/>
              <a:buChar char="•"/>
            </a:pPr>
            <a:r>
              <a:rPr lang="fr-FR" sz="1600" dirty="0" smtClean="0">
                <a:solidFill>
                  <a:schemeClr val="tx2">
                    <a:lumMod val="65000"/>
                    <a:lumOff val="35000"/>
                  </a:schemeClr>
                </a:solidFill>
                <a:latin typeface="+mn-lt"/>
                <a:cs typeface="Arial" pitchFamily="34" charset="0"/>
              </a:rPr>
              <a:t>La </a:t>
            </a:r>
            <a:r>
              <a:rPr lang="fr-FR" sz="1600" dirty="0">
                <a:solidFill>
                  <a:schemeClr val="tx2">
                    <a:lumMod val="65000"/>
                    <a:lumOff val="35000"/>
                  </a:schemeClr>
                </a:solidFill>
                <a:latin typeface="+mn-lt"/>
                <a:cs typeface="Arial" pitchFamily="34" charset="0"/>
              </a:rPr>
              <a:t>liste complète des composants à risque, triée sur le PRI est </a:t>
            </a:r>
            <a:r>
              <a:rPr lang="fr-FR" sz="1600" dirty="0" smtClean="0">
                <a:solidFill>
                  <a:schemeClr val="tx2">
                    <a:lumMod val="65000"/>
                    <a:lumOff val="35000"/>
                  </a:schemeClr>
                </a:solidFill>
                <a:latin typeface="+mn-lt"/>
                <a:cs typeface="Arial" pitchFamily="34" charset="0"/>
              </a:rPr>
              <a:t>présentée dans </a:t>
            </a:r>
            <a:r>
              <a:rPr lang="fr-FR" sz="1600" dirty="0">
                <a:solidFill>
                  <a:schemeClr val="tx2">
                    <a:lumMod val="65000"/>
                    <a:lumOff val="35000"/>
                  </a:schemeClr>
                </a:solidFill>
                <a:latin typeface="+mn-lt"/>
                <a:cs typeface="Arial" pitchFamily="34" charset="0"/>
              </a:rPr>
              <a:t>le </a:t>
            </a:r>
            <a:r>
              <a:rPr lang="fr-FR" sz="1600" dirty="0" smtClean="0">
                <a:solidFill>
                  <a:schemeClr val="tx2">
                    <a:lumMod val="65000"/>
                    <a:lumOff val="35000"/>
                  </a:schemeClr>
                </a:solidFill>
                <a:latin typeface="+mn-lt"/>
                <a:cs typeface="Arial" pitchFamily="34" charset="0"/>
              </a:rPr>
              <a:t>Tableau de bord de </a:t>
            </a:r>
            <a:r>
              <a:rPr lang="fr-FR" sz="1600" dirty="0">
                <a:solidFill>
                  <a:schemeClr val="tx2">
                    <a:lumMod val="65000"/>
                    <a:lumOff val="35000"/>
                  </a:schemeClr>
                </a:solidFill>
                <a:latin typeface="+mn-lt"/>
                <a:cs typeface="Arial" pitchFamily="34" charset="0"/>
              </a:rPr>
              <a:t>l’application dans la vue « </a:t>
            </a:r>
            <a:r>
              <a:rPr lang="fr-FR" sz="1600" dirty="0" err="1">
                <a:solidFill>
                  <a:schemeClr val="tx2">
                    <a:lumMod val="65000"/>
                    <a:lumOff val="35000"/>
                  </a:schemeClr>
                </a:solidFill>
                <a:latin typeface="+mn-lt"/>
                <a:cs typeface="Arial" pitchFamily="34" charset="0"/>
              </a:rPr>
              <a:t>Risk</a:t>
            </a:r>
            <a:r>
              <a:rPr lang="fr-FR" sz="1600" dirty="0">
                <a:solidFill>
                  <a:schemeClr val="tx2">
                    <a:lumMod val="65000"/>
                    <a:lumOff val="35000"/>
                  </a:schemeClr>
                </a:solidFill>
                <a:latin typeface="+mn-lt"/>
                <a:cs typeface="Arial" pitchFamily="34" charset="0"/>
              </a:rPr>
              <a:t> </a:t>
            </a:r>
            <a:r>
              <a:rPr lang="fr-FR" sz="1600" dirty="0" err="1">
                <a:solidFill>
                  <a:schemeClr val="tx2">
                    <a:lumMod val="65000"/>
                    <a:lumOff val="35000"/>
                  </a:schemeClr>
                </a:solidFill>
                <a:latin typeface="+mn-lt"/>
                <a:cs typeface="Arial" pitchFamily="34" charset="0"/>
              </a:rPr>
              <a:t>Indicators</a:t>
            </a:r>
            <a:r>
              <a:rPr lang="fr-FR" sz="1600" dirty="0">
                <a:solidFill>
                  <a:schemeClr val="tx2">
                    <a:lumMod val="65000"/>
                    <a:lumOff val="35000"/>
                  </a:schemeClr>
                </a:solidFill>
                <a:latin typeface="+mn-lt"/>
                <a:cs typeface="Arial" pitchFamily="34" charset="0"/>
              </a:rPr>
              <a:t> - Object </a:t>
            </a:r>
            <a:r>
              <a:rPr lang="fr-FR" sz="1600" dirty="0" err="1">
                <a:solidFill>
                  <a:schemeClr val="tx2">
                    <a:lumMod val="65000"/>
                    <a:lumOff val="35000"/>
                  </a:schemeClr>
                </a:solidFill>
                <a:latin typeface="+mn-lt"/>
                <a:cs typeface="Arial" pitchFamily="34" charset="0"/>
              </a:rPr>
              <a:t>Level</a:t>
            </a:r>
            <a:r>
              <a:rPr lang="fr-FR" sz="1600" dirty="0">
                <a:solidFill>
                  <a:schemeClr val="tx2">
                    <a:lumMod val="65000"/>
                    <a:lumOff val="35000"/>
                  </a:schemeClr>
                </a:solidFill>
                <a:latin typeface="+mn-lt"/>
                <a:cs typeface="Arial" pitchFamily="34" charset="0"/>
              </a:rPr>
              <a:t> ».</a:t>
            </a:r>
          </a:p>
        </p:txBody>
      </p:sp>
    </p:spTree>
    <p:extLst>
      <p:ext uri="{BB962C8B-B14F-4D97-AF65-F5344CB8AC3E}">
        <p14:creationId xmlns:p14="http://schemas.microsoft.com/office/powerpoint/2010/main" val="7915836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754452"/>
            <a:ext cx="7772400" cy="1089529"/>
          </a:xfrm>
        </p:spPr>
        <p:txBody>
          <a:bodyPr/>
          <a:lstStyle/>
          <a:p>
            <a:pPr marL="1706563" indent="-1706563"/>
            <a:r>
              <a:rPr lang="fr-FR" dirty="0" smtClean="0"/>
              <a:t>ANNEXE : </a:t>
            </a:r>
            <a:r>
              <a:rPr lang="fr-FR" dirty="0"/>
              <a:t>Rappel de la définition des indicateurs </a:t>
            </a:r>
            <a:r>
              <a:rPr lang="fr-FR" dirty="0" smtClean="0"/>
              <a:t>DE suivi</a:t>
            </a:r>
            <a:r>
              <a:rPr lang="fr-FR" dirty="0"/>
              <a:t> </a:t>
            </a:r>
            <a:br>
              <a:rPr lang="fr-FR" dirty="0"/>
            </a:br>
            <a:endParaRPr lang="fr-FR" dirty="0"/>
          </a:p>
        </p:txBody>
      </p:sp>
      <p:sp>
        <p:nvSpPr>
          <p:cNvPr id="4" name="Slide Number Placeholder 3"/>
          <p:cNvSpPr txBox="1">
            <a:spLocks/>
          </p:cNvSpPr>
          <p:nvPr/>
        </p:nvSpPr>
        <p:spPr>
          <a:xfrm>
            <a:off x="3954959" y="6553104"/>
            <a:ext cx="501650" cy="228600"/>
          </a:xfrm>
          <a:prstGeom prst="rect">
            <a:avLst/>
          </a:prstGeom>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20000"/>
              </a:spcBef>
              <a:buClr>
                <a:schemeClr val="tx1"/>
              </a:buClr>
              <a:buSzPct val="50000"/>
              <a:defRPr/>
            </a:pPr>
            <a:fld id="{5A94FE90-7E5C-4089-96D7-4B5494DF3CB4}" type="slidenum">
              <a:rPr lang="en-US" sz="1000">
                <a:solidFill>
                  <a:schemeClr val="tx2">
                    <a:lumMod val="65000"/>
                    <a:lumOff val="35000"/>
                  </a:schemeClr>
                </a:solidFill>
                <a:latin typeface="+mn-lt"/>
              </a:rPr>
              <a:pPr algn="ctr">
                <a:spcBef>
                  <a:spcPct val="20000"/>
                </a:spcBef>
                <a:buClr>
                  <a:schemeClr val="tx1"/>
                </a:buClr>
                <a:buSzPct val="50000"/>
                <a:defRPr/>
              </a:pPr>
              <a:t>12</a:t>
            </a:fld>
            <a:endParaRPr lang="en-US" sz="1000" dirty="0">
              <a:solidFill>
                <a:schemeClr val="tx2">
                  <a:lumMod val="65000"/>
                  <a:lumOff val="35000"/>
                </a:schemeClr>
              </a:solidFill>
              <a:latin typeface="+mn-lt"/>
            </a:endParaRPr>
          </a:p>
        </p:txBody>
      </p:sp>
      <p:sp>
        <p:nvSpPr>
          <p:cNvPr id="6" name="Text Placeholder 3"/>
          <p:cNvSpPr>
            <a:spLocks noGrp="1"/>
          </p:cNvSpPr>
          <p:nvPr>
            <p:ph type="body" sz="quarter" idx="4294967295"/>
          </p:nvPr>
        </p:nvSpPr>
        <p:spPr>
          <a:xfrm>
            <a:off x="2388382" y="4564791"/>
            <a:ext cx="5991336" cy="1561966"/>
          </a:xfrm>
          <a:prstGeom prst="rect">
            <a:avLst/>
          </a:prstGeom>
        </p:spPr>
        <p:txBody>
          <a:bodyPr/>
          <a:lstStyle/>
          <a:p>
            <a:pPr>
              <a:spcBef>
                <a:spcPts val="0"/>
              </a:spcBef>
              <a:spcAft>
                <a:spcPts val="600"/>
              </a:spcAft>
            </a:pPr>
            <a:r>
              <a:rPr lang="fr-FR" dirty="0"/>
              <a:t>CAST1 : Facteurs de santé</a:t>
            </a:r>
          </a:p>
          <a:p>
            <a:pPr>
              <a:spcBef>
                <a:spcPts val="0"/>
              </a:spcBef>
              <a:spcAft>
                <a:spcPts val="600"/>
              </a:spcAft>
            </a:pPr>
            <a:r>
              <a:rPr lang="fr-FR" dirty="0"/>
              <a:t>CAST2 : Distribution de la complexité</a:t>
            </a:r>
          </a:p>
          <a:p>
            <a:pPr>
              <a:spcBef>
                <a:spcPts val="0"/>
              </a:spcBef>
              <a:spcAft>
                <a:spcPts val="600"/>
              </a:spcAft>
            </a:pPr>
            <a:r>
              <a:rPr lang="fr-FR" dirty="0"/>
              <a:t>CAST3 : </a:t>
            </a:r>
            <a:r>
              <a:rPr lang="fr-FR" dirty="0" smtClean="0"/>
              <a:t>Violations </a:t>
            </a:r>
            <a:r>
              <a:rPr lang="fr-FR" dirty="0"/>
              <a:t>critiques</a:t>
            </a:r>
          </a:p>
          <a:p>
            <a:pPr marL="0" indent="0">
              <a:buNone/>
            </a:pPr>
            <a:endParaRPr lang="en-US" sz="1800" dirty="0"/>
          </a:p>
        </p:txBody>
      </p:sp>
    </p:spTree>
    <p:extLst>
      <p:ext uri="{BB962C8B-B14F-4D97-AF65-F5344CB8AC3E}">
        <p14:creationId xmlns:p14="http://schemas.microsoft.com/office/powerpoint/2010/main" val="14350853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20040" y="237736"/>
            <a:ext cx="8503920" cy="378565"/>
          </a:xfrm>
        </p:spPr>
        <p:txBody>
          <a:bodyPr/>
          <a:lstStyle/>
          <a:p>
            <a:r>
              <a:rPr lang="fr-FR" dirty="0" smtClean="0"/>
              <a:t>CAST 1 : Facteurs de santé</a:t>
            </a:r>
            <a:endParaRPr lang="fr-FR" dirty="0"/>
          </a:p>
        </p:txBody>
      </p:sp>
      <p:graphicFrame>
        <p:nvGraphicFramePr>
          <p:cNvPr id="3" name="Group 3"/>
          <p:cNvGraphicFramePr>
            <a:graphicFrameLocks/>
          </p:cNvGraphicFramePr>
          <p:nvPr>
            <p:extLst>
              <p:ext uri="{D42A27DB-BD31-4B8C-83A1-F6EECF244321}">
                <p14:modId xmlns:p14="http://schemas.microsoft.com/office/powerpoint/2010/main" val="3649217988"/>
              </p:ext>
            </p:extLst>
          </p:nvPr>
        </p:nvGraphicFramePr>
        <p:xfrm>
          <a:off x="268942" y="1108882"/>
          <a:ext cx="8565776" cy="5347716"/>
        </p:xfrm>
        <a:graphic>
          <a:graphicData uri="http://schemas.openxmlformats.org/drawingml/2006/table">
            <a:tbl>
              <a:tblPr>
                <a:tableStyleId>{125E5076-3810-47DD-B79F-674D7AD40C01}</a:tableStyleId>
              </a:tblPr>
              <a:tblGrid>
                <a:gridCol w="1461873"/>
                <a:gridCol w="3396428"/>
                <a:gridCol w="3707475"/>
              </a:tblGrid>
              <a:tr h="332185">
                <a:tc>
                  <a:txBody>
                    <a:bodyPr/>
                    <a:lstStyle/>
                    <a:p>
                      <a:pPr marL="342900" marR="0" lvl="0" indent="-342900" algn="ctr"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400" b="1" u="none" strike="noStrike" cap="none" normalizeH="0" baseline="0" dirty="0" smtClean="0">
                          <a:ln>
                            <a:noFill/>
                          </a:ln>
                          <a:solidFill>
                            <a:schemeClr val="tx2">
                              <a:lumMod val="85000"/>
                              <a:lumOff val="15000"/>
                            </a:schemeClr>
                          </a:solidFill>
                          <a:effectLst/>
                          <a:latin typeface="Arial (Body)"/>
                        </a:rPr>
                        <a:t>Facteurs</a:t>
                      </a:r>
                      <a:endParaRPr kumimoji="0" lang="fr-FR" sz="1400" b="1" i="0" u="none" strike="noStrike" cap="none" normalizeH="0" baseline="0" dirty="0" smtClean="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400" b="1" u="none" strike="noStrike" cap="none" normalizeH="0" baseline="0" dirty="0" smtClean="0">
                          <a:ln>
                            <a:noFill/>
                          </a:ln>
                          <a:solidFill>
                            <a:schemeClr val="tx2">
                              <a:lumMod val="85000"/>
                              <a:lumOff val="15000"/>
                            </a:schemeClr>
                          </a:solidFill>
                          <a:effectLst/>
                          <a:latin typeface="Arial (Body)"/>
                        </a:rPr>
                        <a:t>Description</a:t>
                      </a:r>
                      <a:endParaRPr kumimoji="0" lang="fr-FR" sz="1400" b="1" i="0" u="none" strike="noStrike" cap="none" normalizeH="0" baseline="0" dirty="0" smtClean="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400" b="1" u="none" strike="noStrike" cap="none" normalizeH="0" baseline="0" dirty="0" smtClean="0">
                          <a:ln>
                            <a:noFill/>
                          </a:ln>
                          <a:solidFill>
                            <a:schemeClr val="tx2">
                              <a:lumMod val="85000"/>
                              <a:lumOff val="15000"/>
                            </a:schemeClr>
                          </a:solidFill>
                          <a:effectLst/>
                          <a:latin typeface="Arial (Body)"/>
                        </a:rPr>
                        <a:t>Valeur pour l’entreprise</a:t>
                      </a:r>
                      <a:endParaRPr kumimoji="0" lang="fr-FR" sz="1400" b="1" i="0" u="none" strike="noStrike" cap="none" normalizeH="0" baseline="0" dirty="0" smtClean="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r>
              <a:tr h="1347289">
                <a:tc>
                  <a:txBody>
                    <a:bodyPr/>
                    <a:lstStyle/>
                    <a:p>
                      <a:pPr marL="342900" marR="0" lvl="0" indent="-342900" algn="ctr"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endParaRPr kumimoji="0" lang="fr-FR" sz="1400" b="1" u="none" strike="noStrike" cap="none" normalizeH="0" baseline="0" dirty="0" smtClean="0">
                        <a:ln>
                          <a:noFill/>
                        </a:ln>
                        <a:solidFill>
                          <a:schemeClr val="tx2">
                            <a:lumMod val="85000"/>
                            <a:lumOff val="15000"/>
                          </a:schemeClr>
                        </a:solidFill>
                        <a:effectLst/>
                        <a:latin typeface="Arial (Body)"/>
                      </a:endParaRPr>
                    </a:p>
                    <a:p>
                      <a:pPr marL="342900" marR="0" lvl="0" indent="-342900" algn="ctr"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endParaRPr kumimoji="0" lang="fr-FR" sz="1400" b="1" u="none" strike="noStrike" cap="none" normalizeH="0" baseline="0" dirty="0" smtClean="0">
                        <a:ln>
                          <a:noFill/>
                        </a:ln>
                        <a:solidFill>
                          <a:schemeClr val="tx2">
                            <a:lumMod val="85000"/>
                            <a:lumOff val="15000"/>
                          </a:schemeClr>
                        </a:solidFill>
                        <a:effectLst/>
                        <a:latin typeface="Arial (Body)"/>
                      </a:endParaRPr>
                    </a:p>
                    <a:p>
                      <a:pPr marL="342900" marR="0" lvl="0" indent="-342900" algn="ctr"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400" b="1" u="none" strike="noStrike" cap="none" normalizeH="0" baseline="0" dirty="0" err="1" smtClean="0">
                          <a:ln>
                            <a:noFill/>
                          </a:ln>
                          <a:solidFill>
                            <a:schemeClr val="tx2">
                              <a:lumMod val="85000"/>
                              <a:lumOff val="15000"/>
                            </a:schemeClr>
                          </a:solidFill>
                          <a:effectLst/>
                          <a:latin typeface="Arial (Body)"/>
                        </a:rPr>
                        <a:t>Transférabilité</a:t>
                      </a:r>
                      <a:endParaRPr kumimoji="0" lang="fr-FR" sz="1400" b="1" i="0" u="none" strike="noStrike" cap="none" normalizeH="0" baseline="0" dirty="0" smtClean="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200" u="none" strike="noStrike" cap="none" normalizeH="0" baseline="0" dirty="0" smtClean="0">
                          <a:ln>
                            <a:noFill/>
                          </a:ln>
                          <a:solidFill>
                            <a:schemeClr val="tx2">
                              <a:lumMod val="85000"/>
                              <a:lumOff val="15000"/>
                            </a:schemeClr>
                          </a:solidFill>
                          <a:effectLst/>
                          <a:latin typeface="Arial (Body)"/>
                        </a:rPr>
                        <a:t>Mesure de </a:t>
                      </a:r>
                      <a:r>
                        <a:rPr kumimoji="0" lang="fr-FR" sz="1200" b="1" u="none" strike="noStrike" cap="none" normalizeH="0" baseline="0" dirty="0" smtClean="0">
                          <a:ln>
                            <a:noFill/>
                          </a:ln>
                          <a:solidFill>
                            <a:schemeClr val="tx2">
                              <a:lumMod val="85000"/>
                              <a:lumOff val="15000"/>
                            </a:schemeClr>
                          </a:solidFill>
                          <a:effectLst/>
                          <a:latin typeface="Arial (Body)"/>
                        </a:rPr>
                        <a:t>l’effort pour transférer l’application vers une nouvelle équipe</a:t>
                      </a:r>
                      <a:r>
                        <a:rPr kumimoji="0" lang="fr-FR" sz="1200" u="none" strike="noStrike" cap="none" normalizeH="0" baseline="0" dirty="0" smtClean="0">
                          <a:ln>
                            <a:noFill/>
                          </a:ln>
                          <a:solidFill>
                            <a:schemeClr val="tx2">
                              <a:lumMod val="85000"/>
                              <a:lumOff val="15000"/>
                            </a:schemeClr>
                          </a:solidFill>
                          <a:effectLst/>
                          <a:latin typeface="Arial (Body)"/>
                        </a:rPr>
                        <a:t> interne ou externe ou vers </a:t>
                      </a:r>
                      <a:r>
                        <a:rPr kumimoji="0" lang="fr-FR" sz="1200" b="1" u="none" strike="noStrike" cap="none" normalizeH="0" baseline="0" dirty="0" smtClean="0">
                          <a:ln>
                            <a:noFill/>
                          </a:ln>
                          <a:solidFill>
                            <a:schemeClr val="tx2">
                              <a:lumMod val="85000"/>
                              <a:lumOff val="15000"/>
                            </a:schemeClr>
                          </a:solidFill>
                          <a:effectLst/>
                          <a:latin typeface="Arial (Body)"/>
                        </a:rPr>
                        <a:t>un nouveau membre au sein de l’équipe</a:t>
                      </a:r>
                      <a:r>
                        <a:rPr kumimoji="0" lang="fr-FR" sz="1200" u="none" strike="noStrike" cap="none" normalizeH="0" baseline="0" dirty="0" smtClean="0">
                          <a:ln>
                            <a:noFill/>
                          </a:ln>
                          <a:solidFill>
                            <a:schemeClr val="tx2">
                              <a:lumMod val="85000"/>
                              <a:lumOff val="15000"/>
                            </a:schemeClr>
                          </a:solidFill>
                          <a:effectLst/>
                          <a:latin typeface="Arial (Body)"/>
                        </a:rPr>
                        <a:t> actuelle</a:t>
                      </a:r>
                      <a:endParaRPr kumimoji="0" lang="fr-FR" sz="1200" b="0" i="0" u="none" strike="noStrike" cap="none" normalizeH="0" baseline="0" dirty="0" smtClean="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177800" marR="0" lvl="0" indent="-177800" algn="l"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200" u="none" strike="noStrike" cap="none" normalizeH="0" baseline="0" dirty="0" smtClean="0">
                          <a:ln>
                            <a:noFill/>
                          </a:ln>
                          <a:solidFill>
                            <a:schemeClr val="tx2">
                              <a:lumMod val="85000"/>
                              <a:lumOff val="15000"/>
                            </a:schemeClr>
                          </a:solidFill>
                          <a:effectLst/>
                          <a:latin typeface="Arial (Body)"/>
                        </a:rPr>
                        <a:t>Une meilleure transférabilité contribue à : </a:t>
                      </a:r>
                    </a:p>
                    <a:p>
                      <a:pPr marL="177800" marR="0" lvl="0" indent="-177800" algn="l" defTabSz="914400" rtl="0" eaLnBrk="1" fontAlgn="base" latinLnBrk="0" hangingPunct="1">
                        <a:lnSpc>
                          <a:spcPct val="100000"/>
                        </a:lnSpc>
                        <a:spcBef>
                          <a:spcPct val="20000"/>
                        </a:spcBef>
                        <a:spcAft>
                          <a:spcPct val="0"/>
                        </a:spcAft>
                        <a:buClr>
                          <a:srgbClr val="9C9B8E"/>
                        </a:buClr>
                        <a:buSzPct val="80000"/>
                        <a:buFont typeface="Wingdings" pitchFamily="2" charset="2"/>
                        <a:buChar char="n"/>
                        <a:tabLst/>
                      </a:pPr>
                      <a:r>
                        <a:rPr kumimoji="0" lang="fr-FR" sz="1200" u="none" strike="noStrike" cap="none" normalizeH="0" baseline="0" dirty="0" smtClean="0">
                          <a:ln>
                            <a:noFill/>
                          </a:ln>
                          <a:solidFill>
                            <a:schemeClr val="tx2">
                              <a:lumMod val="85000"/>
                              <a:lumOff val="15000"/>
                            </a:schemeClr>
                          </a:solidFill>
                          <a:effectLst/>
                          <a:latin typeface="Arial (Body)"/>
                        </a:rPr>
                        <a:t>Eviter la dépendance vis-à-vis d'une ressource interne ou d’un sous-traitant. </a:t>
                      </a:r>
                    </a:p>
                    <a:p>
                      <a:pPr marL="177800" marR="0" lvl="0" indent="-177800" algn="l" defTabSz="914400" rtl="0" eaLnBrk="1" fontAlgn="base" latinLnBrk="0" hangingPunct="1">
                        <a:lnSpc>
                          <a:spcPct val="100000"/>
                        </a:lnSpc>
                        <a:spcBef>
                          <a:spcPct val="20000"/>
                        </a:spcBef>
                        <a:spcAft>
                          <a:spcPct val="0"/>
                        </a:spcAft>
                        <a:buClr>
                          <a:srgbClr val="9C9B8E"/>
                        </a:buClr>
                        <a:buSzPct val="80000"/>
                        <a:buFont typeface="Wingdings" pitchFamily="2" charset="2"/>
                        <a:buChar char="n"/>
                        <a:tabLst/>
                      </a:pPr>
                      <a:r>
                        <a:rPr kumimoji="0" lang="fr-FR" sz="1200" u="none" strike="noStrike" cap="none" normalizeH="0" baseline="0" dirty="0" smtClean="0">
                          <a:ln>
                            <a:noFill/>
                          </a:ln>
                          <a:solidFill>
                            <a:schemeClr val="tx2">
                              <a:lumMod val="85000"/>
                              <a:lumOff val="15000"/>
                            </a:schemeClr>
                          </a:solidFill>
                          <a:effectLst/>
                          <a:latin typeface="Arial (Body)"/>
                        </a:rPr>
                        <a:t>Améliorer la productivité d’une équipe</a:t>
                      </a:r>
                    </a:p>
                    <a:p>
                      <a:pPr marL="177800" marR="0" lvl="0" indent="-177800" algn="l" defTabSz="914400" rtl="0" eaLnBrk="1" fontAlgn="base" latinLnBrk="0" hangingPunct="1">
                        <a:lnSpc>
                          <a:spcPct val="100000"/>
                        </a:lnSpc>
                        <a:spcBef>
                          <a:spcPct val="20000"/>
                        </a:spcBef>
                        <a:spcAft>
                          <a:spcPct val="0"/>
                        </a:spcAft>
                        <a:buClr>
                          <a:srgbClr val="9C9B8E"/>
                        </a:buClr>
                        <a:buSzPct val="80000"/>
                        <a:buFont typeface="Wingdings" pitchFamily="2" charset="2"/>
                        <a:buChar char="n"/>
                        <a:tabLst/>
                      </a:pPr>
                      <a:r>
                        <a:rPr kumimoji="0" lang="fr-FR" sz="1200" u="none" strike="noStrike" cap="none" normalizeH="0" baseline="0" dirty="0" smtClean="0">
                          <a:ln>
                            <a:noFill/>
                          </a:ln>
                          <a:solidFill>
                            <a:schemeClr val="tx2">
                              <a:lumMod val="85000"/>
                              <a:lumOff val="15000"/>
                            </a:schemeClr>
                          </a:solidFill>
                          <a:effectLst/>
                          <a:latin typeface="Arial (Body)"/>
                        </a:rPr>
                        <a:t>Faciliter le transfert entre un sous-traitant et une structure interne ou vice versa</a:t>
                      </a:r>
                      <a:endParaRPr kumimoji="0" lang="fr-FR" sz="1200" b="0" i="0" u="none" strike="noStrike" cap="none" normalizeH="0" baseline="0" dirty="0" smtClean="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r>
              <a:tr h="968402">
                <a:tc>
                  <a:txBody>
                    <a:bodyPr/>
                    <a:lstStyle/>
                    <a:p>
                      <a:pPr marL="342900" marR="0" lvl="0" indent="-342900" algn="ctr"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endParaRPr kumimoji="0" lang="fr-FR" sz="1400" b="1" u="none" strike="noStrike" cap="none" normalizeH="0" baseline="0" dirty="0" smtClean="0">
                        <a:ln>
                          <a:noFill/>
                        </a:ln>
                        <a:solidFill>
                          <a:schemeClr val="tx2">
                            <a:lumMod val="85000"/>
                            <a:lumOff val="15000"/>
                          </a:schemeClr>
                        </a:solidFill>
                        <a:effectLst/>
                        <a:latin typeface="Arial (Body)"/>
                      </a:endParaRPr>
                    </a:p>
                    <a:p>
                      <a:pPr marL="342900" marR="0" lvl="0" indent="-342900" algn="ctr"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400" b="1" u="none" strike="noStrike" cap="none" normalizeH="0" baseline="0" dirty="0" smtClean="0">
                          <a:ln>
                            <a:noFill/>
                          </a:ln>
                          <a:solidFill>
                            <a:schemeClr val="tx2">
                              <a:lumMod val="85000"/>
                              <a:lumOff val="15000"/>
                            </a:schemeClr>
                          </a:solidFill>
                          <a:effectLst/>
                          <a:latin typeface="Arial (Body)"/>
                        </a:rPr>
                        <a:t>Evolutivité</a:t>
                      </a:r>
                      <a:endParaRPr kumimoji="0" lang="fr-FR" sz="1400" b="1" i="0" u="none" strike="noStrike" cap="none" normalizeH="0" baseline="0" dirty="0" smtClean="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200" u="none" strike="noStrike" cap="none" normalizeH="0" baseline="0" dirty="0" smtClean="0">
                          <a:ln>
                            <a:noFill/>
                          </a:ln>
                          <a:solidFill>
                            <a:schemeClr val="tx2">
                              <a:lumMod val="85000"/>
                              <a:lumOff val="15000"/>
                            </a:schemeClr>
                          </a:solidFill>
                          <a:effectLst/>
                          <a:latin typeface="Arial (Body)"/>
                        </a:rPr>
                        <a:t>Mesure de </a:t>
                      </a:r>
                      <a:r>
                        <a:rPr kumimoji="0" lang="fr-FR" sz="1200" b="1" u="none" strike="noStrike" cap="none" normalizeH="0" baseline="0" dirty="0" smtClean="0">
                          <a:ln>
                            <a:noFill/>
                          </a:ln>
                          <a:solidFill>
                            <a:schemeClr val="tx2">
                              <a:lumMod val="85000"/>
                              <a:lumOff val="15000"/>
                            </a:schemeClr>
                          </a:solidFill>
                          <a:effectLst/>
                          <a:latin typeface="Arial (Body)"/>
                        </a:rPr>
                        <a:t>l’effort pour implémenter une modification</a:t>
                      </a:r>
                      <a:r>
                        <a:rPr kumimoji="0" lang="fr-FR" sz="1200" u="none" strike="noStrike" cap="none" normalizeH="0" baseline="0" dirty="0" smtClean="0">
                          <a:ln>
                            <a:noFill/>
                          </a:ln>
                          <a:solidFill>
                            <a:schemeClr val="tx2">
                              <a:lumMod val="85000"/>
                              <a:lumOff val="15000"/>
                            </a:schemeClr>
                          </a:solidFill>
                          <a:effectLst/>
                          <a:latin typeface="Arial (Body)"/>
                        </a:rPr>
                        <a:t> (évolution ou correction) au sein d’une application</a:t>
                      </a:r>
                      <a:endParaRPr kumimoji="0" lang="fr-FR" sz="1200" b="0" i="0" u="none" strike="noStrike" cap="none" normalizeH="0" baseline="0" dirty="0" smtClean="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177800" marR="0" lvl="0" indent="-177800" algn="l"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200" u="none" strike="noStrike" cap="none" normalizeH="0" baseline="0" dirty="0" smtClean="0">
                          <a:ln>
                            <a:noFill/>
                          </a:ln>
                          <a:solidFill>
                            <a:schemeClr val="tx2">
                              <a:lumMod val="85000"/>
                              <a:lumOff val="15000"/>
                            </a:schemeClr>
                          </a:solidFill>
                          <a:effectLst/>
                          <a:latin typeface="Arial (Body)"/>
                        </a:rPr>
                        <a:t>Une meilleure capacité d'évolution contribue à :</a:t>
                      </a:r>
                    </a:p>
                    <a:p>
                      <a:pPr marL="177800" marR="0" lvl="0" indent="-177800" algn="l" defTabSz="914400" rtl="0" eaLnBrk="1" fontAlgn="base" latinLnBrk="0" hangingPunct="1">
                        <a:lnSpc>
                          <a:spcPct val="100000"/>
                        </a:lnSpc>
                        <a:spcBef>
                          <a:spcPct val="20000"/>
                        </a:spcBef>
                        <a:spcAft>
                          <a:spcPct val="0"/>
                        </a:spcAft>
                        <a:buClr>
                          <a:srgbClr val="9C9B8E"/>
                        </a:buClr>
                        <a:buSzPct val="80000"/>
                        <a:buFont typeface="Wingdings" pitchFamily="2" charset="2"/>
                        <a:buChar char="n"/>
                        <a:tabLst/>
                      </a:pPr>
                      <a:r>
                        <a:rPr kumimoji="0" lang="fr-FR" sz="1200" u="none" strike="noStrike" cap="none" normalizeH="0" baseline="0" dirty="0" smtClean="0">
                          <a:ln>
                            <a:noFill/>
                          </a:ln>
                          <a:solidFill>
                            <a:schemeClr val="tx2">
                              <a:lumMod val="85000"/>
                              <a:lumOff val="15000"/>
                            </a:schemeClr>
                          </a:solidFill>
                          <a:effectLst/>
                          <a:latin typeface="Arial (Body)"/>
                        </a:rPr>
                        <a:t>Améliorer la facilité et la rapidité de maintenance</a:t>
                      </a:r>
                    </a:p>
                    <a:p>
                      <a:pPr marL="177800" marR="0" lvl="0" indent="-177800" algn="l" defTabSz="914400" rtl="0" eaLnBrk="1" fontAlgn="base" latinLnBrk="0" hangingPunct="1">
                        <a:lnSpc>
                          <a:spcPct val="100000"/>
                        </a:lnSpc>
                        <a:spcBef>
                          <a:spcPct val="20000"/>
                        </a:spcBef>
                        <a:spcAft>
                          <a:spcPct val="0"/>
                        </a:spcAft>
                        <a:buClr>
                          <a:srgbClr val="9C9B8E"/>
                        </a:buClr>
                        <a:buSzPct val="80000"/>
                        <a:buFont typeface="Wingdings" pitchFamily="2" charset="2"/>
                        <a:buChar char="n"/>
                        <a:tabLst/>
                      </a:pPr>
                      <a:r>
                        <a:rPr kumimoji="0" lang="fr-FR" sz="1200" u="none" strike="noStrike" cap="none" normalizeH="0" baseline="0" dirty="0" smtClean="0">
                          <a:ln>
                            <a:noFill/>
                          </a:ln>
                          <a:solidFill>
                            <a:schemeClr val="tx2">
                              <a:lumMod val="85000"/>
                              <a:lumOff val="15000"/>
                            </a:schemeClr>
                          </a:solidFill>
                          <a:effectLst/>
                          <a:latin typeface="Arial (Body)"/>
                        </a:rPr>
                        <a:t>Améliorer la prévisibilité des livraisons</a:t>
                      </a:r>
                    </a:p>
                    <a:p>
                      <a:pPr marL="177800" marR="0" lvl="0" indent="-177800" algn="l" defTabSz="914400" rtl="0" eaLnBrk="1" fontAlgn="base" latinLnBrk="0" hangingPunct="1">
                        <a:lnSpc>
                          <a:spcPct val="100000"/>
                        </a:lnSpc>
                        <a:spcBef>
                          <a:spcPct val="20000"/>
                        </a:spcBef>
                        <a:spcAft>
                          <a:spcPct val="0"/>
                        </a:spcAft>
                        <a:buClr>
                          <a:srgbClr val="9C9B8E"/>
                        </a:buClr>
                        <a:buSzPct val="80000"/>
                        <a:buFont typeface="Wingdings" pitchFamily="2" charset="2"/>
                        <a:buChar char="n"/>
                        <a:tabLst/>
                      </a:pPr>
                      <a:r>
                        <a:rPr kumimoji="0" lang="fr-FR" sz="1200" u="none" strike="noStrike" cap="none" normalizeH="0" baseline="0" dirty="0" smtClean="0">
                          <a:ln>
                            <a:noFill/>
                          </a:ln>
                          <a:solidFill>
                            <a:schemeClr val="tx2">
                              <a:lumMod val="85000"/>
                              <a:lumOff val="15000"/>
                            </a:schemeClr>
                          </a:solidFill>
                          <a:effectLst/>
                          <a:latin typeface="Arial (Body)"/>
                        </a:rPr>
                        <a:t>Accélérer le time to </a:t>
                      </a:r>
                      <a:r>
                        <a:rPr kumimoji="0" lang="fr-FR" sz="1200" u="none" strike="noStrike" cap="none" normalizeH="0" baseline="0" dirty="0" err="1" smtClean="0">
                          <a:ln>
                            <a:noFill/>
                          </a:ln>
                          <a:solidFill>
                            <a:schemeClr val="tx2">
                              <a:lumMod val="85000"/>
                              <a:lumOff val="15000"/>
                            </a:schemeClr>
                          </a:solidFill>
                          <a:effectLst/>
                          <a:latin typeface="Arial (Body)"/>
                        </a:rPr>
                        <a:t>market</a:t>
                      </a:r>
                      <a:endParaRPr kumimoji="0" lang="fr-FR" sz="1200" b="0" i="0" u="none" strike="noStrike" cap="none" normalizeH="0" baseline="0" dirty="0" smtClean="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r>
              <a:tr h="720282">
                <a:tc>
                  <a:txBody>
                    <a:bodyPr/>
                    <a:lstStyle/>
                    <a:p>
                      <a:pPr marL="342900" marR="0" lvl="0" indent="-342900" algn="ctr"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endParaRPr kumimoji="0" lang="fr-FR" sz="1400" b="1" u="none" strike="noStrike" cap="none" normalizeH="0" baseline="0" dirty="0" smtClean="0">
                        <a:ln>
                          <a:noFill/>
                        </a:ln>
                        <a:solidFill>
                          <a:schemeClr val="tx2">
                            <a:lumMod val="85000"/>
                            <a:lumOff val="15000"/>
                          </a:schemeClr>
                        </a:solidFill>
                        <a:effectLst/>
                        <a:latin typeface="Arial (Body)"/>
                      </a:endParaRPr>
                    </a:p>
                    <a:p>
                      <a:pPr marL="342900" marR="0" lvl="0" indent="-342900" algn="ctr"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400" b="1" u="none" strike="noStrike" cap="none" normalizeH="0" baseline="0" dirty="0" smtClean="0">
                          <a:ln>
                            <a:noFill/>
                          </a:ln>
                          <a:solidFill>
                            <a:schemeClr val="tx2">
                              <a:lumMod val="85000"/>
                              <a:lumOff val="15000"/>
                            </a:schemeClr>
                          </a:solidFill>
                          <a:effectLst/>
                          <a:latin typeface="Arial (Body)"/>
                        </a:rPr>
                        <a:t>Robustesse</a:t>
                      </a:r>
                      <a:endParaRPr kumimoji="0" lang="fr-FR" sz="1400" b="1" i="0" u="none" strike="noStrike" cap="none" normalizeH="0" baseline="0" dirty="0" smtClean="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200" u="none" strike="noStrike" cap="none" normalizeH="0" baseline="0" dirty="0" smtClean="0">
                          <a:ln>
                            <a:noFill/>
                          </a:ln>
                          <a:solidFill>
                            <a:schemeClr val="tx2">
                              <a:lumMod val="85000"/>
                              <a:lumOff val="15000"/>
                            </a:schemeClr>
                          </a:solidFill>
                          <a:effectLst/>
                          <a:latin typeface="Arial (Body)"/>
                        </a:rPr>
                        <a:t>Mesure du </a:t>
                      </a:r>
                      <a:r>
                        <a:rPr kumimoji="0" lang="fr-FR" sz="1200" b="1" u="none" strike="noStrike" cap="none" normalizeH="0" baseline="0" dirty="0" smtClean="0">
                          <a:ln>
                            <a:noFill/>
                          </a:ln>
                          <a:solidFill>
                            <a:schemeClr val="tx2">
                              <a:lumMod val="85000"/>
                              <a:lumOff val="15000"/>
                            </a:schemeClr>
                          </a:solidFill>
                          <a:effectLst/>
                          <a:latin typeface="Arial (Body)"/>
                        </a:rPr>
                        <a:t>risque d’introduire un défaut lors d’une modification </a:t>
                      </a:r>
                      <a:r>
                        <a:rPr kumimoji="0" lang="fr-FR" sz="1200" u="none" strike="noStrike" cap="none" normalizeH="0" baseline="0" dirty="0" smtClean="0">
                          <a:ln>
                            <a:noFill/>
                          </a:ln>
                          <a:solidFill>
                            <a:schemeClr val="tx2">
                              <a:lumMod val="85000"/>
                              <a:lumOff val="15000"/>
                            </a:schemeClr>
                          </a:solidFill>
                          <a:effectLst/>
                          <a:latin typeface="Arial (Body)"/>
                        </a:rPr>
                        <a:t>de l’application (stabilité) et de l’effort de test (testabilité)</a:t>
                      </a:r>
                      <a:endParaRPr kumimoji="0" lang="fr-FR" sz="1200" b="0" i="0" u="none" strike="noStrike" cap="none" normalizeH="0" baseline="0" dirty="0" smtClean="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200" u="none" strike="noStrike" cap="none" normalizeH="0" baseline="0" dirty="0" smtClean="0">
                          <a:ln>
                            <a:noFill/>
                          </a:ln>
                          <a:solidFill>
                            <a:schemeClr val="tx2">
                              <a:lumMod val="85000"/>
                              <a:lumOff val="15000"/>
                            </a:schemeClr>
                          </a:solidFill>
                          <a:effectLst/>
                          <a:latin typeface="Arial (Body)"/>
                        </a:rPr>
                        <a:t>Une plus grande robustesse réduit le risque d‘anomalie de l’application en production et améliore la satisfaction des utilisateurs</a:t>
                      </a:r>
                      <a:endParaRPr kumimoji="0" lang="fr-FR" sz="1200" b="0" i="0" u="none" strike="noStrike" cap="none" normalizeH="0" baseline="0" dirty="0" smtClean="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r>
              <a:tr h="930775">
                <a:tc>
                  <a:txBody>
                    <a:bodyPr/>
                    <a:lstStyle/>
                    <a:p>
                      <a:pPr marL="342900" marR="0" lvl="0" indent="-342900" algn="ctr"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endParaRPr kumimoji="0" lang="fr-FR" sz="1400" b="1" u="none" strike="noStrike" cap="none" normalizeH="0" baseline="0" dirty="0" smtClean="0">
                        <a:ln>
                          <a:noFill/>
                        </a:ln>
                        <a:solidFill>
                          <a:schemeClr val="tx2">
                            <a:lumMod val="85000"/>
                            <a:lumOff val="15000"/>
                          </a:schemeClr>
                        </a:solidFill>
                        <a:effectLst/>
                        <a:latin typeface="Arial (Body)"/>
                      </a:endParaRPr>
                    </a:p>
                    <a:p>
                      <a:pPr marL="342900" marR="0" lvl="0" indent="-342900" algn="ctr"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400" b="1" u="none" strike="noStrike" cap="none" normalizeH="0" baseline="0" dirty="0" smtClean="0">
                          <a:ln>
                            <a:noFill/>
                          </a:ln>
                          <a:solidFill>
                            <a:schemeClr val="tx2">
                              <a:lumMod val="85000"/>
                              <a:lumOff val="15000"/>
                            </a:schemeClr>
                          </a:solidFill>
                          <a:effectLst/>
                          <a:latin typeface="Arial (Body)"/>
                        </a:rPr>
                        <a:t>Performance</a:t>
                      </a:r>
                      <a:endParaRPr kumimoji="0" lang="fr-FR" sz="1400" b="1" i="0" u="none" strike="noStrike" cap="none" normalizeH="0" baseline="0" dirty="0" smtClean="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200" u="none" strike="noStrike" cap="none" normalizeH="0" baseline="0" dirty="0" smtClean="0">
                          <a:ln>
                            <a:noFill/>
                          </a:ln>
                          <a:solidFill>
                            <a:schemeClr val="tx2">
                              <a:lumMod val="85000"/>
                              <a:lumOff val="15000"/>
                            </a:schemeClr>
                          </a:solidFill>
                          <a:effectLst/>
                          <a:latin typeface="Arial (Body)"/>
                        </a:rPr>
                        <a:t>Mesure </a:t>
                      </a:r>
                      <a:r>
                        <a:rPr kumimoji="0" lang="fr-FR" sz="1200" b="1" u="none" strike="noStrike" cap="none" normalizeH="0" baseline="0" dirty="0" smtClean="0">
                          <a:ln>
                            <a:noFill/>
                          </a:ln>
                          <a:solidFill>
                            <a:schemeClr val="tx2">
                              <a:lumMod val="85000"/>
                              <a:lumOff val="15000"/>
                            </a:schemeClr>
                          </a:solidFill>
                          <a:effectLst/>
                          <a:latin typeface="Arial (Body)"/>
                        </a:rPr>
                        <a:t>du risque de non-performance actuelle ou future de l’application</a:t>
                      </a:r>
                      <a:r>
                        <a:rPr kumimoji="0" lang="fr-FR" sz="1200" u="none" strike="noStrike" cap="none" normalizeH="0" baseline="0" dirty="0" smtClean="0">
                          <a:ln>
                            <a:noFill/>
                          </a:ln>
                          <a:solidFill>
                            <a:schemeClr val="tx2">
                              <a:lumMod val="85000"/>
                              <a:lumOff val="15000"/>
                            </a:schemeClr>
                          </a:solidFill>
                          <a:effectLst/>
                          <a:latin typeface="Arial (Body)"/>
                        </a:rPr>
                        <a:t> en fonction de sa conception et de son architecture</a:t>
                      </a:r>
                      <a:endParaRPr kumimoji="0" lang="fr-FR" sz="1200" b="0" i="0" u="none" strike="noStrike" cap="none" normalizeH="0" baseline="0" dirty="0" smtClean="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200" u="none" strike="noStrike" cap="none" normalizeH="0" baseline="0" dirty="0" smtClean="0">
                          <a:ln>
                            <a:noFill/>
                          </a:ln>
                          <a:solidFill>
                            <a:schemeClr val="tx2">
                              <a:lumMod val="85000"/>
                              <a:lumOff val="15000"/>
                            </a:schemeClr>
                          </a:solidFill>
                          <a:effectLst/>
                          <a:latin typeface="Arial (Body)"/>
                        </a:rPr>
                        <a:t>Une meilleure note de performances réduit le risque qu’une application consomme trop de ressources en production et améliore sa capacité de montée en charges (</a:t>
                      </a:r>
                      <a:r>
                        <a:rPr kumimoji="0" lang="fr-FR" sz="1200" u="none" strike="noStrike" cap="none" normalizeH="0" baseline="0" dirty="0" err="1" smtClean="0">
                          <a:ln>
                            <a:noFill/>
                          </a:ln>
                          <a:solidFill>
                            <a:schemeClr val="tx2">
                              <a:lumMod val="85000"/>
                              <a:lumOff val="15000"/>
                            </a:schemeClr>
                          </a:solidFill>
                          <a:effectLst/>
                          <a:latin typeface="Arial (Body)"/>
                        </a:rPr>
                        <a:t>scalabilité</a:t>
                      </a:r>
                      <a:r>
                        <a:rPr kumimoji="0" lang="fr-FR" sz="1200" u="none" strike="noStrike" cap="none" normalizeH="0" baseline="0" dirty="0" smtClean="0">
                          <a:ln>
                            <a:noFill/>
                          </a:ln>
                          <a:solidFill>
                            <a:schemeClr val="tx2">
                              <a:lumMod val="85000"/>
                              <a:lumOff val="15000"/>
                            </a:schemeClr>
                          </a:solidFill>
                          <a:effectLst/>
                          <a:latin typeface="Arial (Body)"/>
                        </a:rPr>
                        <a:t>)</a:t>
                      </a:r>
                      <a:endParaRPr kumimoji="0" lang="fr-FR" sz="1200" b="0" i="0" u="none" strike="noStrike" cap="none" normalizeH="0" baseline="0" dirty="0" smtClean="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r>
              <a:tr h="509788">
                <a:tc>
                  <a:txBody>
                    <a:bodyPr/>
                    <a:lstStyle/>
                    <a:p>
                      <a:pPr marL="342900" marR="0" lvl="0" indent="-342900" algn="ctr"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400" b="1" u="none" strike="noStrike" cap="none" normalizeH="0" baseline="0" dirty="0" smtClean="0">
                          <a:ln>
                            <a:noFill/>
                          </a:ln>
                          <a:solidFill>
                            <a:schemeClr val="tx2">
                              <a:lumMod val="85000"/>
                              <a:lumOff val="15000"/>
                            </a:schemeClr>
                          </a:solidFill>
                          <a:effectLst/>
                          <a:latin typeface="Arial (Body)"/>
                        </a:rPr>
                        <a:t>Sécurité</a:t>
                      </a:r>
                      <a:endParaRPr kumimoji="0" lang="fr-FR" sz="1400" b="1" i="0" u="none" strike="noStrike" cap="none" normalizeH="0" baseline="0" dirty="0" smtClean="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200" u="none" strike="noStrike" cap="none" normalizeH="0" baseline="0" dirty="0" smtClean="0">
                          <a:ln>
                            <a:noFill/>
                          </a:ln>
                          <a:solidFill>
                            <a:schemeClr val="tx2">
                              <a:lumMod val="85000"/>
                              <a:lumOff val="15000"/>
                            </a:schemeClr>
                          </a:solidFill>
                          <a:effectLst/>
                          <a:latin typeface="Arial (Body)"/>
                        </a:rPr>
                        <a:t>Mesure du </a:t>
                      </a:r>
                      <a:r>
                        <a:rPr kumimoji="0" lang="fr-FR" sz="1200" b="1" u="none" strike="noStrike" cap="none" normalizeH="0" baseline="0" dirty="0" smtClean="0">
                          <a:ln>
                            <a:noFill/>
                          </a:ln>
                          <a:solidFill>
                            <a:schemeClr val="tx2">
                              <a:lumMod val="85000"/>
                              <a:lumOff val="15000"/>
                            </a:schemeClr>
                          </a:solidFill>
                          <a:effectLst/>
                          <a:latin typeface="Arial (Body)"/>
                        </a:rPr>
                        <a:t>risque de faille potentielle de la sécurité</a:t>
                      </a:r>
                      <a:r>
                        <a:rPr kumimoji="0" lang="fr-FR" sz="1200" u="none" strike="noStrike" cap="none" normalizeH="0" baseline="0" dirty="0" smtClean="0">
                          <a:ln>
                            <a:noFill/>
                          </a:ln>
                          <a:solidFill>
                            <a:schemeClr val="tx2">
                              <a:lumMod val="85000"/>
                              <a:lumOff val="15000"/>
                            </a:schemeClr>
                          </a:solidFill>
                          <a:effectLst/>
                          <a:latin typeface="Arial (Body)"/>
                        </a:rPr>
                        <a:t> d’une application</a:t>
                      </a:r>
                      <a:endParaRPr kumimoji="0" lang="fr-FR" sz="1200" b="0" i="0" u="none" strike="noStrike" cap="none" normalizeH="0" baseline="0" dirty="0" smtClean="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200" u="none" strike="noStrike" cap="none" normalizeH="0" baseline="0" dirty="0" smtClean="0">
                          <a:ln>
                            <a:noFill/>
                          </a:ln>
                          <a:solidFill>
                            <a:schemeClr val="tx2">
                              <a:lumMod val="85000"/>
                              <a:lumOff val="15000"/>
                            </a:schemeClr>
                          </a:solidFill>
                          <a:effectLst/>
                          <a:latin typeface="Arial (Body)"/>
                        </a:rPr>
                        <a:t>De meilleures valeurs de sécurité diminuent les risques d'atteinte à la sécurité de l'application</a:t>
                      </a:r>
                      <a:endParaRPr kumimoji="0" lang="fr-FR" sz="1200" b="0" i="0" u="none" strike="noStrike" cap="none" normalizeH="0" baseline="0" dirty="0" smtClean="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r>
              <a:tr h="538995">
                <a:tc>
                  <a:txBody>
                    <a:bodyPr/>
                    <a:lstStyle/>
                    <a:p>
                      <a:pPr marL="342900" marR="0" lvl="0" indent="-342900" algn="ctr"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400" b="1" u="none" strike="noStrike" cap="none" normalizeH="0" baseline="0" dirty="0" smtClean="0">
                          <a:ln>
                            <a:noFill/>
                          </a:ln>
                          <a:solidFill>
                            <a:schemeClr val="tx2">
                              <a:lumMod val="85000"/>
                              <a:lumOff val="15000"/>
                            </a:schemeClr>
                          </a:solidFill>
                          <a:effectLst/>
                          <a:latin typeface="Arial (Body)"/>
                        </a:rPr>
                        <a:t>Maintenabilité (TQI)</a:t>
                      </a:r>
                      <a:endParaRPr kumimoji="0" lang="fr-FR" sz="1400" b="1" i="0" u="none" strike="noStrike" cap="none" normalizeH="0" baseline="0" dirty="0" smtClean="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200" u="none" strike="noStrike" cap="none" normalizeH="0" baseline="0" dirty="0" smtClean="0">
                          <a:ln>
                            <a:noFill/>
                          </a:ln>
                          <a:solidFill>
                            <a:schemeClr val="tx2">
                              <a:lumMod val="85000"/>
                              <a:lumOff val="15000"/>
                            </a:schemeClr>
                          </a:solidFill>
                          <a:effectLst/>
                          <a:latin typeface="Arial (Body)"/>
                        </a:rPr>
                        <a:t>Détermine le </a:t>
                      </a:r>
                      <a:r>
                        <a:rPr kumimoji="0" lang="fr-FR" sz="1200" b="1" u="none" strike="noStrike" cap="none" normalizeH="0" baseline="0" dirty="0" smtClean="0">
                          <a:ln>
                            <a:noFill/>
                          </a:ln>
                          <a:solidFill>
                            <a:schemeClr val="tx2">
                              <a:lumMod val="85000"/>
                              <a:lumOff val="15000"/>
                            </a:schemeClr>
                          </a:solidFill>
                          <a:effectLst/>
                          <a:latin typeface="Arial (Body)"/>
                        </a:rPr>
                        <a:t>coût et la difficulté / facilité de maintenir une application</a:t>
                      </a:r>
                      <a:r>
                        <a:rPr kumimoji="0" lang="fr-FR" sz="1200" u="none" strike="noStrike" cap="none" normalizeH="0" baseline="0" dirty="0" smtClean="0">
                          <a:ln>
                            <a:noFill/>
                          </a:ln>
                          <a:solidFill>
                            <a:schemeClr val="tx2">
                              <a:lumMod val="85000"/>
                              <a:lumOff val="15000"/>
                            </a:schemeClr>
                          </a:solidFill>
                          <a:effectLst/>
                          <a:latin typeface="Arial (Body)"/>
                        </a:rPr>
                        <a:t> à l’avenir</a:t>
                      </a:r>
                      <a:endParaRPr kumimoji="0" lang="fr-FR" sz="1200" b="0" i="0" u="none" strike="noStrike" cap="none" normalizeH="0" baseline="0" dirty="0" smtClean="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accent1">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200" u="none" strike="noStrike" cap="none" normalizeH="0" baseline="0" dirty="0" smtClean="0">
                          <a:ln>
                            <a:noFill/>
                          </a:ln>
                          <a:solidFill>
                            <a:schemeClr val="tx2">
                              <a:lumMod val="85000"/>
                              <a:lumOff val="15000"/>
                            </a:schemeClr>
                          </a:solidFill>
                          <a:effectLst/>
                          <a:latin typeface="Arial (Body)"/>
                        </a:rPr>
                        <a:t>Un meilleur indice de maintenabilité diminue le coût de maintenance des applications</a:t>
                      </a:r>
                      <a:endParaRPr kumimoji="0" lang="fr-FR" sz="1200" b="0" i="0" u="none" strike="noStrike" cap="none" normalizeH="0" baseline="0" dirty="0" smtClean="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accent1">
                        <a:lumMod val="40000"/>
                        <a:lumOff val="60000"/>
                      </a:schemeClr>
                    </a:solidFill>
                  </a:tcPr>
                </a:tc>
              </a:tr>
            </a:tbl>
          </a:graphicData>
        </a:graphic>
      </p:graphicFrame>
      <p:sp>
        <p:nvSpPr>
          <p:cNvPr id="4" name="Text Placeholder 3"/>
          <p:cNvSpPr txBox="1">
            <a:spLocks/>
          </p:cNvSpPr>
          <p:nvPr/>
        </p:nvSpPr>
        <p:spPr>
          <a:xfrm>
            <a:off x="210288" y="722586"/>
            <a:ext cx="8108878" cy="369332"/>
          </a:xfrm>
          <a:prstGeom prst="rect">
            <a:avLst/>
          </a:prstGeom>
        </p:spPr>
        <p:txBody>
          <a:bodyPr/>
          <a:lst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0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16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6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a:lstStyle>
          <a:p>
            <a:pPr marL="0" indent="0">
              <a:buNone/>
            </a:pPr>
            <a:r>
              <a:rPr lang="fr-FR" sz="1600" b="1" kern="0" dirty="0" smtClean="0">
                <a:solidFill>
                  <a:srgbClr val="000000">
                    <a:lumMod val="65000"/>
                    <a:lumOff val="35000"/>
                  </a:srgbClr>
                </a:solidFill>
              </a:rPr>
              <a:t>Une </a:t>
            </a:r>
            <a:r>
              <a:rPr lang="fr-FR" sz="1600" b="1" kern="0" dirty="0">
                <a:solidFill>
                  <a:srgbClr val="000000">
                    <a:lumMod val="65000"/>
                    <a:lumOff val="35000"/>
                  </a:srgbClr>
                </a:solidFill>
              </a:rPr>
              <a:t>mesure de la qualité selon les standards</a:t>
            </a:r>
            <a:endParaRPr lang="fr-FR" sz="1600" kern="0" dirty="0"/>
          </a:p>
        </p:txBody>
      </p:sp>
    </p:spTree>
    <p:extLst>
      <p:ext uri="{BB962C8B-B14F-4D97-AF65-F5344CB8AC3E}">
        <p14:creationId xmlns:p14="http://schemas.microsoft.com/office/powerpoint/2010/main" val="7946149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272956" y="224089"/>
            <a:ext cx="8734567" cy="378565"/>
          </a:xfrm>
        </p:spPr>
        <p:txBody>
          <a:bodyPr/>
          <a:lstStyle/>
          <a:p>
            <a:r>
              <a:rPr lang="fr-FR" dirty="0"/>
              <a:t>CAST 1 : </a:t>
            </a:r>
            <a:r>
              <a:rPr lang="fr-FR" dirty="0" smtClean="0"/>
              <a:t>Graduation des facteurs de santé</a:t>
            </a:r>
            <a:endParaRPr lang="fr-FR" sz="2800" dirty="0"/>
          </a:p>
        </p:txBody>
      </p:sp>
      <p:pic>
        <p:nvPicPr>
          <p:cNvPr id="2050" name="Picture 2"/>
          <p:cNvPicPr>
            <a:picLocks noChangeAspect="1" noChangeArrowheads="1"/>
          </p:cNvPicPr>
          <p:nvPr/>
        </p:nvPicPr>
        <p:blipFill>
          <a:blip r:embed="rId3" cstate="print"/>
          <a:srcRect/>
          <a:stretch>
            <a:fillRect/>
          </a:stretch>
        </p:blipFill>
        <p:spPr bwMode="auto">
          <a:xfrm>
            <a:off x="401360" y="1225193"/>
            <a:ext cx="8401447" cy="4916304"/>
          </a:xfrm>
          <a:prstGeom prst="rect">
            <a:avLst/>
          </a:prstGeom>
          <a:noFill/>
          <a:ln w="9525">
            <a:noFill/>
            <a:miter lim="800000"/>
            <a:headEnd/>
            <a:tailEnd/>
          </a:ln>
        </p:spPr>
      </p:pic>
      <p:sp>
        <p:nvSpPr>
          <p:cNvPr id="6" name="Text Placeholder 3"/>
          <p:cNvSpPr>
            <a:spLocks noGrp="1"/>
          </p:cNvSpPr>
          <p:nvPr>
            <p:ph type="body" sz="quarter" idx="11"/>
          </p:nvPr>
        </p:nvSpPr>
        <p:spPr>
          <a:xfrm>
            <a:off x="333120" y="900010"/>
            <a:ext cx="8108878" cy="369332"/>
          </a:xfrm>
        </p:spPr>
        <p:txBody>
          <a:bodyPr/>
          <a:lstStyle/>
          <a:p>
            <a:pPr marL="0" indent="0">
              <a:buNone/>
            </a:pPr>
            <a:r>
              <a:rPr lang="fr-FR" sz="1800" b="1" dirty="0">
                <a:solidFill>
                  <a:srgbClr val="000000">
                    <a:lumMod val="65000"/>
                    <a:lumOff val="35000"/>
                  </a:srgbClr>
                </a:solidFill>
              </a:rPr>
              <a:t>Une graduation homogène et uniforme du risque qualité</a:t>
            </a:r>
            <a:endParaRPr lang="en-US" sz="1800" b="1" dirty="0"/>
          </a:p>
        </p:txBody>
      </p:sp>
      <p:sp>
        <p:nvSpPr>
          <p:cNvPr id="5" name="Slide Number Placeholder 3"/>
          <p:cNvSpPr txBox="1">
            <a:spLocks/>
          </p:cNvSpPr>
          <p:nvPr/>
        </p:nvSpPr>
        <p:spPr>
          <a:xfrm>
            <a:off x="3954959" y="6553104"/>
            <a:ext cx="501650" cy="228600"/>
          </a:xfrm>
          <a:prstGeom prst="rect">
            <a:avLst/>
          </a:prstGeom>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20000"/>
              </a:spcBef>
              <a:buClr>
                <a:schemeClr val="tx1"/>
              </a:buClr>
              <a:buSzPct val="50000"/>
              <a:defRPr/>
            </a:pPr>
            <a:fld id="{5A94FE90-7E5C-4089-96D7-4B5494DF3CB4}" type="slidenum">
              <a:rPr lang="en-US" sz="1000">
                <a:solidFill>
                  <a:schemeClr val="tx2">
                    <a:lumMod val="65000"/>
                    <a:lumOff val="35000"/>
                  </a:schemeClr>
                </a:solidFill>
                <a:latin typeface="+mn-lt"/>
              </a:rPr>
              <a:pPr algn="ctr">
                <a:spcBef>
                  <a:spcPct val="20000"/>
                </a:spcBef>
                <a:buClr>
                  <a:schemeClr val="tx1"/>
                </a:buClr>
                <a:buSzPct val="50000"/>
                <a:defRPr/>
              </a:pPr>
              <a:t>14</a:t>
            </a:fld>
            <a:endParaRPr lang="en-US" sz="1000" dirty="0">
              <a:solidFill>
                <a:schemeClr val="tx2">
                  <a:lumMod val="65000"/>
                  <a:lumOff val="35000"/>
                </a:schemeClr>
              </a:solidFill>
              <a:latin typeface="+mn-lt"/>
            </a:endParaRPr>
          </a:p>
        </p:txBody>
      </p:sp>
    </p:spTree>
    <p:extLst>
      <p:ext uri="{BB962C8B-B14F-4D97-AF65-F5344CB8AC3E}">
        <p14:creationId xmlns:p14="http://schemas.microsoft.com/office/powerpoint/2010/main" val="3820566353"/>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3954959" y="6529725"/>
            <a:ext cx="501650" cy="228600"/>
          </a:xfrm>
        </p:spPr>
        <p:txBody>
          <a:bodyPr/>
          <a:lstStyle/>
          <a:p>
            <a:pPr>
              <a:defRPr/>
            </a:pPr>
            <a:fld id="{8C38D121-9DAB-4363-A219-7EC2BDF34FF7}" type="slidenum">
              <a:rPr lang="fr-FR" smtClean="0"/>
              <a:pPr>
                <a:defRPr/>
              </a:pPr>
              <a:t>15</a:t>
            </a:fld>
            <a:endParaRPr lang="fr-FR"/>
          </a:p>
        </p:txBody>
      </p:sp>
      <p:sp>
        <p:nvSpPr>
          <p:cNvPr id="24580" name="Rectangle 30"/>
          <p:cNvSpPr>
            <a:spLocks noChangeArrowheads="1"/>
          </p:cNvSpPr>
          <p:nvPr/>
        </p:nvSpPr>
        <p:spPr bwMode="auto">
          <a:xfrm>
            <a:off x="320040" y="736978"/>
            <a:ext cx="8503920" cy="69603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lIns="90000" tIns="46800" rIns="90000" bIns="46800" anchor="ctr"/>
          <a:lstStyle/>
          <a:p>
            <a:pPr>
              <a:lnSpc>
                <a:spcPct val="90000"/>
              </a:lnSpc>
              <a:spcBef>
                <a:spcPct val="20000"/>
              </a:spcBef>
              <a:buClr>
                <a:srgbClr val="9C9B8E"/>
              </a:buClr>
              <a:buSzPct val="80000"/>
            </a:pPr>
            <a:r>
              <a:rPr lang="en-US" sz="1600" dirty="0" smtClean="0">
                <a:solidFill>
                  <a:srgbClr val="5F5F5F"/>
                </a:solidFill>
                <a:latin typeface="+mn-lt"/>
              </a:rPr>
              <a:t>La solution </a:t>
            </a:r>
            <a:r>
              <a:rPr lang="en-US" sz="1600" dirty="0">
                <a:solidFill>
                  <a:srgbClr val="5F5F5F"/>
                </a:solidFill>
                <a:latin typeface="+mn-lt"/>
              </a:rPr>
              <a:t>CAST </a:t>
            </a:r>
            <a:r>
              <a:rPr lang="fr-FR" sz="1600" dirty="0">
                <a:solidFill>
                  <a:srgbClr val="5F5F5F"/>
                </a:solidFill>
              </a:rPr>
              <a:t>calcule pour chaque </a:t>
            </a:r>
            <a:r>
              <a:rPr lang="fr-FR" sz="1600" dirty="0" smtClean="0">
                <a:solidFill>
                  <a:srgbClr val="5F5F5F"/>
                </a:solidFill>
              </a:rPr>
              <a:t>composant </a:t>
            </a:r>
            <a:r>
              <a:rPr lang="fr-FR" sz="1600" dirty="0">
                <a:solidFill>
                  <a:srgbClr val="5F5F5F"/>
                </a:solidFill>
              </a:rPr>
              <a:t>la complexité </a:t>
            </a:r>
            <a:r>
              <a:rPr lang="fr-FR" sz="1600" dirty="0" err="1">
                <a:solidFill>
                  <a:srgbClr val="5F5F5F"/>
                </a:solidFill>
              </a:rPr>
              <a:t>cyclomatique</a:t>
            </a:r>
            <a:r>
              <a:rPr lang="fr-FR" sz="1600" dirty="0">
                <a:solidFill>
                  <a:srgbClr val="5F5F5F"/>
                </a:solidFill>
              </a:rPr>
              <a:t> en tenant compte d'un certain nombre de trajets fonctionnels, selon le procédé </a:t>
            </a:r>
            <a:r>
              <a:rPr lang="fr-FR" sz="1600" dirty="0" err="1" smtClean="0">
                <a:solidFill>
                  <a:srgbClr val="5F5F5F"/>
                </a:solidFill>
              </a:rPr>
              <a:t>McCabe</a:t>
            </a:r>
            <a:r>
              <a:rPr lang="fr-FR" sz="1600" dirty="0">
                <a:solidFill>
                  <a:srgbClr val="5F5F5F"/>
                </a:solidFill>
              </a:rPr>
              <a:t>.</a:t>
            </a:r>
            <a:endParaRPr lang="en-US" sz="1600" dirty="0">
              <a:solidFill>
                <a:srgbClr val="5F5F5F"/>
              </a:solidFill>
              <a:latin typeface="+mn-lt"/>
            </a:endParaRPr>
          </a:p>
        </p:txBody>
      </p:sp>
      <p:pic>
        <p:nvPicPr>
          <p:cNvPr id="24581" name="Picture 5"/>
          <p:cNvPicPr>
            <a:picLocks noChangeAspect="1" noChangeArrowheads="1"/>
          </p:cNvPicPr>
          <p:nvPr/>
        </p:nvPicPr>
        <p:blipFill>
          <a:blip r:embed="rId3" cstate="print"/>
          <a:srcRect/>
          <a:stretch>
            <a:fillRect/>
          </a:stretch>
        </p:blipFill>
        <p:spPr bwMode="auto">
          <a:xfrm>
            <a:off x="1117917" y="1983885"/>
            <a:ext cx="7079504" cy="3024271"/>
          </a:xfrm>
          <a:prstGeom prst="rect">
            <a:avLst/>
          </a:prstGeom>
          <a:noFill/>
          <a:ln w="9525">
            <a:noFill/>
            <a:miter lim="800000"/>
            <a:headEnd/>
            <a:tailEnd/>
          </a:ln>
        </p:spPr>
      </p:pic>
      <p:sp>
        <p:nvSpPr>
          <p:cNvPr id="24582" name="Rectangle 30"/>
          <p:cNvSpPr>
            <a:spLocks noChangeArrowheads="1"/>
          </p:cNvSpPr>
          <p:nvPr/>
        </p:nvSpPr>
        <p:spPr bwMode="auto">
          <a:xfrm>
            <a:off x="4978400" y="1608612"/>
            <a:ext cx="2184400" cy="52540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46800" rIns="90000" bIns="46800">
            <a:spAutoFit/>
          </a:bodyPr>
          <a:lstStyle/>
          <a:p>
            <a:pPr algn="ctr">
              <a:spcBef>
                <a:spcPct val="20000"/>
              </a:spcBef>
              <a:buClr>
                <a:srgbClr val="FF0000"/>
              </a:buClr>
              <a:buFont typeface="Wingdings" pitchFamily="2" charset="2"/>
              <a:buNone/>
            </a:pPr>
            <a:r>
              <a:rPr lang="en-US" sz="1400" dirty="0" smtClean="0">
                <a:solidFill>
                  <a:srgbClr val="006699"/>
                </a:solidFill>
              </a:rPr>
              <a:t>Forte </a:t>
            </a:r>
            <a:r>
              <a:rPr lang="en-US" sz="1400" dirty="0" err="1" smtClean="0">
                <a:solidFill>
                  <a:srgbClr val="006699"/>
                </a:solidFill>
              </a:rPr>
              <a:t>complexité</a:t>
            </a:r>
            <a:r>
              <a:rPr lang="en-US" sz="1400" dirty="0" smtClean="0">
                <a:solidFill>
                  <a:srgbClr val="006699"/>
                </a:solidFill>
              </a:rPr>
              <a:t> </a:t>
            </a:r>
            <a:r>
              <a:rPr lang="en-US" sz="1400" dirty="0" err="1">
                <a:solidFill>
                  <a:srgbClr val="006699"/>
                </a:solidFill>
              </a:rPr>
              <a:t>cyclomatique</a:t>
            </a:r>
            <a:r>
              <a:rPr lang="en-US" sz="1400" dirty="0">
                <a:solidFill>
                  <a:srgbClr val="006699"/>
                </a:solidFill>
              </a:rPr>
              <a:t> </a:t>
            </a:r>
          </a:p>
        </p:txBody>
      </p:sp>
      <p:sp>
        <p:nvSpPr>
          <p:cNvPr id="24583" name="Text Box 6"/>
          <p:cNvSpPr txBox="1">
            <a:spLocks noChangeArrowheads="1"/>
          </p:cNvSpPr>
          <p:nvPr/>
        </p:nvSpPr>
        <p:spPr bwMode="auto">
          <a:xfrm>
            <a:off x="7534834" y="4950564"/>
            <a:ext cx="1430498" cy="309958"/>
          </a:xfrm>
          <a:prstGeom prst="rect">
            <a:avLst/>
          </a:prstGeom>
          <a:noFill/>
          <a:ln w="9525" algn="ctr">
            <a:noFill/>
            <a:miter lim="800000"/>
            <a:headEnd/>
            <a:tailEnd/>
          </a:ln>
        </p:spPr>
        <p:txBody>
          <a:bodyPr wrap="none" lIns="90000" tIns="46800" rIns="90000" bIns="46800">
            <a:spAutoFit/>
          </a:bodyPr>
          <a:lstStyle/>
          <a:p>
            <a:pPr>
              <a:spcBef>
                <a:spcPct val="20000"/>
              </a:spcBef>
              <a:buClr>
                <a:srgbClr val="FF0000"/>
              </a:buClr>
              <a:buFont typeface="Wingdings" pitchFamily="2" charset="2"/>
              <a:buNone/>
            </a:pPr>
            <a:r>
              <a:rPr lang="en-US" sz="1400" dirty="0" smtClean="0">
                <a:solidFill>
                  <a:srgbClr val="3A77BA"/>
                </a:solidFill>
              </a:rPr>
              <a:t>Source : </a:t>
            </a:r>
            <a:r>
              <a:rPr lang="en-US" sz="1400" dirty="0">
                <a:solidFill>
                  <a:srgbClr val="3A77BA"/>
                </a:solidFill>
              </a:rPr>
              <a:t>McCabe</a:t>
            </a:r>
          </a:p>
        </p:txBody>
      </p:sp>
      <p:sp>
        <p:nvSpPr>
          <p:cNvPr id="9" name="Title 8"/>
          <p:cNvSpPr txBox="1">
            <a:spLocks/>
          </p:cNvSpPr>
          <p:nvPr/>
        </p:nvSpPr>
        <p:spPr>
          <a:xfrm>
            <a:off x="320040" y="237736"/>
            <a:ext cx="8503920" cy="378565"/>
          </a:xfrm>
          <a:prstGeom prst="rect">
            <a:avLst/>
          </a:prstGeom>
        </p:spPr>
        <p:txBody>
          <a:bodyPr/>
          <a:lstStyle/>
          <a:p>
            <a:pPr lvl="0">
              <a:lnSpc>
                <a:spcPct val="90000"/>
              </a:lnSpc>
            </a:pPr>
            <a:r>
              <a:rPr lang="fr-FR" b="1" kern="0" dirty="0" smtClean="0">
                <a:solidFill>
                  <a:schemeClr val="accent1"/>
                </a:solidFill>
                <a:latin typeface="Georgia" pitchFamily="18" charset="0"/>
                <a:ea typeface="+mj-ea"/>
                <a:cs typeface="Arial" pitchFamily="34" charset="0"/>
              </a:rPr>
              <a:t>CAST 2 : Complexité </a:t>
            </a:r>
            <a:r>
              <a:rPr lang="fr-FR" b="1" kern="0" dirty="0" err="1">
                <a:solidFill>
                  <a:schemeClr val="accent1"/>
                </a:solidFill>
                <a:latin typeface="Georgia" pitchFamily="18" charset="0"/>
                <a:ea typeface="+mj-ea"/>
                <a:cs typeface="Arial" pitchFamily="34" charset="0"/>
              </a:rPr>
              <a:t>cyclomatique</a:t>
            </a:r>
            <a:r>
              <a:rPr lang="fr-FR" b="1" kern="0" dirty="0">
                <a:solidFill>
                  <a:schemeClr val="accent1"/>
                </a:solidFill>
                <a:latin typeface="Georgia" pitchFamily="18" charset="0"/>
                <a:ea typeface="+mj-ea"/>
                <a:cs typeface="Arial" pitchFamily="34" charset="0"/>
              </a:rPr>
              <a:t> (</a:t>
            </a:r>
            <a:r>
              <a:rPr lang="fr-FR" b="1" kern="0" dirty="0" smtClean="0">
                <a:solidFill>
                  <a:schemeClr val="accent1"/>
                </a:solidFill>
                <a:latin typeface="Georgia" pitchFamily="18" charset="0"/>
                <a:ea typeface="+mj-ea"/>
                <a:cs typeface="Arial" pitchFamily="34" charset="0"/>
              </a:rPr>
              <a:t>Mc </a:t>
            </a:r>
            <a:r>
              <a:rPr lang="fr-FR" b="1" kern="0" dirty="0" err="1" smtClean="0">
                <a:solidFill>
                  <a:schemeClr val="accent1"/>
                </a:solidFill>
                <a:latin typeface="Georgia" pitchFamily="18" charset="0"/>
                <a:ea typeface="+mj-ea"/>
                <a:cs typeface="Arial" pitchFamily="34" charset="0"/>
              </a:rPr>
              <a:t>Cabe</a:t>
            </a:r>
            <a:r>
              <a:rPr lang="fr-FR" b="1" kern="0" dirty="0" smtClean="0">
                <a:solidFill>
                  <a:schemeClr val="accent1"/>
                </a:solidFill>
                <a:latin typeface="Georgia" pitchFamily="18" charset="0"/>
                <a:ea typeface="+mj-ea"/>
                <a:cs typeface="Arial" pitchFamily="34" charset="0"/>
              </a:rPr>
              <a:t>)</a:t>
            </a:r>
            <a:endParaRPr kumimoji="0" lang="fr-FR" sz="2400" b="1" i="0" u="none" strike="noStrike" kern="0" cap="none" spc="0" normalizeH="0" baseline="0" noProof="0" dirty="0" smtClean="0">
              <a:ln>
                <a:noFill/>
              </a:ln>
              <a:solidFill>
                <a:schemeClr val="accent1"/>
              </a:solidFill>
              <a:effectLst/>
              <a:uLnTx/>
              <a:uFillTx/>
              <a:latin typeface="Georgia" pitchFamily="18" charset="0"/>
              <a:ea typeface="+mj-ea"/>
              <a:cs typeface="Arial" pitchFamily="34" charset="0"/>
            </a:endParaRPr>
          </a:p>
        </p:txBody>
      </p:sp>
      <p:sp>
        <p:nvSpPr>
          <p:cNvPr id="24579" name="Rectangle 30"/>
          <p:cNvSpPr>
            <a:spLocks noChangeArrowheads="1"/>
          </p:cNvSpPr>
          <p:nvPr/>
        </p:nvSpPr>
        <p:spPr bwMode="auto">
          <a:xfrm>
            <a:off x="1397000" y="1608612"/>
            <a:ext cx="1854200" cy="52540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46800" rIns="90000" bIns="46800">
            <a:spAutoFit/>
          </a:bodyPr>
          <a:lstStyle/>
          <a:p>
            <a:pPr algn="ctr">
              <a:spcBef>
                <a:spcPct val="20000"/>
              </a:spcBef>
              <a:buClr>
                <a:srgbClr val="FF0000"/>
              </a:buClr>
              <a:buFont typeface="Wingdings" pitchFamily="2" charset="2"/>
              <a:buNone/>
            </a:pPr>
            <a:r>
              <a:rPr lang="en-US" sz="1400" dirty="0" err="1" smtClean="0">
                <a:solidFill>
                  <a:srgbClr val="006699"/>
                </a:solidFill>
              </a:rPr>
              <a:t>Faible</a:t>
            </a:r>
            <a:r>
              <a:rPr lang="en-US" sz="1400" dirty="0" smtClean="0">
                <a:solidFill>
                  <a:srgbClr val="006699"/>
                </a:solidFill>
              </a:rPr>
              <a:t> </a:t>
            </a:r>
            <a:r>
              <a:rPr lang="en-US" sz="1400" dirty="0" err="1">
                <a:solidFill>
                  <a:srgbClr val="006699"/>
                </a:solidFill>
              </a:rPr>
              <a:t>complexité</a:t>
            </a:r>
            <a:r>
              <a:rPr lang="en-US" sz="1400" dirty="0">
                <a:solidFill>
                  <a:srgbClr val="006699"/>
                </a:solidFill>
              </a:rPr>
              <a:t> </a:t>
            </a:r>
            <a:r>
              <a:rPr lang="en-US" sz="1400" dirty="0" err="1">
                <a:solidFill>
                  <a:srgbClr val="006699"/>
                </a:solidFill>
              </a:rPr>
              <a:t>cyclomatique</a:t>
            </a:r>
            <a:r>
              <a:rPr lang="en-US" sz="1400" dirty="0">
                <a:solidFill>
                  <a:srgbClr val="006699"/>
                </a:solidFill>
              </a:rPr>
              <a:t> </a:t>
            </a:r>
          </a:p>
        </p:txBody>
      </p:sp>
      <p:sp>
        <p:nvSpPr>
          <p:cNvPr id="10" name="Rectangle 30"/>
          <p:cNvSpPr>
            <a:spLocks noChangeArrowheads="1"/>
          </p:cNvSpPr>
          <p:nvPr/>
        </p:nvSpPr>
        <p:spPr bwMode="auto">
          <a:xfrm>
            <a:off x="320040" y="5355261"/>
            <a:ext cx="8503920" cy="112742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46800" rIns="90000" bIns="46800" anchor="ctr"/>
          <a:lstStyle/>
          <a:p>
            <a:pPr marL="285750" indent="-285750">
              <a:lnSpc>
                <a:spcPct val="90000"/>
              </a:lnSpc>
              <a:spcBef>
                <a:spcPts val="600"/>
              </a:spcBef>
              <a:buClr>
                <a:srgbClr val="9C9B8E"/>
              </a:buClr>
              <a:buSzPct val="80000"/>
              <a:buFont typeface="Wingdings" panose="05000000000000000000" pitchFamily="2" charset="2"/>
              <a:buChar char="Ø"/>
            </a:pPr>
            <a:r>
              <a:rPr lang="fr-FR" sz="1600" dirty="0">
                <a:solidFill>
                  <a:srgbClr val="5F5F5F"/>
                </a:solidFill>
                <a:sym typeface="Wingdings" panose="05000000000000000000" pitchFamily="2" charset="2"/>
              </a:rPr>
              <a:t>La complexité technique ne doit pas être confondue avec la complexité </a:t>
            </a:r>
            <a:r>
              <a:rPr lang="fr-FR" sz="1600" dirty="0" smtClean="0">
                <a:solidFill>
                  <a:srgbClr val="5F5F5F"/>
                </a:solidFill>
                <a:sym typeface="Wingdings" panose="05000000000000000000" pitchFamily="2" charset="2"/>
              </a:rPr>
              <a:t>fonctionnelle.</a:t>
            </a:r>
          </a:p>
          <a:p>
            <a:pPr marL="285750" indent="-285750">
              <a:lnSpc>
                <a:spcPct val="90000"/>
              </a:lnSpc>
              <a:spcBef>
                <a:spcPts val="600"/>
              </a:spcBef>
              <a:buClr>
                <a:srgbClr val="9C9B8E"/>
              </a:buClr>
              <a:buSzPct val="80000"/>
              <a:buFont typeface="Wingdings" panose="05000000000000000000" pitchFamily="2" charset="2"/>
              <a:buChar char="Ø"/>
            </a:pPr>
            <a:r>
              <a:rPr lang="fr-FR" sz="1600" dirty="0">
                <a:solidFill>
                  <a:srgbClr val="5F5F5F"/>
                </a:solidFill>
                <a:sym typeface="Wingdings" panose="05000000000000000000" pitchFamily="2" charset="2"/>
              </a:rPr>
              <a:t>Ce qui est important pour la mise en œuvre est la façon </a:t>
            </a:r>
            <a:r>
              <a:rPr lang="fr-FR" sz="1600" dirty="0" smtClean="0">
                <a:solidFill>
                  <a:srgbClr val="5F5F5F"/>
                </a:solidFill>
                <a:sym typeface="Wingdings" panose="05000000000000000000" pitchFamily="2" charset="2"/>
              </a:rPr>
              <a:t>dont la </a:t>
            </a:r>
            <a:r>
              <a:rPr lang="fr-FR" sz="1600" dirty="0">
                <a:solidFill>
                  <a:srgbClr val="5F5F5F"/>
                </a:solidFill>
                <a:sym typeface="Wingdings" panose="05000000000000000000" pitchFamily="2" charset="2"/>
              </a:rPr>
              <a:t>complexité est </a:t>
            </a:r>
            <a:r>
              <a:rPr lang="fr-FR" sz="1600" dirty="0" smtClean="0">
                <a:solidFill>
                  <a:srgbClr val="5F5F5F"/>
                </a:solidFill>
                <a:sym typeface="Wingdings" panose="05000000000000000000" pitchFamily="2" charset="2"/>
              </a:rPr>
              <a:t>répartie sur </a:t>
            </a:r>
            <a:r>
              <a:rPr lang="fr-FR" sz="1600" dirty="0">
                <a:solidFill>
                  <a:srgbClr val="5F5F5F"/>
                </a:solidFill>
                <a:sym typeface="Wingdings" panose="05000000000000000000" pitchFamily="2" charset="2"/>
              </a:rPr>
              <a:t>les composants (</a:t>
            </a:r>
            <a:r>
              <a:rPr lang="fr-FR" sz="1600" dirty="0" smtClean="0">
                <a:solidFill>
                  <a:srgbClr val="5F5F5F"/>
                </a:solidFill>
                <a:sym typeface="Wingdings" panose="05000000000000000000" pitchFamily="2" charset="2"/>
              </a:rPr>
              <a:t>tout </a:t>
            </a:r>
            <a:r>
              <a:rPr lang="fr-FR" sz="1600" dirty="0">
                <a:solidFill>
                  <a:srgbClr val="5F5F5F"/>
                </a:solidFill>
                <a:sym typeface="Wingdings" panose="05000000000000000000" pitchFamily="2" charset="2"/>
              </a:rPr>
              <a:t>dans </a:t>
            </a:r>
            <a:r>
              <a:rPr lang="fr-FR" sz="1600" dirty="0" smtClean="0">
                <a:solidFill>
                  <a:srgbClr val="5F5F5F"/>
                </a:solidFill>
                <a:sym typeface="Wingdings" panose="05000000000000000000" pitchFamily="2" charset="2"/>
              </a:rPr>
              <a:t>un grand composant complexe </a:t>
            </a:r>
            <a:r>
              <a:rPr lang="fr-FR" sz="1600" dirty="0">
                <a:solidFill>
                  <a:srgbClr val="5F5F5F"/>
                </a:solidFill>
                <a:sym typeface="Wingdings" panose="05000000000000000000" pitchFamily="2" charset="2"/>
              </a:rPr>
              <a:t>ou divisé en un grand nombre de </a:t>
            </a:r>
            <a:r>
              <a:rPr lang="fr-FR" sz="1600" dirty="0" smtClean="0">
                <a:solidFill>
                  <a:srgbClr val="5F5F5F"/>
                </a:solidFill>
                <a:sym typeface="Wingdings" panose="05000000000000000000" pitchFamily="2" charset="2"/>
              </a:rPr>
              <a:t>petits ?)</a:t>
            </a:r>
            <a:endParaRPr lang="en-US" sz="1600" dirty="0">
              <a:solidFill>
                <a:srgbClr val="5F5F5F"/>
              </a:solidFill>
              <a:latin typeface="+mn-lt"/>
            </a:endParaRPr>
          </a:p>
        </p:txBody>
      </p:sp>
      <p:sp>
        <p:nvSpPr>
          <p:cNvPr id="11" name="Text Placeholder 15"/>
          <p:cNvSpPr txBox="1">
            <a:spLocks/>
          </p:cNvSpPr>
          <p:nvPr/>
        </p:nvSpPr>
        <p:spPr>
          <a:xfrm>
            <a:off x="1397000" y="4868446"/>
            <a:ext cx="1854200" cy="250745"/>
          </a:xfrm>
          <a:prstGeom prst="rect">
            <a:avLst/>
          </a:prstGeom>
        </p:spPr>
        <p:txBody>
          <a:bodyPr/>
          <a:lst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0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16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6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a:lstStyle>
          <a:p>
            <a:pPr marL="0" indent="0" algn="ctr">
              <a:buNone/>
            </a:pPr>
            <a:r>
              <a:rPr lang="fr-FR" sz="1200" i="1" kern="0" dirty="0" smtClean="0"/>
              <a:t>Facile à tester et à maintenir</a:t>
            </a:r>
            <a:endParaRPr lang="fr-FR" sz="1200" i="1" kern="0" dirty="0"/>
          </a:p>
        </p:txBody>
      </p:sp>
      <p:sp>
        <p:nvSpPr>
          <p:cNvPr id="12" name="Text Placeholder 15"/>
          <p:cNvSpPr txBox="1">
            <a:spLocks/>
          </p:cNvSpPr>
          <p:nvPr/>
        </p:nvSpPr>
        <p:spPr>
          <a:xfrm>
            <a:off x="5284609" y="4899213"/>
            <a:ext cx="1648454" cy="361309"/>
          </a:xfrm>
          <a:prstGeom prst="rect">
            <a:avLst/>
          </a:prstGeom>
        </p:spPr>
        <p:txBody>
          <a:bodyPr/>
          <a:lst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0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16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6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a:lstStyle>
          <a:p>
            <a:pPr marL="0" indent="0" algn="ctr">
              <a:buNone/>
            </a:pPr>
            <a:r>
              <a:rPr lang="fr-FR" sz="1200" i="1" kern="0" dirty="0" smtClean="0"/>
              <a:t>Difficile à </a:t>
            </a:r>
            <a:r>
              <a:rPr lang="fr-FR" sz="1200" i="1" kern="0" dirty="0"/>
              <a:t>tester et à maintenir</a:t>
            </a:r>
          </a:p>
        </p:txBody>
      </p:sp>
    </p:spTree>
    <p:extLst>
      <p:ext uri="{BB962C8B-B14F-4D97-AF65-F5344CB8AC3E}">
        <p14:creationId xmlns:p14="http://schemas.microsoft.com/office/powerpoint/2010/main" val="30236291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F71C7896-8E11-4384-BFC5-C0974CDBC83D}" type="slidenum">
              <a:rPr lang="en-US" smtClean="0"/>
              <a:pPr/>
              <a:t>16</a:t>
            </a:fld>
            <a:endParaRPr lang="en-US" dirty="0"/>
          </a:p>
        </p:txBody>
      </p:sp>
      <p:sp>
        <p:nvSpPr>
          <p:cNvPr id="3" name="Title 2"/>
          <p:cNvSpPr>
            <a:spLocks noGrp="1"/>
          </p:cNvSpPr>
          <p:nvPr>
            <p:ph type="title"/>
          </p:nvPr>
        </p:nvSpPr>
        <p:spPr>
          <a:xfrm>
            <a:off x="320040" y="237736"/>
            <a:ext cx="8503920" cy="378565"/>
          </a:xfrm>
        </p:spPr>
        <p:txBody>
          <a:bodyPr/>
          <a:lstStyle/>
          <a:p>
            <a:r>
              <a:rPr lang="fr-FR" dirty="0" smtClean="0"/>
              <a:t>CAST 2 </a:t>
            </a:r>
            <a:r>
              <a:rPr lang="fr-FR" dirty="0"/>
              <a:t>: Evolution </a:t>
            </a:r>
            <a:r>
              <a:rPr lang="fr-FR" dirty="0" smtClean="0"/>
              <a:t>de la distribution de la complexité</a:t>
            </a:r>
            <a:endParaRPr lang="fr-FR" dirty="0"/>
          </a:p>
        </p:txBody>
      </p:sp>
      <p:sp>
        <p:nvSpPr>
          <p:cNvPr id="9" name="Text Box 7"/>
          <p:cNvSpPr txBox="1">
            <a:spLocks noChangeArrowheads="1"/>
          </p:cNvSpPr>
          <p:nvPr>
            <p:custDataLst>
              <p:tags r:id="rId1"/>
            </p:custDataLst>
          </p:nvPr>
        </p:nvSpPr>
        <p:spPr bwMode="auto">
          <a:xfrm>
            <a:off x="4959832" y="5689095"/>
            <a:ext cx="4066669" cy="740845"/>
          </a:xfrm>
          <a:prstGeom prst="rect">
            <a:avLst/>
          </a:prstGeom>
          <a:solidFill>
            <a:srgbClr val="969696"/>
          </a:solidFill>
          <a:ln w="9525" algn="ctr">
            <a:noFill/>
            <a:miter lim="800000"/>
            <a:headEnd/>
            <a:tailEnd/>
          </a:ln>
          <a:effectLst/>
        </p:spPr>
        <p:txBody>
          <a:bodyPr wrap="square" lIns="90000" tIns="46800" rIns="90000" bIns="46800">
            <a:spAutoFit/>
          </a:bodyPr>
          <a:lstStyle/>
          <a:p>
            <a:pPr algn="just">
              <a:spcBef>
                <a:spcPct val="20000"/>
              </a:spcBef>
              <a:buClr>
                <a:srgbClr val="FF0000"/>
              </a:buClr>
              <a:buFont typeface="Wingdings" pitchFamily="2" charset="2"/>
              <a:buNone/>
            </a:pPr>
            <a:r>
              <a:rPr lang="fr-FR" sz="1400" dirty="0">
                <a:solidFill>
                  <a:schemeClr val="bg1"/>
                </a:solidFill>
                <a:latin typeface="Arial Narrow" pitchFamily="34" charset="0"/>
              </a:rPr>
              <a:t>Non </a:t>
            </a:r>
            <a:r>
              <a:rPr lang="fr-FR" sz="1400" dirty="0" smtClean="0">
                <a:solidFill>
                  <a:schemeClr val="bg1"/>
                </a:solidFill>
                <a:latin typeface="Arial Narrow" pitchFamily="34" charset="0"/>
              </a:rPr>
              <a:t>maitrisée, le nombre de programmes complexes </a:t>
            </a:r>
            <a:r>
              <a:rPr lang="fr-FR" sz="1400" dirty="0">
                <a:solidFill>
                  <a:schemeClr val="bg1"/>
                </a:solidFill>
                <a:latin typeface="Arial Narrow" pitchFamily="34" charset="0"/>
              </a:rPr>
              <a:t>augmentent avec le </a:t>
            </a:r>
            <a:r>
              <a:rPr lang="fr-FR" sz="1400" dirty="0" smtClean="0">
                <a:solidFill>
                  <a:schemeClr val="bg1"/>
                </a:solidFill>
                <a:latin typeface="Arial Narrow" pitchFamily="34" charset="0"/>
              </a:rPr>
              <a:t>temps, et </a:t>
            </a:r>
            <a:r>
              <a:rPr lang="fr-FR" sz="1400" dirty="0">
                <a:solidFill>
                  <a:schemeClr val="bg1"/>
                </a:solidFill>
                <a:latin typeface="Arial Narrow" pitchFamily="34" charset="0"/>
              </a:rPr>
              <a:t>proportionnellement </a:t>
            </a:r>
            <a:r>
              <a:rPr lang="fr-FR" sz="1400" dirty="0" smtClean="0">
                <a:solidFill>
                  <a:schemeClr val="bg1"/>
                </a:solidFill>
                <a:latin typeface="Arial Narrow" pitchFamily="34" charset="0"/>
              </a:rPr>
              <a:t>les coûts </a:t>
            </a:r>
            <a:r>
              <a:rPr lang="fr-FR" sz="1400" dirty="0">
                <a:solidFill>
                  <a:schemeClr val="bg1"/>
                </a:solidFill>
                <a:latin typeface="Arial Narrow" pitchFamily="34" charset="0"/>
              </a:rPr>
              <a:t>de </a:t>
            </a:r>
            <a:r>
              <a:rPr lang="fr-FR" sz="1400" dirty="0" smtClean="0">
                <a:solidFill>
                  <a:schemeClr val="bg1"/>
                </a:solidFill>
                <a:latin typeface="Arial Narrow" pitchFamily="34" charset="0"/>
              </a:rPr>
              <a:t>maintenance et les risques de régressions aussi.</a:t>
            </a:r>
            <a:endParaRPr lang="fr-FR" sz="1400" dirty="0">
              <a:solidFill>
                <a:schemeClr val="bg1"/>
              </a:solidFill>
              <a:latin typeface="Arial Narrow" pitchFamily="34" charset="0"/>
            </a:endParaRPr>
          </a:p>
        </p:txBody>
      </p:sp>
      <p:grpSp>
        <p:nvGrpSpPr>
          <p:cNvPr id="30" name="Group 29"/>
          <p:cNvGrpSpPr/>
          <p:nvPr/>
        </p:nvGrpSpPr>
        <p:grpSpPr>
          <a:xfrm>
            <a:off x="550839" y="1382209"/>
            <a:ext cx="8661400" cy="5065731"/>
            <a:chOff x="260063" y="1012205"/>
            <a:chExt cx="8661400" cy="5065731"/>
          </a:xfrm>
        </p:grpSpPr>
        <p:sp>
          <p:nvSpPr>
            <p:cNvPr id="7" name="Freeform 13"/>
            <p:cNvSpPr>
              <a:spLocks/>
            </p:cNvSpPr>
            <p:nvPr>
              <p:custDataLst>
                <p:tags r:id="rId2"/>
              </p:custDataLst>
            </p:nvPr>
          </p:nvSpPr>
          <p:spPr bwMode="auto">
            <a:xfrm>
              <a:off x="5708507" y="1085850"/>
              <a:ext cx="1724025" cy="1035050"/>
            </a:xfrm>
            <a:custGeom>
              <a:avLst/>
              <a:gdLst/>
              <a:ahLst/>
              <a:cxnLst>
                <a:cxn ang="0">
                  <a:pos x="0" y="627"/>
                </a:cxn>
                <a:cxn ang="0">
                  <a:pos x="136" y="355"/>
                </a:cxn>
                <a:cxn ang="0">
                  <a:pos x="317" y="582"/>
                </a:cxn>
                <a:cxn ang="0">
                  <a:pos x="453" y="718"/>
                </a:cxn>
                <a:cxn ang="0">
                  <a:pos x="635" y="763"/>
                </a:cxn>
                <a:cxn ang="0">
                  <a:pos x="771" y="582"/>
                </a:cxn>
                <a:cxn ang="0">
                  <a:pos x="952" y="83"/>
                </a:cxn>
                <a:cxn ang="0">
                  <a:pos x="1134" y="83"/>
                </a:cxn>
                <a:cxn ang="0">
                  <a:pos x="1270" y="491"/>
                </a:cxn>
                <a:cxn ang="0">
                  <a:pos x="1497" y="718"/>
                </a:cxn>
              </a:cxnLst>
              <a:rect l="0" t="0" r="r" b="b"/>
              <a:pathLst>
                <a:path w="1497" h="786">
                  <a:moveTo>
                    <a:pt x="0" y="627"/>
                  </a:moveTo>
                  <a:cubicBezTo>
                    <a:pt x="41" y="494"/>
                    <a:pt x="83" y="362"/>
                    <a:pt x="136" y="355"/>
                  </a:cubicBezTo>
                  <a:cubicBezTo>
                    <a:pt x="189" y="348"/>
                    <a:pt x="264" y="521"/>
                    <a:pt x="317" y="582"/>
                  </a:cubicBezTo>
                  <a:cubicBezTo>
                    <a:pt x="370" y="643"/>
                    <a:pt x="400" y="688"/>
                    <a:pt x="453" y="718"/>
                  </a:cubicBezTo>
                  <a:cubicBezTo>
                    <a:pt x="506" y="748"/>
                    <a:pt x="582" y="786"/>
                    <a:pt x="635" y="763"/>
                  </a:cubicBezTo>
                  <a:cubicBezTo>
                    <a:pt x="688" y="740"/>
                    <a:pt x="718" y="695"/>
                    <a:pt x="771" y="582"/>
                  </a:cubicBezTo>
                  <a:cubicBezTo>
                    <a:pt x="824" y="469"/>
                    <a:pt x="892" y="166"/>
                    <a:pt x="952" y="83"/>
                  </a:cubicBezTo>
                  <a:cubicBezTo>
                    <a:pt x="1012" y="0"/>
                    <a:pt x="1081" y="15"/>
                    <a:pt x="1134" y="83"/>
                  </a:cubicBezTo>
                  <a:cubicBezTo>
                    <a:pt x="1187" y="151"/>
                    <a:pt x="1210" y="385"/>
                    <a:pt x="1270" y="491"/>
                  </a:cubicBezTo>
                  <a:cubicBezTo>
                    <a:pt x="1330" y="597"/>
                    <a:pt x="1413" y="657"/>
                    <a:pt x="1497" y="718"/>
                  </a:cubicBezTo>
                </a:path>
              </a:pathLst>
            </a:custGeom>
            <a:noFill/>
            <a:ln w="19050" cap="flat" cmpd="sng">
              <a:solidFill>
                <a:srgbClr val="FF0000"/>
              </a:solidFill>
              <a:prstDash val="solid"/>
              <a:round/>
              <a:headEnd/>
              <a:tailEnd/>
            </a:ln>
            <a:effectLst/>
          </p:spPr>
          <p:txBody>
            <a:bodyPr lIns="90000" tIns="46800" rIns="90000" bIns="46800">
              <a:spAutoFit/>
            </a:bodyPr>
            <a:lstStyle/>
            <a:p>
              <a:endParaRPr lang="fr-FR"/>
            </a:p>
          </p:txBody>
        </p:sp>
        <p:sp>
          <p:nvSpPr>
            <p:cNvPr id="8" name="Line 22"/>
            <p:cNvSpPr>
              <a:spLocks noChangeShapeType="1"/>
            </p:cNvSpPr>
            <p:nvPr>
              <p:custDataLst>
                <p:tags r:id="rId3"/>
              </p:custDataLst>
            </p:nvPr>
          </p:nvSpPr>
          <p:spPr bwMode="auto">
            <a:xfrm flipV="1">
              <a:off x="6940407" y="1209675"/>
              <a:ext cx="0" cy="246063"/>
            </a:xfrm>
            <a:prstGeom prst="line">
              <a:avLst/>
            </a:prstGeom>
            <a:noFill/>
            <a:ln w="9525">
              <a:solidFill>
                <a:srgbClr val="969696"/>
              </a:solidFill>
              <a:round/>
              <a:headEnd/>
              <a:tailEnd type="triangle" w="med" len="med"/>
            </a:ln>
            <a:effectLst/>
          </p:spPr>
          <p:txBody>
            <a:bodyPr wrap="none" lIns="90000" tIns="46800" rIns="90000" bIns="46800">
              <a:spAutoFit/>
            </a:bodyPr>
            <a:lstStyle/>
            <a:p>
              <a:endParaRPr lang="fr-FR"/>
            </a:p>
          </p:txBody>
        </p:sp>
        <p:sp>
          <p:nvSpPr>
            <p:cNvPr id="10" name="Freeform 3"/>
            <p:cNvSpPr>
              <a:spLocks/>
            </p:cNvSpPr>
            <p:nvPr>
              <p:custDataLst>
                <p:tags r:id="rId4"/>
              </p:custDataLst>
            </p:nvPr>
          </p:nvSpPr>
          <p:spPr bwMode="auto">
            <a:xfrm>
              <a:off x="1445925" y="1697038"/>
              <a:ext cx="6194426" cy="4111625"/>
            </a:xfrm>
            <a:custGeom>
              <a:avLst/>
              <a:gdLst/>
              <a:ahLst/>
              <a:cxnLst>
                <a:cxn ang="0">
                  <a:pos x="0" y="2864"/>
                </a:cxn>
                <a:cxn ang="0">
                  <a:pos x="792" y="2864"/>
                </a:cxn>
                <a:cxn ang="0">
                  <a:pos x="3152" y="1856"/>
                </a:cxn>
                <a:cxn ang="0">
                  <a:pos x="4232" y="880"/>
                </a:cxn>
                <a:cxn ang="0">
                  <a:pos x="4560" y="0"/>
                </a:cxn>
              </a:cxnLst>
              <a:rect l="0" t="0" r="r" b="b"/>
              <a:pathLst>
                <a:path w="4560" h="3032">
                  <a:moveTo>
                    <a:pt x="0" y="2864"/>
                  </a:moveTo>
                  <a:cubicBezTo>
                    <a:pt x="133" y="2948"/>
                    <a:pt x="267" y="3032"/>
                    <a:pt x="792" y="2864"/>
                  </a:cubicBezTo>
                  <a:cubicBezTo>
                    <a:pt x="1317" y="2696"/>
                    <a:pt x="2579" y="2187"/>
                    <a:pt x="3152" y="1856"/>
                  </a:cubicBezTo>
                  <a:cubicBezTo>
                    <a:pt x="3725" y="1525"/>
                    <a:pt x="3997" y="1189"/>
                    <a:pt x="4232" y="880"/>
                  </a:cubicBezTo>
                  <a:cubicBezTo>
                    <a:pt x="4467" y="571"/>
                    <a:pt x="4513" y="285"/>
                    <a:pt x="4560" y="0"/>
                  </a:cubicBezTo>
                </a:path>
              </a:pathLst>
            </a:custGeom>
            <a:noFill/>
            <a:ln w="38100" cap="flat" cmpd="sng">
              <a:solidFill>
                <a:srgbClr val="969696"/>
              </a:solidFill>
              <a:prstDash val="dash"/>
              <a:round/>
              <a:headEnd type="none" w="med" len="med"/>
              <a:tailEnd type="triangle" w="med" len="med"/>
            </a:ln>
            <a:effectLst/>
          </p:spPr>
          <p:txBody>
            <a:bodyPr wrap="none" lIns="90000" tIns="46800" rIns="90000" bIns="46800">
              <a:spAutoFit/>
            </a:bodyPr>
            <a:lstStyle/>
            <a:p>
              <a:endParaRPr lang="fr-FR"/>
            </a:p>
          </p:txBody>
        </p:sp>
        <p:sp>
          <p:nvSpPr>
            <p:cNvPr id="11" name="Text Box 4"/>
            <p:cNvSpPr txBox="1">
              <a:spLocks noChangeArrowheads="1"/>
            </p:cNvSpPr>
            <p:nvPr>
              <p:custDataLst>
                <p:tags r:id="rId5"/>
              </p:custDataLst>
            </p:nvPr>
          </p:nvSpPr>
          <p:spPr bwMode="auto">
            <a:xfrm>
              <a:off x="260063" y="3551238"/>
              <a:ext cx="1154781" cy="568490"/>
            </a:xfrm>
            <a:prstGeom prst="rect">
              <a:avLst/>
            </a:prstGeom>
            <a:noFill/>
            <a:ln w="9525" algn="ctr">
              <a:noFill/>
              <a:miter lim="800000"/>
              <a:headEnd/>
              <a:tailEnd/>
            </a:ln>
            <a:effectLst/>
          </p:spPr>
          <p:txBody>
            <a:bodyPr wrap="none" lIns="90000" tIns="46800" rIns="90000" bIns="46800">
              <a:spAutoFit/>
            </a:bodyPr>
            <a:lstStyle/>
            <a:p>
              <a:pPr>
                <a:spcBef>
                  <a:spcPct val="20000"/>
                </a:spcBef>
                <a:buClr>
                  <a:srgbClr val="FF0000"/>
                </a:buClr>
                <a:buFont typeface="Wingdings" pitchFamily="2" charset="2"/>
                <a:buNone/>
              </a:pPr>
              <a:r>
                <a:rPr lang="fr-FR" sz="1400" b="1" dirty="0">
                  <a:solidFill>
                    <a:schemeClr val="bg2">
                      <a:lumMod val="50000"/>
                    </a:schemeClr>
                  </a:solidFill>
                  <a:latin typeface="Bradley Hand ITC"/>
                </a:rPr>
                <a:t>Application</a:t>
              </a:r>
            </a:p>
            <a:p>
              <a:pPr>
                <a:spcBef>
                  <a:spcPct val="20000"/>
                </a:spcBef>
                <a:buClr>
                  <a:srgbClr val="FF0000"/>
                </a:buClr>
                <a:buFont typeface="Wingdings" pitchFamily="2" charset="2"/>
                <a:buNone/>
              </a:pPr>
              <a:r>
                <a:rPr lang="fr-FR" sz="1400" b="1" dirty="0">
                  <a:solidFill>
                    <a:schemeClr val="bg2">
                      <a:lumMod val="50000"/>
                    </a:schemeClr>
                  </a:solidFill>
                  <a:latin typeface="Bradley Hand ITC"/>
                </a:rPr>
                <a:t>à l’origine</a:t>
              </a:r>
            </a:p>
          </p:txBody>
        </p:sp>
        <p:sp>
          <p:nvSpPr>
            <p:cNvPr id="12" name="Text Box 5"/>
            <p:cNvSpPr txBox="1">
              <a:spLocks noChangeArrowheads="1"/>
            </p:cNvSpPr>
            <p:nvPr>
              <p:custDataLst>
                <p:tags r:id="rId6"/>
              </p:custDataLst>
            </p:nvPr>
          </p:nvSpPr>
          <p:spPr bwMode="auto">
            <a:xfrm>
              <a:off x="2199567" y="2895600"/>
              <a:ext cx="2038036" cy="568490"/>
            </a:xfrm>
            <a:prstGeom prst="rect">
              <a:avLst/>
            </a:prstGeom>
            <a:noFill/>
            <a:ln w="9525" algn="ctr">
              <a:noFill/>
              <a:miter lim="800000"/>
              <a:headEnd/>
              <a:tailEnd/>
            </a:ln>
            <a:effectLst/>
          </p:spPr>
          <p:txBody>
            <a:bodyPr wrap="none" lIns="90000" tIns="46800" rIns="90000" bIns="46800">
              <a:spAutoFit/>
            </a:bodyPr>
            <a:lstStyle/>
            <a:p>
              <a:pPr>
                <a:spcBef>
                  <a:spcPct val="20000"/>
                </a:spcBef>
                <a:buClr>
                  <a:srgbClr val="FF0000"/>
                </a:buClr>
                <a:buFont typeface="Wingdings" pitchFamily="2" charset="2"/>
                <a:buNone/>
              </a:pPr>
              <a:r>
                <a:rPr lang="fr-FR" sz="1400" b="1" dirty="0">
                  <a:solidFill>
                    <a:schemeClr val="bg2">
                      <a:lumMod val="50000"/>
                    </a:schemeClr>
                  </a:solidFill>
                  <a:latin typeface="Bradley Hand ITC"/>
                </a:rPr>
                <a:t>Insertion d’évolutions</a:t>
              </a:r>
            </a:p>
            <a:p>
              <a:pPr>
                <a:spcBef>
                  <a:spcPct val="20000"/>
                </a:spcBef>
                <a:buClr>
                  <a:srgbClr val="FF0000"/>
                </a:buClr>
                <a:buFont typeface="Wingdings" pitchFamily="2" charset="2"/>
                <a:buNone/>
              </a:pPr>
              <a:r>
                <a:rPr lang="fr-FR" sz="1400" b="1" dirty="0">
                  <a:solidFill>
                    <a:schemeClr val="bg2">
                      <a:lumMod val="50000"/>
                    </a:schemeClr>
                  </a:solidFill>
                  <a:latin typeface="Bradley Hand ITC"/>
                </a:rPr>
                <a:t>fonctionnelles</a:t>
              </a:r>
            </a:p>
          </p:txBody>
        </p:sp>
        <p:sp>
          <p:nvSpPr>
            <p:cNvPr id="13" name="Text Box 6"/>
            <p:cNvSpPr txBox="1">
              <a:spLocks noChangeArrowheads="1"/>
            </p:cNvSpPr>
            <p:nvPr>
              <p:custDataLst>
                <p:tags r:id="rId7"/>
              </p:custDataLst>
            </p:nvPr>
          </p:nvSpPr>
          <p:spPr bwMode="auto">
            <a:xfrm>
              <a:off x="3075362" y="1658938"/>
              <a:ext cx="3187388" cy="827021"/>
            </a:xfrm>
            <a:prstGeom prst="rect">
              <a:avLst/>
            </a:prstGeom>
            <a:noFill/>
            <a:ln w="9525" algn="ctr">
              <a:noFill/>
              <a:miter lim="800000"/>
              <a:headEnd/>
              <a:tailEnd/>
            </a:ln>
            <a:effectLst/>
          </p:spPr>
          <p:txBody>
            <a:bodyPr wrap="none" lIns="90000" tIns="46800" rIns="90000" bIns="46800">
              <a:spAutoFit/>
            </a:bodyPr>
            <a:lstStyle/>
            <a:p>
              <a:pPr>
                <a:spcBef>
                  <a:spcPct val="20000"/>
                </a:spcBef>
                <a:buClr>
                  <a:srgbClr val="FF0000"/>
                </a:buClr>
                <a:buFont typeface="Wingdings" pitchFamily="2" charset="2"/>
                <a:buNone/>
              </a:pPr>
              <a:r>
                <a:rPr lang="fr-FR" sz="1400" b="1" dirty="0">
                  <a:solidFill>
                    <a:schemeClr val="bg2">
                      <a:lumMod val="50000"/>
                    </a:schemeClr>
                  </a:solidFill>
                  <a:latin typeface="Bradley Hand ITC"/>
                </a:rPr>
                <a:t>Disparition des </a:t>
              </a:r>
              <a:r>
                <a:rPr lang="fr-FR" sz="1400" b="1" dirty="0" smtClean="0">
                  <a:solidFill>
                    <a:schemeClr val="bg2">
                      <a:lumMod val="50000"/>
                    </a:schemeClr>
                  </a:solidFill>
                  <a:latin typeface="Bradley Hand ITC"/>
                </a:rPr>
                <a:t>programmes</a:t>
              </a:r>
              <a:endParaRPr lang="fr-FR" sz="1400" b="1" dirty="0">
                <a:solidFill>
                  <a:schemeClr val="bg2">
                    <a:lumMod val="50000"/>
                  </a:schemeClr>
                </a:solidFill>
                <a:latin typeface="Bradley Hand ITC"/>
              </a:endParaRPr>
            </a:p>
            <a:p>
              <a:pPr>
                <a:spcBef>
                  <a:spcPct val="20000"/>
                </a:spcBef>
                <a:buClr>
                  <a:srgbClr val="FF0000"/>
                </a:buClr>
                <a:buFont typeface="Wingdings" pitchFamily="2" charset="2"/>
                <a:buNone/>
              </a:pPr>
              <a:r>
                <a:rPr lang="fr-FR" sz="1400" b="1" dirty="0">
                  <a:solidFill>
                    <a:schemeClr val="bg2">
                      <a:lumMod val="50000"/>
                    </a:schemeClr>
                  </a:solidFill>
                  <a:latin typeface="Bradley Hand ITC"/>
                </a:rPr>
                <a:t>de complexité moyenne en </a:t>
              </a:r>
            </a:p>
            <a:p>
              <a:pPr>
                <a:spcBef>
                  <a:spcPct val="20000"/>
                </a:spcBef>
                <a:buClr>
                  <a:srgbClr val="FF0000"/>
                </a:buClr>
                <a:buFont typeface="Wingdings" pitchFamily="2" charset="2"/>
                <a:buNone/>
              </a:pPr>
              <a:r>
                <a:rPr lang="fr-FR" sz="1400" b="1" dirty="0">
                  <a:solidFill>
                    <a:schemeClr val="bg2">
                      <a:lumMod val="50000"/>
                    </a:schemeClr>
                  </a:solidFill>
                  <a:latin typeface="Bradley Hand ITC"/>
                </a:rPr>
                <a:t>faveur des </a:t>
              </a:r>
              <a:r>
                <a:rPr lang="fr-FR" sz="1400" b="1" dirty="0" smtClean="0">
                  <a:solidFill>
                    <a:schemeClr val="bg2">
                      <a:lumMod val="50000"/>
                    </a:schemeClr>
                  </a:solidFill>
                  <a:latin typeface="Bradley Hand ITC"/>
                </a:rPr>
                <a:t>programmes complexes</a:t>
              </a:r>
              <a:endParaRPr lang="fr-FR" sz="1400" b="1" dirty="0">
                <a:solidFill>
                  <a:schemeClr val="bg2">
                    <a:lumMod val="50000"/>
                  </a:schemeClr>
                </a:solidFill>
                <a:latin typeface="Bradley Hand ITC"/>
              </a:endParaRPr>
            </a:p>
          </p:txBody>
        </p:sp>
        <p:sp>
          <p:nvSpPr>
            <p:cNvPr id="14" name="Text Box 7"/>
            <p:cNvSpPr txBox="1">
              <a:spLocks noChangeArrowheads="1"/>
            </p:cNvSpPr>
            <p:nvPr>
              <p:custDataLst>
                <p:tags r:id="rId8"/>
              </p:custDataLst>
            </p:nvPr>
          </p:nvSpPr>
          <p:spPr bwMode="auto">
            <a:xfrm>
              <a:off x="4631227" y="1012205"/>
              <a:ext cx="2477258" cy="309958"/>
            </a:xfrm>
            <a:prstGeom prst="rect">
              <a:avLst/>
            </a:prstGeom>
            <a:noFill/>
            <a:ln w="9525" algn="ctr">
              <a:noFill/>
              <a:miter lim="800000"/>
              <a:headEnd/>
              <a:tailEnd/>
            </a:ln>
            <a:effectLst/>
          </p:spPr>
          <p:txBody>
            <a:bodyPr wrap="none" lIns="90000" tIns="46800" rIns="90000" bIns="46800">
              <a:spAutoFit/>
            </a:bodyPr>
            <a:lstStyle/>
            <a:p>
              <a:pPr algn="l">
                <a:spcBef>
                  <a:spcPct val="20000"/>
                </a:spcBef>
                <a:buClr>
                  <a:srgbClr val="FF0000"/>
                </a:buClr>
                <a:buFont typeface="Wingdings" pitchFamily="2" charset="2"/>
                <a:buNone/>
              </a:pPr>
              <a:r>
                <a:rPr lang="fr-FR" sz="1400" b="1" dirty="0" err="1">
                  <a:solidFill>
                    <a:schemeClr val="bg2">
                      <a:lumMod val="50000"/>
                    </a:schemeClr>
                  </a:solidFill>
                  <a:latin typeface="Bradley Hand ITC"/>
                </a:rPr>
                <a:t>Ré-écriture</a:t>
              </a:r>
              <a:r>
                <a:rPr lang="fr-FR" sz="1400" b="1" dirty="0">
                  <a:solidFill>
                    <a:schemeClr val="bg2">
                      <a:lumMod val="50000"/>
                    </a:schemeClr>
                  </a:solidFill>
                  <a:latin typeface="Bradley Hand ITC"/>
                </a:rPr>
                <a:t> de l’application</a:t>
              </a:r>
            </a:p>
          </p:txBody>
        </p:sp>
        <p:sp>
          <p:nvSpPr>
            <p:cNvPr id="15" name="Freeform 8"/>
            <p:cNvSpPr>
              <a:spLocks/>
            </p:cNvSpPr>
            <p:nvPr>
              <p:custDataLst>
                <p:tags r:id="rId9"/>
              </p:custDataLst>
            </p:nvPr>
          </p:nvSpPr>
          <p:spPr bwMode="auto">
            <a:xfrm>
              <a:off x="564863" y="4011613"/>
              <a:ext cx="1292225" cy="1292225"/>
            </a:xfrm>
            <a:custGeom>
              <a:avLst/>
              <a:gdLst/>
              <a:ahLst/>
              <a:cxnLst>
                <a:cxn ang="0">
                  <a:pos x="0" y="325"/>
                </a:cxn>
                <a:cxn ang="0">
                  <a:pos x="136" y="53"/>
                </a:cxn>
                <a:cxn ang="0">
                  <a:pos x="408" y="642"/>
                </a:cxn>
                <a:cxn ang="0">
                  <a:pos x="635" y="869"/>
                </a:cxn>
                <a:cxn ang="0">
                  <a:pos x="862" y="915"/>
                </a:cxn>
              </a:cxnLst>
              <a:rect l="0" t="0" r="r" b="b"/>
              <a:pathLst>
                <a:path w="862" h="915">
                  <a:moveTo>
                    <a:pt x="0" y="325"/>
                  </a:moveTo>
                  <a:cubicBezTo>
                    <a:pt x="34" y="162"/>
                    <a:pt x="68" y="0"/>
                    <a:pt x="136" y="53"/>
                  </a:cubicBezTo>
                  <a:cubicBezTo>
                    <a:pt x="204" y="106"/>
                    <a:pt x="325" y="506"/>
                    <a:pt x="408" y="642"/>
                  </a:cubicBezTo>
                  <a:cubicBezTo>
                    <a:pt x="491" y="778"/>
                    <a:pt x="559" y="824"/>
                    <a:pt x="635" y="869"/>
                  </a:cubicBezTo>
                  <a:cubicBezTo>
                    <a:pt x="711" y="914"/>
                    <a:pt x="786" y="914"/>
                    <a:pt x="862" y="915"/>
                  </a:cubicBezTo>
                </a:path>
              </a:pathLst>
            </a:custGeom>
            <a:noFill/>
            <a:ln w="19050" cap="flat" cmpd="sng">
              <a:solidFill>
                <a:schemeClr val="folHlink"/>
              </a:solidFill>
              <a:prstDash val="solid"/>
              <a:round/>
              <a:headEnd/>
              <a:tailEnd/>
            </a:ln>
            <a:effectLst/>
          </p:spPr>
          <p:txBody>
            <a:bodyPr lIns="90000" tIns="46800" rIns="90000" bIns="46800">
              <a:spAutoFit/>
            </a:bodyPr>
            <a:lstStyle/>
            <a:p>
              <a:endParaRPr lang="fr-FR"/>
            </a:p>
          </p:txBody>
        </p:sp>
        <p:sp>
          <p:nvSpPr>
            <p:cNvPr id="16" name="Freeform 9"/>
            <p:cNvSpPr>
              <a:spLocks/>
            </p:cNvSpPr>
            <p:nvPr>
              <p:custDataLst>
                <p:tags r:id="rId10"/>
              </p:custDataLst>
            </p:nvPr>
          </p:nvSpPr>
          <p:spPr bwMode="auto">
            <a:xfrm>
              <a:off x="1857088" y="3703637"/>
              <a:ext cx="1541463" cy="1016001"/>
            </a:xfrm>
            <a:custGeom>
              <a:avLst/>
              <a:gdLst/>
              <a:ahLst/>
              <a:cxnLst>
                <a:cxn ang="0">
                  <a:pos x="0" y="310"/>
                </a:cxn>
                <a:cxn ang="0">
                  <a:pos x="136" y="38"/>
                </a:cxn>
                <a:cxn ang="0">
                  <a:pos x="499" y="537"/>
                </a:cxn>
                <a:cxn ang="0">
                  <a:pos x="816" y="719"/>
                </a:cxn>
                <a:cxn ang="0">
                  <a:pos x="1134" y="719"/>
                </a:cxn>
              </a:cxnLst>
              <a:rect l="0" t="0" r="r" b="b"/>
              <a:pathLst>
                <a:path w="1134" h="749">
                  <a:moveTo>
                    <a:pt x="0" y="310"/>
                  </a:moveTo>
                  <a:cubicBezTo>
                    <a:pt x="26" y="155"/>
                    <a:pt x="53" y="0"/>
                    <a:pt x="136" y="38"/>
                  </a:cubicBezTo>
                  <a:cubicBezTo>
                    <a:pt x="219" y="76"/>
                    <a:pt x="386" y="424"/>
                    <a:pt x="499" y="537"/>
                  </a:cubicBezTo>
                  <a:cubicBezTo>
                    <a:pt x="612" y="650"/>
                    <a:pt x="710" y="689"/>
                    <a:pt x="816" y="719"/>
                  </a:cubicBezTo>
                  <a:cubicBezTo>
                    <a:pt x="922" y="749"/>
                    <a:pt x="1081" y="719"/>
                    <a:pt x="1134" y="719"/>
                  </a:cubicBezTo>
                </a:path>
              </a:pathLst>
            </a:custGeom>
            <a:noFill/>
            <a:ln w="19050" cap="flat" cmpd="sng">
              <a:solidFill>
                <a:schemeClr val="folHlink"/>
              </a:solidFill>
              <a:prstDash val="solid"/>
              <a:round/>
              <a:headEnd/>
              <a:tailEnd/>
            </a:ln>
            <a:effectLst/>
          </p:spPr>
          <p:txBody>
            <a:bodyPr wrap="none" lIns="90000" tIns="46800" rIns="90000" bIns="46800">
              <a:spAutoFit/>
            </a:bodyPr>
            <a:lstStyle/>
            <a:p>
              <a:endParaRPr lang="fr-FR"/>
            </a:p>
          </p:txBody>
        </p:sp>
        <p:sp>
          <p:nvSpPr>
            <p:cNvPr id="17" name="Freeform 10"/>
            <p:cNvSpPr>
              <a:spLocks/>
            </p:cNvSpPr>
            <p:nvPr>
              <p:custDataLst>
                <p:tags r:id="rId11"/>
              </p:custDataLst>
            </p:nvPr>
          </p:nvSpPr>
          <p:spPr bwMode="auto">
            <a:xfrm>
              <a:off x="4200238" y="2905125"/>
              <a:ext cx="1601789" cy="922338"/>
            </a:xfrm>
            <a:custGeom>
              <a:avLst/>
              <a:gdLst/>
              <a:ahLst/>
              <a:cxnLst>
                <a:cxn ang="0">
                  <a:pos x="0" y="227"/>
                </a:cxn>
                <a:cxn ang="0">
                  <a:pos x="181" y="0"/>
                </a:cxn>
                <a:cxn ang="0">
                  <a:pos x="453" y="227"/>
                </a:cxn>
                <a:cxn ang="0">
                  <a:pos x="680" y="590"/>
                </a:cxn>
                <a:cxn ang="0">
                  <a:pos x="1043" y="680"/>
                </a:cxn>
                <a:cxn ang="0">
                  <a:pos x="1315" y="590"/>
                </a:cxn>
                <a:cxn ang="0">
                  <a:pos x="1406" y="590"/>
                </a:cxn>
                <a:cxn ang="0">
                  <a:pos x="1497" y="635"/>
                </a:cxn>
              </a:cxnLst>
              <a:rect l="0" t="0" r="r" b="b"/>
              <a:pathLst>
                <a:path w="1497" h="680">
                  <a:moveTo>
                    <a:pt x="0" y="227"/>
                  </a:moveTo>
                  <a:cubicBezTo>
                    <a:pt x="53" y="113"/>
                    <a:pt x="106" y="0"/>
                    <a:pt x="181" y="0"/>
                  </a:cubicBezTo>
                  <a:cubicBezTo>
                    <a:pt x="256" y="0"/>
                    <a:pt x="370" y="129"/>
                    <a:pt x="453" y="227"/>
                  </a:cubicBezTo>
                  <a:cubicBezTo>
                    <a:pt x="536" y="325"/>
                    <a:pt x="582" y="514"/>
                    <a:pt x="680" y="590"/>
                  </a:cubicBezTo>
                  <a:cubicBezTo>
                    <a:pt x="778" y="666"/>
                    <a:pt x="937" y="680"/>
                    <a:pt x="1043" y="680"/>
                  </a:cubicBezTo>
                  <a:cubicBezTo>
                    <a:pt x="1149" y="680"/>
                    <a:pt x="1255" y="605"/>
                    <a:pt x="1315" y="590"/>
                  </a:cubicBezTo>
                  <a:cubicBezTo>
                    <a:pt x="1375" y="575"/>
                    <a:pt x="1376" y="583"/>
                    <a:pt x="1406" y="590"/>
                  </a:cubicBezTo>
                  <a:cubicBezTo>
                    <a:pt x="1436" y="597"/>
                    <a:pt x="1466" y="616"/>
                    <a:pt x="1497" y="635"/>
                  </a:cubicBezTo>
                </a:path>
              </a:pathLst>
            </a:custGeom>
            <a:noFill/>
            <a:ln w="19050" cap="flat" cmpd="sng">
              <a:solidFill>
                <a:srgbClr val="FF9900"/>
              </a:solidFill>
              <a:prstDash val="solid"/>
              <a:round/>
              <a:headEnd/>
              <a:tailEnd/>
            </a:ln>
            <a:effectLst/>
          </p:spPr>
          <p:txBody>
            <a:bodyPr lIns="90000" tIns="46800" rIns="90000" bIns="46800">
              <a:spAutoFit/>
            </a:bodyPr>
            <a:lstStyle/>
            <a:p>
              <a:endParaRPr lang="fr-FR"/>
            </a:p>
          </p:txBody>
        </p:sp>
        <p:sp>
          <p:nvSpPr>
            <p:cNvPr id="18" name="Freeform 11"/>
            <p:cNvSpPr>
              <a:spLocks/>
            </p:cNvSpPr>
            <p:nvPr>
              <p:custDataLst>
                <p:tags r:id="rId12"/>
              </p:custDataLst>
            </p:nvPr>
          </p:nvSpPr>
          <p:spPr bwMode="auto">
            <a:xfrm>
              <a:off x="3152488" y="3395663"/>
              <a:ext cx="1417637" cy="1055687"/>
            </a:xfrm>
            <a:custGeom>
              <a:avLst/>
              <a:gdLst/>
              <a:ahLst/>
              <a:cxnLst>
                <a:cxn ang="0">
                  <a:pos x="0" y="279"/>
                </a:cxn>
                <a:cxn ang="0">
                  <a:pos x="227" y="7"/>
                </a:cxn>
                <a:cxn ang="0">
                  <a:pos x="817" y="324"/>
                </a:cxn>
                <a:cxn ang="0">
                  <a:pos x="1089" y="733"/>
                </a:cxn>
                <a:cxn ang="0">
                  <a:pos x="1497" y="823"/>
                </a:cxn>
              </a:cxnLst>
              <a:rect l="0" t="0" r="r" b="b"/>
              <a:pathLst>
                <a:path w="1497" h="823">
                  <a:moveTo>
                    <a:pt x="0" y="279"/>
                  </a:moveTo>
                  <a:cubicBezTo>
                    <a:pt x="45" y="139"/>
                    <a:pt x="91" y="0"/>
                    <a:pt x="227" y="7"/>
                  </a:cubicBezTo>
                  <a:cubicBezTo>
                    <a:pt x="363" y="14"/>
                    <a:pt x="673" y="203"/>
                    <a:pt x="817" y="324"/>
                  </a:cubicBezTo>
                  <a:cubicBezTo>
                    <a:pt x="961" y="445"/>
                    <a:pt x="976" y="650"/>
                    <a:pt x="1089" y="733"/>
                  </a:cubicBezTo>
                  <a:cubicBezTo>
                    <a:pt x="1202" y="816"/>
                    <a:pt x="1349" y="819"/>
                    <a:pt x="1497" y="823"/>
                  </a:cubicBezTo>
                </a:path>
              </a:pathLst>
            </a:custGeom>
            <a:noFill/>
            <a:ln w="19050" cap="flat" cmpd="sng">
              <a:solidFill>
                <a:srgbClr val="FFCC00"/>
              </a:solidFill>
              <a:prstDash val="solid"/>
              <a:round/>
              <a:headEnd/>
              <a:tailEnd/>
            </a:ln>
            <a:effectLst/>
          </p:spPr>
          <p:txBody>
            <a:bodyPr lIns="90000" tIns="46800" rIns="90000" bIns="46800">
              <a:spAutoFit/>
            </a:bodyPr>
            <a:lstStyle/>
            <a:p>
              <a:endParaRPr lang="fr-FR"/>
            </a:p>
          </p:txBody>
        </p:sp>
        <p:sp>
          <p:nvSpPr>
            <p:cNvPr id="19" name="Freeform 12"/>
            <p:cNvSpPr>
              <a:spLocks/>
            </p:cNvSpPr>
            <p:nvPr>
              <p:custDataLst>
                <p:tags r:id="rId13"/>
              </p:custDataLst>
            </p:nvPr>
          </p:nvSpPr>
          <p:spPr bwMode="auto">
            <a:xfrm>
              <a:off x="5186076" y="2401888"/>
              <a:ext cx="1662112" cy="871537"/>
            </a:xfrm>
            <a:custGeom>
              <a:avLst/>
              <a:gdLst/>
              <a:ahLst/>
              <a:cxnLst>
                <a:cxn ang="0">
                  <a:pos x="0" y="287"/>
                </a:cxn>
                <a:cxn ang="0">
                  <a:pos x="136" y="15"/>
                </a:cxn>
                <a:cxn ang="0">
                  <a:pos x="408" y="378"/>
                </a:cxn>
                <a:cxn ang="0">
                  <a:pos x="816" y="605"/>
                </a:cxn>
                <a:cxn ang="0">
                  <a:pos x="997" y="423"/>
                </a:cxn>
                <a:cxn ang="0">
                  <a:pos x="1043" y="378"/>
                </a:cxn>
                <a:cxn ang="0">
                  <a:pos x="1134" y="378"/>
                </a:cxn>
                <a:cxn ang="0">
                  <a:pos x="1315" y="605"/>
                </a:cxn>
                <a:cxn ang="0">
                  <a:pos x="1406" y="605"/>
                </a:cxn>
              </a:cxnLst>
              <a:rect l="0" t="0" r="r" b="b"/>
              <a:pathLst>
                <a:path w="1406" h="643">
                  <a:moveTo>
                    <a:pt x="0" y="287"/>
                  </a:moveTo>
                  <a:cubicBezTo>
                    <a:pt x="34" y="143"/>
                    <a:pt x="68" y="0"/>
                    <a:pt x="136" y="15"/>
                  </a:cubicBezTo>
                  <a:cubicBezTo>
                    <a:pt x="204" y="30"/>
                    <a:pt x="295" y="280"/>
                    <a:pt x="408" y="378"/>
                  </a:cubicBezTo>
                  <a:cubicBezTo>
                    <a:pt x="521" y="476"/>
                    <a:pt x="718" y="598"/>
                    <a:pt x="816" y="605"/>
                  </a:cubicBezTo>
                  <a:cubicBezTo>
                    <a:pt x="914" y="612"/>
                    <a:pt x="959" y="461"/>
                    <a:pt x="997" y="423"/>
                  </a:cubicBezTo>
                  <a:cubicBezTo>
                    <a:pt x="1035" y="385"/>
                    <a:pt x="1020" y="385"/>
                    <a:pt x="1043" y="378"/>
                  </a:cubicBezTo>
                  <a:cubicBezTo>
                    <a:pt x="1066" y="371"/>
                    <a:pt x="1089" y="340"/>
                    <a:pt x="1134" y="378"/>
                  </a:cubicBezTo>
                  <a:cubicBezTo>
                    <a:pt x="1179" y="416"/>
                    <a:pt x="1270" y="567"/>
                    <a:pt x="1315" y="605"/>
                  </a:cubicBezTo>
                  <a:cubicBezTo>
                    <a:pt x="1360" y="643"/>
                    <a:pt x="1383" y="624"/>
                    <a:pt x="1406" y="605"/>
                  </a:cubicBezTo>
                </a:path>
              </a:pathLst>
            </a:custGeom>
            <a:noFill/>
            <a:ln w="19050" cap="flat" cmpd="sng">
              <a:solidFill>
                <a:srgbClr val="FF6600"/>
              </a:solidFill>
              <a:prstDash val="solid"/>
              <a:round/>
              <a:headEnd/>
              <a:tailEnd/>
            </a:ln>
            <a:effectLst/>
          </p:spPr>
          <p:txBody>
            <a:bodyPr lIns="90000" tIns="46800" rIns="90000" bIns="46800">
              <a:spAutoFit/>
            </a:bodyPr>
            <a:lstStyle/>
            <a:p>
              <a:endParaRPr lang="fr-FR"/>
            </a:p>
          </p:txBody>
        </p:sp>
        <p:sp>
          <p:nvSpPr>
            <p:cNvPr id="20" name="Text Box 14"/>
            <p:cNvSpPr txBox="1">
              <a:spLocks noChangeArrowheads="1"/>
            </p:cNvSpPr>
            <p:nvPr>
              <p:custDataLst>
                <p:tags r:id="rId14"/>
              </p:custDataLst>
            </p:nvPr>
          </p:nvSpPr>
          <p:spPr bwMode="auto">
            <a:xfrm>
              <a:off x="1550701" y="5706423"/>
              <a:ext cx="2458022" cy="371513"/>
            </a:xfrm>
            <a:prstGeom prst="rect">
              <a:avLst/>
            </a:prstGeom>
            <a:noFill/>
            <a:ln w="9525" algn="ctr">
              <a:noFill/>
              <a:miter lim="800000"/>
              <a:headEnd/>
              <a:tailEnd/>
            </a:ln>
            <a:effectLst/>
          </p:spPr>
          <p:txBody>
            <a:bodyPr wrap="none" lIns="90000" tIns="46800" rIns="90000" bIns="46800">
              <a:spAutoFit/>
            </a:bodyPr>
            <a:lstStyle/>
            <a:p>
              <a:pPr algn="l">
                <a:spcBef>
                  <a:spcPct val="20000"/>
                </a:spcBef>
                <a:buClr>
                  <a:srgbClr val="FF0000"/>
                </a:buClr>
                <a:buFont typeface="Wingdings" pitchFamily="2" charset="2"/>
                <a:buNone/>
              </a:pPr>
              <a:r>
                <a:rPr lang="fr-FR" sz="1800" b="1" dirty="0">
                  <a:solidFill>
                    <a:schemeClr val="bg2">
                      <a:lumMod val="50000"/>
                    </a:schemeClr>
                  </a:solidFill>
                  <a:latin typeface="Arial Narrow" pitchFamily="34" charset="0"/>
                </a:rPr>
                <a:t>Phase de développement</a:t>
              </a:r>
            </a:p>
          </p:txBody>
        </p:sp>
        <p:sp>
          <p:nvSpPr>
            <p:cNvPr id="21" name="Text Box 15"/>
            <p:cNvSpPr txBox="1">
              <a:spLocks noChangeArrowheads="1"/>
            </p:cNvSpPr>
            <p:nvPr>
              <p:custDataLst>
                <p:tags r:id="rId15"/>
              </p:custDataLst>
            </p:nvPr>
          </p:nvSpPr>
          <p:spPr bwMode="auto">
            <a:xfrm>
              <a:off x="7284752" y="2597151"/>
              <a:ext cx="1636711" cy="648512"/>
            </a:xfrm>
            <a:prstGeom prst="rect">
              <a:avLst/>
            </a:prstGeom>
            <a:noFill/>
            <a:ln w="9525" algn="ctr">
              <a:noFill/>
              <a:miter lim="800000"/>
              <a:headEnd/>
              <a:tailEnd/>
            </a:ln>
            <a:effectLst/>
          </p:spPr>
          <p:txBody>
            <a:bodyPr lIns="90000" tIns="46800" rIns="90000" bIns="46800">
              <a:spAutoFit/>
            </a:bodyPr>
            <a:lstStyle/>
            <a:p>
              <a:pPr algn="l">
                <a:spcBef>
                  <a:spcPct val="20000"/>
                </a:spcBef>
                <a:buClr>
                  <a:srgbClr val="FF0000"/>
                </a:buClr>
                <a:buFont typeface="Wingdings" pitchFamily="2" charset="2"/>
                <a:buNone/>
              </a:pPr>
              <a:r>
                <a:rPr lang="fr-FR" sz="1800" b="1" dirty="0">
                  <a:solidFill>
                    <a:schemeClr val="bg2">
                      <a:lumMod val="50000"/>
                    </a:schemeClr>
                  </a:solidFill>
                  <a:latin typeface="Arial Narrow" pitchFamily="34" charset="0"/>
                </a:rPr>
                <a:t>Age croissant de l’application</a:t>
              </a:r>
            </a:p>
          </p:txBody>
        </p:sp>
        <p:sp>
          <p:nvSpPr>
            <p:cNvPr id="22" name="Line 16"/>
            <p:cNvSpPr>
              <a:spLocks noChangeShapeType="1"/>
            </p:cNvSpPr>
            <p:nvPr>
              <p:custDataLst>
                <p:tags r:id="rId16"/>
              </p:custDataLst>
            </p:nvPr>
          </p:nvSpPr>
          <p:spPr bwMode="auto">
            <a:xfrm flipV="1">
              <a:off x="2474626" y="4135437"/>
              <a:ext cx="307975" cy="184150"/>
            </a:xfrm>
            <a:prstGeom prst="line">
              <a:avLst/>
            </a:prstGeom>
            <a:noFill/>
            <a:ln w="9525">
              <a:solidFill>
                <a:srgbClr val="969696"/>
              </a:solidFill>
              <a:round/>
              <a:headEnd/>
              <a:tailEnd type="triangle" w="med" len="med"/>
            </a:ln>
            <a:effectLst/>
          </p:spPr>
          <p:txBody>
            <a:bodyPr wrap="none" lIns="90000" tIns="46800" rIns="90000" bIns="46800">
              <a:spAutoFit/>
            </a:bodyPr>
            <a:lstStyle/>
            <a:p>
              <a:endParaRPr lang="fr-FR"/>
            </a:p>
          </p:txBody>
        </p:sp>
        <p:sp>
          <p:nvSpPr>
            <p:cNvPr id="23" name="Line 17"/>
            <p:cNvSpPr>
              <a:spLocks noChangeShapeType="1"/>
            </p:cNvSpPr>
            <p:nvPr>
              <p:custDataLst>
                <p:tags r:id="rId17"/>
              </p:custDataLst>
            </p:nvPr>
          </p:nvSpPr>
          <p:spPr bwMode="auto">
            <a:xfrm flipV="1">
              <a:off x="3152488" y="4379912"/>
              <a:ext cx="60325" cy="184150"/>
            </a:xfrm>
            <a:prstGeom prst="line">
              <a:avLst/>
            </a:prstGeom>
            <a:noFill/>
            <a:ln w="9525">
              <a:solidFill>
                <a:srgbClr val="969696"/>
              </a:solidFill>
              <a:round/>
              <a:headEnd/>
              <a:tailEnd type="triangle" w="med" len="med"/>
            </a:ln>
            <a:effectLst/>
          </p:spPr>
          <p:txBody>
            <a:bodyPr wrap="none" lIns="90000" tIns="46800" rIns="90000" bIns="46800">
              <a:spAutoFit/>
            </a:bodyPr>
            <a:lstStyle/>
            <a:p>
              <a:endParaRPr lang="fr-FR"/>
            </a:p>
          </p:txBody>
        </p:sp>
        <p:sp>
          <p:nvSpPr>
            <p:cNvPr id="24" name="Line 18"/>
            <p:cNvSpPr>
              <a:spLocks noChangeShapeType="1"/>
            </p:cNvSpPr>
            <p:nvPr>
              <p:custDataLst>
                <p:tags r:id="rId18"/>
              </p:custDataLst>
            </p:nvPr>
          </p:nvSpPr>
          <p:spPr bwMode="auto">
            <a:xfrm flipV="1">
              <a:off x="3830351" y="3519488"/>
              <a:ext cx="307975" cy="184150"/>
            </a:xfrm>
            <a:prstGeom prst="line">
              <a:avLst/>
            </a:prstGeom>
            <a:noFill/>
            <a:ln w="9525">
              <a:solidFill>
                <a:srgbClr val="969696"/>
              </a:solidFill>
              <a:round/>
              <a:headEnd/>
              <a:tailEnd type="triangle" w="med" len="med"/>
            </a:ln>
            <a:effectLst/>
          </p:spPr>
          <p:txBody>
            <a:bodyPr wrap="none" lIns="90000" tIns="46800" rIns="90000" bIns="46800">
              <a:spAutoFit/>
            </a:bodyPr>
            <a:lstStyle/>
            <a:p>
              <a:endParaRPr lang="fr-FR"/>
            </a:p>
          </p:txBody>
        </p:sp>
        <p:sp>
          <p:nvSpPr>
            <p:cNvPr id="25" name="Line 19"/>
            <p:cNvSpPr>
              <a:spLocks noChangeShapeType="1"/>
            </p:cNvSpPr>
            <p:nvPr>
              <p:custDataLst>
                <p:tags r:id="rId19"/>
              </p:custDataLst>
            </p:nvPr>
          </p:nvSpPr>
          <p:spPr bwMode="auto">
            <a:xfrm flipV="1">
              <a:off x="5616288" y="3395663"/>
              <a:ext cx="0" cy="247650"/>
            </a:xfrm>
            <a:prstGeom prst="line">
              <a:avLst/>
            </a:prstGeom>
            <a:noFill/>
            <a:ln w="9525">
              <a:solidFill>
                <a:srgbClr val="969696"/>
              </a:solidFill>
              <a:round/>
              <a:headEnd/>
              <a:tailEnd type="triangle" w="med" len="med"/>
            </a:ln>
            <a:effectLst/>
          </p:spPr>
          <p:txBody>
            <a:bodyPr wrap="none" lIns="90000" tIns="46800" rIns="90000" bIns="46800">
              <a:spAutoFit/>
            </a:bodyPr>
            <a:lstStyle/>
            <a:p>
              <a:endParaRPr lang="fr-FR"/>
            </a:p>
          </p:txBody>
        </p:sp>
        <p:sp>
          <p:nvSpPr>
            <p:cNvPr id="26" name="Line 20"/>
            <p:cNvSpPr>
              <a:spLocks noChangeShapeType="1"/>
            </p:cNvSpPr>
            <p:nvPr>
              <p:custDataLst>
                <p:tags r:id="rId20"/>
              </p:custDataLst>
            </p:nvPr>
          </p:nvSpPr>
          <p:spPr bwMode="auto">
            <a:xfrm flipV="1">
              <a:off x="6451313" y="2667488"/>
              <a:ext cx="0" cy="247650"/>
            </a:xfrm>
            <a:prstGeom prst="line">
              <a:avLst/>
            </a:prstGeom>
            <a:noFill/>
            <a:ln w="9525">
              <a:solidFill>
                <a:srgbClr val="969696"/>
              </a:solidFill>
              <a:round/>
              <a:headEnd/>
              <a:tailEnd type="triangle" w="med" len="med"/>
            </a:ln>
            <a:effectLst/>
          </p:spPr>
          <p:txBody>
            <a:bodyPr wrap="none" lIns="90000" tIns="46800" rIns="90000" bIns="46800">
              <a:spAutoFit/>
            </a:bodyPr>
            <a:lstStyle/>
            <a:p>
              <a:endParaRPr lang="fr-FR"/>
            </a:p>
          </p:txBody>
        </p:sp>
        <p:sp>
          <p:nvSpPr>
            <p:cNvPr id="27" name="Line 21"/>
            <p:cNvSpPr>
              <a:spLocks noChangeShapeType="1"/>
            </p:cNvSpPr>
            <p:nvPr>
              <p:custDataLst>
                <p:tags r:id="rId21"/>
              </p:custDataLst>
            </p:nvPr>
          </p:nvSpPr>
          <p:spPr bwMode="auto">
            <a:xfrm>
              <a:off x="6381341" y="1760171"/>
              <a:ext cx="0" cy="307975"/>
            </a:xfrm>
            <a:prstGeom prst="line">
              <a:avLst/>
            </a:prstGeom>
            <a:noFill/>
            <a:ln w="9525">
              <a:solidFill>
                <a:srgbClr val="969696"/>
              </a:solidFill>
              <a:round/>
              <a:headEnd/>
              <a:tailEnd type="triangle" w="med" len="med"/>
            </a:ln>
            <a:effectLst/>
          </p:spPr>
          <p:txBody>
            <a:bodyPr wrap="none" lIns="90000" tIns="46800" rIns="90000" bIns="46800">
              <a:spAutoFit/>
            </a:bodyPr>
            <a:lstStyle/>
            <a:p>
              <a:endParaRPr lang="fr-FR"/>
            </a:p>
          </p:txBody>
        </p:sp>
        <p:sp>
          <p:nvSpPr>
            <p:cNvPr id="28" name="Text Box 24"/>
            <p:cNvSpPr txBox="1">
              <a:spLocks noChangeArrowheads="1"/>
            </p:cNvSpPr>
            <p:nvPr>
              <p:custDataLst>
                <p:tags r:id="rId22"/>
              </p:custDataLst>
            </p:nvPr>
          </p:nvSpPr>
          <p:spPr bwMode="auto">
            <a:xfrm>
              <a:off x="4976105" y="4550151"/>
              <a:ext cx="2414741" cy="371513"/>
            </a:xfrm>
            <a:prstGeom prst="rect">
              <a:avLst/>
            </a:prstGeom>
            <a:noFill/>
            <a:ln w="9525" algn="ctr">
              <a:noFill/>
              <a:miter lim="800000"/>
              <a:headEnd/>
              <a:tailEnd/>
            </a:ln>
            <a:effectLst/>
          </p:spPr>
          <p:txBody>
            <a:bodyPr wrap="none" lIns="90000" tIns="46800" rIns="90000" bIns="46800">
              <a:spAutoFit/>
            </a:bodyPr>
            <a:lstStyle/>
            <a:p>
              <a:pPr algn="l">
                <a:spcBef>
                  <a:spcPct val="20000"/>
                </a:spcBef>
                <a:buClr>
                  <a:srgbClr val="FF0000"/>
                </a:buClr>
                <a:buFont typeface="Wingdings" pitchFamily="2" charset="2"/>
                <a:buNone/>
              </a:pPr>
              <a:r>
                <a:rPr lang="fr-FR" sz="1800" b="1" dirty="0">
                  <a:solidFill>
                    <a:schemeClr val="bg2">
                      <a:lumMod val="50000"/>
                    </a:schemeClr>
                  </a:solidFill>
                  <a:latin typeface="Arial Narrow" pitchFamily="34" charset="0"/>
                </a:rPr>
                <a:t>Début de la maintenance</a:t>
              </a:r>
            </a:p>
          </p:txBody>
        </p:sp>
      </p:grpSp>
      <p:sp>
        <p:nvSpPr>
          <p:cNvPr id="31" name="TextBox 30"/>
          <p:cNvSpPr txBox="1"/>
          <p:nvPr/>
        </p:nvSpPr>
        <p:spPr>
          <a:xfrm>
            <a:off x="1891147" y="2248275"/>
            <a:ext cx="733214" cy="400110"/>
          </a:xfrm>
          <a:prstGeom prst="rect">
            <a:avLst/>
          </a:prstGeom>
        </p:spPr>
        <p:txBody>
          <a:bodyPr vert="horz" wrap="none" lIns="45720" tIns="45720" rIns="45720" bIns="45720" rtlCol="0">
            <a:spAutoFit/>
          </a:bodyPr>
          <a:lstStyle/>
          <a:p>
            <a:pPr marL="1587" algn="ctr">
              <a:spcBef>
                <a:spcPts val="0"/>
              </a:spcBef>
              <a:spcAft>
                <a:spcPts val="0"/>
              </a:spcAft>
              <a:buClr>
                <a:schemeClr val="tx2">
                  <a:lumMod val="65000"/>
                  <a:lumOff val="35000"/>
                </a:schemeClr>
              </a:buClr>
              <a:buSzPct val="95000"/>
            </a:pPr>
            <a:r>
              <a:rPr lang="fr-FR" sz="1000" i="1" dirty="0" smtClean="0">
                <a:solidFill>
                  <a:schemeClr val="tx2">
                    <a:lumMod val="65000"/>
                    <a:lumOff val="35000"/>
                  </a:schemeClr>
                </a:solidFill>
                <a:latin typeface="+mn-lt"/>
                <a:cs typeface="Arial" pitchFamily="34" charset="0"/>
              </a:rPr>
              <a:t>Complexité</a:t>
            </a:r>
          </a:p>
          <a:p>
            <a:pPr marL="1587" algn="ctr">
              <a:spcBef>
                <a:spcPts val="0"/>
              </a:spcBef>
              <a:spcAft>
                <a:spcPts val="0"/>
              </a:spcAft>
              <a:buClr>
                <a:schemeClr val="tx2">
                  <a:lumMod val="65000"/>
                  <a:lumOff val="35000"/>
                </a:schemeClr>
              </a:buClr>
              <a:buSzPct val="95000"/>
            </a:pPr>
            <a:r>
              <a:rPr lang="fr-FR" sz="1000" i="1" dirty="0" smtClean="0">
                <a:solidFill>
                  <a:schemeClr val="tx2">
                    <a:lumMod val="65000"/>
                    <a:lumOff val="35000"/>
                  </a:schemeClr>
                </a:solidFill>
                <a:latin typeface="+mn-lt"/>
                <a:cs typeface="Arial" pitchFamily="34" charset="0"/>
              </a:rPr>
              <a:t>très forte</a:t>
            </a:r>
          </a:p>
        </p:txBody>
      </p:sp>
      <p:sp>
        <p:nvSpPr>
          <p:cNvPr id="33" name="TextBox 32"/>
          <p:cNvSpPr txBox="1"/>
          <p:nvPr/>
        </p:nvSpPr>
        <p:spPr>
          <a:xfrm>
            <a:off x="327551" y="789752"/>
            <a:ext cx="2615275" cy="461665"/>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smtClean="0">
                <a:solidFill>
                  <a:schemeClr val="tx2">
                    <a:lumMod val="65000"/>
                    <a:lumOff val="35000"/>
                  </a:schemeClr>
                </a:solidFill>
                <a:latin typeface="+mn-lt"/>
                <a:cs typeface="Arial" pitchFamily="34" charset="0"/>
              </a:rPr>
              <a:t>Courbe du nombre de composants par type de complexité :</a:t>
            </a:r>
          </a:p>
        </p:txBody>
      </p:sp>
      <p:sp>
        <p:nvSpPr>
          <p:cNvPr id="34" name="TextBox 33"/>
          <p:cNvSpPr txBox="1"/>
          <p:nvPr/>
        </p:nvSpPr>
        <p:spPr>
          <a:xfrm>
            <a:off x="557271" y="2234167"/>
            <a:ext cx="733214" cy="400110"/>
          </a:xfrm>
          <a:prstGeom prst="rect">
            <a:avLst/>
          </a:prstGeom>
        </p:spPr>
        <p:txBody>
          <a:bodyPr vert="horz" wrap="none" lIns="45720" tIns="45720" rIns="45720" bIns="45720" rtlCol="0">
            <a:spAutoFit/>
          </a:bodyPr>
          <a:lstStyle/>
          <a:p>
            <a:pPr marL="1587" algn="ctr">
              <a:spcBef>
                <a:spcPts val="0"/>
              </a:spcBef>
              <a:spcAft>
                <a:spcPts val="0"/>
              </a:spcAft>
              <a:buClr>
                <a:schemeClr val="tx2">
                  <a:lumMod val="65000"/>
                  <a:lumOff val="35000"/>
                </a:schemeClr>
              </a:buClr>
              <a:buSzPct val="95000"/>
            </a:pPr>
            <a:r>
              <a:rPr lang="fr-FR" sz="1000" i="1" dirty="0" smtClean="0">
                <a:solidFill>
                  <a:schemeClr val="tx2">
                    <a:lumMod val="65000"/>
                    <a:lumOff val="35000"/>
                  </a:schemeClr>
                </a:solidFill>
                <a:latin typeface="+mn-lt"/>
                <a:cs typeface="Arial" pitchFamily="34" charset="0"/>
              </a:rPr>
              <a:t>Complexité</a:t>
            </a:r>
          </a:p>
          <a:p>
            <a:pPr marL="1587" algn="ctr">
              <a:spcBef>
                <a:spcPts val="0"/>
              </a:spcBef>
              <a:spcAft>
                <a:spcPts val="0"/>
              </a:spcAft>
              <a:buClr>
                <a:schemeClr val="tx2">
                  <a:lumMod val="65000"/>
                  <a:lumOff val="35000"/>
                </a:schemeClr>
              </a:buClr>
              <a:buSzPct val="95000"/>
            </a:pPr>
            <a:r>
              <a:rPr lang="fr-FR" sz="1000" i="1" dirty="0" smtClean="0">
                <a:solidFill>
                  <a:schemeClr val="tx2">
                    <a:lumMod val="65000"/>
                    <a:lumOff val="35000"/>
                  </a:schemeClr>
                </a:solidFill>
                <a:latin typeface="+mn-lt"/>
                <a:cs typeface="Arial" pitchFamily="34" charset="0"/>
              </a:rPr>
              <a:t>faible</a:t>
            </a:r>
          </a:p>
        </p:txBody>
      </p:sp>
      <p:cxnSp>
        <p:nvCxnSpPr>
          <p:cNvPr id="35" name="Straight Arrow Connector 34"/>
          <p:cNvCxnSpPr/>
          <p:nvPr/>
        </p:nvCxnSpPr>
        <p:spPr bwMode="auto">
          <a:xfrm flipV="1">
            <a:off x="923879" y="2096950"/>
            <a:ext cx="0" cy="17816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6" name="Straight Arrow Connector 45"/>
          <p:cNvCxnSpPr/>
          <p:nvPr/>
        </p:nvCxnSpPr>
        <p:spPr bwMode="auto">
          <a:xfrm flipV="1">
            <a:off x="2269506" y="2095165"/>
            <a:ext cx="0" cy="17816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pic>
        <p:nvPicPr>
          <p:cNvPr id="3075" name="Picture 3"/>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318234" y="1228134"/>
            <a:ext cx="2447168" cy="88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Straight Arrow Connector 35"/>
          <p:cNvCxnSpPr/>
          <p:nvPr/>
        </p:nvCxnSpPr>
        <p:spPr bwMode="auto">
          <a:xfrm>
            <a:off x="204716" y="2646746"/>
            <a:ext cx="2560686" cy="1639"/>
          </a:xfrm>
          <a:prstGeom prst="straightConnector1">
            <a:avLst/>
          </a:prstGeom>
          <a:solidFill>
            <a:schemeClr val="accent1"/>
          </a:solidFill>
          <a:ln w="15875" cap="flat" cmpd="sng" algn="ctr">
            <a:solidFill>
              <a:schemeClr val="bg1">
                <a:lumMod val="75000"/>
              </a:schemeClr>
            </a:solidFill>
            <a:prstDash val="solid"/>
            <a:miter lim="800000"/>
            <a:headEnd type="none" w="med" len="med"/>
            <a:tailEnd type="arrow"/>
          </a:ln>
          <a:effectLst/>
        </p:spPr>
      </p:cxnSp>
      <p:cxnSp>
        <p:nvCxnSpPr>
          <p:cNvPr id="37" name="Straight Arrow Connector 36"/>
          <p:cNvCxnSpPr/>
          <p:nvPr/>
        </p:nvCxnSpPr>
        <p:spPr bwMode="auto">
          <a:xfrm flipV="1">
            <a:off x="197096" y="1020584"/>
            <a:ext cx="0" cy="1626164"/>
          </a:xfrm>
          <a:prstGeom prst="straightConnector1">
            <a:avLst/>
          </a:prstGeom>
          <a:solidFill>
            <a:schemeClr val="accent1"/>
          </a:solidFill>
          <a:ln w="15875" cap="flat" cmpd="sng" algn="ctr">
            <a:solidFill>
              <a:schemeClr val="bg1">
                <a:lumMod val="75000"/>
              </a:schemeClr>
            </a:solidFill>
            <a:prstDash val="solid"/>
            <a:miter lim="800000"/>
            <a:headEnd type="none" w="med" len="med"/>
            <a:tailEnd type="arrow"/>
          </a:ln>
          <a:effectLst/>
        </p:spPr>
      </p:cxnSp>
    </p:spTree>
    <p:extLst>
      <p:ext uri="{BB962C8B-B14F-4D97-AF65-F5344CB8AC3E}">
        <p14:creationId xmlns:p14="http://schemas.microsoft.com/office/powerpoint/2010/main" val="19834967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F71C7896-8E11-4384-BFC5-C0974CDBC83D}" type="slidenum">
              <a:rPr lang="en-US" smtClean="0"/>
              <a:pPr/>
              <a:t>17</a:t>
            </a:fld>
            <a:endParaRPr lang="en-US" dirty="0"/>
          </a:p>
        </p:txBody>
      </p:sp>
      <p:sp>
        <p:nvSpPr>
          <p:cNvPr id="3" name="Title 2"/>
          <p:cNvSpPr>
            <a:spLocks noGrp="1"/>
          </p:cNvSpPr>
          <p:nvPr>
            <p:ph type="title"/>
          </p:nvPr>
        </p:nvSpPr>
        <p:spPr/>
        <p:txBody>
          <a:bodyPr/>
          <a:lstStyle/>
          <a:p>
            <a:r>
              <a:rPr lang="fr-FR" dirty="0"/>
              <a:t>CAST3 : Nombre de violations critiques</a:t>
            </a:r>
          </a:p>
        </p:txBody>
      </p:sp>
      <p:sp>
        <p:nvSpPr>
          <p:cNvPr id="4" name="Text Placeholder 3"/>
          <p:cNvSpPr>
            <a:spLocks noGrp="1"/>
          </p:cNvSpPr>
          <p:nvPr>
            <p:ph type="body" sz="quarter" idx="11"/>
          </p:nvPr>
        </p:nvSpPr>
        <p:spPr>
          <a:xfrm>
            <a:off x="325438" y="907128"/>
            <a:ext cx="8108878" cy="2210862"/>
          </a:xfrm>
        </p:spPr>
        <p:txBody>
          <a:bodyPr/>
          <a:lstStyle/>
          <a:p>
            <a:pPr marL="0" indent="0" algn="just">
              <a:buNone/>
            </a:pPr>
            <a:r>
              <a:rPr lang="fr-FR" sz="1800" dirty="0" smtClean="0">
                <a:solidFill>
                  <a:srgbClr val="000000">
                    <a:lumMod val="65000"/>
                    <a:lumOff val="35000"/>
                  </a:srgbClr>
                </a:solidFill>
              </a:rPr>
              <a:t>Les </a:t>
            </a:r>
            <a:r>
              <a:rPr lang="fr-FR" sz="1800" b="1" dirty="0" smtClean="0">
                <a:solidFill>
                  <a:srgbClr val="000000">
                    <a:lumMod val="65000"/>
                    <a:lumOff val="35000"/>
                  </a:srgbClr>
                </a:solidFill>
              </a:rPr>
              <a:t>violations</a:t>
            </a:r>
            <a:r>
              <a:rPr lang="fr-FR" sz="1800" dirty="0" smtClean="0">
                <a:solidFill>
                  <a:srgbClr val="000000">
                    <a:lumMod val="65000"/>
                    <a:lumOff val="35000"/>
                  </a:srgbClr>
                </a:solidFill>
              </a:rPr>
              <a:t> sont des cas de non-conformité à des règles de bonnes pratiques essentielles de développement. Leur proportion dans le code influence le calcul des notes pour tous les facteurs de santé.</a:t>
            </a:r>
          </a:p>
          <a:p>
            <a:pPr marL="0" indent="0" algn="just">
              <a:buNone/>
            </a:pPr>
            <a:endParaRPr lang="fr-FR" sz="1800" dirty="0" smtClean="0">
              <a:solidFill>
                <a:srgbClr val="000000">
                  <a:lumMod val="65000"/>
                  <a:lumOff val="35000"/>
                </a:srgbClr>
              </a:solidFill>
            </a:endParaRPr>
          </a:p>
          <a:p>
            <a:pPr marL="0" indent="0" algn="just">
              <a:buNone/>
            </a:pPr>
            <a:r>
              <a:rPr lang="fr-FR" sz="1800" dirty="0" smtClean="0">
                <a:solidFill>
                  <a:srgbClr val="000000">
                    <a:lumMod val="65000"/>
                    <a:lumOff val="35000"/>
                  </a:srgbClr>
                </a:solidFill>
              </a:rPr>
              <a:t>Les </a:t>
            </a:r>
            <a:r>
              <a:rPr lang="fr-FR" sz="1800" b="1" dirty="0" smtClean="0">
                <a:solidFill>
                  <a:srgbClr val="000000">
                    <a:lumMod val="65000"/>
                    <a:lumOff val="35000"/>
                  </a:srgbClr>
                </a:solidFill>
              </a:rPr>
              <a:t>violations critiques</a:t>
            </a:r>
            <a:r>
              <a:rPr lang="fr-FR" sz="1800" dirty="0" smtClean="0">
                <a:solidFill>
                  <a:srgbClr val="000000">
                    <a:lumMod val="65000"/>
                    <a:lumOff val="35000"/>
                  </a:srgbClr>
                </a:solidFill>
              </a:rPr>
              <a:t> sont des violations à des règles considérées comme critiques </a:t>
            </a:r>
            <a:r>
              <a:rPr lang="fr-FR" sz="1800" dirty="0">
                <a:solidFill>
                  <a:srgbClr val="000000">
                    <a:lumMod val="65000"/>
                    <a:lumOff val="35000"/>
                  </a:srgbClr>
                </a:solidFill>
              </a:rPr>
              <a:t>pour les </a:t>
            </a:r>
            <a:r>
              <a:rPr lang="fr-FR" sz="1800" dirty="0" smtClean="0">
                <a:solidFill>
                  <a:srgbClr val="000000">
                    <a:lumMod val="65000"/>
                    <a:lumOff val="35000"/>
                  </a:srgbClr>
                </a:solidFill>
              </a:rPr>
              <a:t>applications. Elles </a:t>
            </a:r>
            <a:r>
              <a:rPr lang="fr-FR" sz="1800" dirty="0">
                <a:solidFill>
                  <a:srgbClr val="000000">
                    <a:lumMod val="65000"/>
                    <a:lumOff val="35000"/>
                  </a:srgbClr>
                </a:solidFill>
              </a:rPr>
              <a:t>ont souvent un impact direct sur la stabilité de </a:t>
            </a:r>
            <a:r>
              <a:rPr lang="fr-FR" sz="1800" dirty="0" smtClean="0">
                <a:solidFill>
                  <a:srgbClr val="000000">
                    <a:lumMod val="65000"/>
                    <a:lumOff val="35000"/>
                  </a:srgbClr>
                </a:solidFill>
              </a:rPr>
              <a:t>l’application en production et sa maintenabilité.</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707" y="4338156"/>
            <a:ext cx="5379655" cy="1611359"/>
          </a:xfrm>
          <a:prstGeom prst="rect">
            <a:avLst/>
          </a:prstGeom>
          <a:noFill/>
          <a:ln w="9525">
            <a:solidFill>
              <a:schemeClr val="tx1">
                <a:lumMod val="50000"/>
                <a:lumOff val="50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8" name="Text Placeholder 3"/>
          <p:cNvSpPr txBox="1">
            <a:spLocks/>
          </p:cNvSpPr>
          <p:nvPr/>
        </p:nvSpPr>
        <p:spPr>
          <a:xfrm>
            <a:off x="1583706" y="3133988"/>
            <a:ext cx="5379655" cy="1105431"/>
          </a:xfrm>
          <a:prstGeom prst="rect">
            <a:avLst/>
          </a:prstGeom>
        </p:spPr>
        <p:txBody>
          <a:bodyPr vert="horz" wrap="square" lIns="45720" tIns="45720" rIns="45720" bIns="45720" rtlCol="0">
            <a:spAutoFit/>
          </a:bodyPr>
          <a:lst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00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160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600" baseline="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a:lstStyle>
          <a:p>
            <a:pPr algn="just"/>
            <a:endParaRPr lang="fr-FR" sz="1800" kern="0" dirty="0" smtClean="0">
              <a:solidFill>
                <a:srgbClr val="000000">
                  <a:lumMod val="65000"/>
                  <a:lumOff val="35000"/>
                </a:srgbClr>
              </a:solidFill>
            </a:endParaRPr>
          </a:p>
          <a:p>
            <a:pPr marL="0" indent="0" algn="just">
              <a:buFont typeface="Wingdings" pitchFamily="2" charset="2"/>
              <a:buNone/>
            </a:pPr>
            <a:r>
              <a:rPr lang="fr-FR" sz="1400" i="1" kern="0" dirty="0" smtClean="0"/>
              <a:t>Exemple de tableau présentant les violations critiques ajoutées (“</a:t>
            </a:r>
            <a:r>
              <a:rPr lang="fr-FR" sz="1400" i="1" kern="0" dirty="0" err="1" smtClean="0"/>
              <a:t>Added</a:t>
            </a:r>
            <a:r>
              <a:rPr lang="fr-FR" sz="1400" i="1" kern="0" dirty="0" smtClean="0"/>
              <a:t>”) et corrigées (“</a:t>
            </a:r>
            <a:r>
              <a:rPr lang="fr-FR" sz="1400" i="1" kern="0" dirty="0" err="1" smtClean="0"/>
              <a:t>Removed</a:t>
            </a:r>
            <a:r>
              <a:rPr lang="fr-FR" sz="1400" i="1" kern="0" dirty="0" smtClean="0"/>
              <a:t>”) d’une version n par rapport à une version n-1 :</a:t>
            </a:r>
            <a:endParaRPr lang="fr-FR" sz="1400" i="1" kern="0" dirty="0"/>
          </a:p>
        </p:txBody>
      </p:sp>
    </p:spTree>
    <p:extLst>
      <p:ext uri="{BB962C8B-B14F-4D97-AF65-F5344CB8AC3E}">
        <p14:creationId xmlns:p14="http://schemas.microsoft.com/office/powerpoint/2010/main" val="19107776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F71C7896-8E11-4384-BFC5-C0974CDBC83D}" type="slidenum">
              <a:rPr lang="en-US" smtClean="0"/>
              <a:pPr/>
              <a:t>18</a:t>
            </a:fld>
            <a:endParaRPr lang="en-US" dirty="0"/>
          </a:p>
        </p:txBody>
      </p:sp>
      <p:sp>
        <p:nvSpPr>
          <p:cNvPr id="3" name="Title 2"/>
          <p:cNvSpPr>
            <a:spLocks noGrp="1"/>
          </p:cNvSpPr>
          <p:nvPr>
            <p:ph type="title"/>
          </p:nvPr>
        </p:nvSpPr>
        <p:spPr/>
        <p:txBody>
          <a:bodyPr/>
          <a:lstStyle/>
          <a:p>
            <a:r>
              <a:rPr lang="fr-FR" dirty="0" smtClean="0"/>
              <a:t>Règles d’</a:t>
            </a:r>
            <a:r>
              <a:rPr lang="fr-FR" dirty="0" err="1" smtClean="0"/>
              <a:t>acceptance</a:t>
            </a:r>
            <a:r>
              <a:rPr lang="fr-FR" dirty="0" smtClean="0"/>
              <a:t> pour le contrôle des prestataires</a:t>
            </a:r>
            <a:endParaRPr lang="fr-FR" dirty="0"/>
          </a:p>
        </p:txBody>
      </p:sp>
      <p:sp>
        <p:nvSpPr>
          <p:cNvPr id="4" name="Text Placeholder 3"/>
          <p:cNvSpPr>
            <a:spLocks noGrp="1"/>
          </p:cNvSpPr>
          <p:nvPr>
            <p:ph type="body" sz="quarter" idx="11"/>
          </p:nvPr>
        </p:nvSpPr>
        <p:spPr>
          <a:xfrm>
            <a:off x="573210" y="1070902"/>
            <a:ext cx="7724632" cy="4134465"/>
          </a:xfrm>
        </p:spPr>
        <p:txBody>
          <a:bodyPr/>
          <a:lstStyle/>
          <a:p>
            <a:pPr marL="0" indent="0" algn="just">
              <a:buNone/>
            </a:pPr>
            <a:r>
              <a:rPr lang="fr-FR" sz="1800" b="1" dirty="0" smtClean="0"/>
              <a:t>CAST 1 – Facteurs de santé :</a:t>
            </a:r>
          </a:p>
          <a:p>
            <a:pPr marL="725488" algn="just">
              <a:buFont typeface="Wingdings" panose="05000000000000000000" pitchFamily="2" charset="2"/>
              <a:buChar char="Ø"/>
            </a:pPr>
            <a:r>
              <a:rPr lang="fr-FR" sz="1800" dirty="0" smtClean="0"/>
              <a:t>Non dégradation des facteurs de santé, la note associées à chaque indicateur ne doit pas diminuée.</a:t>
            </a:r>
          </a:p>
          <a:p>
            <a:pPr marL="382588" indent="0" algn="just">
              <a:buNone/>
            </a:pPr>
            <a:endParaRPr lang="fr-FR" sz="1800" dirty="0" smtClean="0"/>
          </a:p>
          <a:p>
            <a:pPr marL="0" indent="0" algn="just">
              <a:buNone/>
            </a:pPr>
            <a:r>
              <a:rPr lang="fr-FR" sz="1800" b="1" dirty="0"/>
              <a:t>CAST </a:t>
            </a:r>
            <a:r>
              <a:rPr lang="fr-FR" sz="1800" b="1" dirty="0" smtClean="0"/>
              <a:t>2 </a:t>
            </a:r>
            <a:r>
              <a:rPr lang="fr-FR" sz="1800" b="1" dirty="0"/>
              <a:t>– </a:t>
            </a:r>
            <a:r>
              <a:rPr lang="fr-FR" sz="1800" b="1" dirty="0" smtClean="0"/>
              <a:t>Complexité </a:t>
            </a:r>
            <a:r>
              <a:rPr lang="fr-FR" sz="1800" b="1" dirty="0" err="1" smtClean="0"/>
              <a:t>cyclomatique</a:t>
            </a:r>
            <a:r>
              <a:rPr lang="fr-FR" sz="1800" b="1" dirty="0" smtClean="0"/>
              <a:t> :</a:t>
            </a:r>
            <a:endParaRPr lang="fr-FR" sz="1800" b="1" dirty="0"/>
          </a:p>
          <a:p>
            <a:pPr marL="725488" algn="just">
              <a:buFont typeface="Wingdings" panose="05000000000000000000" pitchFamily="2" charset="2"/>
              <a:buChar char="Ø"/>
            </a:pPr>
            <a:r>
              <a:rPr lang="fr-FR" sz="1800" dirty="0"/>
              <a:t>Le pourcentage de </a:t>
            </a:r>
            <a:r>
              <a:rPr lang="fr-FR" sz="1800" dirty="0" smtClean="0"/>
              <a:t>composants avec une «</a:t>
            </a:r>
            <a:r>
              <a:rPr lang="fr-FR" sz="1800" dirty="0"/>
              <a:t> </a:t>
            </a:r>
            <a:r>
              <a:rPr lang="fr-FR" sz="1800" dirty="0" smtClean="0"/>
              <a:t>Très forte complexité</a:t>
            </a:r>
            <a:r>
              <a:rPr lang="fr-FR" sz="1800" dirty="0"/>
              <a:t> » ne doit pas </a:t>
            </a:r>
            <a:r>
              <a:rPr lang="fr-FR" sz="1800" dirty="0" smtClean="0"/>
              <a:t>augmenter.</a:t>
            </a:r>
          </a:p>
          <a:p>
            <a:pPr marL="725488" algn="just">
              <a:buFont typeface="Wingdings" panose="05000000000000000000" pitchFamily="2" charset="2"/>
              <a:buChar char="Ø"/>
            </a:pPr>
            <a:endParaRPr lang="fr-FR" sz="1800" dirty="0"/>
          </a:p>
          <a:p>
            <a:pPr marL="0" indent="0" algn="just">
              <a:buNone/>
            </a:pPr>
            <a:r>
              <a:rPr lang="fr-FR" sz="1800" b="1" dirty="0"/>
              <a:t>CAST </a:t>
            </a:r>
            <a:r>
              <a:rPr lang="fr-FR" sz="1800" b="1" dirty="0" smtClean="0"/>
              <a:t>3 </a:t>
            </a:r>
            <a:r>
              <a:rPr lang="fr-FR" sz="1800" b="1" dirty="0"/>
              <a:t>– </a:t>
            </a:r>
            <a:r>
              <a:rPr lang="fr-FR" sz="1800" b="1" dirty="0" smtClean="0"/>
              <a:t>Violations critiques :</a:t>
            </a:r>
            <a:endParaRPr lang="fr-FR" sz="1800" b="1" dirty="0"/>
          </a:p>
          <a:p>
            <a:pPr marL="725488" algn="just">
              <a:buFont typeface="Wingdings" panose="05000000000000000000" pitchFamily="2" charset="2"/>
              <a:buChar char="Ø"/>
            </a:pPr>
            <a:r>
              <a:rPr lang="fr-FR" sz="1800" dirty="0" smtClean="0"/>
              <a:t>Le nombre de violations critiques ne doit pas augmenter, et </a:t>
            </a:r>
            <a:r>
              <a:rPr lang="fr-FR" sz="1800" dirty="0"/>
              <a:t>ce, pour tous les facteurs de santé. </a:t>
            </a:r>
          </a:p>
          <a:p>
            <a:pPr marL="382588" indent="0" algn="just">
              <a:buNone/>
            </a:pPr>
            <a:endParaRPr lang="fr-FR" sz="1800" i="1" dirty="0"/>
          </a:p>
        </p:txBody>
      </p:sp>
    </p:spTree>
    <p:extLst>
      <p:ext uri="{BB962C8B-B14F-4D97-AF65-F5344CB8AC3E}">
        <p14:creationId xmlns:p14="http://schemas.microsoft.com/office/powerpoint/2010/main" val="4497820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p:cNvSpPr/>
          <p:nvPr/>
        </p:nvSpPr>
        <p:spPr>
          <a:xfrm>
            <a:off x="3016333" y="1070721"/>
            <a:ext cx="5403274" cy="2549592"/>
          </a:xfrm>
          <a:prstGeom prst="roundRect">
            <a:avLst>
              <a:gd name="adj" fmla="val 899"/>
            </a:avLst>
          </a:prstGeom>
          <a:ln w="6350">
            <a:solidFill>
              <a:schemeClr val="bg1">
                <a:lumMod val="75000"/>
              </a:schemeClr>
            </a:solidFill>
            <a:headEnd/>
            <a:tailEn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28" name="Rounded Rectangle 27"/>
          <p:cNvSpPr/>
          <p:nvPr/>
        </p:nvSpPr>
        <p:spPr>
          <a:xfrm>
            <a:off x="233841" y="1058846"/>
            <a:ext cx="2400177" cy="5122934"/>
          </a:xfrm>
          <a:prstGeom prst="roundRect">
            <a:avLst>
              <a:gd name="adj" fmla="val 899"/>
            </a:avLst>
          </a:prstGeom>
          <a:ln w="6350">
            <a:solidFill>
              <a:schemeClr val="bg1">
                <a:lumMod val="75000"/>
              </a:schemeClr>
            </a:solidFill>
            <a:headEnd/>
            <a:tailEn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2" name="Slide Number Placeholder 1"/>
          <p:cNvSpPr>
            <a:spLocks noGrp="1"/>
          </p:cNvSpPr>
          <p:nvPr>
            <p:ph type="sldNum" sz="quarter" idx="10"/>
          </p:nvPr>
        </p:nvSpPr>
        <p:spPr/>
        <p:txBody>
          <a:bodyPr/>
          <a:lstStyle/>
          <a:p>
            <a:fld id="{F71C7896-8E11-4384-BFC5-C0974CDBC83D}" type="slidenum">
              <a:rPr lang="en-US" smtClean="0"/>
              <a:pPr/>
              <a:t>1</a:t>
            </a:fld>
            <a:endParaRPr lang="en-US" dirty="0"/>
          </a:p>
        </p:txBody>
      </p:sp>
      <p:sp>
        <p:nvSpPr>
          <p:cNvPr id="3" name="Title 2"/>
          <p:cNvSpPr>
            <a:spLocks noGrp="1"/>
          </p:cNvSpPr>
          <p:nvPr>
            <p:ph type="title"/>
          </p:nvPr>
        </p:nvSpPr>
        <p:spPr/>
        <p:txBody>
          <a:bodyPr/>
          <a:lstStyle/>
          <a:p>
            <a:r>
              <a:rPr lang="fr-FR" dirty="0"/>
              <a:t>Volumétrie et technologies</a:t>
            </a:r>
            <a:endParaRPr lang="en-US" dirty="0"/>
          </a:p>
        </p:txBody>
      </p:sp>
      <p:sp>
        <p:nvSpPr>
          <p:cNvPr id="39" name="Text Placeholder 38"/>
          <p:cNvSpPr>
            <a:spLocks noGrp="1"/>
          </p:cNvSpPr>
          <p:nvPr>
            <p:ph type="body" sz="quarter" idx="11"/>
          </p:nvPr>
        </p:nvSpPr>
        <p:spPr>
          <a:xfrm>
            <a:off x="3041232" y="5705929"/>
            <a:ext cx="5805811" cy="646331"/>
          </a:xfrm>
        </p:spPr>
        <p:txBody>
          <a:bodyPr/>
          <a:lstStyle/>
          <a:p>
            <a:pPr algn="just"/>
            <a:r>
              <a:rPr lang="fr-FR" sz="1800" dirty="0" smtClean="0"/>
              <a:t>Le </a:t>
            </a:r>
            <a:r>
              <a:rPr lang="fr-FR" sz="1800" dirty="0"/>
              <a:t>nombre de lignes de code </a:t>
            </a:r>
            <a:r>
              <a:rPr lang="fr-FR" sz="1800" dirty="0" smtClean="0"/>
              <a:t>JEE a </a:t>
            </a:r>
            <a:r>
              <a:rPr lang="fr-FR" sz="1800" dirty="0"/>
              <a:t>augmenté de </a:t>
            </a:r>
            <a:r>
              <a:rPr lang="fr-FR" sz="1800" dirty="0" smtClean="0"/>
              <a:t>manière importante, soit plus </a:t>
            </a:r>
            <a:r>
              <a:rPr lang="fr-FR" sz="1800" dirty="0"/>
              <a:t>de </a:t>
            </a:r>
            <a:r>
              <a:rPr lang="fr-FR" sz="1800" dirty="0" smtClean="0"/>
              <a:t>40%.</a:t>
            </a:r>
            <a:endParaRPr lang="fr-FR" sz="1800" dirty="0"/>
          </a:p>
        </p:txBody>
      </p:sp>
      <p:graphicFrame>
        <p:nvGraphicFramePr>
          <p:cNvPr id="6" name="Chart 5" descr="GRAPH;TECHNO_LOC"/>
          <p:cNvGraphicFramePr/>
          <p:nvPr>
            <p:extLst>
              <p:ext uri="{D42A27DB-BD31-4B8C-83A1-F6EECF244321}">
                <p14:modId xmlns:p14="http://schemas.microsoft.com/office/powerpoint/2010/main" val="78121259"/>
              </p:ext>
            </p:extLst>
          </p:nvPr>
        </p:nvGraphicFramePr>
        <p:xfrm>
          <a:off x="437453" y="2683960"/>
          <a:ext cx="1992952" cy="2164451"/>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p:cNvSpPr txBox="1"/>
          <p:nvPr/>
        </p:nvSpPr>
        <p:spPr>
          <a:xfrm>
            <a:off x="251520" y="720292"/>
            <a:ext cx="2064960" cy="338554"/>
          </a:xfrm>
          <a:prstGeom prst="rect">
            <a:avLst/>
          </a:prstGeom>
          <a:noFill/>
        </p:spPr>
        <p:txBody>
          <a:bodyPr wrap="square" rtlCol="0">
            <a:spAutoFit/>
          </a:bodyPr>
          <a:lstStyle/>
          <a:p>
            <a:r>
              <a:rPr lang="en-US" sz="1600" b="1" dirty="0" err="1" smtClean="0">
                <a:solidFill>
                  <a:schemeClr val="accent1"/>
                </a:solidFill>
              </a:rPr>
              <a:t>Volumétrie</a:t>
            </a:r>
            <a:endParaRPr lang="en-US" sz="1600" b="1" dirty="0">
              <a:solidFill>
                <a:schemeClr val="accent1"/>
              </a:solidFill>
            </a:endParaRPr>
          </a:p>
        </p:txBody>
      </p:sp>
      <p:graphicFrame>
        <p:nvGraphicFramePr>
          <p:cNvPr id="29" name="Table 28" descr="TABLE;TECHNICAL_SIZING"/>
          <p:cNvGraphicFramePr>
            <a:graphicFrameLocks noGrp="1"/>
          </p:cNvGraphicFramePr>
          <p:nvPr>
            <p:extLst>
              <p:ext uri="{D42A27DB-BD31-4B8C-83A1-F6EECF244321}">
                <p14:modId xmlns:p14="http://schemas.microsoft.com/office/powerpoint/2010/main" val="953913401"/>
              </p:ext>
            </p:extLst>
          </p:nvPr>
        </p:nvGraphicFramePr>
        <p:xfrm>
          <a:off x="487250" y="1338476"/>
          <a:ext cx="1811867" cy="1162074"/>
        </p:xfrm>
        <a:graphic>
          <a:graphicData uri="http://schemas.openxmlformats.org/drawingml/2006/table">
            <a:tbl>
              <a:tblPr firstRow="1" bandRow="1">
                <a:tableStyleId>{B301B821-A1FF-4177-AEE7-76D212191A09}</a:tableStyleId>
              </a:tblPr>
              <a:tblGrid>
                <a:gridCol w="1062129"/>
                <a:gridCol w="749738"/>
              </a:tblGrid>
              <a:tr h="19367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tc>
              </a:tr>
              <a:tr h="193679">
                <a:tc>
                  <a:txBody>
                    <a:bodyPr/>
                    <a:lstStyle/>
                    <a:p>
                      <a:pPr>
                        <a:lnSpc>
                          <a:spcPct val="115000"/>
                        </a:lnSpc>
                        <a:spcAft>
                          <a:spcPts val="0"/>
                        </a:spcAft>
                      </a:pPr>
                      <a:r>
                        <a:rPr lang="en-GB" sz="1000" dirty="0" smtClean="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smtClean="0"/>
                        <a:t>39</a:t>
                      </a:r>
                      <a:endParaRPr lang="fr-FR" sz="1100" dirty="0">
                        <a:solidFill>
                          <a:schemeClr val="accent3">
                            <a:lumMod val="50000"/>
                          </a:schemeClr>
                        </a:solidFill>
                        <a:latin typeface="Calibri"/>
                        <a:ea typeface="Calibri"/>
                        <a:cs typeface="Times New Roman"/>
                      </a:endParaRPr>
                    </a:p>
                  </a:txBody>
                  <a:tcPr marL="68580" marR="68580" marT="0" marB="0"/>
                </a:tc>
              </a:tr>
              <a:tr h="193679">
                <a:tc>
                  <a:txBody>
                    <a:bodyPr/>
                    <a:lstStyle/>
                    <a:p>
                      <a:pPr>
                        <a:lnSpc>
                          <a:spcPct val="115000"/>
                        </a:lnSpc>
                        <a:spcAft>
                          <a:spcPts val="0"/>
                        </a:spcAft>
                      </a:pPr>
                      <a:r>
                        <a:rPr lang="en-GB" sz="1000" dirty="0" smtClean="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smtClean="0"/>
                        <a:t>341</a:t>
                      </a:r>
                      <a:endParaRPr lang="fr-FR" sz="1100" dirty="0">
                        <a:solidFill>
                          <a:schemeClr val="accent3">
                            <a:lumMod val="50000"/>
                          </a:schemeClr>
                        </a:solidFill>
                        <a:latin typeface="Calibri"/>
                        <a:ea typeface="Calibri"/>
                        <a:cs typeface="Times New Roman"/>
                      </a:endParaRPr>
                    </a:p>
                  </a:txBody>
                  <a:tcPr marL="68580" marR="68580" marT="0" marB="0"/>
                </a:tc>
              </a:tr>
              <a:tr h="193679">
                <a:tc>
                  <a:txBody>
                    <a:bodyPr/>
                    <a:lstStyle/>
                    <a:p>
                      <a:pPr>
                        <a:lnSpc>
                          <a:spcPct val="115000"/>
                        </a:lnSpc>
                        <a:spcAft>
                          <a:spcPts val="0"/>
                        </a:spcAft>
                      </a:pPr>
                      <a:r>
                        <a:rPr lang="en-GB" sz="1000" dirty="0" smtClean="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smtClean="0"/>
                        <a:t>208</a:t>
                      </a:r>
                      <a:endParaRPr lang="fr-FR" sz="1100" dirty="0">
                        <a:solidFill>
                          <a:schemeClr val="accent3">
                            <a:lumMod val="50000"/>
                          </a:schemeClr>
                        </a:solidFill>
                        <a:latin typeface="Calibri"/>
                        <a:ea typeface="Calibri"/>
                        <a:cs typeface="Times New Roman"/>
                      </a:endParaRPr>
                    </a:p>
                  </a:txBody>
                  <a:tcPr marL="68580" marR="68580" marT="0" marB="0"/>
                </a:tc>
              </a:tr>
              <a:tr h="193679">
                <a:tc>
                  <a:txBody>
                    <a:bodyPr/>
                    <a:lstStyle/>
                    <a:p>
                      <a:pPr>
                        <a:lnSpc>
                          <a:spcPct val="115000"/>
                        </a:lnSpc>
                        <a:spcAft>
                          <a:spcPts val="0"/>
                        </a:spcAft>
                      </a:pPr>
                      <a:r>
                        <a:rPr lang="en-GB" sz="1000" dirty="0" smtClean="0"/>
                        <a:t>SQL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tc>
              </a:tr>
              <a:tr h="193679">
                <a:tc>
                  <a:txBody>
                    <a:bodyPr/>
                    <a:lstStyle/>
                    <a:p>
                      <a:pPr>
                        <a:lnSpc>
                          <a:spcPct val="115000"/>
                        </a:lnSpc>
                        <a:spcAft>
                          <a:spcPts val="0"/>
                        </a:spcAft>
                      </a:pPr>
                      <a:r>
                        <a:rPr lang="en-GB" sz="1000" dirty="0" smtClean="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tc>
              </a:tr>
            </a:tbl>
          </a:graphicData>
        </a:graphic>
      </p:graphicFrame>
      <p:graphicFrame>
        <p:nvGraphicFramePr>
          <p:cNvPr id="13" name="Table 12" descr="TABLE;TECHNO_LOC"/>
          <p:cNvGraphicFramePr>
            <a:graphicFrameLocks noGrp="1"/>
          </p:cNvGraphicFramePr>
          <p:nvPr>
            <p:extLst>
              <p:ext uri="{D42A27DB-BD31-4B8C-83A1-F6EECF244321}">
                <p14:modId xmlns:p14="http://schemas.microsoft.com/office/powerpoint/2010/main" val="1725734997"/>
              </p:ext>
            </p:extLst>
          </p:nvPr>
        </p:nvGraphicFramePr>
        <p:xfrm>
          <a:off x="401648" y="4916055"/>
          <a:ext cx="2088232" cy="336038"/>
        </p:xfrm>
        <a:graphic>
          <a:graphicData uri="http://schemas.openxmlformats.org/drawingml/2006/table">
            <a:tbl>
              <a:tblPr firstRow="1" bandRow="1">
                <a:tableStyleId>{B301B821-A1FF-4177-AEE7-76D212191A09}</a:tableStyleId>
              </a:tblPr>
              <a:tblGrid>
                <a:gridCol w="1224136"/>
                <a:gridCol w="864096"/>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smtClean="0"/>
                        <a:t>LOCs</a:t>
                      </a:r>
                      <a:endParaRPr lang="fr-FR" sz="1100" dirty="0">
                        <a:latin typeface="Calibri"/>
                        <a:ea typeface="Calibri"/>
                        <a:cs typeface="Times New Roman"/>
                      </a:endParaRPr>
                    </a:p>
                  </a:txBody>
                  <a:tcPr marL="68580" marR="68580" marT="0" marB="0"/>
                </a:tc>
              </a:tr>
              <a:tr h="168019">
                <a:tc>
                  <a:txBody>
                    <a:bodyPr/>
                    <a:lstStyle/>
                    <a:p>
                      <a:pPr>
                        <a:lnSpc>
                          <a:spcPct val="115000"/>
                        </a:lnSpc>
                        <a:spcAft>
                          <a:spcPts val="0"/>
                        </a:spcAft>
                      </a:pPr>
                      <a:r>
                        <a:rPr lang="en-GB" sz="1000" dirty="0" smtClean="0"/>
                        <a:t>JEE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smtClean="0"/>
                        <a:t>39,429</a:t>
                      </a:r>
                      <a:endParaRPr lang="fr-FR" sz="1100" dirty="0">
                        <a:solidFill>
                          <a:schemeClr val="accent3">
                            <a:lumMod val="50000"/>
                          </a:schemeClr>
                        </a:solidFill>
                        <a:latin typeface="Calibri"/>
                        <a:ea typeface="Calibri"/>
                        <a:cs typeface="Times New Roman"/>
                      </a:endParaRPr>
                    </a:p>
                  </a:txBody>
                  <a:tcPr marL="68580" marR="68580" marT="0" marB="0"/>
                </a:tc>
              </a:tr>
            </a:tbl>
          </a:graphicData>
        </a:graphic>
      </p:graphicFrame>
      <p:graphicFrame>
        <p:nvGraphicFramePr>
          <p:cNvPr id="14" name="Table 13" descr="TABLE;TECHNO_LOC_EVOLUTION"/>
          <p:cNvGraphicFramePr>
            <a:graphicFrameLocks noGrp="1"/>
          </p:cNvGraphicFramePr>
          <p:nvPr>
            <p:extLst>
              <p:ext uri="{D42A27DB-BD31-4B8C-83A1-F6EECF244321}">
                <p14:modId xmlns:p14="http://schemas.microsoft.com/office/powerpoint/2010/main" val="1963726030"/>
              </p:ext>
            </p:extLst>
          </p:nvPr>
        </p:nvGraphicFramePr>
        <p:xfrm>
          <a:off x="3432841" y="2604364"/>
          <a:ext cx="4695820" cy="362966"/>
        </p:xfrm>
        <a:graphic>
          <a:graphicData uri="http://schemas.openxmlformats.org/drawingml/2006/table">
            <a:tbl>
              <a:tblPr firstRow="1" bandRow="1">
                <a:tableStyleId>{B301B821-A1FF-4177-AEE7-76D212191A09}</a:tableStyleId>
              </a:tblPr>
              <a:tblGrid>
                <a:gridCol w="867594"/>
                <a:gridCol w="978148"/>
                <a:gridCol w="1021278"/>
                <a:gridCol w="890650"/>
                <a:gridCol w="938150"/>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smtClean="0">
                          <a:latin typeface="+mn-lt"/>
                          <a:ea typeface="+mn-ea"/>
                          <a:cs typeface="+mn-cs"/>
                        </a:rPr>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smtClean="0">
                          <a:latin typeface="Calibri"/>
                          <a:ea typeface="Calibri"/>
                          <a:cs typeface="Times New Roman"/>
                        </a:rPr>
                        <a:t>Previous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smtClean="0">
                          <a:latin typeface="Calibri"/>
                          <a:ea typeface="Calibri"/>
                          <a:cs typeface="Times New Roman"/>
                        </a:rPr>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smtClean="0">
                          <a:latin typeface="Calibri"/>
                          <a:ea typeface="Calibri"/>
                          <a:cs typeface="Times New Roman"/>
                        </a:rPr>
                        <a:t>% Evolution</a:t>
                      </a:r>
                      <a:endParaRPr lang="fr-FR" sz="1100" dirty="0">
                        <a:latin typeface="Calibri"/>
                        <a:ea typeface="Calibri"/>
                        <a:cs typeface="Times New Roman"/>
                      </a:endParaRPr>
                    </a:p>
                  </a:txBody>
                  <a:tcPr marL="68580" marR="68580" marT="0" marB="0" anchor="ctr" anchorCtr="1"/>
                </a:tc>
              </a:tr>
              <a:tr h="168019">
                <a:tc>
                  <a:txBody>
                    <a:bodyPr/>
                    <a:lstStyle/>
                    <a:p>
                      <a:pPr>
                        <a:lnSpc>
                          <a:spcPct val="115000"/>
                        </a:lnSpc>
                        <a:spcAft>
                          <a:spcPts val="0"/>
                        </a:spcAft>
                      </a:pPr>
                      <a:r>
                        <a:rPr lang="en-GB" sz="1000" dirty="0" smtClean="0"/>
                        <a:t>JEE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smtClean="0">
                          <a:solidFill>
                            <a:schemeClr val="tx1"/>
                          </a:solidFill>
                        </a:rPr>
                        <a:t>39,429</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smtClean="0">
                          <a:solidFill>
                            <a:schemeClr val="tx1"/>
                          </a:solidFill>
                          <a:latin typeface="Calibri"/>
                          <a:ea typeface="Calibri"/>
                          <a:cs typeface="Times New Roman"/>
                        </a:rPr>
                        <a:t>28,124</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smtClean="0">
                          <a:solidFill>
                            <a:schemeClr val="tx1"/>
                          </a:solidFill>
                          <a:latin typeface="Calibri"/>
                          <a:ea typeface="Calibri"/>
                          <a:cs typeface="Times New Roman"/>
                        </a:rPr>
                        <a:t>+11,305</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smtClean="0">
                          <a:solidFill>
                            <a:schemeClr val="tx1"/>
                          </a:solidFill>
                          <a:latin typeface="Calibri"/>
                          <a:ea typeface="Calibri"/>
                          <a:cs typeface="Times New Roman"/>
                        </a:rPr>
                        <a:t>+40.2 %</a:t>
                      </a:r>
                      <a:endParaRPr lang="fr-FR" sz="1100" dirty="0">
                        <a:solidFill>
                          <a:schemeClr val="tx1"/>
                        </a:solidFill>
                        <a:latin typeface="Calibri"/>
                        <a:ea typeface="Calibri"/>
                        <a:cs typeface="Times New Roman"/>
                      </a:endParaRPr>
                    </a:p>
                  </a:txBody>
                  <a:tcPr marL="68580" marR="68580" marT="0" marB="0" anchor="ctr" anchorCtr="1"/>
                </a:tc>
              </a:tr>
            </a:tbl>
          </a:graphicData>
        </a:graphic>
      </p:graphicFrame>
      <p:graphicFrame>
        <p:nvGraphicFramePr>
          <p:cNvPr id="15" name="Table 14" descr="TABLE;TECHNICAL_SIZING_EVOLUTION"/>
          <p:cNvGraphicFramePr>
            <a:graphicFrameLocks noGrp="1"/>
          </p:cNvGraphicFramePr>
          <p:nvPr>
            <p:extLst>
              <p:ext uri="{D42A27DB-BD31-4B8C-83A1-F6EECF244321}">
                <p14:modId xmlns:p14="http://schemas.microsoft.com/office/powerpoint/2010/main" val="366623573"/>
              </p:ext>
            </p:extLst>
          </p:nvPr>
        </p:nvGraphicFramePr>
        <p:xfrm>
          <a:off x="3432841" y="1201882"/>
          <a:ext cx="4701757" cy="1088898"/>
        </p:xfrm>
        <a:graphic>
          <a:graphicData uri="http://schemas.openxmlformats.org/drawingml/2006/table">
            <a:tbl>
              <a:tblPr firstRow="1" bandRow="1">
                <a:tableStyleId>{B301B821-A1FF-4177-AEE7-76D212191A09}</a:tableStyleId>
              </a:tblPr>
              <a:tblGrid>
                <a:gridCol w="1143201"/>
                <a:gridCol w="816574"/>
                <a:gridCol w="816574"/>
                <a:gridCol w="839995"/>
                <a:gridCol w="1085413"/>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smtClean="0">
                          <a:latin typeface="+mn-lt"/>
                          <a:ea typeface="+mn-ea"/>
                          <a:cs typeface="+mn-cs"/>
                        </a:rPr>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smtClean="0">
                          <a:latin typeface="Calibri"/>
                          <a:ea typeface="Calibri"/>
                          <a:cs typeface="Times New Roman"/>
                        </a:rPr>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smtClean="0">
                          <a:latin typeface="Calibri"/>
                          <a:ea typeface="Calibri"/>
                          <a:cs typeface="Times New Roman"/>
                        </a:rPr>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smtClean="0">
                          <a:latin typeface="Calibri"/>
                          <a:ea typeface="Calibri"/>
                          <a:cs typeface="Times New Roman"/>
                        </a:rPr>
                        <a:t>% Evolution</a:t>
                      </a:r>
                      <a:endParaRPr lang="fr-FR" sz="1100" dirty="0">
                        <a:latin typeface="Calibri"/>
                        <a:ea typeface="Calibri"/>
                        <a:cs typeface="Times New Roman"/>
                      </a:endParaRPr>
                    </a:p>
                  </a:txBody>
                  <a:tcPr marL="68580" marR="68580" marT="0" marB="0" anchor="ctr" anchorCtr="1"/>
                </a:tc>
              </a:tr>
              <a:tr h="168019">
                <a:tc>
                  <a:txBody>
                    <a:bodyPr/>
                    <a:lstStyle/>
                    <a:p>
                      <a:pPr>
                        <a:lnSpc>
                          <a:spcPct val="115000"/>
                        </a:lnSpc>
                        <a:spcAft>
                          <a:spcPts val="0"/>
                        </a:spcAft>
                      </a:pPr>
                      <a:r>
                        <a:rPr lang="en-GB" sz="1000" dirty="0" smtClean="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smtClean="0"/>
                        <a:t>39</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smtClean="0">
                          <a:solidFill>
                            <a:schemeClr val="tx1"/>
                          </a:solidFill>
                          <a:latin typeface="Calibri"/>
                          <a:ea typeface="Calibri"/>
                          <a:cs typeface="Times New Roman"/>
                        </a:rPr>
                        <a:t>28</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smtClean="0">
                          <a:solidFill>
                            <a:schemeClr val="tx1"/>
                          </a:solidFill>
                          <a:latin typeface="Calibri"/>
                          <a:ea typeface="Calibri"/>
                          <a:cs typeface="Times New Roman"/>
                        </a:rPr>
                        <a:t>+11.3</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smtClean="0">
                          <a:solidFill>
                            <a:schemeClr val="tx1"/>
                          </a:solidFill>
                          <a:latin typeface="Calibri"/>
                          <a:ea typeface="Calibri"/>
                          <a:cs typeface="Times New Roman"/>
                        </a:rPr>
                        <a:t>+40.2 %</a:t>
                      </a:r>
                      <a:endParaRPr lang="fr-FR" sz="1100" dirty="0">
                        <a:solidFill>
                          <a:schemeClr val="tx1"/>
                        </a:solidFill>
                        <a:latin typeface="Calibri"/>
                        <a:ea typeface="Calibri"/>
                        <a:cs typeface="Times New Roman"/>
                      </a:endParaRPr>
                    </a:p>
                  </a:txBody>
                  <a:tcPr marL="68580" marR="68580" marT="0" marB="0" anchor="ctr" anchorCtr="1"/>
                </a:tc>
              </a:tr>
              <a:tr h="168019">
                <a:tc>
                  <a:txBody>
                    <a:bodyPr/>
                    <a:lstStyle/>
                    <a:p>
                      <a:pPr>
                        <a:lnSpc>
                          <a:spcPct val="115000"/>
                        </a:lnSpc>
                        <a:spcAft>
                          <a:spcPts val="0"/>
                        </a:spcAft>
                      </a:pPr>
                      <a:r>
                        <a:rPr lang="en-GB" sz="1000" dirty="0" smtClean="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smtClean="0"/>
                        <a:t>341</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smtClean="0">
                          <a:solidFill>
                            <a:schemeClr val="tx1"/>
                          </a:solidFill>
                          <a:latin typeface="Calibri"/>
                          <a:ea typeface="Calibri"/>
                          <a:cs typeface="Times New Roman"/>
                        </a:rPr>
                        <a:t>256</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smtClean="0">
                          <a:solidFill>
                            <a:schemeClr val="tx1"/>
                          </a:solidFill>
                          <a:latin typeface="Calibri"/>
                          <a:ea typeface="Calibri"/>
                          <a:cs typeface="Times New Roman"/>
                        </a:rPr>
                        <a:t>+85.0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smtClean="0">
                          <a:solidFill>
                            <a:schemeClr val="tx1"/>
                          </a:solidFill>
                          <a:latin typeface="Calibri"/>
                          <a:ea typeface="Calibri"/>
                          <a:cs typeface="Times New Roman"/>
                        </a:rPr>
                        <a:t>+33.2 %</a:t>
                      </a:r>
                      <a:endParaRPr lang="fr-FR" sz="1100" dirty="0">
                        <a:solidFill>
                          <a:schemeClr val="tx1"/>
                        </a:solidFill>
                        <a:latin typeface="Calibri"/>
                        <a:ea typeface="Calibri"/>
                        <a:cs typeface="Times New Roman"/>
                      </a:endParaRPr>
                    </a:p>
                  </a:txBody>
                  <a:tcPr marL="68580" marR="68580" marT="0" marB="0" anchor="ctr" anchorCtr="1"/>
                </a:tc>
              </a:tr>
              <a:tr h="168019">
                <a:tc>
                  <a:txBody>
                    <a:bodyPr/>
                    <a:lstStyle/>
                    <a:p>
                      <a:pPr>
                        <a:lnSpc>
                          <a:spcPct val="115000"/>
                        </a:lnSpc>
                        <a:spcAft>
                          <a:spcPts val="0"/>
                        </a:spcAft>
                      </a:pPr>
                      <a:r>
                        <a:rPr lang="en-GB" sz="1000" dirty="0" smtClean="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smtClean="0"/>
                        <a:t>208</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smtClean="0">
                          <a:solidFill>
                            <a:schemeClr val="tx1"/>
                          </a:solidFill>
                          <a:latin typeface="Calibri"/>
                          <a:ea typeface="Calibri"/>
                          <a:cs typeface="Times New Roman"/>
                        </a:rPr>
                        <a:t>164</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smtClean="0">
                          <a:solidFill>
                            <a:schemeClr val="tx1"/>
                          </a:solidFill>
                          <a:latin typeface="Calibri"/>
                          <a:ea typeface="Calibri"/>
                          <a:cs typeface="Times New Roman"/>
                        </a:rPr>
                        <a:t>+44.0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smtClean="0">
                          <a:solidFill>
                            <a:schemeClr val="tx1"/>
                          </a:solidFill>
                          <a:latin typeface="Calibri"/>
                          <a:ea typeface="Calibri"/>
                          <a:cs typeface="Times New Roman"/>
                        </a:rPr>
                        <a:t>+26.8 %</a:t>
                      </a:r>
                      <a:endParaRPr lang="fr-FR" sz="1100" dirty="0">
                        <a:solidFill>
                          <a:schemeClr val="tx1"/>
                        </a:solidFill>
                        <a:latin typeface="Calibri"/>
                        <a:ea typeface="Calibri"/>
                        <a:cs typeface="Times New Roman"/>
                      </a:endParaRPr>
                    </a:p>
                  </a:txBody>
                  <a:tcPr marL="68580" marR="68580" marT="0" marB="0" anchor="ctr" anchorCtr="1"/>
                </a:tc>
              </a:tr>
              <a:tr h="168019">
                <a:tc>
                  <a:txBody>
                    <a:bodyPr/>
                    <a:lstStyle/>
                    <a:p>
                      <a:pPr>
                        <a:lnSpc>
                          <a:spcPct val="115000"/>
                        </a:lnSpc>
                        <a:spcAft>
                          <a:spcPts val="0"/>
                        </a:spcAft>
                      </a:pPr>
                      <a:r>
                        <a:rPr lang="en-GB" sz="1000" dirty="0" smtClean="0"/>
                        <a:t>SQL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smtClean="0">
                          <a:solidFill>
                            <a:schemeClr val="tx1"/>
                          </a:solidFill>
                          <a:latin typeface="Calibri"/>
                          <a:ea typeface="Calibri"/>
                          <a:cs typeface="Times New Roman"/>
                        </a:rPr>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smtClean="0">
                          <a:solidFill>
                            <a:schemeClr val="tx1"/>
                          </a:solidFill>
                          <a:latin typeface="Calibri"/>
                          <a:ea typeface="Calibri"/>
                          <a:cs typeface="Times New Roman"/>
                        </a:rPr>
                        <a:t>0.00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smtClean="0">
                          <a:solidFill>
                            <a:schemeClr val="tx1"/>
                          </a:solidFill>
                          <a:latin typeface="Calibri"/>
                          <a:ea typeface="Calibri"/>
                          <a:cs typeface="Times New Roman"/>
                        </a:rPr>
                        <a:t>N/A</a:t>
                      </a:r>
                      <a:endParaRPr lang="fr-FR" sz="1100" dirty="0">
                        <a:solidFill>
                          <a:schemeClr val="tx1"/>
                        </a:solidFill>
                        <a:latin typeface="Calibri"/>
                        <a:ea typeface="Calibri"/>
                        <a:cs typeface="Times New Roman"/>
                      </a:endParaRPr>
                    </a:p>
                  </a:txBody>
                  <a:tcPr marL="68580" marR="68580" marT="0" marB="0" anchor="ctr" anchorCtr="1"/>
                </a:tc>
              </a:tr>
              <a:tr h="168019">
                <a:tc>
                  <a:txBody>
                    <a:bodyPr/>
                    <a:lstStyle/>
                    <a:p>
                      <a:pPr>
                        <a:lnSpc>
                          <a:spcPct val="115000"/>
                        </a:lnSpc>
                        <a:spcAft>
                          <a:spcPts val="0"/>
                        </a:spcAft>
                      </a:pPr>
                      <a:r>
                        <a:rPr lang="en-GB" sz="1000" dirty="0" smtClean="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smtClean="0">
                          <a:solidFill>
                            <a:schemeClr val="tx1"/>
                          </a:solidFill>
                          <a:latin typeface="Calibri"/>
                          <a:ea typeface="Calibri"/>
                          <a:cs typeface="Times New Roman"/>
                        </a:rPr>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smtClean="0">
                          <a:solidFill>
                            <a:schemeClr val="tx1"/>
                          </a:solidFill>
                          <a:latin typeface="Calibri"/>
                          <a:ea typeface="Calibri"/>
                          <a:cs typeface="Times New Roman"/>
                        </a:rPr>
                        <a:t>0.00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smtClean="0">
                          <a:solidFill>
                            <a:schemeClr val="tx1"/>
                          </a:solidFill>
                          <a:latin typeface="Calibri"/>
                          <a:ea typeface="Calibri"/>
                          <a:cs typeface="Times New Roman"/>
                        </a:rPr>
                        <a:t>N/A</a:t>
                      </a:r>
                      <a:endParaRPr lang="fr-FR" sz="1100" dirty="0">
                        <a:solidFill>
                          <a:schemeClr val="tx1"/>
                        </a:solidFill>
                        <a:latin typeface="Calibri"/>
                        <a:ea typeface="Calibri"/>
                        <a:cs typeface="Times New Roman"/>
                      </a:endParaRPr>
                    </a:p>
                  </a:txBody>
                  <a:tcPr marL="68580" marR="68580" marT="0" marB="0" anchor="ctr" anchorCtr="1"/>
                </a:tc>
              </a:tr>
            </a:tbl>
          </a:graphicData>
        </a:graphic>
      </p:graphicFrame>
      <p:sp>
        <p:nvSpPr>
          <p:cNvPr id="16" name="TextBox 15"/>
          <p:cNvSpPr txBox="1"/>
          <p:nvPr/>
        </p:nvSpPr>
        <p:spPr>
          <a:xfrm>
            <a:off x="3331902" y="732167"/>
            <a:ext cx="3076258" cy="338554"/>
          </a:xfrm>
          <a:prstGeom prst="rect">
            <a:avLst/>
          </a:prstGeom>
          <a:noFill/>
        </p:spPr>
        <p:txBody>
          <a:bodyPr wrap="square" rtlCol="0">
            <a:spAutoFit/>
          </a:bodyPr>
          <a:lstStyle/>
          <a:p>
            <a:r>
              <a:rPr lang="en-US" sz="1600" b="1" dirty="0" smtClean="0">
                <a:solidFill>
                  <a:schemeClr val="accent1"/>
                </a:solidFill>
              </a:rPr>
              <a:t>Evolution de la </a:t>
            </a:r>
            <a:r>
              <a:rPr lang="en-US" sz="1600" b="1" dirty="0" err="1" smtClean="0">
                <a:solidFill>
                  <a:schemeClr val="accent1"/>
                </a:solidFill>
              </a:rPr>
              <a:t>volumétrie</a:t>
            </a:r>
            <a:endParaRPr lang="en-US" sz="1600" b="1" dirty="0">
              <a:solidFill>
                <a:schemeClr val="accent1"/>
              </a:solidFill>
            </a:endParaRPr>
          </a:p>
        </p:txBody>
      </p:sp>
      <p:grpSp>
        <p:nvGrpSpPr>
          <p:cNvPr id="4" name="Group 3"/>
          <p:cNvGrpSpPr/>
          <p:nvPr/>
        </p:nvGrpSpPr>
        <p:grpSpPr>
          <a:xfrm>
            <a:off x="3087585" y="3979963"/>
            <a:ext cx="5403274" cy="1759248"/>
            <a:chOff x="3087585" y="3843717"/>
            <a:chExt cx="5403274" cy="1759248"/>
          </a:xfrm>
        </p:grpSpPr>
        <p:sp>
          <p:nvSpPr>
            <p:cNvPr id="19" name="Rounded Rectangle 18"/>
            <p:cNvSpPr/>
            <p:nvPr/>
          </p:nvSpPr>
          <p:spPr>
            <a:xfrm>
              <a:off x="3087585" y="3843718"/>
              <a:ext cx="5403274" cy="1759247"/>
            </a:xfrm>
            <a:prstGeom prst="roundRect">
              <a:avLst>
                <a:gd name="adj" fmla="val 899"/>
              </a:avLst>
            </a:prstGeom>
            <a:ln w="6350">
              <a:solidFill>
                <a:schemeClr val="bg1">
                  <a:lumMod val="75000"/>
                </a:schemeClr>
              </a:solidFill>
              <a:headEnd/>
              <a:tailEn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graphicFrame>
          <p:nvGraphicFramePr>
            <p:cNvPr id="17" name="Chart 12" descr="GRAPH;MODULES_ARTIFACTS;COUNT=5"/>
            <p:cNvGraphicFramePr/>
            <p:nvPr>
              <p:extLst>
                <p:ext uri="{D42A27DB-BD31-4B8C-83A1-F6EECF244321}">
                  <p14:modId xmlns:p14="http://schemas.microsoft.com/office/powerpoint/2010/main" val="1497638867"/>
                </p:ext>
              </p:extLst>
            </p:nvPr>
          </p:nvGraphicFramePr>
          <p:xfrm>
            <a:off x="5327357" y="3843717"/>
            <a:ext cx="3092250" cy="1759247"/>
          </p:xfrm>
          <a:graphic>
            <a:graphicData uri="http://schemas.openxmlformats.org/drawingml/2006/chart">
              <c:chart xmlns:c="http://schemas.openxmlformats.org/drawingml/2006/chart" xmlns:r="http://schemas.openxmlformats.org/officeDocument/2006/relationships" r:id="rId4"/>
            </a:graphicData>
          </a:graphic>
        </p:graphicFrame>
      </p:grpSp>
      <p:sp>
        <p:nvSpPr>
          <p:cNvPr id="18" name="TextBox 17"/>
          <p:cNvSpPr txBox="1"/>
          <p:nvPr/>
        </p:nvSpPr>
        <p:spPr>
          <a:xfrm>
            <a:off x="3331902" y="3672186"/>
            <a:ext cx="3847605" cy="307777"/>
          </a:xfrm>
          <a:prstGeom prst="rect">
            <a:avLst/>
          </a:prstGeom>
          <a:noFill/>
        </p:spPr>
        <p:txBody>
          <a:bodyPr wrap="square" rtlCol="0">
            <a:spAutoFit/>
          </a:bodyPr>
          <a:lstStyle/>
          <a:p>
            <a:r>
              <a:rPr lang="en-US" sz="1400" b="1" dirty="0" smtClean="0">
                <a:solidFill>
                  <a:schemeClr val="accent1"/>
                </a:solidFill>
              </a:rPr>
              <a:t>Distribution par technologies par module</a:t>
            </a:r>
            <a:endParaRPr lang="en-US" sz="1400" b="1" dirty="0">
              <a:solidFill>
                <a:schemeClr val="accent1"/>
              </a:solidFill>
            </a:endParaRPr>
          </a:p>
        </p:txBody>
      </p:sp>
    </p:spTree>
    <p:extLst>
      <p:ext uri="{BB962C8B-B14F-4D97-AF65-F5344CB8AC3E}">
        <p14:creationId xmlns:p14="http://schemas.microsoft.com/office/powerpoint/2010/main" val="12347017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8"/>
          <p:cNvSpPr txBox="1">
            <a:spLocks/>
          </p:cNvSpPr>
          <p:nvPr/>
        </p:nvSpPr>
        <p:spPr>
          <a:xfrm>
            <a:off x="340246" y="3736865"/>
            <a:ext cx="8431721" cy="1933863"/>
          </a:xfrm>
          <a:prstGeom prst="rect">
            <a:avLst/>
          </a:prstGeom>
        </p:spPr>
        <p:txBody>
          <a:bodyPr vert="horz" lIns="45720" tIns="45720" rIns="45720" bIns="45720" rtlCol="0">
            <a:spAutoFit/>
          </a:bodyPr>
          <a:lst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00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160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600" baseline="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a:lstStyle>
          <a:p>
            <a:r>
              <a:rPr lang="fr-FR" sz="1800" kern="0" dirty="0" smtClean="0"/>
              <a:t>On constate que les règles générant le plus de violations critiques sont  :</a:t>
            </a:r>
          </a:p>
          <a:p>
            <a:pPr lvl="1"/>
            <a:r>
              <a:rPr lang="fr-FR" sz="1800" kern="0" dirty="0" smtClean="0"/>
              <a:t>« </a:t>
            </a:r>
            <a:r>
              <a:rPr lang="en-GB" sz="1800" dirty="0"/>
              <a:t>Avoid instantiations inside </a:t>
            </a:r>
            <a:r>
              <a:rPr lang="en-GB" sz="1800" dirty="0" smtClean="0"/>
              <a:t>loops</a:t>
            </a:r>
            <a:r>
              <a:rPr lang="fr-FR" sz="1800" kern="0" dirty="0" smtClean="0"/>
              <a:t> » avec 94 violations,</a:t>
            </a:r>
          </a:p>
          <a:p>
            <a:pPr lvl="1">
              <a:spcBef>
                <a:spcPts val="0"/>
              </a:spcBef>
              <a:spcAft>
                <a:spcPts val="0"/>
              </a:spcAft>
            </a:pPr>
            <a:r>
              <a:rPr lang="fr-FR" sz="1800" kern="0" dirty="0" smtClean="0"/>
              <a:t>« </a:t>
            </a:r>
            <a:r>
              <a:rPr lang="en-GB" sz="1800" dirty="0"/>
              <a:t>Pages should use error handling </a:t>
            </a:r>
            <a:r>
              <a:rPr lang="en-GB" sz="1800" dirty="0" smtClean="0"/>
              <a:t>page</a:t>
            </a:r>
            <a:r>
              <a:rPr lang="fr-FR" sz="1800" kern="0" dirty="0" smtClean="0"/>
              <a:t> » avec 48 violations</a:t>
            </a:r>
          </a:p>
          <a:p>
            <a:pPr marL="0" indent="0">
              <a:spcBef>
                <a:spcPts val="0"/>
              </a:spcBef>
              <a:spcAft>
                <a:spcPts val="0"/>
              </a:spcAft>
              <a:buFont typeface="Wingdings" pitchFamily="2" charset="2"/>
              <a:buNone/>
            </a:pPr>
            <a:endParaRPr lang="fr-FR" sz="1800" kern="0" dirty="0" smtClean="0"/>
          </a:p>
          <a:p>
            <a:pPr marL="0" indent="0">
              <a:buFont typeface="Wingdings" pitchFamily="2" charset="2"/>
              <a:buNone/>
            </a:pPr>
            <a:r>
              <a:rPr lang="fr-FR" sz="1800" kern="0" dirty="0" smtClean="0"/>
              <a:t>La description précise de ces violations critiques et une proposition de correction à apporter sont présentées dans le slide suivant.</a:t>
            </a:r>
            <a:endParaRPr lang="fr-FR" sz="1800" kern="0" dirty="0"/>
          </a:p>
        </p:txBody>
      </p:sp>
      <p:sp>
        <p:nvSpPr>
          <p:cNvPr id="2" name="Slide Number Placeholder 1"/>
          <p:cNvSpPr>
            <a:spLocks noGrp="1"/>
          </p:cNvSpPr>
          <p:nvPr>
            <p:ph type="sldNum" sz="quarter" idx="10"/>
          </p:nvPr>
        </p:nvSpPr>
        <p:spPr>
          <a:xfrm>
            <a:off x="4009551" y="6570669"/>
            <a:ext cx="501650" cy="228600"/>
          </a:xfrm>
        </p:spPr>
        <p:txBody>
          <a:bodyPr/>
          <a:lstStyle/>
          <a:p>
            <a:fld id="{F71C7896-8E11-4384-BFC5-C0974CDBC83D}" type="slidenum">
              <a:rPr lang="en-US" smtClean="0"/>
              <a:pPr/>
              <a:t>2</a:t>
            </a:fld>
            <a:endParaRPr lang="en-US" dirty="0"/>
          </a:p>
        </p:txBody>
      </p:sp>
      <p:sp>
        <p:nvSpPr>
          <p:cNvPr id="3" name="Title 2"/>
          <p:cNvSpPr>
            <a:spLocks noGrp="1"/>
          </p:cNvSpPr>
          <p:nvPr>
            <p:ph type="title"/>
          </p:nvPr>
        </p:nvSpPr>
        <p:spPr/>
        <p:txBody>
          <a:bodyPr/>
          <a:lstStyle/>
          <a:p>
            <a:r>
              <a:rPr lang="fr-FR" dirty="0" smtClean="0"/>
              <a:t>CAST 3 </a:t>
            </a:r>
            <a:r>
              <a:rPr lang="fr-FR" dirty="0"/>
              <a:t>: </a:t>
            </a:r>
            <a:r>
              <a:rPr lang="fr-FR" dirty="0" smtClean="0"/>
              <a:t>Nombre de violations critiques</a:t>
            </a:r>
            <a:endParaRPr lang="fr-FR" dirty="0"/>
          </a:p>
        </p:txBody>
      </p:sp>
      <p:graphicFrame>
        <p:nvGraphicFramePr>
          <p:cNvPr id="7" name="Table 6" descr="TABLE;TOP_CRITICAL_VIOLATIONS_EVOLUTION;COUNT=8,BC-ID=60017"/>
          <p:cNvGraphicFramePr>
            <a:graphicFrameLocks noGrp="1"/>
          </p:cNvGraphicFramePr>
          <p:nvPr>
            <p:extLst>
              <p:ext uri="{D42A27DB-BD31-4B8C-83A1-F6EECF244321}">
                <p14:modId xmlns:p14="http://schemas.microsoft.com/office/powerpoint/2010/main" val="1273778955"/>
              </p:ext>
            </p:extLst>
          </p:nvPr>
        </p:nvGraphicFramePr>
        <p:xfrm>
          <a:off x="340246" y="1111208"/>
          <a:ext cx="8186237" cy="2503775"/>
        </p:xfrm>
        <a:graphic>
          <a:graphicData uri="http://schemas.openxmlformats.org/drawingml/2006/table">
            <a:tbl>
              <a:tblPr firstRow="1" bandRow="1">
                <a:effectLst>
                  <a:outerShdw blurRad="50800" dist="38100" dir="2700000" algn="tl" rotWithShape="0">
                    <a:prstClr val="black">
                      <a:alpha val="40000"/>
                    </a:prstClr>
                  </a:outerShdw>
                </a:effectLst>
                <a:tableStyleId>{B301B821-A1FF-4177-AEE7-76D212191A09}</a:tableStyleId>
              </a:tblPr>
              <a:tblGrid>
                <a:gridCol w="4801543"/>
                <a:gridCol w="708424"/>
                <a:gridCol w="708424"/>
                <a:gridCol w="1023280"/>
                <a:gridCol w="944566"/>
              </a:tblGrid>
              <a:tr h="360823">
                <a:tc>
                  <a:txBody>
                    <a:bodyPr/>
                    <a:lstStyle/>
                    <a:p>
                      <a:pPr>
                        <a:lnSpc>
                          <a:spcPct val="115000"/>
                        </a:lnSpc>
                        <a:spcAft>
                          <a:spcPts val="0"/>
                        </a:spcAft>
                      </a:pPr>
                      <a:r>
                        <a:rPr lang="fr-FR" sz="1100" dirty="0" smtClean="0"/>
                        <a:t>Critical Rules Name</a:t>
                      </a:r>
                      <a:endParaRPr lang="fr-FR" sz="1100" dirty="0">
                        <a:latin typeface="Calibri"/>
                        <a:ea typeface="Calibri"/>
                        <a:cs typeface="Times New Roman"/>
                      </a:endParaRPr>
                    </a:p>
                  </a:txBody>
                  <a:tcPr marL="68580" marR="68580" marT="0" marB="0"/>
                </a:tc>
                <a:tc>
                  <a:txBody>
                    <a:bodyPr/>
                    <a:lstStyle/>
                    <a:p>
                      <a:pPr>
                        <a:lnSpc>
                          <a:spcPct val="115000"/>
                        </a:lnSpc>
                        <a:spcAft>
                          <a:spcPts val="0"/>
                        </a:spcAft>
                      </a:pPr>
                      <a:r>
                        <a:rPr lang="fr-FR" sz="1100" dirty="0" err="1" smtClean="0">
                          <a:latin typeface="Calibri"/>
                          <a:ea typeface="Calibri"/>
                          <a:cs typeface="Times New Roman"/>
                        </a:rPr>
                        <a:t>Current</a:t>
                      </a:r>
                      <a:endParaRPr lang="fr-FR" sz="1100" dirty="0">
                        <a:latin typeface="Calibri"/>
                        <a:ea typeface="Calibri"/>
                        <a:cs typeface="Times New Roman"/>
                      </a:endParaRPr>
                    </a:p>
                  </a:txBody>
                  <a:tcPr marL="68580" marR="68580" marT="0" marB="0"/>
                </a:tc>
                <a:tc>
                  <a:txBody>
                    <a:bodyPr/>
                    <a:lstStyle/>
                    <a:p>
                      <a:pPr>
                        <a:lnSpc>
                          <a:spcPct val="115000"/>
                        </a:lnSpc>
                        <a:spcAft>
                          <a:spcPts val="0"/>
                        </a:spcAft>
                      </a:pPr>
                      <a:r>
                        <a:rPr lang="fr-FR" sz="1100" dirty="0" err="1" smtClean="0">
                          <a:latin typeface="Calibri"/>
                          <a:ea typeface="Calibri"/>
                          <a:cs typeface="Times New Roman"/>
                        </a:rPr>
                        <a:t>Previous</a:t>
                      </a:r>
                      <a:endParaRPr lang="fr-FR" sz="1100" dirty="0">
                        <a:latin typeface="Calibri"/>
                        <a:ea typeface="Calibri"/>
                        <a:cs typeface="Times New Roman"/>
                      </a:endParaRPr>
                    </a:p>
                  </a:txBody>
                  <a:tcPr marL="68580" marR="68580" marT="0" marB="0"/>
                </a:tc>
                <a:tc>
                  <a:txBody>
                    <a:bodyPr/>
                    <a:lstStyle/>
                    <a:p>
                      <a:pPr>
                        <a:lnSpc>
                          <a:spcPct val="115000"/>
                        </a:lnSpc>
                        <a:spcAft>
                          <a:spcPts val="0"/>
                        </a:spcAft>
                      </a:pPr>
                      <a:r>
                        <a:rPr lang="en-GB" sz="1100" b="1" kern="1200" dirty="0" smtClean="0">
                          <a:solidFill>
                            <a:schemeClr val="lt1"/>
                          </a:solidFill>
                          <a:latin typeface="+mn-lt"/>
                          <a:ea typeface="+mn-ea"/>
                          <a:cs typeface="+mn-cs"/>
                        </a:rPr>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100" b="1" kern="1200" dirty="0" smtClean="0">
                          <a:solidFill>
                            <a:schemeClr val="lt1"/>
                          </a:solidFill>
                          <a:latin typeface="+mn-lt"/>
                          <a:ea typeface="+mn-ea"/>
                          <a:cs typeface="+mn-cs"/>
                        </a:rPr>
                        <a:t>% Evolution</a:t>
                      </a:r>
                      <a:endParaRPr lang="fr-FR" sz="1100" dirty="0">
                        <a:latin typeface="Calibri"/>
                        <a:ea typeface="Calibri"/>
                        <a:cs typeface="Times New Roman"/>
                      </a:endParaRPr>
                    </a:p>
                  </a:txBody>
                  <a:tcPr marL="68580" marR="68580" marT="0" marB="0"/>
                </a:tc>
              </a:tr>
              <a:tr h="267869">
                <a:tc>
                  <a:txBody>
                    <a:bodyPr/>
                    <a:lstStyle/>
                    <a:p>
                      <a:pPr>
                        <a:lnSpc>
                          <a:spcPct val="115000"/>
                        </a:lnSpc>
                        <a:spcAft>
                          <a:spcPts val="0"/>
                        </a:spcAft>
                      </a:pPr>
                      <a:r>
                        <a:rPr lang="en-GB" sz="1000" dirty="0" smtClean="0"/>
                        <a:t>Pages should use error handling page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163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N/A</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N/A</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N/A</a:t>
                      </a:r>
                      <a:endParaRPr lang="fr-FR" sz="1100" dirty="0">
                        <a:solidFill>
                          <a:schemeClr val="accent3">
                            <a:lumMod val="50000"/>
                          </a:schemeClr>
                        </a:solidFill>
                        <a:latin typeface="Calibri"/>
                        <a:ea typeface="Calibri"/>
                        <a:cs typeface="Times New Roman"/>
                      </a:endParaRPr>
                    </a:p>
                  </a:txBody>
                  <a:tcPr marL="68580" marR="68580" marT="0" marB="0"/>
                </a:tc>
              </a:tr>
              <a:tr h="267869">
                <a:tc>
                  <a:txBody>
                    <a:bodyPr/>
                    <a:lstStyle/>
                    <a:p>
                      <a:pPr>
                        <a:lnSpc>
                          <a:spcPct val="115000"/>
                        </a:lnSpc>
                        <a:spcAft>
                          <a:spcPts val="0"/>
                        </a:spcAft>
                      </a:pPr>
                      <a:r>
                        <a:rPr lang="en-GB" sz="1000" dirty="0" smtClean="0"/>
                        <a:t>Avoid instantiations inside loops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134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N/A</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N/A</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N/A</a:t>
                      </a:r>
                      <a:endParaRPr lang="fr-FR" sz="1100" dirty="0">
                        <a:solidFill>
                          <a:schemeClr val="accent3">
                            <a:lumMod val="50000"/>
                          </a:schemeClr>
                        </a:solidFill>
                        <a:latin typeface="Calibri"/>
                        <a:ea typeface="Calibri"/>
                        <a:cs typeface="Times New Roman"/>
                      </a:endParaRPr>
                    </a:p>
                  </a:txBody>
                  <a:tcPr marL="68580" marR="68580" marT="0" marB="0"/>
                </a:tc>
              </a:tr>
              <a:tr h="267869">
                <a:tc>
                  <a:txBody>
                    <a:bodyPr/>
                    <a:lstStyle/>
                    <a:p>
                      <a:pPr>
                        <a:lnSpc>
                          <a:spcPct val="115000"/>
                        </a:lnSpc>
                        <a:spcAft>
                          <a:spcPts val="0"/>
                        </a:spcAft>
                      </a:pPr>
                      <a:r>
                        <a:rPr lang="en-GB" sz="1000" dirty="0" smtClean="0"/>
                        <a:t>Avoid Form Field without Validator</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50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N/A</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N/A</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N/A</a:t>
                      </a:r>
                      <a:endParaRPr lang="fr-FR" sz="1100" dirty="0">
                        <a:solidFill>
                          <a:schemeClr val="accent3">
                            <a:lumMod val="50000"/>
                          </a:schemeClr>
                        </a:solidFill>
                        <a:latin typeface="Calibri"/>
                        <a:ea typeface="Calibri"/>
                        <a:cs typeface="Times New Roman"/>
                      </a:endParaRPr>
                    </a:p>
                  </a:txBody>
                  <a:tcPr marL="68580" marR="68580" marT="0" marB="0"/>
                </a:tc>
              </a:tr>
              <a:tr h="267869">
                <a:tc>
                  <a:txBody>
                    <a:bodyPr/>
                    <a:lstStyle/>
                    <a:p>
                      <a:pPr>
                        <a:lnSpc>
                          <a:spcPct val="115000"/>
                        </a:lnSpc>
                        <a:spcAft>
                          <a:spcPts val="0"/>
                        </a:spcAft>
                      </a:pPr>
                      <a:r>
                        <a:rPr lang="en-GB" sz="1000" dirty="0" smtClean="0"/>
                        <a:t>Avoid cyclical calls and inheritances between packages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47</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N/A</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N/A</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N/A</a:t>
                      </a:r>
                      <a:endParaRPr lang="fr-FR" sz="1100" dirty="0">
                        <a:solidFill>
                          <a:schemeClr val="accent3">
                            <a:lumMod val="50000"/>
                          </a:schemeClr>
                        </a:solidFill>
                        <a:latin typeface="Calibri"/>
                        <a:ea typeface="Calibri"/>
                        <a:cs typeface="Times New Roman"/>
                      </a:endParaRPr>
                    </a:p>
                  </a:txBody>
                  <a:tcPr marL="68580" marR="68580" marT="0" marB="0"/>
                </a:tc>
              </a:tr>
              <a:tr h="267869">
                <a:tc>
                  <a:txBody>
                    <a:bodyPr/>
                    <a:lstStyle/>
                    <a:p>
                      <a:pPr>
                        <a:lnSpc>
                          <a:spcPct val="115000"/>
                        </a:lnSpc>
                        <a:spcAft>
                          <a:spcPts val="0"/>
                        </a:spcAft>
                      </a:pPr>
                      <a:r>
                        <a:rPr lang="en-GB" sz="1000" dirty="0" smtClean="0"/>
                        <a:t>Avoid direct definition of JavaScript Functions in a Web page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40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N/A</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N/A</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N/A</a:t>
                      </a:r>
                      <a:endParaRPr lang="fr-FR" sz="1100" dirty="0">
                        <a:solidFill>
                          <a:schemeClr val="accent3">
                            <a:lumMod val="50000"/>
                          </a:schemeClr>
                        </a:solidFill>
                        <a:latin typeface="Calibri"/>
                        <a:ea typeface="Calibri"/>
                        <a:cs typeface="Times New Roman"/>
                      </a:endParaRPr>
                    </a:p>
                  </a:txBody>
                  <a:tcPr marL="68580" marR="68580" marT="0" marB="0"/>
                </a:tc>
              </a:tr>
              <a:tr h="267869">
                <a:tc>
                  <a:txBody>
                    <a:bodyPr/>
                    <a:lstStyle/>
                    <a:p>
                      <a:pPr>
                        <a:lnSpc>
                          <a:spcPct val="115000"/>
                        </a:lnSpc>
                        <a:spcAft>
                          <a:spcPts val="0"/>
                        </a:spcAft>
                      </a:pPr>
                      <a:r>
                        <a:rPr lang="en-GB" sz="1000" dirty="0" smtClean="0"/>
                        <a:t>Avoid action mappings validator turned off</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36</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N/A</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N/A</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N/A</a:t>
                      </a:r>
                      <a:endParaRPr lang="fr-FR" sz="1100" dirty="0">
                        <a:solidFill>
                          <a:schemeClr val="accent3">
                            <a:lumMod val="50000"/>
                          </a:schemeClr>
                        </a:solidFill>
                        <a:latin typeface="Calibri"/>
                        <a:ea typeface="Calibri"/>
                        <a:cs typeface="Times New Roman"/>
                      </a:endParaRPr>
                    </a:p>
                  </a:txBody>
                  <a:tcPr marL="68580" marR="68580" marT="0" marB="0"/>
                </a:tc>
              </a:tr>
              <a:tr h="267869">
                <a:tc>
                  <a:txBody>
                    <a:bodyPr/>
                    <a:lstStyle/>
                    <a:p>
                      <a:pPr>
                        <a:lnSpc>
                          <a:spcPct val="115000"/>
                        </a:lnSpc>
                        <a:spcAft>
                          <a:spcPts val="0"/>
                        </a:spcAft>
                      </a:pPr>
                      <a:r>
                        <a:rPr lang="en-GB" sz="1000" dirty="0" smtClean="0"/>
                        <a:t>Suspicious similar method names or signatures in an inheritance tree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11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N/A</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N/A</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N/A</a:t>
                      </a:r>
                      <a:endParaRPr lang="fr-FR" sz="1100" dirty="0">
                        <a:solidFill>
                          <a:schemeClr val="accent3">
                            <a:lumMod val="50000"/>
                          </a:schemeClr>
                        </a:solidFill>
                        <a:latin typeface="Calibri"/>
                        <a:ea typeface="Calibri"/>
                        <a:cs typeface="Times New Roman"/>
                      </a:endParaRPr>
                    </a:p>
                  </a:txBody>
                  <a:tcPr marL="68580" marR="68580" marT="0" marB="0"/>
                </a:tc>
              </a:tr>
              <a:tr h="267869">
                <a:tc>
                  <a:txBody>
                    <a:bodyPr/>
                    <a:lstStyle/>
                    <a:p>
                      <a:pPr>
                        <a:lnSpc>
                          <a:spcPct val="115000"/>
                        </a:lnSpc>
                        <a:spcAft>
                          <a:spcPts val="0"/>
                        </a:spcAft>
                      </a:pPr>
                      <a:r>
                        <a:rPr lang="en-GB" sz="1000" dirty="0" smtClean="0"/>
                        <a:t>Avoid direct or indirect remote calls inside a loop</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6</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N/A</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N/A</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N/A</a:t>
                      </a:r>
                      <a:endParaRPr lang="fr-FR" sz="1100" dirty="0">
                        <a:solidFill>
                          <a:schemeClr val="accent3">
                            <a:lumMod val="50000"/>
                          </a:schemeClr>
                        </a:solidFill>
                        <a:latin typeface="Calibri"/>
                        <a:ea typeface="Calibri"/>
                        <a:cs typeface="Times New Roman"/>
                      </a:endParaRPr>
                    </a:p>
                  </a:txBody>
                  <a:tcPr marL="68580" marR="68580" marT="0" marB="0"/>
                </a:tc>
              </a:tr>
            </a:tbl>
          </a:graphicData>
        </a:graphic>
      </p:graphicFrame>
      <p:sp>
        <p:nvSpPr>
          <p:cNvPr id="8" name="TextBox 7"/>
          <p:cNvSpPr txBox="1"/>
          <p:nvPr/>
        </p:nvSpPr>
        <p:spPr>
          <a:xfrm>
            <a:off x="340246" y="742859"/>
            <a:ext cx="6661055" cy="338554"/>
          </a:xfrm>
          <a:prstGeom prst="rect">
            <a:avLst/>
          </a:prstGeom>
          <a:noFill/>
        </p:spPr>
        <p:txBody>
          <a:bodyPr wrap="square" rtlCol="0">
            <a:spAutoFit/>
          </a:bodyPr>
          <a:lstStyle>
            <a:defPPr>
              <a:defRPr lang="en-US"/>
            </a:defPPr>
            <a:lvl1pPr>
              <a:defRPr sz="1600" b="1">
                <a:solidFill>
                  <a:schemeClr val="accent1"/>
                </a:solidFill>
              </a:defRPr>
            </a:lvl1pPr>
          </a:lstStyle>
          <a:p>
            <a:r>
              <a:rPr lang="fr-FR" dirty="0" smtClean="0"/>
              <a:t>Règles critiques dont le nombre de violations a augmenté </a:t>
            </a:r>
            <a:endParaRPr lang="fr-FR" dirty="0"/>
          </a:p>
        </p:txBody>
      </p:sp>
    </p:spTree>
    <p:extLst>
      <p:ext uri="{BB962C8B-B14F-4D97-AF65-F5344CB8AC3E}">
        <p14:creationId xmlns:p14="http://schemas.microsoft.com/office/powerpoint/2010/main" val="15282282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F71C7896-8E11-4384-BFC5-C0974CDBC83D}" type="slidenum">
              <a:rPr lang="en-US" smtClean="0"/>
              <a:pPr/>
              <a:t>3</a:t>
            </a:fld>
            <a:endParaRPr lang="en-US" dirty="0"/>
          </a:p>
        </p:txBody>
      </p:sp>
      <p:sp>
        <p:nvSpPr>
          <p:cNvPr id="18" name="Title 1"/>
          <p:cNvSpPr>
            <a:spLocks noGrp="1"/>
          </p:cNvSpPr>
          <p:nvPr>
            <p:ph type="title"/>
          </p:nvPr>
        </p:nvSpPr>
        <p:spPr>
          <a:xfrm>
            <a:off x="320040" y="237736"/>
            <a:ext cx="8503920" cy="378565"/>
          </a:xfrm>
        </p:spPr>
        <p:txBody>
          <a:bodyPr/>
          <a:lstStyle/>
          <a:p>
            <a:r>
              <a:rPr lang="fr-FR" dirty="0"/>
              <a:t>CAST 1 : Facteurs de </a:t>
            </a:r>
            <a:r>
              <a:rPr lang="fr-FR" dirty="0" smtClean="0"/>
              <a:t>compliance</a:t>
            </a:r>
            <a:endParaRPr lang="en-US" dirty="0"/>
          </a:p>
        </p:txBody>
      </p:sp>
      <p:sp>
        <p:nvSpPr>
          <p:cNvPr id="7" name="Text Placeholder 6"/>
          <p:cNvSpPr>
            <a:spLocks noGrp="1"/>
          </p:cNvSpPr>
          <p:nvPr>
            <p:ph type="body" sz="quarter" idx="11"/>
          </p:nvPr>
        </p:nvSpPr>
        <p:spPr/>
        <p:txBody>
          <a:bodyPr/>
          <a:lstStyle/>
          <a:p>
            <a:endParaRPr lang="fr-FR"/>
          </a:p>
        </p:txBody>
      </p:sp>
      <p:sp>
        <p:nvSpPr>
          <p:cNvPr id="20" name="Rounded Rectangle 19"/>
          <p:cNvSpPr/>
          <p:nvPr/>
        </p:nvSpPr>
        <p:spPr>
          <a:xfrm>
            <a:off x="291248" y="819296"/>
            <a:ext cx="8497908" cy="3966460"/>
          </a:xfrm>
          <a:prstGeom prst="roundRect">
            <a:avLst>
              <a:gd name="adj" fmla="val 1086"/>
            </a:avLst>
          </a:prstGeom>
          <a:ln w="6350">
            <a:solidFill>
              <a:schemeClr val="bg1">
                <a:lumMod val="75000"/>
              </a:schemeClr>
            </a:solidFill>
            <a:headEnd/>
            <a:tailEn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21" name="TextBox 20"/>
          <p:cNvSpPr txBox="1"/>
          <p:nvPr/>
        </p:nvSpPr>
        <p:spPr>
          <a:xfrm>
            <a:off x="381189" y="819296"/>
            <a:ext cx="3262763" cy="584775"/>
          </a:xfrm>
          <a:prstGeom prst="rect">
            <a:avLst/>
          </a:prstGeom>
          <a:noFill/>
        </p:spPr>
        <p:txBody>
          <a:bodyPr wrap="square" rtlCol="0">
            <a:spAutoFit/>
          </a:bodyPr>
          <a:lstStyle/>
          <a:p>
            <a:r>
              <a:rPr lang="fr-FR" sz="1600" b="1" dirty="0">
                <a:solidFill>
                  <a:schemeClr val="accent1"/>
                </a:solidFill>
              </a:rPr>
              <a:t>Evolution des facteurs de </a:t>
            </a:r>
            <a:r>
              <a:rPr lang="fr-FR" sz="1600" b="1" dirty="0" smtClean="0">
                <a:solidFill>
                  <a:schemeClr val="accent1"/>
                </a:solidFill>
              </a:rPr>
              <a:t>compliance</a:t>
            </a:r>
            <a:endParaRPr lang="fr-FR" sz="1600" b="1" dirty="0">
              <a:solidFill>
                <a:schemeClr val="accent1"/>
              </a:solidFill>
            </a:endParaRPr>
          </a:p>
        </p:txBody>
      </p:sp>
      <p:graphicFrame>
        <p:nvGraphicFramePr>
          <p:cNvPr id="25" name="Chart 24" descr="GRAPH;RADAR_COMPLIANCE_2_LAST_SNAPSHOTS"/>
          <p:cNvGraphicFramePr/>
          <p:nvPr>
            <p:extLst>
              <p:ext uri="{D42A27DB-BD31-4B8C-83A1-F6EECF244321}">
                <p14:modId xmlns:p14="http://schemas.microsoft.com/office/powerpoint/2010/main" val="3011131546"/>
              </p:ext>
            </p:extLst>
          </p:nvPr>
        </p:nvGraphicFramePr>
        <p:xfrm>
          <a:off x="535568" y="1258783"/>
          <a:ext cx="2813274" cy="290945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descr="GRAPH;TREND_COMPLIANCE;ZOOM"/>
          <p:cNvGraphicFramePr/>
          <p:nvPr>
            <p:extLst>
              <p:ext uri="{D42A27DB-BD31-4B8C-83A1-F6EECF244321}">
                <p14:modId xmlns:p14="http://schemas.microsoft.com/office/powerpoint/2010/main" val="2060957061"/>
              </p:ext>
            </p:extLst>
          </p:nvPr>
        </p:nvGraphicFramePr>
        <p:xfrm>
          <a:off x="2933204" y="1404071"/>
          <a:ext cx="5767193" cy="261937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554775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CAST 1 : Facteurs de santé</a:t>
            </a:r>
            <a:endParaRPr lang="en-US" dirty="0"/>
          </a:p>
        </p:txBody>
      </p:sp>
      <p:sp>
        <p:nvSpPr>
          <p:cNvPr id="5" name="Rounded Rectangle 4"/>
          <p:cNvSpPr/>
          <p:nvPr/>
        </p:nvSpPr>
        <p:spPr>
          <a:xfrm>
            <a:off x="381189" y="819296"/>
            <a:ext cx="8497908" cy="3329623"/>
          </a:xfrm>
          <a:prstGeom prst="roundRect">
            <a:avLst>
              <a:gd name="adj" fmla="val 1086"/>
            </a:avLst>
          </a:prstGeom>
          <a:ln w="6350">
            <a:solidFill>
              <a:schemeClr val="bg1">
                <a:lumMod val="75000"/>
              </a:schemeClr>
            </a:solidFill>
            <a:headEnd/>
            <a:tailEn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381189" y="819296"/>
            <a:ext cx="3262763" cy="338554"/>
          </a:xfrm>
          <a:prstGeom prst="rect">
            <a:avLst/>
          </a:prstGeom>
          <a:noFill/>
        </p:spPr>
        <p:txBody>
          <a:bodyPr wrap="square" rtlCol="0">
            <a:spAutoFit/>
          </a:bodyPr>
          <a:lstStyle/>
          <a:p>
            <a:r>
              <a:rPr lang="fr-FR" sz="1600" b="1" dirty="0">
                <a:solidFill>
                  <a:schemeClr val="accent1"/>
                </a:solidFill>
              </a:rPr>
              <a:t>Evolution des facteurs de santé</a:t>
            </a:r>
          </a:p>
        </p:txBody>
      </p:sp>
      <p:sp>
        <p:nvSpPr>
          <p:cNvPr id="16" name="Slide Number Placeholder 3"/>
          <p:cNvSpPr txBox="1">
            <a:spLocks/>
          </p:cNvSpPr>
          <p:nvPr/>
        </p:nvSpPr>
        <p:spPr>
          <a:xfrm>
            <a:off x="3954959" y="6570669"/>
            <a:ext cx="501650" cy="228600"/>
          </a:xfrm>
          <a:prstGeom prst="rect">
            <a:avLst/>
          </a:prstGeom>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20000"/>
              </a:spcBef>
              <a:buClr>
                <a:schemeClr val="tx1"/>
              </a:buClr>
              <a:buSzPct val="50000"/>
              <a:defRPr/>
            </a:pPr>
            <a:fld id="{5A94FE90-7E5C-4089-96D7-4B5494DF3CB4}" type="slidenum">
              <a:rPr lang="en-US" sz="1000">
                <a:solidFill>
                  <a:schemeClr val="tx2">
                    <a:lumMod val="65000"/>
                    <a:lumOff val="35000"/>
                  </a:schemeClr>
                </a:solidFill>
                <a:latin typeface="+mn-lt"/>
              </a:rPr>
              <a:pPr algn="ctr">
                <a:spcBef>
                  <a:spcPct val="20000"/>
                </a:spcBef>
                <a:buClr>
                  <a:schemeClr val="tx1"/>
                </a:buClr>
                <a:buSzPct val="50000"/>
                <a:defRPr/>
              </a:pPr>
              <a:t>4</a:t>
            </a:fld>
            <a:endParaRPr lang="en-US" sz="1000" dirty="0">
              <a:solidFill>
                <a:schemeClr val="tx2">
                  <a:lumMod val="65000"/>
                  <a:lumOff val="35000"/>
                </a:schemeClr>
              </a:solidFill>
              <a:latin typeface="+mn-lt"/>
            </a:endParaRPr>
          </a:p>
        </p:txBody>
      </p:sp>
      <p:graphicFrame>
        <p:nvGraphicFramePr>
          <p:cNvPr id="17" name="Table 16" descr="TABLE;HEALTH_FACTOR;HEADER=SHORT"/>
          <p:cNvGraphicFramePr>
            <a:graphicFrameLocks noGrp="1"/>
          </p:cNvGraphicFramePr>
          <p:nvPr>
            <p:extLst>
              <p:ext uri="{D42A27DB-BD31-4B8C-83A1-F6EECF244321}">
                <p14:modId xmlns:p14="http://schemas.microsoft.com/office/powerpoint/2010/main" val="2305679570"/>
              </p:ext>
            </p:extLst>
          </p:nvPr>
        </p:nvGraphicFramePr>
        <p:xfrm>
          <a:off x="2770496" y="1288826"/>
          <a:ext cx="5812462" cy="718566"/>
        </p:xfrm>
        <a:graphic>
          <a:graphicData uri="http://schemas.openxmlformats.org/drawingml/2006/table">
            <a:tbl>
              <a:tblPr firstRow="1" bandRow="1">
                <a:tableStyleId>{B301B821-A1FF-4177-AEE7-76D212191A09}</a:tableStyleId>
              </a:tblPr>
              <a:tblGrid>
                <a:gridCol w="1520182"/>
                <a:gridCol w="715380"/>
                <a:gridCol w="715380"/>
                <a:gridCol w="715380"/>
                <a:gridCol w="715380"/>
                <a:gridCol w="715380"/>
                <a:gridCol w="715380"/>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b="1" kern="1200" dirty="0" smtClean="0">
                          <a:solidFill>
                            <a:schemeClr val="lt1"/>
                          </a:solidFill>
                          <a:latin typeface="+mn-lt"/>
                          <a:ea typeface="+mn-ea"/>
                          <a:cs typeface="+mn-cs"/>
                        </a:rPr>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b="1" kern="1200" dirty="0" smtClean="0">
                          <a:solidFill>
                            <a:schemeClr val="lt1"/>
                          </a:solidFill>
                          <a:latin typeface="+mn-lt"/>
                          <a:ea typeface="+mn-ea"/>
                          <a:cs typeface="+mn-cs"/>
                        </a:rPr>
                        <a:t>Perf.</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b="1" kern="1200" dirty="0" smtClean="0">
                          <a:solidFill>
                            <a:schemeClr val="lt1"/>
                          </a:solidFill>
                          <a:latin typeface="+mn-lt"/>
                          <a:ea typeface="+mn-ea"/>
                          <a:cs typeface="+mn-cs"/>
                        </a:rPr>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b="1" kern="1200" dirty="0" smtClean="0">
                          <a:solidFill>
                            <a:schemeClr val="lt1"/>
                          </a:solidFill>
                          <a:latin typeface="+mn-lt"/>
                          <a:ea typeface="+mn-ea"/>
                          <a:cs typeface="+mn-cs"/>
                        </a:rPr>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b="1" kern="1200" dirty="0" smtClean="0">
                          <a:solidFill>
                            <a:schemeClr val="lt1"/>
                          </a:solidFill>
                          <a:latin typeface="+mn-lt"/>
                          <a:ea typeface="+mn-ea"/>
                          <a:cs typeface="+mn-cs"/>
                        </a:rPr>
                        <a:t>Chang.</a:t>
                      </a:r>
                      <a:endParaRPr lang="fr-FR" sz="1000" b="1" kern="1200" dirty="0">
                        <a:solidFill>
                          <a:schemeClr val="lt1"/>
                        </a:solidFill>
                        <a:latin typeface="+mn-lt"/>
                        <a:ea typeface="+mn-ea"/>
                        <a:cs typeface="+mn-cs"/>
                      </a:endParaRPr>
                    </a:p>
                  </a:txBody>
                  <a:tcPr marL="68580" marR="68580" marT="0" marB="0"/>
                </a:tc>
              </a:tr>
              <a:tr h="168019">
                <a:tc>
                  <a:txBody>
                    <a:bodyPr/>
                    <a:lstStyle/>
                    <a:p>
                      <a:pPr>
                        <a:lnSpc>
                          <a:spcPct val="115000"/>
                        </a:lnSpc>
                        <a:spcAft>
                          <a:spcPts val="0"/>
                        </a:spcAft>
                      </a:pPr>
                      <a:r>
                        <a:rPr lang="en-GB" sz="1000" dirty="0" smtClean="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2.96</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3.07</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solidFill>
                            <a:schemeClr val="dk1"/>
                          </a:solidFill>
                          <a:latin typeface="+mn-lt"/>
                          <a:ea typeface="+mn-ea"/>
                          <a:cs typeface="+mn-cs"/>
                        </a:rPr>
                        <a:t>3.00</a:t>
                      </a: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2.70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3.04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3.08</a:t>
                      </a:r>
                      <a:endParaRPr lang="fr-FR" sz="1000" kern="1200" dirty="0">
                        <a:solidFill>
                          <a:schemeClr val="dk1"/>
                        </a:solidFill>
                        <a:latin typeface="+mn-lt"/>
                        <a:ea typeface="+mn-ea"/>
                        <a:cs typeface="+mn-cs"/>
                      </a:endParaRPr>
                    </a:p>
                  </a:txBody>
                  <a:tcPr marL="68580" marR="68580" marT="0" marB="0"/>
                </a:tc>
              </a:tr>
              <a:tr h="168019">
                <a:tc>
                  <a:txBody>
                    <a:bodyPr/>
                    <a:lstStyle/>
                    <a:p>
                      <a:pPr>
                        <a:lnSpc>
                          <a:spcPct val="115000"/>
                        </a:lnSpc>
                        <a:spcAft>
                          <a:spcPts val="0"/>
                        </a:spcAft>
                      </a:pPr>
                      <a:r>
                        <a:rPr lang="en-GB" sz="1000" dirty="0" smtClean="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3.06</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3.20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solidFill>
                            <a:schemeClr val="dk1"/>
                          </a:solidFill>
                          <a:latin typeface="+mn-lt"/>
                          <a:ea typeface="+mn-ea"/>
                          <a:cs typeface="+mn-cs"/>
                        </a:rPr>
                        <a:t>2.96</a:t>
                      </a: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2.80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3.12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3.24</a:t>
                      </a:r>
                      <a:endParaRPr lang="fr-FR" sz="1000" kern="1200" dirty="0">
                        <a:solidFill>
                          <a:schemeClr val="dk1"/>
                        </a:solidFill>
                        <a:latin typeface="+mn-lt"/>
                        <a:ea typeface="+mn-ea"/>
                        <a:cs typeface="+mn-cs"/>
                      </a:endParaRPr>
                    </a:p>
                  </a:txBody>
                  <a:tcPr marL="68580" marR="68580" marT="0" marB="0"/>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-3.25 %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-4.07 %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solidFill>
                            <a:schemeClr val="dk1"/>
                          </a:solidFill>
                          <a:latin typeface="+mn-lt"/>
                          <a:ea typeface="+mn-ea"/>
                          <a:cs typeface="+mn-cs"/>
                        </a:rPr>
                        <a:t>+1.26 %</a:t>
                      </a: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-3.58 %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-2.41 %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-4.81 %</a:t>
                      </a:r>
                      <a:endParaRPr lang="fr-FR" sz="1000" kern="1200" dirty="0">
                        <a:solidFill>
                          <a:schemeClr val="dk1"/>
                        </a:solidFill>
                        <a:latin typeface="+mn-lt"/>
                        <a:ea typeface="+mn-ea"/>
                        <a:cs typeface="+mn-cs"/>
                      </a:endParaRPr>
                    </a:p>
                  </a:txBody>
                  <a:tcPr marL="68580" marR="68580" marT="0" marB="0"/>
                </a:tc>
              </a:tr>
            </a:tbl>
          </a:graphicData>
        </a:graphic>
      </p:graphicFrame>
      <p:graphicFrame>
        <p:nvGraphicFramePr>
          <p:cNvPr id="12" name="Chart 11" descr="GRAPH;RADAR_HEALTH_FACTOR_2_LAST_SNAPSHOTS"/>
          <p:cNvGraphicFramePr/>
          <p:nvPr>
            <p:extLst>
              <p:ext uri="{D42A27DB-BD31-4B8C-83A1-F6EECF244321}">
                <p14:modId xmlns:p14="http://schemas.microsoft.com/office/powerpoint/2010/main" val="669658037"/>
              </p:ext>
            </p:extLst>
          </p:nvPr>
        </p:nvGraphicFramePr>
        <p:xfrm>
          <a:off x="180245" y="1157850"/>
          <a:ext cx="3272638" cy="2917138"/>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3179929" y="2279111"/>
            <a:ext cx="362920" cy="246221"/>
          </a:xfrm>
          <a:prstGeom prst="rect">
            <a:avLst/>
          </a:prstGeom>
        </p:spPr>
        <p:txBody>
          <a:bodyPr vert="horz" wrap="none" lIns="45720" tIns="45720" rIns="45720" bIns="45720" rtlCol="0">
            <a:spAutoFit/>
          </a:bodyPr>
          <a:lstStyle/>
          <a:p>
            <a:pPr marL="1587">
              <a:spcBef>
                <a:spcPts val="300"/>
              </a:spcBef>
              <a:spcAft>
                <a:spcPts val="400"/>
              </a:spcAft>
              <a:buClr>
                <a:schemeClr val="tx2">
                  <a:lumMod val="65000"/>
                  <a:lumOff val="35000"/>
                </a:schemeClr>
              </a:buClr>
              <a:buSzPct val="95000"/>
            </a:pPr>
            <a:r>
              <a:rPr lang="fr-FR" sz="1000" i="1" dirty="0">
                <a:solidFill>
                  <a:prstClr val="black"/>
                </a:solidFill>
                <a:latin typeface="+mn-lt"/>
              </a:rPr>
              <a:t>Note</a:t>
            </a:r>
          </a:p>
        </p:txBody>
      </p:sp>
      <p:sp>
        <p:nvSpPr>
          <p:cNvPr id="11" name="TextBox 10"/>
          <p:cNvSpPr txBox="1"/>
          <p:nvPr/>
        </p:nvSpPr>
        <p:spPr>
          <a:xfrm>
            <a:off x="7249231" y="2292758"/>
            <a:ext cx="327654" cy="246221"/>
          </a:xfrm>
          <a:prstGeom prst="rect">
            <a:avLst/>
          </a:prstGeom>
        </p:spPr>
        <p:txBody>
          <a:bodyPr vert="horz" wrap="none" lIns="45720" tIns="45720" rIns="45720" bIns="45720" rtlCol="0">
            <a:spAutoFit/>
          </a:bodyPr>
          <a:lstStyle/>
          <a:p>
            <a:pPr marL="1587">
              <a:spcBef>
                <a:spcPts val="300"/>
              </a:spcBef>
              <a:spcAft>
                <a:spcPts val="400"/>
              </a:spcAft>
              <a:buClr>
                <a:schemeClr val="tx2">
                  <a:lumMod val="65000"/>
                  <a:lumOff val="35000"/>
                </a:schemeClr>
              </a:buClr>
              <a:buSzPct val="95000"/>
            </a:pPr>
            <a:r>
              <a:rPr lang="fr-FR" sz="1000" i="1" dirty="0" err="1" smtClean="0">
                <a:solidFill>
                  <a:prstClr val="black"/>
                </a:solidFill>
                <a:latin typeface="+mn-lt"/>
              </a:rPr>
              <a:t>LoC</a:t>
            </a:r>
            <a:endParaRPr lang="fr-FR" sz="1000" i="1" dirty="0">
              <a:solidFill>
                <a:prstClr val="black"/>
              </a:solidFill>
              <a:latin typeface="+mn-lt"/>
            </a:endParaRPr>
          </a:p>
        </p:txBody>
      </p:sp>
      <p:sp>
        <p:nvSpPr>
          <p:cNvPr id="13" name="Text Placeholder 38"/>
          <p:cNvSpPr txBox="1">
            <a:spLocks/>
          </p:cNvSpPr>
          <p:nvPr/>
        </p:nvSpPr>
        <p:spPr>
          <a:xfrm>
            <a:off x="674946" y="4437860"/>
            <a:ext cx="8114210" cy="1477328"/>
          </a:xfrm>
          <a:prstGeom prst="rect">
            <a:avLst/>
          </a:prstGeom>
        </p:spPr>
        <p:txBody>
          <a:bodyPr vert="horz" lIns="45720" tIns="45720" rIns="45720" bIns="45720" rtlCol="0">
            <a:spAutoFit/>
          </a:bodyPr>
          <a:lst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00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160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600" baseline="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a:lstStyle>
          <a:p>
            <a:pPr>
              <a:spcBef>
                <a:spcPts val="0"/>
              </a:spcBef>
              <a:spcAft>
                <a:spcPts val="0"/>
              </a:spcAft>
            </a:pPr>
            <a:r>
              <a:rPr lang="fr-FR" sz="1800" kern="0" dirty="0" smtClean="0"/>
              <a:t>Tous les facteurs de santé ont baissé, sauf l’indicateur de performance qui a légèrement augmenté, de 1,26%.</a:t>
            </a:r>
          </a:p>
          <a:p>
            <a:pPr>
              <a:spcBef>
                <a:spcPts val="0"/>
              </a:spcBef>
              <a:spcAft>
                <a:spcPts val="0"/>
              </a:spcAft>
            </a:pPr>
            <a:endParaRPr lang="fr-FR" sz="1800" kern="0" dirty="0" smtClean="0"/>
          </a:p>
          <a:p>
            <a:pPr>
              <a:spcBef>
                <a:spcPts val="0"/>
              </a:spcBef>
              <a:spcAft>
                <a:spcPts val="1200"/>
              </a:spcAft>
            </a:pPr>
            <a:r>
              <a:rPr lang="fr-FR" sz="1800" kern="0" dirty="0"/>
              <a:t>La sécurité est le facteur de santé le plus à risque avec </a:t>
            </a:r>
            <a:r>
              <a:rPr lang="fr-FR" sz="1800" kern="0" dirty="0" smtClean="0"/>
              <a:t>2,80, </a:t>
            </a:r>
            <a:r>
              <a:rPr lang="fr-FR" sz="1800" kern="0" dirty="0"/>
              <a:t>les causes sont étudiées dans le slide suivant.</a:t>
            </a:r>
          </a:p>
        </p:txBody>
      </p:sp>
      <p:graphicFrame>
        <p:nvGraphicFramePr>
          <p:cNvPr id="15" name="Chart 14" descr="GRAPH;TREND_HEALTH_FACTOR;ZOOM=0.2"/>
          <p:cNvGraphicFramePr/>
          <p:nvPr>
            <p:extLst>
              <p:ext uri="{D42A27DB-BD31-4B8C-83A1-F6EECF244321}">
                <p14:modId xmlns:p14="http://schemas.microsoft.com/office/powerpoint/2010/main" val="2815823142"/>
              </p:ext>
            </p:extLst>
          </p:nvPr>
        </p:nvGraphicFramePr>
        <p:xfrm>
          <a:off x="2703355" y="2279111"/>
          <a:ext cx="6175742" cy="229288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130278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CAST 1 : </a:t>
            </a:r>
            <a:r>
              <a:rPr lang="fr-FR" dirty="0" smtClean="0"/>
              <a:t>Focus sur le facteur </a:t>
            </a:r>
            <a:r>
              <a:rPr lang="fr-FR" dirty="0"/>
              <a:t>de </a:t>
            </a:r>
            <a:r>
              <a:rPr lang="fr-FR" dirty="0" smtClean="0"/>
              <a:t>santé Sécurité</a:t>
            </a:r>
            <a:endParaRPr lang="en-US" dirty="0"/>
          </a:p>
        </p:txBody>
      </p:sp>
      <p:sp>
        <p:nvSpPr>
          <p:cNvPr id="16" name="Slide Number Placeholder 3"/>
          <p:cNvSpPr txBox="1">
            <a:spLocks/>
          </p:cNvSpPr>
          <p:nvPr/>
        </p:nvSpPr>
        <p:spPr>
          <a:xfrm>
            <a:off x="3954959" y="6570669"/>
            <a:ext cx="501650" cy="228600"/>
          </a:xfrm>
          <a:prstGeom prst="rect">
            <a:avLst/>
          </a:prstGeom>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20000"/>
              </a:spcBef>
              <a:buClr>
                <a:schemeClr val="tx1"/>
              </a:buClr>
              <a:buSzPct val="50000"/>
              <a:defRPr/>
            </a:pPr>
            <a:fld id="{5A94FE90-7E5C-4089-96D7-4B5494DF3CB4}" type="slidenum">
              <a:rPr lang="en-US" sz="1000">
                <a:solidFill>
                  <a:schemeClr val="tx2">
                    <a:lumMod val="65000"/>
                    <a:lumOff val="35000"/>
                  </a:schemeClr>
                </a:solidFill>
                <a:latin typeface="+mn-lt"/>
              </a:rPr>
              <a:pPr algn="ctr">
                <a:spcBef>
                  <a:spcPct val="20000"/>
                </a:spcBef>
                <a:buClr>
                  <a:schemeClr val="tx1"/>
                </a:buClr>
                <a:buSzPct val="50000"/>
                <a:defRPr/>
              </a:pPr>
              <a:t>5</a:t>
            </a:fld>
            <a:endParaRPr lang="en-US" sz="1000" dirty="0">
              <a:solidFill>
                <a:schemeClr val="tx2">
                  <a:lumMod val="65000"/>
                  <a:lumOff val="35000"/>
                </a:schemeClr>
              </a:solidFill>
              <a:latin typeface="+mn-lt"/>
            </a:endParaRPr>
          </a:p>
        </p:txBody>
      </p:sp>
      <p:sp>
        <p:nvSpPr>
          <p:cNvPr id="19" name="TextBox 18"/>
          <p:cNvSpPr txBox="1"/>
          <p:nvPr/>
        </p:nvSpPr>
        <p:spPr>
          <a:xfrm>
            <a:off x="760568" y="652850"/>
            <a:ext cx="6827763" cy="338554"/>
          </a:xfrm>
          <a:prstGeom prst="rect">
            <a:avLst/>
          </a:prstGeom>
          <a:noFill/>
        </p:spPr>
        <p:txBody>
          <a:bodyPr wrap="square" rtlCol="0">
            <a:spAutoFit/>
          </a:bodyPr>
          <a:lstStyle/>
          <a:p>
            <a:r>
              <a:rPr lang="fr-FR" sz="1600" b="1" dirty="0" smtClean="0">
                <a:solidFill>
                  <a:schemeClr val="accent1"/>
                </a:solidFill>
              </a:rPr>
              <a:t>Evolution des critères techniques liés au facteur de </a:t>
            </a:r>
            <a:r>
              <a:rPr lang="fr-FR" sz="1600" b="1" dirty="0">
                <a:solidFill>
                  <a:schemeClr val="accent1"/>
                </a:solidFill>
              </a:rPr>
              <a:t>santé Sécurité</a:t>
            </a:r>
          </a:p>
        </p:txBody>
      </p:sp>
      <p:graphicFrame>
        <p:nvGraphicFramePr>
          <p:cNvPr id="12" name="Table 11" descr="TABLE;TC_IMPROVEMENT_OPPORTUNITY;COUNT=5,PAR=60016"/>
          <p:cNvGraphicFramePr>
            <a:graphicFrameLocks noGrp="1"/>
          </p:cNvGraphicFramePr>
          <p:nvPr>
            <p:extLst>
              <p:ext uri="{D42A27DB-BD31-4B8C-83A1-F6EECF244321}">
                <p14:modId xmlns:p14="http://schemas.microsoft.com/office/powerpoint/2010/main" val="3942333674"/>
              </p:ext>
            </p:extLst>
          </p:nvPr>
        </p:nvGraphicFramePr>
        <p:xfrm>
          <a:off x="760568" y="2490872"/>
          <a:ext cx="7887133" cy="1380948"/>
        </p:xfrm>
        <a:graphic>
          <a:graphicData uri="http://schemas.openxmlformats.org/drawingml/2006/table">
            <a:tbl>
              <a:tblPr firstRow="1" bandRow="1">
                <a:effectLst>
                  <a:outerShdw blurRad="50800" dist="38100" dir="2700000" algn="tl" rotWithShape="0">
                    <a:prstClr val="black">
                      <a:alpha val="40000"/>
                    </a:prstClr>
                  </a:outerShdw>
                </a:effectLst>
                <a:tableStyleId>{B301B821-A1FF-4177-AEE7-76D212191A09}</a:tableStyleId>
              </a:tblPr>
              <a:tblGrid>
                <a:gridCol w="4196113"/>
                <a:gridCol w="1230340"/>
                <a:gridCol w="1230340"/>
                <a:gridCol w="1230340"/>
              </a:tblGrid>
              <a:tr h="249023">
                <a:tc>
                  <a:txBody>
                    <a:bodyPr/>
                    <a:lstStyle/>
                    <a:p>
                      <a:pPr>
                        <a:lnSpc>
                          <a:spcPct val="115000"/>
                        </a:lnSpc>
                        <a:spcAft>
                          <a:spcPts val="0"/>
                        </a:spcAft>
                      </a:pPr>
                      <a:r>
                        <a:rPr lang="fr-FR" sz="1100" dirty="0" smtClean="0">
                          <a:latin typeface="Calibri"/>
                          <a:ea typeface="Calibri"/>
                          <a:cs typeface="Times New Roman"/>
                        </a:rPr>
                        <a:t>Technical criterion 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Total violations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latin typeface="Calibri"/>
                          <a:ea typeface="Calibri"/>
                          <a:cs typeface="Times New Roman"/>
                        </a:rPr>
                        <a:t>Total check</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latin typeface="Calibri"/>
                          <a:ea typeface="Calibri"/>
                          <a:cs typeface="Times New Roman"/>
                        </a:rPr>
                        <a:t>Grade</a:t>
                      </a:r>
                      <a:endParaRPr lang="fr-FR" sz="1100" dirty="0">
                        <a:latin typeface="Calibri"/>
                        <a:ea typeface="Calibri"/>
                        <a:cs typeface="Times New Roman"/>
                      </a:endParaRPr>
                    </a:p>
                  </a:txBody>
                  <a:tcPr marL="68580" marR="68580" marT="0" marB="0"/>
                </a:tc>
              </a:tr>
              <a:tr h="226385">
                <a:tc>
                  <a:txBody>
                    <a:bodyPr/>
                    <a:lstStyle/>
                    <a:p>
                      <a:pPr>
                        <a:lnSpc>
                          <a:spcPct val="115000"/>
                        </a:lnSpc>
                        <a:spcAft>
                          <a:spcPts val="0"/>
                        </a:spcAft>
                      </a:pPr>
                      <a:r>
                        <a:rPr lang="en-GB" sz="1000" dirty="0" smtClean="0"/>
                        <a:t>Programming Practices - Error and Exception Handling</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202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35,940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2.87</a:t>
                      </a:r>
                      <a:endParaRPr lang="fr-FR" sz="1000" kern="1200" dirty="0">
                        <a:solidFill>
                          <a:schemeClr val="dk1"/>
                        </a:solidFill>
                        <a:latin typeface="+mn-lt"/>
                        <a:ea typeface="+mn-ea"/>
                        <a:cs typeface="+mn-cs"/>
                      </a:endParaRPr>
                    </a:p>
                  </a:txBody>
                  <a:tcPr marL="68580" marR="68580" marT="0" marB="0"/>
                </a:tc>
              </a:tr>
              <a:tr h="226385">
                <a:tc>
                  <a:txBody>
                    <a:bodyPr/>
                    <a:lstStyle/>
                    <a:p>
                      <a:pPr>
                        <a:lnSpc>
                          <a:spcPct val="115000"/>
                        </a:lnSpc>
                        <a:spcAft>
                          <a:spcPts val="0"/>
                        </a:spcAft>
                      </a:pPr>
                      <a:r>
                        <a:rPr lang="en-GB" sz="1000" dirty="0" smtClean="0"/>
                        <a:t>Efficiency - Memory, Network and Disk Space Management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196</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19,963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2.92</a:t>
                      </a:r>
                      <a:endParaRPr lang="fr-FR" sz="1000" kern="1200" dirty="0">
                        <a:solidFill>
                          <a:schemeClr val="dk1"/>
                        </a:solidFill>
                        <a:latin typeface="+mn-lt"/>
                        <a:ea typeface="+mn-ea"/>
                        <a:cs typeface="+mn-cs"/>
                      </a:endParaRPr>
                    </a:p>
                  </a:txBody>
                  <a:tcPr marL="68580" marR="68580" marT="0" marB="0"/>
                </a:tc>
              </a:tr>
              <a:tr h="226385">
                <a:tc>
                  <a:txBody>
                    <a:bodyPr/>
                    <a:lstStyle/>
                    <a:p>
                      <a:pPr>
                        <a:lnSpc>
                          <a:spcPct val="115000"/>
                        </a:lnSpc>
                        <a:spcAft>
                          <a:spcPts val="0"/>
                        </a:spcAft>
                      </a:pPr>
                      <a:r>
                        <a:rPr lang="en-GB" sz="1000" dirty="0" smtClean="0"/>
                        <a:t>Programming Practices - Unexpected Behavior</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141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6,616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2.68</a:t>
                      </a:r>
                      <a:endParaRPr lang="fr-FR" sz="1000" kern="1200" dirty="0">
                        <a:solidFill>
                          <a:schemeClr val="dk1"/>
                        </a:solidFill>
                        <a:latin typeface="+mn-lt"/>
                        <a:ea typeface="+mn-ea"/>
                        <a:cs typeface="+mn-cs"/>
                      </a:endParaRPr>
                    </a:p>
                  </a:txBody>
                  <a:tcPr marL="68580" marR="68580" marT="0" marB="0"/>
                </a:tc>
              </a:tr>
              <a:tr h="226385">
                <a:tc>
                  <a:txBody>
                    <a:bodyPr/>
                    <a:lstStyle/>
                    <a:p>
                      <a:pPr>
                        <a:lnSpc>
                          <a:spcPct val="115000"/>
                        </a:lnSpc>
                        <a:spcAft>
                          <a:spcPts val="0"/>
                        </a:spcAft>
                      </a:pPr>
                      <a:r>
                        <a:rPr lang="en-GB" sz="1000" dirty="0" smtClean="0"/>
                        <a:t>Architecture - Multi-Layers and Data Access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60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1,265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1.19</a:t>
                      </a:r>
                      <a:endParaRPr lang="fr-FR" sz="1000" kern="1200" dirty="0">
                        <a:solidFill>
                          <a:schemeClr val="dk1"/>
                        </a:solidFill>
                        <a:latin typeface="+mn-lt"/>
                        <a:ea typeface="+mn-ea"/>
                        <a:cs typeface="+mn-cs"/>
                      </a:endParaRPr>
                    </a:p>
                  </a:txBody>
                  <a:tcPr marL="68580" marR="68580" marT="0" marB="0"/>
                </a:tc>
              </a:tr>
              <a:tr h="226385">
                <a:tc>
                  <a:txBody>
                    <a:bodyPr/>
                    <a:lstStyle/>
                    <a:p>
                      <a:pPr>
                        <a:lnSpc>
                          <a:spcPct val="115000"/>
                        </a:lnSpc>
                        <a:spcAft>
                          <a:spcPts val="0"/>
                        </a:spcAft>
                      </a:pPr>
                      <a:r>
                        <a:rPr lang="en-GB" sz="1000" dirty="0" smtClean="0"/>
                        <a:t>Secure Coding - Input Validation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31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342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1.00</a:t>
                      </a:r>
                      <a:endParaRPr lang="fr-FR" sz="1000" kern="1200" dirty="0">
                        <a:solidFill>
                          <a:schemeClr val="dk1"/>
                        </a:solidFill>
                        <a:latin typeface="+mn-lt"/>
                        <a:ea typeface="+mn-ea"/>
                        <a:cs typeface="+mn-cs"/>
                      </a:endParaRPr>
                    </a:p>
                  </a:txBody>
                  <a:tcPr marL="68580" marR="68580" marT="0" marB="0"/>
                </a:tc>
              </a:tr>
            </a:tbl>
          </a:graphicData>
        </a:graphic>
      </p:graphicFrame>
      <p:graphicFrame>
        <p:nvGraphicFramePr>
          <p:cNvPr id="18" name="Table 17" descr="TABLE;RULE_IMPROVEMENT_OPPORTUNITY;PAR=60016,COUNT=5;C=2"/>
          <p:cNvGraphicFramePr>
            <a:graphicFrameLocks noGrp="1"/>
          </p:cNvGraphicFramePr>
          <p:nvPr>
            <p:extLst>
              <p:ext uri="{D42A27DB-BD31-4B8C-83A1-F6EECF244321}">
                <p14:modId xmlns:p14="http://schemas.microsoft.com/office/powerpoint/2010/main" val="1943501117"/>
              </p:ext>
            </p:extLst>
          </p:nvPr>
        </p:nvGraphicFramePr>
        <p:xfrm>
          <a:off x="760568" y="4361577"/>
          <a:ext cx="7851516" cy="1449964"/>
        </p:xfrm>
        <a:graphic>
          <a:graphicData uri="http://schemas.openxmlformats.org/drawingml/2006/table">
            <a:tbl>
              <a:tblPr firstRow="1" bandRow="1">
                <a:effectLst>
                  <a:outerShdw blurRad="50800" dist="38100" dir="2700000" algn="tl" rotWithShape="0">
                    <a:prstClr val="black">
                      <a:alpha val="40000"/>
                    </a:prstClr>
                  </a:outerShdw>
                </a:effectLst>
                <a:tableStyleId>{B301B821-A1FF-4177-AEE7-76D212191A09}</a:tableStyleId>
              </a:tblPr>
              <a:tblGrid>
                <a:gridCol w="4051276"/>
                <a:gridCol w="764391"/>
                <a:gridCol w="764391"/>
                <a:gridCol w="764391"/>
                <a:gridCol w="764391"/>
                <a:gridCol w="742676"/>
              </a:tblGrid>
              <a:tr h="0">
                <a:tc>
                  <a:txBody>
                    <a:bodyPr/>
                    <a:lstStyle/>
                    <a:p>
                      <a:pPr>
                        <a:lnSpc>
                          <a:spcPct val="115000"/>
                        </a:lnSpc>
                        <a:spcAft>
                          <a:spcPts val="0"/>
                        </a:spcAft>
                      </a:pPr>
                      <a:r>
                        <a:rPr lang="fr-FR" sz="1100" dirty="0" smtClean="0">
                          <a:latin typeface="Calibri"/>
                          <a:ea typeface="Calibri"/>
                          <a:cs typeface="Times New Roman"/>
                        </a:rPr>
                        <a:t>Rule 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smtClean="0"/>
                        <a:t>Current violations</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smtClean="0">
                          <a:latin typeface="Calibri"/>
                          <a:ea typeface="Calibri"/>
                          <a:cs typeface="Times New Roman"/>
                        </a:rPr>
                        <a:t>Previous violations</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smtClean="0">
                          <a:latin typeface="Calibri"/>
                          <a:ea typeface="Calibri"/>
                          <a:cs typeface="Times New Roman"/>
                        </a:rPr>
                        <a:t>Violation 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smtClean="0">
                          <a:latin typeface="Calibri"/>
                          <a:ea typeface="Calibri"/>
                          <a:cs typeface="Times New Roman"/>
                        </a:rPr>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smtClean="0">
                          <a:latin typeface="Calibri"/>
                          <a:ea typeface="Calibri"/>
                          <a:cs typeface="Times New Roman"/>
                        </a:rPr>
                        <a:t>Grade Evol.</a:t>
                      </a:r>
                      <a:endParaRPr lang="fr-FR" sz="1100" dirty="0">
                        <a:latin typeface="Calibri"/>
                        <a:ea typeface="Calibri"/>
                        <a:cs typeface="Times New Roman"/>
                      </a:endParaRPr>
                    </a:p>
                  </a:txBody>
                  <a:tcPr marL="68580" marR="68580" marT="0" marB="0" anchor="ctr"/>
                </a:tc>
              </a:tr>
              <a:tr h="178468">
                <a:tc>
                  <a:txBody>
                    <a:bodyPr/>
                    <a:lstStyle/>
                    <a:p>
                      <a:pPr>
                        <a:lnSpc>
                          <a:spcPct val="115000"/>
                        </a:lnSpc>
                        <a:spcAft>
                          <a:spcPts val="0"/>
                        </a:spcAft>
                      </a:pPr>
                      <a:r>
                        <a:rPr lang="en-GB" sz="1000" dirty="0" smtClean="0"/>
                        <a:t>Avoid Action artifacts that call packages that reference database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17</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+8.00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1.42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-16.39 %</a:t>
                      </a:r>
                      <a:endParaRPr lang="fr-FR" sz="1000" kern="1200" dirty="0">
                        <a:solidFill>
                          <a:schemeClr val="dk1"/>
                        </a:solidFill>
                        <a:latin typeface="+mn-lt"/>
                        <a:ea typeface="+mn-ea"/>
                        <a:cs typeface="+mn-cs"/>
                      </a:endParaRPr>
                    </a:p>
                  </a:txBody>
                  <a:tcPr marL="68580" marR="68580" marT="0" marB="0"/>
                </a:tc>
              </a:tr>
              <a:tr h="178468">
                <a:tc>
                  <a:txBody>
                    <a:bodyPr/>
                    <a:lstStyle/>
                    <a:p>
                      <a:pPr>
                        <a:lnSpc>
                          <a:spcPct val="115000"/>
                        </a:lnSpc>
                        <a:spcAft>
                          <a:spcPts val="0"/>
                        </a:spcAft>
                      </a:pPr>
                      <a:r>
                        <a:rPr lang="en-GB" sz="1000" dirty="0" smtClean="0"/>
                        <a:t>Avoid cyclical calls and inheritances between packages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16</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+8.00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1.19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-43.86 %</a:t>
                      </a:r>
                      <a:endParaRPr lang="fr-FR" sz="1000" kern="1200" dirty="0">
                        <a:solidFill>
                          <a:schemeClr val="dk1"/>
                        </a:solidFill>
                        <a:latin typeface="+mn-lt"/>
                        <a:ea typeface="+mn-ea"/>
                        <a:cs typeface="+mn-cs"/>
                      </a:endParaRPr>
                    </a:p>
                  </a:txBody>
                  <a:tcPr marL="68580" marR="68580" marT="0" marB="0"/>
                </a:tc>
              </a:tr>
              <a:tr h="178468">
                <a:tc>
                  <a:txBody>
                    <a:bodyPr/>
                    <a:lstStyle/>
                    <a:p>
                      <a:pPr>
                        <a:lnSpc>
                          <a:spcPct val="115000"/>
                        </a:lnSpc>
                        <a:spcAft>
                          <a:spcPts val="0"/>
                        </a:spcAft>
                      </a:pPr>
                      <a:r>
                        <a:rPr lang="en-GB" sz="1000" dirty="0" smtClean="0"/>
                        <a:t>Persistent classes should Implement hashCode() and equals()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+5.00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1.00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-75 %</a:t>
                      </a:r>
                      <a:endParaRPr lang="fr-FR" sz="1000" kern="1200" dirty="0">
                        <a:solidFill>
                          <a:schemeClr val="dk1"/>
                        </a:solidFill>
                        <a:latin typeface="+mn-lt"/>
                        <a:ea typeface="+mn-ea"/>
                        <a:cs typeface="+mn-cs"/>
                      </a:endParaRPr>
                    </a:p>
                  </a:txBody>
                  <a:tcPr marL="68580" marR="68580" marT="0" marB="0"/>
                </a:tc>
              </a:tr>
              <a:tr h="178468">
                <a:tc>
                  <a:txBody>
                    <a:bodyPr/>
                    <a:lstStyle/>
                    <a:p>
                      <a:pPr>
                        <a:lnSpc>
                          <a:spcPct val="115000"/>
                        </a:lnSpc>
                        <a:spcAft>
                          <a:spcPts val="0"/>
                        </a:spcAft>
                      </a:pPr>
                      <a:r>
                        <a:rPr lang="en-GB" sz="1000" dirty="0" smtClean="0"/>
                        <a:t>Avoid declaring Final Instance Variables that are not dynamically initialized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+4.00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3.81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-4.64 %</a:t>
                      </a:r>
                      <a:endParaRPr lang="fr-FR" sz="1000" kern="1200" dirty="0">
                        <a:solidFill>
                          <a:schemeClr val="dk1"/>
                        </a:solidFill>
                        <a:latin typeface="+mn-lt"/>
                        <a:ea typeface="+mn-ea"/>
                        <a:cs typeface="+mn-cs"/>
                      </a:endParaRPr>
                    </a:p>
                  </a:txBody>
                  <a:tcPr marL="68580" marR="68580" marT="0" marB="0"/>
                </a:tc>
              </a:tr>
              <a:tr h="178468">
                <a:tc>
                  <a:txBody>
                    <a:bodyPr/>
                    <a:lstStyle/>
                    <a:p>
                      <a:pPr>
                        <a:lnSpc>
                          <a:spcPct val="115000"/>
                        </a:lnSpc>
                        <a:spcAft>
                          <a:spcPts val="0"/>
                        </a:spcAft>
                      </a:pPr>
                      <a:r>
                        <a:rPr lang="en-GB" sz="1000" dirty="0" smtClean="0"/>
                        <a:t>Avoid declaring Inner 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+2.00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3.70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-7.53 %</a:t>
                      </a:r>
                      <a:endParaRPr lang="fr-FR" sz="1000" kern="1200" dirty="0">
                        <a:solidFill>
                          <a:schemeClr val="dk1"/>
                        </a:solidFill>
                        <a:latin typeface="+mn-lt"/>
                        <a:ea typeface="+mn-ea"/>
                        <a:cs typeface="+mn-cs"/>
                      </a:endParaRPr>
                    </a:p>
                  </a:txBody>
                  <a:tcPr marL="68580" marR="68580" marT="0" marB="0"/>
                </a:tc>
              </a:tr>
            </a:tbl>
          </a:graphicData>
        </a:graphic>
      </p:graphicFrame>
      <p:graphicFrame>
        <p:nvGraphicFramePr>
          <p:cNvPr id="23" name="Table 22" descr="TABLE;CRITERIA_GRADE;PAR=60016,COUNT=5"/>
          <p:cNvGraphicFramePr>
            <a:graphicFrameLocks noGrp="1"/>
          </p:cNvGraphicFramePr>
          <p:nvPr>
            <p:extLst>
              <p:ext uri="{D42A27DB-BD31-4B8C-83A1-F6EECF244321}">
                <p14:modId xmlns:p14="http://schemas.microsoft.com/office/powerpoint/2010/main" val="2726441821"/>
              </p:ext>
            </p:extLst>
          </p:nvPr>
        </p:nvGraphicFramePr>
        <p:xfrm>
          <a:off x="760568" y="991404"/>
          <a:ext cx="7955920" cy="1080120"/>
        </p:xfrm>
        <a:graphic>
          <a:graphicData uri="http://schemas.openxmlformats.org/drawingml/2006/table">
            <a:tbl>
              <a:tblPr firstRow="1" bandRow="1">
                <a:effectLst>
                  <a:outerShdw blurRad="50800" dist="38100" dir="2700000" algn="tl" rotWithShape="0">
                    <a:prstClr val="black">
                      <a:alpha val="40000"/>
                    </a:prstClr>
                  </a:outerShdw>
                </a:effectLst>
                <a:tableStyleId>{B301B821-A1FF-4177-AEE7-76D212191A09}</a:tableStyleId>
              </a:tblPr>
              <a:tblGrid>
                <a:gridCol w="6112477"/>
                <a:gridCol w="776187"/>
                <a:gridCol w="1067256"/>
              </a:tblGrid>
              <a:tr h="216024">
                <a:tc>
                  <a:txBody>
                    <a:bodyPr/>
                    <a:lstStyle/>
                    <a:p>
                      <a:pPr marL="0" algn="l" defTabSz="914400" rtl="0" eaLnBrk="1" latinLnBrk="0" hangingPunct="1">
                        <a:lnSpc>
                          <a:spcPct val="115000"/>
                        </a:lnSpc>
                        <a:spcAft>
                          <a:spcPts val="0"/>
                        </a:spcAft>
                      </a:pPr>
                      <a:r>
                        <a:rPr lang="fr-FR" sz="1100" kern="1200" dirty="0" err="1" smtClean="0"/>
                        <a:t>Technical Criteria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smtClean="0"/>
                        <a:t>Grade</a:t>
                      </a:r>
                      <a:endParaRPr lang="fr-FR" sz="1100" b="1" kern="1200" dirty="0" smtClean="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smtClean="0"/>
                        <a:t>Evolution</a:t>
                      </a:r>
                      <a:endParaRPr lang="fr-FR" sz="1100" b="1" kern="1200" dirty="0" smtClean="0">
                        <a:solidFill>
                          <a:schemeClr val="bg1"/>
                        </a:solidFill>
                      </a:endParaRPr>
                    </a:p>
                  </a:txBody>
                  <a:tcPr marL="68580" marR="68580" marT="0" marB="0" anchor="ctr"/>
                </a:tc>
              </a:tr>
              <a:tr h="216024">
                <a:tc>
                  <a:txBody>
                    <a:bodyPr/>
                    <a:lstStyle/>
                    <a:p>
                      <a:pPr marL="0" algn="l" defTabSz="914400" rtl="0" eaLnBrk="1" latinLnBrk="0" hangingPunct="1">
                        <a:lnSpc>
                          <a:spcPct val="115000"/>
                        </a:lnSpc>
                        <a:spcAft>
                          <a:spcPts val="0"/>
                        </a:spcAft>
                      </a:pPr>
                      <a:r>
                        <a:rPr lang="en-GB" sz="1000" kern="1200" dirty="0" smtClean="0"/>
                        <a:t>Architecture - Multi-Layers and Data Access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smtClean="0"/>
                        <a:t>1.19</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smtClean="0"/>
                        <a:t>-39.64 %</a:t>
                      </a:r>
                    </a:p>
                  </a:txBody>
                  <a:tcPr marL="68580" marR="68580" marT="0" marB="0" anchor="ctr"/>
                </a:tc>
              </a:tr>
              <a:tr h="216024">
                <a:tc>
                  <a:txBody>
                    <a:bodyPr/>
                    <a:lstStyle/>
                    <a:p>
                      <a:pPr marL="0" algn="l" defTabSz="914400" rtl="0" eaLnBrk="1" latinLnBrk="0" hangingPunct="1">
                        <a:lnSpc>
                          <a:spcPct val="115000"/>
                        </a:lnSpc>
                        <a:spcAft>
                          <a:spcPts val="0"/>
                        </a:spcAft>
                      </a:pPr>
                      <a:r>
                        <a:rPr lang="en-GB" sz="1000" kern="1200" dirty="0" smtClean="0"/>
                        <a:t>Programming Practices - Unexpected Behavior</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smtClean="0"/>
                        <a:t>2.68</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smtClean="0"/>
                        <a:t>+3.49 %</a:t>
                      </a:r>
                    </a:p>
                  </a:txBody>
                  <a:tcPr marL="68580" marR="68580" marT="0" marB="0" anchor="ctr"/>
                </a:tc>
              </a:tr>
              <a:tr h="216024">
                <a:tc>
                  <a:txBody>
                    <a:bodyPr/>
                    <a:lstStyle/>
                    <a:p>
                      <a:pPr marL="0" algn="l" defTabSz="914400" rtl="0" eaLnBrk="1" latinLnBrk="0" hangingPunct="1">
                        <a:lnSpc>
                          <a:spcPct val="115000"/>
                        </a:lnSpc>
                        <a:spcAft>
                          <a:spcPts val="0"/>
                        </a:spcAft>
                      </a:pPr>
                      <a:r>
                        <a:rPr lang="en-GB" sz="1000" kern="1200" dirty="0" smtClean="0"/>
                        <a:t>Programming Practices - Error and Exception Handling</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smtClean="0"/>
                        <a:t>2.87</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smtClean="0"/>
                        <a:t>-0.25 %</a:t>
                      </a:r>
                    </a:p>
                  </a:txBody>
                  <a:tcPr marL="68580" marR="68580" marT="0" marB="0" anchor="ctr"/>
                </a:tc>
              </a:tr>
              <a:tr h="216024">
                <a:tc>
                  <a:txBody>
                    <a:bodyPr/>
                    <a:lstStyle/>
                    <a:p>
                      <a:pPr marL="0" algn="l" defTabSz="914400" rtl="0" eaLnBrk="1" latinLnBrk="0" hangingPunct="1">
                        <a:lnSpc>
                          <a:spcPct val="115000"/>
                        </a:lnSpc>
                        <a:spcAft>
                          <a:spcPts val="0"/>
                        </a:spcAft>
                      </a:pPr>
                      <a:r>
                        <a:rPr lang="en-GB" sz="1000" kern="1200" dirty="0" smtClean="0"/>
                        <a:t>Efficiency - Memory, Network and Disk Space Management</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smtClean="0"/>
                        <a:t>2.92</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smtClean="0"/>
                        <a:t>-0.36 %</a:t>
                      </a:r>
                    </a:p>
                  </a:txBody>
                  <a:tcPr marL="68580" marR="68580" marT="0" marB="0" anchor="ctr"/>
                </a:tc>
              </a:tr>
            </a:tbl>
          </a:graphicData>
        </a:graphic>
      </p:graphicFrame>
      <p:sp>
        <p:nvSpPr>
          <p:cNvPr id="24" name="TextBox 23"/>
          <p:cNvSpPr txBox="1"/>
          <p:nvPr/>
        </p:nvSpPr>
        <p:spPr>
          <a:xfrm>
            <a:off x="760568" y="2152318"/>
            <a:ext cx="5508972" cy="338554"/>
          </a:xfrm>
          <a:prstGeom prst="rect">
            <a:avLst/>
          </a:prstGeom>
          <a:noFill/>
        </p:spPr>
        <p:txBody>
          <a:bodyPr wrap="square" rtlCol="0">
            <a:spAutoFit/>
          </a:bodyPr>
          <a:lstStyle/>
          <a:p>
            <a:r>
              <a:rPr lang="fr-FR" sz="1600" b="1" dirty="0" smtClean="0">
                <a:solidFill>
                  <a:schemeClr val="accent1"/>
                </a:solidFill>
              </a:rPr>
              <a:t>Nombre de violations trouvées par critère technique</a:t>
            </a:r>
            <a:endParaRPr lang="fr-FR" sz="1600" b="1" dirty="0">
              <a:solidFill>
                <a:schemeClr val="accent1"/>
              </a:solidFill>
            </a:endParaRPr>
          </a:p>
        </p:txBody>
      </p:sp>
      <p:sp>
        <p:nvSpPr>
          <p:cNvPr id="25" name="TextBox 24"/>
          <p:cNvSpPr txBox="1"/>
          <p:nvPr/>
        </p:nvSpPr>
        <p:spPr>
          <a:xfrm>
            <a:off x="760568" y="4023023"/>
            <a:ext cx="7362154" cy="338554"/>
          </a:xfrm>
          <a:prstGeom prst="rect">
            <a:avLst/>
          </a:prstGeom>
          <a:noFill/>
        </p:spPr>
        <p:txBody>
          <a:bodyPr wrap="square" rtlCol="0">
            <a:spAutoFit/>
          </a:bodyPr>
          <a:lstStyle/>
          <a:p>
            <a:r>
              <a:rPr lang="fr-FR" sz="1600" b="1" dirty="0">
                <a:solidFill>
                  <a:schemeClr val="accent1"/>
                </a:solidFill>
              </a:rPr>
              <a:t>Règles ayant généré la plus forte dégradation de </a:t>
            </a:r>
            <a:r>
              <a:rPr lang="fr-FR" sz="1600" b="1" dirty="0" smtClean="0">
                <a:solidFill>
                  <a:schemeClr val="accent1"/>
                </a:solidFill>
              </a:rPr>
              <a:t>la </a:t>
            </a:r>
            <a:r>
              <a:rPr lang="fr-FR" sz="1600" b="1" dirty="0">
                <a:solidFill>
                  <a:schemeClr val="accent1"/>
                </a:solidFill>
              </a:rPr>
              <a:t>note sur la Sécurité</a:t>
            </a:r>
          </a:p>
        </p:txBody>
      </p:sp>
    </p:spTree>
    <p:extLst>
      <p:ext uri="{BB962C8B-B14F-4D97-AF65-F5344CB8AC3E}">
        <p14:creationId xmlns:p14="http://schemas.microsoft.com/office/powerpoint/2010/main" val="27314220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4009551" y="6570669"/>
            <a:ext cx="501650" cy="228600"/>
          </a:xfrm>
        </p:spPr>
        <p:txBody>
          <a:bodyPr/>
          <a:lstStyle/>
          <a:p>
            <a:fld id="{F71C7896-8E11-4384-BFC5-C0974CDBC83D}" type="slidenum">
              <a:rPr lang="en-US" smtClean="0"/>
              <a:pPr/>
              <a:t>6</a:t>
            </a:fld>
            <a:endParaRPr lang="en-US" dirty="0"/>
          </a:p>
        </p:txBody>
      </p:sp>
      <p:sp>
        <p:nvSpPr>
          <p:cNvPr id="3" name="Title 2"/>
          <p:cNvSpPr>
            <a:spLocks noGrp="1"/>
          </p:cNvSpPr>
          <p:nvPr>
            <p:ph type="title"/>
          </p:nvPr>
        </p:nvSpPr>
        <p:spPr/>
        <p:txBody>
          <a:bodyPr/>
          <a:lstStyle/>
          <a:p>
            <a:r>
              <a:rPr lang="fr-FR" dirty="0" smtClean="0"/>
              <a:t>CAST 2 </a:t>
            </a:r>
            <a:r>
              <a:rPr lang="fr-FR" dirty="0"/>
              <a:t>: Distribution de la complexité</a:t>
            </a:r>
          </a:p>
        </p:txBody>
      </p:sp>
      <p:sp>
        <p:nvSpPr>
          <p:cNvPr id="14" name="TextBox 13"/>
          <p:cNvSpPr txBox="1"/>
          <p:nvPr/>
        </p:nvSpPr>
        <p:spPr>
          <a:xfrm>
            <a:off x="244709" y="717204"/>
            <a:ext cx="3849316" cy="338554"/>
          </a:xfrm>
          <a:prstGeom prst="rect">
            <a:avLst/>
          </a:prstGeom>
          <a:noFill/>
        </p:spPr>
        <p:txBody>
          <a:bodyPr wrap="square" rtlCol="0">
            <a:spAutoFit/>
          </a:bodyPr>
          <a:lstStyle>
            <a:defPPr>
              <a:defRPr lang="en-US"/>
            </a:defPPr>
            <a:lvl1pPr>
              <a:defRPr sz="1600" b="1">
                <a:solidFill>
                  <a:schemeClr val="accent1"/>
                </a:solidFill>
              </a:defRPr>
            </a:lvl1pPr>
          </a:lstStyle>
          <a:p>
            <a:r>
              <a:rPr lang="en-US" dirty="0"/>
              <a:t>Evolution </a:t>
            </a:r>
            <a:r>
              <a:rPr lang="en-US" dirty="0" smtClean="0"/>
              <a:t>de la </a:t>
            </a:r>
            <a:r>
              <a:rPr lang="en-US" dirty="0" err="1" smtClean="0"/>
              <a:t>complexité</a:t>
            </a:r>
            <a:r>
              <a:rPr lang="en-US" dirty="0" smtClean="0"/>
              <a:t> </a:t>
            </a:r>
            <a:r>
              <a:rPr lang="en-US" dirty="0" err="1" smtClean="0"/>
              <a:t>cyclomatique</a:t>
            </a:r>
            <a:endParaRPr lang="en-US" dirty="0"/>
          </a:p>
        </p:txBody>
      </p:sp>
      <p:sp>
        <p:nvSpPr>
          <p:cNvPr id="11" name="Rectangle 10"/>
          <p:cNvSpPr/>
          <p:nvPr/>
        </p:nvSpPr>
        <p:spPr bwMode="auto">
          <a:xfrm>
            <a:off x="244710" y="1060606"/>
            <a:ext cx="8614284" cy="3606398"/>
          </a:xfrm>
          <a:prstGeom prst="rect">
            <a:avLst/>
          </a:prstGeom>
          <a:solidFill>
            <a:schemeClr val="lt1"/>
          </a:solidFill>
          <a:ln w="6350">
            <a:solidFill>
              <a:schemeClr val="bg1">
                <a:lumMod val="75000"/>
              </a:schemeClr>
            </a:solidFill>
            <a:headEnd/>
            <a:tailEn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fr-FR" dirty="0" err="1">
              <a:solidFill>
                <a:schemeClr val="dk1"/>
              </a:solidFill>
              <a:latin typeface="+mn-lt"/>
            </a:endParaRPr>
          </a:p>
        </p:txBody>
      </p:sp>
      <p:graphicFrame>
        <p:nvGraphicFramePr>
          <p:cNvPr id="13" name="Chart 12" descr="GRAPH;CAST_DISTRIBUTION;PAR=65501 "/>
          <p:cNvGraphicFramePr/>
          <p:nvPr>
            <p:extLst>
              <p:ext uri="{D42A27DB-BD31-4B8C-83A1-F6EECF244321}">
                <p14:modId xmlns:p14="http://schemas.microsoft.com/office/powerpoint/2010/main" val="3805777768"/>
              </p:ext>
            </p:extLst>
          </p:nvPr>
        </p:nvGraphicFramePr>
        <p:xfrm>
          <a:off x="340246" y="1167480"/>
          <a:ext cx="3519235" cy="358406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Table 16" descr="TABLE;CAST_HIGH_DISTRIBUTION;PAR=65501"/>
          <p:cNvGraphicFramePr>
            <a:graphicFrameLocks noGrp="1"/>
          </p:cNvGraphicFramePr>
          <p:nvPr>
            <p:extLst>
              <p:ext uri="{D42A27DB-BD31-4B8C-83A1-F6EECF244321}">
                <p14:modId xmlns:p14="http://schemas.microsoft.com/office/powerpoint/2010/main" val="2630326426"/>
              </p:ext>
            </p:extLst>
          </p:nvPr>
        </p:nvGraphicFramePr>
        <p:xfrm>
          <a:off x="4141525" y="3557208"/>
          <a:ext cx="4622640" cy="965454"/>
        </p:xfrm>
        <a:graphic>
          <a:graphicData uri="http://schemas.openxmlformats.org/drawingml/2006/table">
            <a:tbl>
              <a:tblPr firstRow="1" bandRow="1">
                <a:tableStyleId>{B301B821-A1FF-4177-AEE7-76D212191A09}</a:tableStyleId>
              </a:tblPr>
              <a:tblGrid>
                <a:gridCol w="1202547"/>
                <a:gridCol w="641092"/>
                <a:gridCol w="712519"/>
                <a:gridCol w="492913"/>
                <a:gridCol w="1573569"/>
              </a:tblGrid>
              <a:tr h="492177">
                <a:tc>
                  <a:txBody>
                    <a:bodyPr/>
                    <a:lstStyle/>
                    <a:p>
                      <a:pPr marL="0" algn="l" defTabSz="914400" rtl="0" eaLnBrk="1" latinLnBrk="0" hangingPunct="1">
                        <a:lnSpc>
                          <a:spcPct val="115000"/>
                        </a:lnSpc>
                        <a:spcAft>
                          <a:spcPts val="0"/>
                        </a:spcAft>
                      </a:pPr>
                      <a:r>
                        <a:rPr lang="en-GB" sz="1000" kern="1200" dirty="0" smtClean="0"/>
                        <a:t>Cyclomatic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b="1" kern="1200" dirty="0" err="1" smtClean="0">
                          <a:solidFill>
                            <a:schemeClr val="lt1"/>
                          </a:solidFill>
                          <a:latin typeface="+mn-lt"/>
                          <a:ea typeface="+mn-ea"/>
                          <a:cs typeface="+mn-cs"/>
                        </a:rPr>
                        <a:t>Current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b="1" kern="1200" dirty="0" err="1" smtClean="0">
                          <a:solidFill>
                            <a:schemeClr val="lt1"/>
                          </a:solidFill>
                          <a:latin typeface="+mn-lt"/>
                          <a:ea typeface="+mn-ea"/>
                          <a:cs typeface="+mn-cs"/>
                        </a:rPr>
                        <a:t>Previous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b="1" kern="1200" dirty="0" err="1" smtClean="0">
                          <a:solidFill>
                            <a:schemeClr val="lt1"/>
                          </a:solidFill>
                          <a:latin typeface="+mn-lt"/>
                          <a:ea typeface="+mn-ea"/>
                          <a:cs typeface="+mn-cs"/>
                        </a:rPr>
                        <a:t>Evol.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b="1" kern="1200" dirty="0" smtClean="0">
                          <a:solidFill>
                            <a:schemeClr val="lt1"/>
                          </a:solidFill>
                          <a:latin typeface="+mn-lt"/>
                          <a:ea typeface="+mn-ea"/>
                          <a:cs typeface="+mn-cs"/>
                        </a:rPr>
                        <a:t>% on total elements</a:t>
                      </a:r>
                      <a:endParaRPr lang="fr-FR" sz="1000" b="1" kern="1200" dirty="0">
                        <a:solidFill>
                          <a:schemeClr val="lt1"/>
                        </a:solidFill>
                        <a:latin typeface="+mn-lt"/>
                        <a:ea typeface="+mn-ea"/>
                        <a:cs typeface="+mn-cs"/>
                      </a:endParaRPr>
                    </a:p>
                  </a:txBody>
                  <a:tcPr marL="68580" marR="68580" marT="0" marB="0"/>
                </a:tc>
              </a:tr>
              <a:tr h="439674">
                <a:tc>
                  <a:txBody>
                    <a:bodyPr/>
                    <a:lstStyle/>
                    <a:p>
                      <a:pPr marL="0" algn="l" defTabSz="914400" rtl="0" eaLnBrk="1" latinLnBrk="0" hangingPunct="1">
                        <a:lnSpc>
                          <a:spcPct val="115000"/>
                        </a:lnSpc>
                        <a:spcAft>
                          <a:spcPts val="0"/>
                        </a:spcAft>
                      </a:pPr>
                      <a:r>
                        <a:rPr lang="en-GB" sz="1000" kern="1200" dirty="0" smtClean="0"/>
                        <a:t>High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87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82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+5</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2.98 %</a:t>
                      </a:r>
                      <a:endParaRPr lang="fr-FR" sz="1000" kern="1200" dirty="0">
                        <a:solidFill>
                          <a:schemeClr val="dk1"/>
                        </a:solidFill>
                        <a:latin typeface="+mn-lt"/>
                        <a:ea typeface="+mn-ea"/>
                        <a:cs typeface="+mn-cs"/>
                      </a:endParaRPr>
                    </a:p>
                  </a:txBody>
                  <a:tcPr marL="68580" marR="432000" marT="0" marB="0"/>
                </a:tc>
              </a:tr>
            </a:tbl>
          </a:graphicData>
        </a:graphic>
      </p:graphicFrame>
      <p:graphicFrame>
        <p:nvGraphicFramePr>
          <p:cNvPr id="21" name="Table 20" descr="TABLE;CAST_DISTRIBUTION;PAR=65501"/>
          <p:cNvGraphicFramePr>
            <a:graphicFrameLocks noGrp="1"/>
          </p:cNvGraphicFramePr>
          <p:nvPr>
            <p:extLst>
              <p:ext uri="{D42A27DB-BD31-4B8C-83A1-F6EECF244321}">
                <p14:modId xmlns:p14="http://schemas.microsoft.com/office/powerpoint/2010/main" val="3383731676"/>
              </p:ext>
            </p:extLst>
          </p:nvPr>
        </p:nvGraphicFramePr>
        <p:xfrm>
          <a:off x="4137867" y="1201960"/>
          <a:ext cx="4641658" cy="2202856"/>
        </p:xfrm>
        <a:graphic>
          <a:graphicData uri="http://schemas.openxmlformats.org/drawingml/2006/table">
            <a:tbl>
              <a:tblPr firstRow="1" bandRow="1">
                <a:tableStyleId>{B301B821-A1FF-4177-AEE7-76D212191A09}</a:tableStyleId>
              </a:tblPr>
              <a:tblGrid>
                <a:gridCol w="1087276"/>
                <a:gridCol w="676893"/>
                <a:gridCol w="688769"/>
                <a:gridCol w="522514"/>
                <a:gridCol w="665019"/>
                <a:gridCol w="1001187"/>
              </a:tblGrid>
              <a:tr h="296897">
                <a:tc>
                  <a:txBody>
                    <a:bodyPr/>
                    <a:lstStyle/>
                    <a:p>
                      <a:pPr marL="0" algn="l" defTabSz="914400" rtl="0" eaLnBrk="1" latinLnBrk="0" hangingPunct="1">
                        <a:lnSpc>
                          <a:spcPct val="115000"/>
                        </a:lnSpc>
                        <a:spcAft>
                          <a:spcPts val="0"/>
                        </a:spcAft>
                      </a:pPr>
                      <a:r>
                        <a:rPr lang="en-GB" sz="1000" kern="1200" dirty="0" smtClean="0"/>
                        <a:t>Cyclomatic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b="1" kern="1200" dirty="0" err="1" smtClean="0">
                          <a:solidFill>
                            <a:schemeClr val="lt1"/>
                          </a:solidFill>
                          <a:latin typeface="+mn-lt"/>
                          <a:ea typeface="+mn-ea"/>
                          <a:cs typeface="+mn-cs"/>
                        </a:rPr>
                        <a:t>Current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b="1" kern="1200" dirty="0" err="1" smtClean="0">
                          <a:solidFill>
                            <a:schemeClr val="lt1"/>
                          </a:solidFill>
                          <a:latin typeface="+mn-lt"/>
                          <a:ea typeface="+mn-ea"/>
                          <a:cs typeface="+mn-cs"/>
                        </a:rPr>
                        <a:t>Previous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b="1" kern="1200" dirty="0" err="1" smtClean="0">
                          <a:solidFill>
                            <a:schemeClr val="lt1"/>
                          </a:solidFill>
                          <a:latin typeface="+mn-lt"/>
                          <a:ea typeface="+mn-ea"/>
                          <a:cs typeface="+mn-cs"/>
                        </a:rPr>
                        <a:t>Evol.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b="1" kern="1200" dirty="0" err="1" smtClean="0">
                          <a:solidFill>
                            <a:schemeClr val="lt1"/>
                          </a:solidFill>
                          <a:latin typeface="+mn-lt"/>
                          <a:ea typeface="+mn-ea"/>
                          <a:cs typeface="+mn-cs"/>
                        </a:rPr>
                        <a:t>Evol.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b="1" kern="1200" dirty="0" smtClean="0">
                          <a:solidFill>
                            <a:schemeClr val="lt1"/>
                          </a:solidFill>
                          <a:latin typeface="+mn-lt"/>
                          <a:ea typeface="+mn-ea"/>
                          <a:cs typeface="+mn-cs"/>
                        </a:rPr>
                        <a:t>% on total elements</a:t>
                      </a:r>
                      <a:endParaRPr lang="fr-FR" sz="1000" b="1" kern="1200" dirty="0">
                        <a:solidFill>
                          <a:schemeClr val="lt1"/>
                        </a:solidFill>
                        <a:latin typeface="+mn-lt"/>
                        <a:ea typeface="+mn-ea"/>
                        <a:cs typeface="+mn-cs"/>
                      </a:endParaRPr>
                    </a:p>
                  </a:txBody>
                  <a:tcPr marL="68580" marR="68580" marT="0" marB="0"/>
                </a:tc>
              </a:tr>
              <a:tr h="419269">
                <a:tc>
                  <a:txBody>
                    <a:bodyPr/>
                    <a:lstStyle/>
                    <a:p>
                      <a:pPr marL="0" algn="l" defTabSz="914400" rtl="0" eaLnBrk="1" latinLnBrk="0" hangingPunct="1">
                        <a:lnSpc>
                          <a:spcPct val="115000"/>
                        </a:lnSpc>
                        <a:spcAft>
                          <a:spcPts val="0"/>
                        </a:spcAft>
                      </a:pPr>
                      <a:r>
                        <a:rPr lang="en-GB" sz="1000" kern="1200" dirty="0" smtClean="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2553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2553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0.00 %</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87.4 %</a:t>
                      </a:r>
                      <a:endParaRPr lang="fr-FR" sz="1000" kern="1200" dirty="0">
                        <a:solidFill>
                          <a:schemeClr val="dk1"/>
                        </a:solidFill>
                        <a:latin typeface="+mn-lt"/>
                        <a:ea typeface="+mn-ea"/>
                        <a:cs typeface="+mn-cs"/>
                      </a:endParaRPr>
                    </a:p>
                  </a:txBody>
                  <a:tcPr marL="68580" marR="432000" marT="0" marB="0"/>
                </a:tc>
              </a:tr>
              <a:tr h="419269">
                <a:tc>
                  <a:txBody>
                    <a:bodyPr/>
                    <a:lstStyle/>
                    <a:p>
                      <a:pPr marL="0" algn="l" defTabSz="914400" rtl="0" eaLnBrk="1" latinLnBrk="0" hangingPunct="1">
                        <a:lnSpc>
                          <a:spcPct val="115000"/>
                        </a:lnSpc>
                        <a:spcAft>
                          <a:spcPts val="0"/>
                        </a:spcAft>
                      </a:pPr>
                      <a:r>
                        <a:rPr lang="en-GB" sz="1000" kern="1200" dirty="0" smtClean="0"/>
                        <a:t>Average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280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219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+61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+27.9 %</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9.6 %</a:t>
                      </a:r>
                      <a:endParaRPr lang="fr-FR" sz="1000" kern="1200" dirty="0">
                        <a:solidFill>
                          <a:schemeClr val="dk1"/>
                        </a:solidFill>
                        <a:latin typeface="+mn-lt"/>
                        <a:ea typeface="+mn-ea"/>
                        <a:cs typeface="+mn-cs"/>
                      </a:endParaRPr>
                    </a:p>
                  </a:txBody>
                  <a:tcPr marL="68580" marR="432000" marT="0" marB="0"/>
                </a:tc>
              </a:tr>
              <a:tr h="419269">
                <a:tc>
                  <a:txBody>
                    <a:bodyPr/>
                    <a:lstStyle/>
                    <a:p>
                      <a:pPr marL="0" algn="l" defTabSz="914400" rtl="0" eaLnBrk="1" latinLnBrk="0" hangingPunct="1">
                        <a:lnSpc>
                          <a:spcPct val="115000"/>
                        </a:lnSpc>
                        <a:spcAft>
                          <a:spcPts val="0"/>
                        </a:spcAft>
                      </a:pPr>
                      <a:r>
                        <a:rPr lang="en-GB" sz="1000" kern="1200" dirty="0" smtClean="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60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61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-1.64 %</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2.05 %</a:t>
                      </a:r>
                      <a:endParaRPr lang="fr-FR" sz="1000" kern="1200" dirty="0">
                        <a:solidFill>
                          <a:schemeClr val="dk1"/>
                        </a:solidFill>
                        <a:latin typeface="+mn-lt"/>
                        <a:ea typeface="+mn-ea"/>
                        <a:cs typeface="+mn-cs"/>
                      </a:endParaRPr>
                    </a:p>
                  </a:txBody>
                  <a:tcPr marL="68580" marR="432000" marT="0" marB="0"/>
                </a:tc>
              </a:tr>
              <a:tr h="419269">
                <a:tc>
                  <a:txBody>
                    <a:bodyPr/>
                    <a:lstStyle/>
                    <a:p>
                      <a:pPr marL="0" algn="l" defTabSz="914400" rtl="0" eaLnBrk="1" latinLnBrk="0" hangingPunct="1">
                        <a:lnSpc>
                          <a:spcPct val="115000"/>
                        </a:lnSpc>
                        <a:spcAft>
                          <a:spcPts val="0"/>
                        </a:spcAft>
                      </a:pPr>
                      <a:r>
                        <a:rPr lang="en-GB" sz="1000" kern="1200" dirty="0" smtClean="0"/>
                        <a:t>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27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21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+28.6 %</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0.92 %</a:t>
                      </a:r>
                      <a:endParaRPr lang="fr-FR" sz="1000" kern="1200" dirty="0">
                        <a:solidFill>
                          <a:schemeClr val="dk1"/>
                        </a:solidFill>
                        <a:latin typeface="+mn-lt"/>
                        <a:ea typeface="+mn-ea"/>
                        <a:cs typeface="+mn-cs"/>
                      </a:endParaRPr>
                    </a:p>
                  </a:txBody>
                  <a:tcPr marL="68580" marR="432000" marT="0" marB="0"/>
                </a:tc>
              </a:tr>
            </a:tbl>
          </a:graphicData>
        </a:graphic>
      </p:graphicFrame>
      <p:sp>
        <p:nvSpPr>
          <p:cNvPr id="22" name="TextBox 21"/>
          <p:cNvSpPr txBox="1"/>
          <p:nvPr/>
        </p:nvSpPr>
        <p:spPr>
          <a:xfrm>
            <a:off x="699745" y="1154458"/>
            <a:ext cx="433452" cy="407804"/>
          </a:xfrm>
          <a:prstGeom prst="rect">
            <a:avLst/>
          </a:prstGeom>
        </p:spPr>
        <p:txBody>
          <a:bodyPr vert="horz" wrap="none" lIns="45720" tIns="45720" rIns="45720" bIns="45720" rtlCol="0">
            <a:spAutoFit/>
          </a:bodyPr>
          <a:lstStyle/>
          <a:p>
            <a:pPr marL="1587" algn="ctr">
              <a:spcBef>
                <a:spcPts val="0"/>
              </a:spcBef>
              <a:spcAft>
                <a:spcPts val="0"/>
              </a:spcAft>
              <a:buClr>
                <a:schemeClr val="tx2">
                  <a:lumMod val="65000"/>
                  <a:lumOff val="35000"/>
                </a:schemeClr>
              </a:buClr>
              <a:buSzPct val="95000"/>
            </a:pPr>
            <a:r>
              <a:rPr lang="fr-FR" sz="1050" i="1" dirty="0" smtClean="0">
                <a:latin typeface="+mn-lt"/>
                <a:cs typeface="Arial" pitchFamily="34" charset="0"/>
              </a:rPr>
              <a:t>Nb</a:t>
            </a:r>
          </a:p>
          <a:p>
            <a:pPr marL="1587" algn="ctr">
              <a:spcBef>
                <a:spcPts val="0"/>
              </a:spcBef>
              <a:spcAft>
                <a:spcPts val="0"/>
              </a:spcAft>
              <a:buClr>
                <a:schemeClr val="tx2">
                  <a:lumMod val="65000"/>
                  <a:lumOff val="35000"/>
                </a:schemeClr>
              </a:buClr>
              <a:buSzPct val="95000"/>
            </a:pPr>
            <a:r>
              <a:rPr lang="fr-FR" sz="1000" i="1" dirty="0">
                <a:latin typeface="+mn-lt"/>
              </a:rPr>
              <a:t>objets</a:t>
            </a:r>
          </a:p>
        </p:txBody>
      </p:sp>
      <p:sp>
        <p:nvSpPr>
          <p:cNvPr id="23" name="Text Placeholder 38"/>
          <p:cNvSpPr txBox="1">
            <a:spLocks/>
          </p:cNvSpPr>
          <p:nvPr/>
        </p:nvSpPr>
        <p:spPr>
          <a:xfrm>
            <a:off x="244710" y="5065451"/>
            <a:ext cx="8483120" cy="1200329"/>
          </a:xfrm>
          <a:prstGeom prst="rect">
            <a:avLst/>
          </a:prstGeom>
        </p:spPr>
        <p:txBody>
          <a:bodyPr vert="horz" lIns="45720" tIns="45720" rIns="45720" bIns="45720" rtlCol="0">
            <a:spAutoFit/>
          </a:bodyPr>
          <a:lst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00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160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600" baseline="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a:lstStyle>
          <a:p>
            <a:pPr algn="just"/>
            <a:r>
              <a:rPr lang="fr-FR" sz="1800" kern="0" dirty="0" smtClean="0"/>
              <a:t>Le nombre de composants complexes et </a:t>
            </a:r>
            <a:r>
              <a:rPr lang="fr-FR" sz="1800" kern="0" dirty="0"/>
              <a:t>très </a:t>
            </a:r>
            <a:r>
              <a:rPr lang="fr-FR" sz="1800" kern="0" dirty="0" smtClean="0"/>
              <a:t>complexes représente moins de 3% du code. C’est un pourcentage plutôt faible de complexité ce qui est bon pour l’application, qui est plus facile à faire évoluer et moins couteuse à maintenir.</a:t>
            </a:r>
          </a:p>
        </p:txBody>
      </p:sp>
    </p:spTree>
    <p:extLst>
      <p:ext uri="{BB962C8B-B14F-4D97-AF65-F5344CB8AC3E}">
        <p14:creationId xmlns:p14="http://schemas.microsoft.com/office/powerpoint/2010/main" val="16566775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38"/>
          <p:cNvSpPr>
            <a:spLocks noGrp="1"/>
          </p:cNvSpPr>
          <p:nvPr>
            <p:ph type="body" sz="quarter" idx="11"/>
          </p:nvPr>
        </p:nvSpPr>
        <p:spPr>
          <a:xfrm>
            <a:off x="447122" y="3098594"/>
            <a:ext cx="8170290" cy="1477328"/>
          </a:xfrm>
        </p:spPr>
        <p:txBody>
          <a:bodyPr/>
          <a:lstStyle/>
          <a:p>
            <a:pPr algn="just"/>
            <a:r>
              <a:rPr lang="fr-FR" sz="1800" dirty="0" smtClean="0"/>
              <a:t>Le nombre de violations critiques a augmenté depuis la dernière analyse d’environ 35%, il faudrait stabiliser ou même inverser la tendance pour diminuer les risques sur l’application, en communiquant avec les équipes de développement et en réalisant un plan de correction, notamment sur les violations liées à la Robustesse, la Sécurité et la Performance.</a:t>
            </a:r>
          </a:p>
        </p:txBody>
      </p:sp>
      <p:sp>
        <p:nvSpPr>
          <p:cNvPr id="2" name="Slide Number Placeholder 1"/>
          <p:cNvSpPr>
            <a:spLocks noGrp="1"/>
          </p:cNvSpPr>
          <p:nvPr>
            <p:ph type="sldNum" sz="quarter" idx="10"/>
          </p:nvPr>
        </p:nvSpPr>
        <p:spPr>
          <a:xfrm>
            <a:off x="4009551" y="6570669"/>
            <a:ext cx="501650" cy="228600"/>
          </a:xfrm>
        </p:spPr>
        <p:txBody>
          <a:bodyPr/>
          <a:lstStyle/>
          <a:p>
            <a:fld id="{F71C7896-8E11-4384-BFC5-C0974CDBC83D}" type="slidenum">
              <a:rPr lang="en-US" smtClean="0"/>
              <a:pPr/>
              <a:t>7</a:t>
            </a:fld>
            <a:endParaRPr lang="en-US" dirty="0"/>
          </a:p>
        </p:txBody>
      </p:sp>
      <p:sp>
        <p:nvSpPr>
          <p:cNvPr id="3" name="Title 2"/>
          <p:cNvSpPr>
            <a:spLocks noGrp="1"/>
          </p:cNvSpPr>
          <p:nvPr>
            <p:ph type="title"/>
          </p:nvPr>
        </p:nvSpPr>
        <p:spPr/>
        <p:txBody>
          <a:bodyPr/>
          <a:lstStyle/>
          <a:p>
            <a:r>
              <a:rPr lang="fr-FR" dirty="0" smtClean="0"/>
              <a:t>CAST 3 </a:t>
            </a:r>
            <a:r>
              <a:rPr lang="fr-FR" dirty="0"/>
              <a:t>: </a:t>
            </a:r>
            <a:r>
              <a:rPr lang="fr-FR" dirty="0" smtClean="0"/>
              <a:t>Nombre de violations critiques</a:t>
            </a:r>
            <a:endParaRPr lang="fr-FR" dirty="0"/>
          </a:p>
        </p:txBody>
      </p:sp>
      <p:graphicFrame>
        <p:nvGraphicFramePr>
          <p:cNvPr id="31" name="Table 30" descr="TABLE;VIOLATION_STATISTICS_EVOLUTION"/>
          <p:cNvGraphicFramePr>
            <a:graphicFrameLocks noGrp="1"/>
          </p:cNvGraphicFramePr>
          <p:nvPr>
            <p:extLst>
              <p:ext uri="{D42A27DB-BD31-4B8C-83A1-F6EECF244321}">
                <p14:modId xmlns:p14="http://schemas.microsoft.com/office/powerpoint/2010/main" val="170223695"/>
              </p:ext>
            </p:extLst>
          </p:nvPr>
        </p:nvGraphicFramePr>
        <p:xfrm>
          <a:off x="1693993" y="1103258"/>
          <a:ext cx="5475550" cy="1371600"/>
        </p:xfrm>
        <a:graphic>
          <a:graphicData uri="http://schemas.openxmlformats.org/drawingml/2006/table">
            <a:tbl>
              <a:tblPr firstRow="1" bandRow="1">
                <a:effectLst>
                  <a:outerShdw blurRad="50800" dist="38100" dir="2700000" algn="tl" rotWithShape="0">
                    <a:prstClr val="black">
                      <a:alpha val="40000"/>
                    </a:prstClr>
                  </a:outerShdw>
                </a:effectLst>
                <a:tableStyleId>{B301B821-A1FF-4177-AEE7-76D212191A09}</a:tableStyleId>
              </a:tblPr>
              <a:tblGrid>
                <a:gridCol w="1946862"/>
                <a:gridCol w="899951"/>
                <a:gridCol w="1093191"/>
                <a:gridCol w="1535546"/>
              </a:tblGrid>
              <a:tr h="216024">
                <a:tc>
                  <a:txBody>
                    <a:bodyPr/>
                    <a:lstStyle/>
                    <a:p>
                      <a:pPr algn="l">
                        <a:lnSpc>
                          <a:spcPct val="115000"/>
                        </a:lnSpc>
                        <a:spcAft>
                          <a:spcPts val="0"/>
                        </a:spcAft>
                      </a:pPr>
                      <a:r>
                        <a:rPr lang="en-GB" sz="900" dirty="0" smtClean="0"/>
                        <a:t>Name</a:t>
                      </a:r>
                      <a:endParaRPr lang="fr-FR" sz="9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900" dirty="0" smtClean="0"/>
                        <a:t>Current</a:t>
                      </a:r>
                      <a:endParaRPr lang="fr-FR" sz="9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900" dirty="0" smtClean="0"/>
                        <a:t>Previous</a:t>
                      </a:r>
                      <a:endParaRPr lang="fr-FR" sz="900" dirty="0">
                        <a:latin typeface="+mn-lt"/>
                      </a:endParaRPr>
                    </a:p>
                  </a:txBody>
                  <a:tcPr anchor="ctr"/>
                </a:tc>
                <a:tc>
                  <a:txBody>
                    <a:bodyPr/>
                    <a:lstStyle/>
                    <a:p>
                      <a:pPr algn="ctr"/>
                      <a:r>
                        <a:rPr lang="fr-FR" sz="900" dirty="0" smtClean="0"/>
                        <a:t>% Evolution</a:t>
                      </a:r>
                      <a:endParaRPr lang="fr-FR" sz="900" dirty="0">
                        <a:latin typeface="+mn-lt"/>
                      </a:endParaRPr>
                    </a:p>
                  </a:txBody>
                  <a:tcPr anchor="ctr"/>
                </a:tc>
              </a:tr>
              <a:tr h="216024">
                <a:tc>
                  <a:txBody>
                    <a:bodyPr/>
                    <a:lstStyle/>
                    <a:p>
                      <a:pPr algn="l">
                        <a:lnSpc>
                          <a:spcPct val="115000"/>
                        </a:lnSpc>
                        <a:spcAft>
                          <a:spcPts val="0"/>
                        </a:spcAft>
                      </a:pPr>
                      <a:r>
                        <a:rPr lang="en-GB" sz="900" dirty="0" smtClean="0"/>
                        <a:t>Critical Violations</a:t>
                      </a:r>
                      <a:endParaRPr lang="fr-FR" sz="9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900" dirty="0" smtClean="0"/>
                        <a:t>272</a:t>
                      </a:r>
                      <a:endParaRPr lang="fr-FR" sz="9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900" dirty="0" smtClean="0"/>
                        <a:t>202</a:t>
                      </a:r>
                      <a:endParaRPr lang="fr-FR" sz="900" dirty="0">
                        <a:latin typeface="+mn-lt"/>
                      </a:endParaRPr>
                    </a:p>
                  </a:txBody>
                  <a:tcPr anchor="ctr"/>
                </a:tc>
                <a:tc>
                  <a:txBody>
                    <a:bodyPr/>
                    <a:lstStyle/>
                    <a:p>
                      <a:pPr algn="ctr"/>
                      <a:r>
                        <a:rPr lang="fr-FR" sz="900" dirty="0" smtClean="0"/>
                        <a:t>+34.7 %</a:t>
                      </a:r>
                      <a:endParaRPr lang="fr-FR" sz="900" dirty="0">
                        <a:latin typeface="+mn-lt"/>
                      </a:endParaRPr>
                    </a:p>
                  </a:txBody>
                  <a:tcPr anchor="ctr"/>
                </a:tc>
              </a:tr>
              <a:tr h="216024">
                <a:tc>
                  <a:txBody>
                    <a:bodyPr/>
                    <a:lstStyle/>
                    <a:p>
                      <a:pPr algn="l">
                        <a:lnSpc>
                          <a:spcPct val="115000"/>
                        </a:lnSpc>
                        <a:spcAft>
                          <a:spcPts val="0"/>
                        </a:spcAft>
                      </a:pPr>
                      <a:r>
                        <a:rPr lang="en-GB" sz="900" dirty="0" smtClean="0"/>
                        <a:t>   per File</a:t>
                      </a:r>
                      <a:endParaRPr lang="fr-FR" sz="9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900" dirty="0" smtClean="0"/>
                        <a:t>0.80</a:t>
                      </a:r>
                      <a:endParaRPr lang="fr-FR" sz="9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900" dirty="0" smtClean="0"/>
                        <a:t>0.79</a:t>
                      </a:r>
                      <a:endParaRPr lang="fr-FR" sz="900" dirty="0">
                        <a:latin typeface="+mn-lt"/>
                      </a:endParaRPr>
                    </a:p>
                  </a:txBody>
                  <a:tcPr anchor="ctr"/>
                </a:tc>
                <a:tc>
                  <a:txBody>
                    <a:bodyPr/>
                    <a:lstStyle/>
                    <a:p>
                      <a:pPr algn="ctr"/>
                      <a:r>
                        <a:rPr lang="fr-FR" sz="900" dirty="0" smtClean="0"/>
                        <a:t>+1.09 %</a:t>
                      </a:r>
                      <a:endParaRPr lang="fr-FR" sz="900" dirty="0">
                        <a:latin typeface="+mn-lt"/>
                      </a:endParaRPr>
                    </a:p>
                  </a:txBody>
                  <a:tcPr anchor="ctr"/>
                </a:tc>
              </a:tr>
              <a:tr h="216024">
                <a:tc>
                  <a:txBody>
                    <a:bodyPr/>
                    <a:lstStyle/>
                    <a:p>
                      <a:pPr algn="l">
                        <a:lnSpc>
                          <a:spcPct val="115000"/>
                        </a:lnSpc>
                        <a:spcAft>
                          <a:spcPts val="0"/>
                        </a:spcAft>
                      </a:pPr>
                      <a:r>
                        <a:rPr lang="en-GB" sz="900" dirty="0" smtClean="0"/>
                        <a:t>   per kLOC</a:t>
                      </a:r>
                      <a:endParaRPr lang="fr-FR" sz="9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900" dirty="0" smtClean="0"/>
                        <a:t>6.90</a:t>
                      </a:r>
                      <a:endParaRPr lang="fr-FR" sz="9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900" dirty="0" smtClean="0"/>
                        <a:t>7.18</a:t>
                      </a:r>
                      <a:endParaRPr lang="fr-FR" sz="900" dirty="0">
                        <a:latin typeface="+mn-lt"/>
                      </a:endParaRPr>
                    </a:p>
                  </a:txBody>
                  <a:tcPr anchor="ctr"/>
                </a:tc>
                <a:tc>
                  <a:txBody>
                    <a:bodyPr/>
                    <a:lstStyle/>
                    <a:p>
                      <a:pPr algn="ctr"/>
                      <a:r>
                        <a:rPr lang="fr-FR" sz="900" dirty="0" smtClean="0"/>
                        <a:t>-3.95 %</a:t>
                      </a:r>
                      <a:endParaRPr lang="fr-FR" sz="900" dirty="0">
                        <a:latin typeface="+mn-lt"/>
                      </a:endParaRPr>
                    </a:p>
                  </a:txBody>
                  <a:tcPr anchor="ctr"/>
                </a:tc>
              </a:tr>
              <a:tr h="216024">
                <a:tc>
                  <a:txBody>
                    <a:bodyPr/>
                    <a:lstStyle/>
                    <a:p>
                      <a:pPr algn="l">
                        <a:lnSpc>
                          <a:spcPct val="115000"/>
                        </a:lnSpc>
                        <a:spcAft>
                          <a:spcPts val="0"/>
                        </a:spcAft>
                      </a:pPr>
                      <a:r>
                        <a:rPr lang="en-GB" sz="900" dirty="0" smtClean="0"/>
                        <a:t>Complex Objects</a:t>
                      </a:r>
                      <a:endParaRPr lang="fr-FR" sz="9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900" dirty="0" smtClean="0"/>
                        <a:t>87</a:t>
                      </a:r>
                      <a:endParaRPr lang="fr-FR" sz="9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900" dirty="0" smtClean="0"/>
                        <a:t>82</a:t>
                      </a:r>
                      <a:endParaRPr lang="fr-FR" sz="900" dirty="0">
                        <a:latin typeface="+mn-lt"/>
                      </a:endParaRPr>
                    </a:p>
                  </a:txBody>
                  <a:tcPr anchor="ctr"/>
                </a:tc>
                <a:tc>
                  <a:txBody>
                    <a:bodyPr/>
                    <a:lstStyle/>
                    <a:p>
                      <a:pPr algn="ctr"/>
                      <a:r>
                        <a:rPr lang="fr-FR" sz="900" dirty="0" smtClean="0"/>
                        <a:t>+6.10 %</a:t>
                      </a:r>
                      <a:endParaRPr lang="fr-FR" sz="900" dirty="0">
                        <a:latin typeface="+mn-lt"/>
                      </a:endParaRPr>
                    </a:p>
                  </a:txBody>
                  <a:tcPr anchor="ctr"/>
                </a:tc>
              </a:tr>
              <a:tr h="216024">
                <a:tc>
                  <a:txBody>
                    <a:bodyPr/>
                    <a:lstStyle/>
                    <a:p>
                      <a:pPr algn="l">
                        <a:lnSpc>
                          <a:spcPct val="115000"/>
                        </a:lnSpc>
                        <a:spcAft>
                          <a:spcPts val="0"/>
                        </a:spcAft>
                      </a:pPr>
                      <a:r>
                        <a:rPr lang="en-GB" sz="900" dirty="0" smtClean="0"/>
                        <a:t>   with violations</a:t>
                      </a:r>
                      <a:endParaRPr lang="fr-FR" sz="9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900" dirty="0" smtClean="0"/>
                        <a:t>47</a:t>
                      </a:r>
                      <a:endParaRPr lang="fr-FR" sz="9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900" dirty="0" smtClean="0"/>
                        <a:t>39</a:t>
                      </a:r>
                      <a:endParaRPr lang="fr-FR" sz="900" dirty="0">
                        <a:latin typeface="+mn-lt"/>
                      </a:endParaRPr>
                    </a:p>
                  </a:txBody>
                  <a:tcPr anchor="ctr"/>
                </a:tc>
                <a:tc>
                  <a:txBody>
                    <a:bodyPr/>
                    <a:lstStyle/>
                    <a:p>
                      <a:pPr algn="ctr"/>
                      <a:r>
                        <a:rPr lang="fr-FR" sz="900" dirty="0" smtClean="0"/>
                        <a:t>+20.5 %</a:t>
                      </a:r>
                      <a:endParaRPr lang="fr-FR" sz="900" dirty="0">
                        <a:latin typeface="+mn-lt"/>
                      </a:endParaRPr>
                    </a:p>
                  </a:txBody>
                  <a:tcPr anchor="ctr"/>
                </a:tc>
              </a:tr>
            </a:tbl>
          </a:graphicData>
        </a:graphic>
      </p:graphicFrame>
      <p:sp>
        <p:nvSpPr>
          <p:cNvPr id="32" name="TextBox 31"/>
          <p:cNvSpPr txBox="1"/>
          <p:nvPr/>
        </p:nvSpPr>
        <p:spPr>
          <a:xfrm>
            <a:off x="1693996" y="752829"/>
            <a:ext cx="4880025" cy="338554"/>
          </a:xfrm>
          <a:prstGeom prst="rect">
            <a:avLst/>
          </a:prstGeom>
          <a:noFill/>
        </p:spPr>
        <p:txBody>
          <a:bodyPr wrap="square" rtlCol="0">
            <a:spAutoFit/>
          </a:bodyPr>
          <a:lstStyle>
            <a:defPPr>
              <a:defRPr lang="en-US"/>
            </a:defPPr>
            <a:lvl1pPr>
              <a:defRPr sz="1600" b="1">
                <a:solidFill>
                  <a:schemeClr val="accent1"/>
                </a:solidFill>
              </a:defRPr>
            </a:lvl1pPr>
          </a:lstStyle>
          <a:p>
            <a:r>
              <a:rPr lang="fr-FR" dirty="0" smtClean="0"/>
              <a:t>Evolution du nombre de violations critiques</a:t>
            </a:r>
            <a:endParaRPr lang="fr-FR" dirty="0"/>
          </a:p>
        </p:txBody>
      </p:sp>
    </p:spTree>
    <p:extLst>
      <p:ext uri="{BB962C8B-B14F-4D97-AF65-F5344CB8AC3E}">
        <p14:creationId xmlns:p14="http://schemas.microsoft.com/office/powerpoint/2010/main" val="15223405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8"/>
          <p:cNvSpPr txBox="1">
            <a:spLocks/>
          </p:cNvSpPr>
          <p:nvPr/>
        </p:nvSpPr>
        <p:spPr>
          <a:xfrm>
            <a:off x="340246" y="3736865"/>
            <a:ext cx="8431721" cy="1933863"/>
          </a:xfrm>
          <a:prstGeom prst="rect">
            <a:avLst/>
          </a:prstGeom>
        </p:spPr>
        <p:txBody>
          <a:bodyPr vert="horz" lIns="45720" tIns="45720" rIns="45720" bIns="45720" rtlCol="0">
            <a:spAutoFit/>
          </a:bodyPr>
          <a:lst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00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160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600" baseline="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a:lstStyle>
          <a:p>
            <a:r>
              <a:rPr lang="fr-FR" sz="1800" kern="0" dirty="0" smtClean="0"/>
              <a:t>On constate que les règles générant le plus de violations critiques sont  :</a:t>
            </a:r>
          </a:p>
          <a:p>
            <a:pPr lvl="1"/>
            <a:r>
              <a:rPr lang="fr-FR" sz="1800" kern="0" dirty="0" smtClean="0"/>
              <a:t>« </a:t>
            </a:r>
            <a:r>
              <a:rPr lang="en-GB" sz="1800" dirty="0"/>
              <a:t>Avoid instantiations inside </a:t>
            </a:r>
            <a:r>
              <a:rPr lang="en-GB" sz="1800" dirty="0" smtClean="0"/>
              <a:t>loops</a:t>
            </a:r>
            <a:r>
              <a:rPr lang="fr-FR" sz="1800" kern="0" dirty="0" smtClean="0"/>
              <a:t> » avec 94 violations,</a:t>
            </a:r>
          </a:p>
          <a:p>
            <a:pPr lvl="1">
              <a:spcBef>
                <a:spcPts val="0"/>
              </a:spcBef>
              <a:spcAft>
                <a:spcPts val="0"/>
              </a:spcAft>
            </a:pPr>
            <a:r>
              <a:rPr lang="fr-FR" sz="1800" kern="0" dirty="0" smtClean="0"/>
              <a:t>« </a:t>
            </a:r>
            <a:r>
              <a:rPr lang="en-GB" sz="1800" dirty="0"/>
              <a:t>Pages should use error handling </a:t>
            </a:r>
            <a:r>
              <a:rPr lang="en-GB" sz="1800" dirty="0" smtClean="0"/>
              <a:t>page</a:t>
            </a:r>
            <a:r>
              <a:rPr lang="fr-FR" sz="1800" kern="0" dirty="0" smtClean="0"/>
              <a:t> » avec 48 violations</a:t>
            </a:r>
          </a:p>
          <a:p>
            <a:pPr marL="0" indent="0">
              <a:spcBef>
                <a:spcPts val="0"/>
              </a:spcBef>
              <a:spcAft>
                <a:spcPts val="0"/>
              </a:spcAft>
              <a:buFont typeface="Wingdings" pitchFamily="2" charset="2"/>
              <a:buNone/>
            </a:pPr>
            <a:endParaRPr lang="fr-FR" sz="1800" kern="0" dirty="0" smtClean="0"/>
          </a:p>
          <a:p>
            <a:pPr marL="0" indent="0">
              <a:buFont typeface="Wingdings" pitchFamily="2" charset="2"/>
              <a:buNone/>
            </a:pPr>
            <a:r>
              <a:rPr lang="fr-FR" sz="1800" kern="0" dirty="0" smtClean="0"/>
              <a:t>La description précise de ces violations critiques et une proposition de correction à apporter sont présentées dans le slide suivant.</a:t>
            </a:r>
            <a:endParaRPr lang="fr-FR" sz="1800" kern="0" dirty="0"/>
          </a:p>
        </p:txBody>
      </p:sp>
      <p:sp>
        <p:nvSpPr>
          <p:cNvPr id="2" name="Slide Number Placeholder 1"/>
          <p:cNvSpPr>
            <a:spLocks noGrp="1"/>
          </p:cNvSpPr>
          <p:nvPr>
            <p:ph type="sldNum" sz="quarter" idx="10"/>
          </p:nvPr>
        </p:nvSpPr>
        <p:spPr>
          <a:xfrm>
            <a:off x="4009551" y="6570669"/>
            <a:ext cx="501650" cy="228600"/>
          </a:xfrm>
        </p:spPr>
        <p:txBody>
          <a:bodyPr/>
          <a:lstStyle/>
          <a:p>
            <a:fld id="{F71C7896-8E11-4384-BFC5-C0974CDBC83D}" type="slidenum">
              <a:rPr lang="en-US" smtClean="0"/>
              <a:pPr/>
              <a:t>8</a:t>
            </a:fld>
            <a:endParaRPr lang="en-US" dirty="0"/>
          </a:p>
        </p:txBody>
      </p:sp>
      <p:sp>
        <p:nvSpPr>
          <p:cNvPr id="3" name="Title 2"/>
          <p:cNvSpPr>
            <a:spLocks noGrp="1"/>
          </p:cNvSpPr>
          <p:nvPr>
            <p:ph type="title"/>
          </p:nvPr>
        </p:nvSpPr>
        <p:spPr/>
        <p:txBody>
          <a:bodyPr/>
          <a:lstStyle/>
          <a:p>
            <a:r>
              <a:rPr lang="fr-FR" dirty="0" smtClean="0"/>
              <a:t>CAST 3 </a:t>
            </a:r>
            <a:r>
              <a:rPr lang="fr-FR" dirty="0"/>
              <a:t>: </a:t>
            </a:r>
            <a:r>
              <a:rPr lang="fr-FR" dirty="0" smtClean="0"/>
              <a:t>Nombre de violations critiques</a:t>
            </a:r>
            <a:endParaRPr lang="fr-FR" dirty="0"/>
          </a:p>
        </p:txBody>
      </p:sp>
      <p:graphicFrame>
        <p:nvGraphicFramePr>
          <p:cNvPr id="7" name="Table 6" descr="TABLE;TOP_CRITICAL_VIOLATIONS_EVOLUTION;COUNT=8,BC-ID=60017"/>
          <p:cNvGraphicFramePr>
            <a:graphicFrameLocks noGrp="1"/>
          </p:cNvGraphicFramePr>
          <p:nvPr>
            <p:extLst>
              <p:ext uri="{D42A27DB-BD31-4B8C-83A1-F6EECF244321}">
                <p14:modId xmlns:p14="http://schemas.microsoft.com/office/powerpoint/2010/main" val="1320311376"/>
              </p:ext>
            </p:extLst>
          </p:nvPr>
        </p:nvGraphicFramePr>
        <p:xfrm>
          <a:off x="340246" y="1111208"/>
          <a:ext cx="8186237" cy="2198898"/>
        </p:xfrm>
        <a:graphic>
          <a:graphicData uri="http://schemas.openxmlformats.org/drawingml/2006/table">
            <a:tbl>
              <a:tblPr firstRow="1" bandRow="1">
                <a:effectLst>
                  <a:outerShdw blurRad="50800" dist="38100" dir="2700000" algn="tl" rotWithShape="0">
                    <a:prstClr val="black">
                      <a:alpha val="40000"/>
                    </a:prstClr>
                  </a:outerShdw>
                </a:effectLst>
                <a:tableStyleId>{B301B821-A1FF-4177-AEE7-76D212191A09}</a:tableStyleId>
              </a:tblPr>
              <a:tblGrid>
                <a:gridCol w="4801543"/>
                <a:gridCol w="708424"/>
                <a:gridCol w="708424"/>
                <a:gridCol w="1023280"/>
                <a:gridCol w="944566"/>
              </a:tblGrid>
              <a:tr h="360823">
                <a:tc>
                  <a:txBody>
                    <a:bodyPr/>
                    <a:lstStyle/>
                    <a:p>
                      <a:pPr>
                        <a:lnSpc>
                          <a:spcPct val="115000"/>
                        </a:lnSpc>
                        <a:spcAft>
                          <a:spcPts val="0"/>
                        </a:spcAft>
                      </a:pPr>
                      <a:r>
                        <a:rPr lang="fr-FR" sz="1100" dirty="0" smtClean="0"/>
                        <a:t>Critical Rules Name</a:t>
                      </a:r>
                      <a:endParaRPr lang="fr-FR" sz="1100" dirty="0">
                        <a:latin typeface="Calibri"/>
                        <a:ea typeface="Calibri"/>
                        <a:cs typeface="Times New Roman"/>
                      </a:endParaRPr>
                    </a:p>
                  </a:txBody>
                  <a:tcPr marL="68580" marR="68580" marT="0" marB="0"/>
                </a:tc>
                <a:tc>
                  <a:txBody>
                    <a:bodyPr/>
                    <a:lstStyle/>
                    <a:p>
                      <a:pPr>
                        <a:lnSpc>
                          <a:spcPct val="115000"/>
                        </a:lnSpc>
                        <a:spcAft>
                          <a:spcPts val="0"/>
                        </a:spcAft>
                      </a:pPr>
                      <a:r>
                        <a:rPr lang="fr-FR" sz="1100" dirty="0" err="1" smtClean="0">
                          <a:latin typeface="Calibri"/>
                          <a:ea typeface="Calibri"/>
                          <a:cs typeface="Times New Roman"/>
                        </a:rPr>
                        <a:t>Current</a:t>
                      </a:r>
                      <a:endParaRPr lang="fr-FR" sz="1100" dirty="0">
                        <a:latin typeface="Calibri"/>
                        <a:ea typeface="Calibri"/>
                        <a:cs typeface="Times New Roman"/>
                      </a:endParaRPr>
                    </a:p>
                  </a:txBody>
                  <a:tcPr marL="68580" marR="68580" marT="0" marB="0"/>
                </a:tc>
                <a:tc>
                  <a:txBody>
                    <a:bodyPr/>
                    <a:lstStyle/>
                    <a:p>
                      <a:pPr>
                        <a:lnSpc>
                          <a:spcPct val="115000"/>
                        </a:lnSpc>
                        <a:spcAft>
                          <a:spcPts val="0"/>
                        </a:spcAft>
                      </a:pPr>
                      <a:r>
                        <a:rPr lang="fr-FR" sz="1100" dirty="0" err="1" smtClean="0">
                          <a:latin typeface="Calibri"/>
                          <a:ea typeface="Calibri"/>
                          <a:cs typeface="Times New Roman"/>
                        </a:rPr>
                        <a:t>Previous</a:t>
                      </a:r>
                      <a:endParaRPr lang="fr-FR" sz="1100" dirty="0">
                        <a:latin typeface="Calibri"/>
                        <a:ea typeface="Calibri"/>
                        <a:cs typeface="Times New Roman"/>
                      </a:endParaRPr>
                    </a:p>
                  </a:txBody>
                  <a:tcPr marL="68580" marR="68580" marT="0" marB="0"/>
                </a:tc>
                <a:tc>
                  <a:txBody>
                    <a:bodyPr/>
                    <a:lstStyle/>
                    <a:p>
                      <a:pPr>
                        <a:lnSpc>
                          <a:spcPct val="115000"/>
                        </a:lnSpc>
                        <a:spcAft>
                          <a:spcPts val="0"/>
                        </a:spcAft>
                      </a:pPr>
                      <a:r>
                        <a:rPr lang="en-GB" sz="1100" b="1" kern="1200" dirty="0" smtClean="0">
                          <a:solidFill>
                            <a:schemeClr val="lt1"/>
                          </a:solidFill>
                          <a:latin typeface="+mn-lt"/>
                          <a:ea typeface="+mn-ea"/>
                          <a:cs typeface="+mn-cs"/>
                        </a:rPr>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100" b="1" kern="1200" dirty="0" smtClean="0">
                          <a:solidFill>
                            <a:schemeClr val="lt1"/>
                          </a:solidFill>
                          <a:latin typeface="+mn-lt"/>
                          <a:ea typeface="+mn-ea"/>
                          <a:cs typeface="+mn-cs"/>
                        </a:rPr>
                        <a:t>% Evolution</a:t>
                      </a:r>
                      <a:endParaRPr lang="fr-FR" sz="1100" dirty="0">
                        <a:latin typeface="Calibri"/>
                        <a:ea typeface="Calibri"/>
                        <a:cs typeface="Times New Roman"/>
                      </a:endParaRPr>
                    </a:p>
                  </a:txBody>
                  <a:tcPr marL="68580" marR="68580" marT="0" marB="0"/>
                </a:tc>
              </a:tr>
              <a:tr h="267869">
                <a:tc>
                  <a:txBody>
                    <a:bodyPr/>
                    <a:lstStyle/>
                    <a:p>
                      <a:pPr>
                        <a:lnSpc>
                          <a:spcPct val="115000"/>
                        </a:lnSpc>
                        <a:spcAft>
                          <a:spcPts val="0"/>
                        </a:spcAft>
                      </a:pPr>
                      <a:r>
                        <a:rPr lang="en-GB" sz="1000" dirty="0" smtClean="0"/>
                        <a:t>Avoid instantiations inside loops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94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79</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+15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+19.0 %</a:t>
                      </a:r>
                      <a:endParaRPr lang="fr-FR" sz="1100" dirty="0">
                        <a:solidFill>
                          <a:schemeClr val="accent3">
                            <a:lumMod val="50000"/>
                          </a:schemeClr>
                        </a:solidFill>
                        <a:latin typeface="Calibri"/>
                        <a:ea typeface="Calibri"/>
                        <a:cs typeface="Times New Roman"/>
                      </a:endParaRPr>
                    </a:p>
                  </a:txBody>
                  <a:tcPr marL="68580" marR="68580" marT="0" marB="0"/>
                </a:tc>
              </a:tr>
              <a:tr h="203281">
                <a:tc>
                  <a:txBody>
                    <a:bodyPr/>
                    <a:lstStyle/>
                    <a:p>
                      <a:pPr>
                        <a:lnSpc>
                          <a:spcPct val="115000"/>
                        </a:lnSpc>
                        <a:spcAft>
                          <a:spcPts val="0"/>
                        </a:spcAft>
                      </a:pPr>
                      <a:r>
                        <a:rPr lang="en-GB" sz="1000" dirty="0" smtClean="0"/>
                        <a:t>Pages should use error handling page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48</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35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+13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+37.1 %</a:t>
                      </a:r>
                      <a:endParaRPr lang="fr-FR" sz="1100" dirty="0">
                        <a:solidFill>
                          <a:schemeClr val="accent3">
                            <a:lumMod val="50000"/>
                          </a:schemeClr>
                        </a:solidFill>
                        <a:latin typeface="Calibri"/>
                        <a:ea typeface="Calibri"/>
                        <a:cs typeface="Times New Roman"/>
                      </a:endParaRPr>
                    </a:p>
                  </a:txBody>
                  <a:tcPr marL="68580" marR="68580" marT="0" marB="0"/>
                </a:tc>
              </a:tr>
              <a:tr h="203281">
                <a:tc>
                  <a:txBody>
                    <a:bodyPr/>
                    <a:lstStyle/>
                    <a:p>
                      <a:pPr>
                        <a:lnSpc>
                          <a:spcPct val="115000"/>
                        </a:lnSpc>
                        <a:spcAft>
                          <a:spcPts val="0"/>
                        </a:spcAft>
                      </a:pPr>
                      <a:r>
                        <a:rPr lang="en-GB" sz="1000" dirty="0" smtClean="0"/>
                        <a:t>Persistent class method's equals() and hashCode() must access its fields through getter methods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36</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32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+12.5 %</a:t>
                      </a:r>
                      <a:endParaRPr lang="fr-FR" sz="1100" dirty="0">
                        <a:solidFill>
                          <a:schemeClr val="accent3">
                            <a:lumMod val="50000"/>
                          </a:schemeClr>
                        </a:solidFill>
                        <a:latin typeface="Calibri"/>
                        <a:ea typeface="Calibri"/>
                        <a:cs typeface="Times New Roman"/>
                      </a:endParaRPr>
                    </a:p>
                  </a:txBody>
                  <a:tcPr marL="68580" marR="68580" marT="0" marB="0"/>
                </a:tc>
              </a:tr>
              <a:tr h="203281">
                <a:tc>
                  <a:txBody>
                    <a:bodyPr/>
                    <a:lstStyle/>
                    <a:p>
                      <a:pPr>
                        <a:lnSpc>
                          <a:spcPct val="115000"/>
                        </a:lnSpc>
                        <a:spcAft>
                          <a:spcPts val="0"/>
                        </a:spcAft>
                      </a:pPr>
                      <a:r>
                        <a:rPr lang="en-GB" sz="1000" dirty="0" smtClean="0"/>
                        <a:t>Avoid Form Field without Validator</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30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24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+6</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+25.0 %</a:t>
                      </a:r>
                      <a:endParaRPr lang="fr-FR" sz="1100" dirty="0">
                        <a:solidFill>
                          <a:schemeClr val="accent3">
                            <a:lumMod val="50000"/>
                          </a:schemeClr>
                        </a:solidFill>
                        <a:latin typeface="Calibri"/>
                        <a:ea typeface="Calibri"/>
                        <a:cs typeface="Times New Roman"/>
                      </a:endParaRPr>
                    </a:p>
                  </a:txBody>
                  <a:tcPr marL="68580" marR="68580" marT="0" marB="0"/>
                </a:tc>
              </a:tr>
              <a:tr h="203281">
                <a:tc>
                  <a:txBody>
                    <a:bodyPr/>
                    <a:lstStyle/>
                    <a:p>
                      <a:pPr>
                        <a:lnSpc>
                          <a:spcPct val="115000"/>
                        </a:lnSpc>
                        <a:spcAft>
                          <a:spcPts val="0"/>
                        </a:spcAft>
                      </a:pPr>
                      <a:r>
                        <a:rPr lang="en-GB" sz="1000" dirty="0" smtClean="0"/>
                        <a:t>Avoid direct definition of JavaScript Functions in a Web page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28</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16</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+12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+75.0 %</a:t>
                      </a:r>
                      <a:endParaRPr lang="fr-FR" sz="1100" dirty="0">
                        <a:solidFill>
                          <a:schemeClr val="accent3">
                            <a:lumMod val="50000"/>
                          </a:schemeClr>
                        </a:solidFill>
                        <a:latin typeface="Calibri"/>
                        <a:ea typeface="Calibri"/>
                        <a:cs typeface="Times New Roman"/>
                      </a:endParaRPr>
                    </a:p>
                  </a:txBody>
                  <a:tcPr marL="68580" marR="68580" marT="0" marB="0"/>
                </a:tc>
              </a:tr>
              <a:tr h="203281">
                <a:tc>
                  <a:txBody>
                    <a:bodyPr/>
                    <a:lstStyle/>
                    <a:p>
                      <a:pPr>
                        <a:lnSpc>
                          <a:spcPct val="115000"/>
                        </a:lnSpc>
                        <a:spcAft>
                          <a:spcPts val="0"/>
                        </a:spcAft>
                      </a:pPr>
                      <a:r>
                        <a:rPr lang="en-GB" sz="1000" dirty="0" smtClean="0"/>
                        <a:t>Avoid using references to the id in the persistent classes method's equals()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13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11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+18.2 %</a:t>
                      </a:r>
                      <a:endParaRPr lang="fr-FR" sz="1100" dirty="0">
                        <a:solidFill>
                          <a:schemeClr val="accent3">
                            <a:lumMod val="50000"/>
                          </a:schemeClr>
                        </a:solidFill>
                        <a:latin typeface="Calibri"/>
                        <a:ea typeface="Calibri"/>
                        <a:cs typeface="Times New Roman"/>
                      </a:endParaRPr>
                    </a:p>
                  </a:txBody>
                  <a:tcPr marL="68580" marR="68580" marT="0" marB="0"/>
                </a:tc>
              </a:tr>
              <a:tr h="203281">
                <a:tc>
                  <a:txBody>
                    <a:bodyPr/>
                    <a:lstStyle/>
                    <a:p>
                      <a:pPr>
                        <a:lnSpc>
                          <a:spcPct val="115000"/>
                        </a:lnSpc>
                        <a:spcAft>
                          <a:spcPts val="0"/>
                        </a:spcAft>
                      </a:pPr>
                      <a:r>
                        <a:rPr lang="en-GB" sz="1000" dirty="0" smtClean="0"/>
                        <a:t>Avoid cyclical calls and inheritances between packages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12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7</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+71.4 %</a:t>
                      </a:r>
                      <a:endParaRPr lang="fr-FR" sz="1100" dirty="0">
                        <a:solidFill>
                          <a:schemeClr val="accent3">
                            <a:lumMod val="50000"/>
                          </a:schemeClr>
                        </a:solidFill>
                        <a:latin typeface="Calibri"/>
                        <a:ea typeface="Calibri"/>
                        <a:cs typeface="Times New Roman"/>
                      </a:endParaRPr>
                    </a:p>
                  </a:txBody>
                  <a:tcPr marL="68580" marR="68580" marT="0" marB="0"/>
                </a:tc>
              </a:tr>
              <a:tr h="203281">
                <a:tc>
                  <a:txBody>
                    <a:bodyPr/>
                    <a:lstStyle/>
                    <a:p>
                      <a:pPr>
                        <a:lnSpc>
                          <a:spcPct val="115000"/>
                        </a:lnSpc>
                        <a:spcAft>
                          <a:spcPts val="0"/>
                        </a:spcAft>
                      </a:pPr>
                      <a:r>
                        <a:rPr lang="en-GB" sz="1000" dirty="0" smtClean="0"/>
                        <a:t>Avoid direct or indirect remote calls inside a loop</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12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+7</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+140 %</a:t>
                      </a:r>
                      <a:endParaRPr lang="fr-FR" sz="1100" dirty="0">
                        <a:solidFill>
                          <a:schemeClr val="accent3">
                            <a:lumMod val="50000"/>
                          </a:schemeClr>
                        </a:solidFill>
                        <a:latin typeface="Calibri"/>
                        <a:ea typeface="Calibri"/>
                        <a:cs typeface="Times New Roman"/>
                      </a:endParaRPr>
                    </a:p>
                  </a:txBody>
                  <a:tcPr marL="68580" marR="68580" marT="0" marB="0"/>
                </a:tc>
              </a:tr>
            </a:tbl>
          </a:graphicData>
        </a:graphic>
      </p:graphicFrame>
      <p:sp>
        <p:nvSpPr>
          <p:cNvPr id="8" name="TextBox 7"/>
          <p:cNvSpPr txBox="1"/>
          <p:nvPr/>
        </p:nvSpPr>
        <p:spPr>
          <a:xfrm>
            <a:off x="340246" y="742859"/>
            <a:ext cx="6661055" cy="338554"/>
          </a:xfrm>
          <a:prstGeom prst="rect">
            <a:avLst/>
          </a:prstGeom>
          <a:noFill/>
        </p:spPr>
        <p:txBody>
          <a:bodyPr wrap="square" rtlCol="0">
            <a:spAutoFit/>
          </a:bodyPr>
          <a:lstStyle>
            <a:defPPr>
              <a:defRPr lang="en-US"/>
            </a:defPPr>
            <a:lvl1pPr>
              <a:defRPr sz="1600" b="1">
                <a:solidFill>
                  <a:schemeClr val="accent1"/>
                </a:solidFill>
              </a:defRPr>
            </a:lvl1pPr>
          </a:lstStyle>
          <a:p>
            <a:r>
              <a:rPr lang="fr-FR" dirty="0" smtClean="0"/>
              <a:t>Règles critiques dont le nombre de violations a augmenté </a:t>
            </a:r>
            <a:endParaRPr lang="fr-FR" dirty="0"/>
          </a:p>
        </p:txBody>
      </p:sp>
    </p:spTree>
    <p:extLst>
      <p:ext uri="{BB962C8B-B14F-4D97-AF65-F5344CB8AC3E}">
        <p14:creationId xmlns:p14="http://schemas.microsoft.com/office/powerpoint/2010/main" val="311562025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UM" val="25"/>
</p:tagLst>
</file>

<file path=ppt/tags/tag10.xml><?xml version="1.0" encoding="utf-8"?>
<p:tagLst xmlns:a="http://schemas.openxmlformats.org/drawingml/2006/main" xmlns:r="http://schemas.openxmlformats.org/officeDocument/2006/relationships" xmlns:p="http://schemas.openxmlformats.org/presentationml/2006/main">
  <p:tag name="NUM" val="8"/>
</p:tagLst>
</file>

<file path=ppt/tags/tag11.xml><?xml version="1.0" encoding="utf-8"?>
<p:tagLst xmlns:a="http://schemas.openxmlformats.org/drawingml/2006/main" xmlns:r="http://schemas.openxmlformats.org/officeDocument/2006/relationships" xmlns:p="http://schemas.openxmlformats.org/presentationml/2006/main">
  <p:tag name="NUM" val="9"/>
</p:tagLst>
</file>

<file path=ppt/tags/tag12.xml><?xml version="1.0" encoding="utf-8"?>
<p:tagLst xmlns:a="http://schemas.openxmlformats.org/drawingml/2006/main" xmlns:r="http://schemas.openxmlformats.org/officeDocument/2006/relationships" xmlns:p="http://schemas.openxmlformats.org/presentationml/2006/main">
  <p:tag name="NUM" val="10"/>
</p:tagLst>
</file>

<file path=ppt/tags/tag13.xml><?xml version="1.0" encoding="utf-8"?>
<p:tagLst xmlns:a="http://schemas.openxmlformats.org/drawingml/2006/main" xmlns:r="http://schemas.openxmlformats.org/officeDocument/2006/relationships" xmlns:p="http://schemas.openxmlformats.org/presentationml/2006/main">
  <p:tag name="NUM" val="11"/>
</p:tagLst>
</file>

<file path=ppt/tags/tag14.xml><?xml version="1.0" encoding="utf-8"?>
<p:tagLst xmlns:a="http://schemas.openxmlformats.org/drawingml/2006/main" xmlns:r="http://schemas.openxmlformats.org/officeDocument/2006/relationships" xmlns:p="http://schemas.openxmlformats.org/presentationml/2006/main">
  <p:tag name="NUM" val="13"/>
</p:tagLst>
</file>

<file path=ppt/tags/tag15.xml><?xml version="1.0" encoding="utf-8"?>
<p:tagLst xmlns:a="http://schemas.openxmlformats.org/drawingml/2006/main" xmlns:r="http://schemas.openxmlformats.org/officeDocument/2006/relationships" xmlns:p="http://schemas.openxmlformats.org/presentationml/2006/main">
  <p:tag name="NUM" val="17"/>
</p:tagLst>
</file>

<file path=ppt/tags/tag16.xml><?xml version="1.0" encoding="utf-8"?>
<p:tagLst xmlns:a="http://schemas.openxmlformats.org/drawingml/2006/main" xmlns:r="http://schemas.openxmlformats.org/officeDocument/2006/relationships" xmlns:p="http://schemas.openxmlformats.org/presentationml/2006/main">
  <p:tag name="NUM" val="18"/>
</p:tagLst>
</file>

<file path=ppt/tags/tag17.xml><?xml version="1.0" encoding="utf-8"?>
<p:tagLst xmlns:a="http://schemas.openxmlformats.org/drawingml/2006/main" xmlns:r="http://schemas.openxmlformats.org/officeDocument/2006/relationships" xmlns:p="http://schemas.openxmlformats.org/presentationml/2006/main">
  <p:tag name="NUM" val="19"/>
</p:tagLst>
</file>

<file path=ppt/tags/tag18.xml><?xml version="1.0" encoding="utf-8"?>
<p:tagLst xmlns:a="http://schemas.openxmlformats.org/drawingml/2006/main" xmlns:r="http://schemas.openxmlformats.org/officeDocument/2006/relationships" xmlns:p="http://schemas.openxmlformats.org/presentationml/2006/main">
  <p:tag name="NUM" val="20"/>
</p:tagLst>
</file>

<file path=ppt/tags/tag19.xml><?xml version="1.0" encoding="utf-8"?>
<p:tagLst xmlns:a="http://schemas.openxmlformats.org/drawingml/2006/main" xmlns:r="http://schemas.openxmlformats.org/officeDocument/2006/relationships" xmlns:p="http://schemas.openxmlformats.org/presentationml/2006/main">
  <p:tag name="NUM" val="21"/>
</p:tagLst>
</file>

<file path=ppt/tags/tag2.xml><?xml version="1.0" encoding="utf-8"?>
<p:tagLst xmlns:a="http://schemas.openxmlformats.org/drawingml/2006/main" xmlns:r="http://schemas.openxmlformats.org/officeDocument/2006/relationships" xmlns:p="http://schemas.openxmlformats.org/presentationml/2006/main">
  <p:tag name="NUM" val="12"/>
</p:tagLst>
</file>

<file path=ppt/tags/tag20.xml><?xml version="1.0" encoding="utf-8"?>
<p:tagLst xmlns:a="http://schemas.openxmlformats.org/drawingml/2006/main" xmlns:r="http://schemas.openxmlformats.org/officeDocument/2006/relationships" xmlns:p="http://schemas.openxmlformats.org/presentationml/2006/main">
  <p:tag name="NUM" val="22"/>
</p:tagLst>
</file>

<file path=ppt/tags/tag21.xml><?xml version="1.0" encoding="utf-8"?>
<p:tagLst xmlns:a="http://schemas.openxmlformats.org/drawingml/2006/main" xmlns:r="http://schemas.openxmlformats.org/officeDocument/2006/relationships" xmlns:p="http://schemas.openxmlformats.org/presentationml/2006/main">
  <p:tag name="NUM" val="23"/>
</p:tagLst>
</file>

<file path=ppt/tags/tag22.xml><?xml version="1.0" encoding="utf-8"?>
<p:tagLst xmlns:a="http://schemas.openxmlformats.org/drawingml/2006/main" xmlns:r="http://schemas.openxmlformats.org/officeDocument/2006/relationships" xmlns:p="http://schemas.openxmlformats.org/presentationml/2006/main">
  <p:tag name="NUM" val="13"/>
</p:tagLst>
</file>

<file path=ppt/tags/tag3.xml><?xml version="1.0" encoding="utf-8"?>
<p:tagLst xmlns:a="http://schemas.openxmlformats.org/drawingml/2006/main" xmlns:r="http://schemas.openxmlformats.org/officeDocument/2006/relationships" xmlns:p="http://schemas.openxmlformats.org/presentationml/2006/main">
  <p:tag name="NUM" val="24"/>
</p:tagLst>
</file>

<file path=ppt/tags/tag4.xml><?xml version="1.0" encoding="utf-8"?>
<p:tagLst xmlns:a="http://schemas.openxmlformats.org/drawingml/2006/main" xmlns:r="http://schemas.openxmlformats.org/officeDocument/2006/relationships" xmlns:p="http://schemas.openxmlformats.org/presentationml/2006/main">
  <p:tag name="NUM" val="2"/>
</p:tagLst>
</file>

<file path=ppt/tags/tag5.xml><?xml version="1.0" encoding="utf-8"?>
<p:tagLst xmlns:a="http://schemas.openxmlformats.org/drawingml/2006/main" xmlns:r="http://schemas.openxmlformats.org/officeDocument/2006/relationships" xmlns:p="http://schemas.openxmlformats.org/presentationml/2006/main">
  <p:tag name="NUM" val="3"/>
</p:tagLst>
</file>

<file path=ppt/tags/tag6.xml><?xml version="1.0" encoding="utf-8"?>
<p:tagLst xmlns:a="http://schemas.openxmlformats.org/drawingml/2006/main" xmlns:r="http://schemas.openxmlformats.org/officeDocument/2006/relationships" xmlns:p="http://schemas.openxmlformats.org/presentationml/2006/main">
  <p:tag name="NUM" val="4"/>
</p:tagLst>
</file>

<file path=ppt/tags/tag7.xml><?xml version="1.0" encoding="utf-8"?>
<p:tagLst xmlns:a="http://schemas.openxmlformats.org/drawingml/2006/main" xmlns:r="http://schemas.openxmlformats.org/officeDocument/2006/relationships" xmlns:p="http://schemas.openxmlformats.org/presentationml/2006/main">
  <p:tag name="NUM" val="5"/>
</p:tagLst>
</file>

<file path=ppt/tags/tag8.xml><?xml version="1.0" encoding="utf-8"?>
<p:tagLst xmlns:a="http://schemas.openxmlformats.org/drawingml/2006/main" xmlns:r="http://schemas.openxmlformats.org/officeDocument/2006/relationships" xmlns:p="http://schemas.openxmlformats.org/presentationml/2006/main">
  <p:tag name="NUM" val="6"/>
</p:tagLst>
</file>

<file path=ppt/tags/tag9.xml><?xml version="1.0" encoding="utf-8"?>
<p:tagLst xmlns:a="http://schemas.openxmlformats.org/drawingml/2006/main" xmlns:r="http://schemas.openxmlformats.org/officeDocument/2006/relationships" xmlns:p="http://schemas.openxmlformats.org/presentationml/2006/main">
  <p:tag name="NUM" val="7"/>
</p:tagLst>
</file>

<file path=ppt/theme/theme1.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29655</TotalTime>
  <Words>2141</Words>
  <Application>Microsoft Office PowerPoint</Application>
  <PresentationFormat>On-screen Show (4:3)</PresentationFormat>
  <Paragraphs>624</Paragraphs>
  <Slides>19</Slides>
  <Notes>17</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blank</vt:lpstr>
      <vt:lpstr>xxx Restitution contrôle d’audit </vt:lpstr>
      <vt:lpstr>Volumétrie et technologies</vt:lpstr>
      <vt:lpstr>CAST 3 : Nombre de violations critiques</vt:lpstr>
      <vt:lpstr>CAST 1 : Facteurs de compliance</vt:lpstr>
      <vt:lpstr>CAST 1 : Facteurs de santé</vt:lpstr>
      <vt:lpstr>CAST 1 : Focus sur le facteur de santé Sécurité</vt:lpstr>
      <vt:lpstr>CAST 2 : Distribution de la complexité</vt:lpstr>
      <vt:lpstr>CAST 3 : Nombre de violations critiques</vt:lpstr>
      <vt:lpstr>CAST 3 : Nombre de violations critiques</vt:lpstr>
      <vt:lpstr>Synthèse et recommandations</vt:lpstr>
      <vt:lpstr>Principales violations corrigées et ajoutées</vt:lpstr>
      <vt:lpstr>Points potentiels de défaillance</vt:lpstr>
      <vt:lpstr>ANNEXE : Rappel de la définition des indicateurs DE suivi  </vt:lpstr>
      <vt:lpstr>CAST 1 : Facteurs de santé</vt:lpstr>
      <vt:lpstr>CAST 1 : Graduation des facteurs de santé</vt:lpstr>
      <vt:lpstr>PowerPoint Presentation</vt:lpstr>
      <vt:lpstr>CAST 2 : Evolution de la distribution de la complexité</vt:lpstr>
      <vt:lpstr>CAST3 : Nombre de violations critiques</vt:lpstr>
      <vt:lpstr>Règles d’acceptance pour le contrôle des prestataires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n.friederich@castsoftware.com</dc:creator>
  <cp:lastModifiedBy>Aurore Eteve</cp:lastModifiedBy>
  <cp:revision>503</cp:revision>
  <cp:lastPrinted>2013-09-19T08:10:28Z</cp:lastPrinted>
  <dcterms:created xsi:type="dcterms:W3CDTF">2012-03-12T20:52:17Z</dcterms:created>
  <dcterms:modified xsi:type="dcterms:W3CDTF">2014-12-08T13:46:30Z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Only">
    <vt:lpwstr>No</vt:lpwstr>
  </property>
  <property fmtid="{D5CDD505-2E9C-101B-9397-08002B2CF9AE}" pid="3" name="Expires">
    <vt:filetime>2007-10-28T12:00:00Z</vt:filetime>
  </property>
</Properties>
</file>