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9.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4" r:id="rId2"/>
    <p:sldId id="277" r:id="rId3"/>
    <p:sldId id="285" r:id="rId4"/>
    <p:sldId id="279" r:id="rId5"/>
    <p:sldId id="281" r:id="rId6"/>
    <p:sldId id="283" r:id="rId7"/>
    <p:sldId id="280" r:id="rId8"/>
    <p:sldId id="284" r:id="rId9"/>
    <p:sldId id="286" r:id="rId10"/>
    <p:sldId id="287" r:id="rId11"/>
    <p:sldId id="272" r:id="rId12"/>
    <p:sldId id="273" r:id="rId13"/>
    <p:sldId id="288" r:id="rId14"/>
    <p:sldId id="275" r:id="rId15"/>
    <p:sldId id="296" r:id="rId16"/>
    <p:sldId id="290" r:id="rId17"/>
    <p:sldId id="291" r:id="rId18"/>
    <p:sldId id="289" r:id="rId19"/>
    <p:sldId id="276" r:id="rId20"/>
    <p:sldId id="292" r:id="rId21"/>
    <p:sldId id="294" r:id="rId22"/>
    <p:sldId id="295"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E5B8B7"/>
    <a:srgbClr val="BAD6DC"/>
    <a:srgbClr val="B0CEFA"/>
    <a:srgbClr val="9AAAAC"/>
    <a:srgbClr val="0EC7D0"/>
    <a:srgbClr val="0A8A90"/>
    <a:srgbClr val="8DF2F7"/>
    <a:srgbClr val="88BFFC"/>
    <a:srgbClr val="A2E8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75319" autoAdjust="0"/>
  </p:normalViewPr>
  <p:slideViewPr>
    <p:cSldViewPr>
      <p:cViewPr>
        <p:scale>
          <a:sx n="87" d="100"/>
          <a:sy n="87" d="100"/>
        </p:scale>
        <p:origin x="-72" y="-72"/>
      </p:cViewPr>
      <p:guideLst>
        <p:guide orient="horz" pos="2160"/>
        <p:guide pos="2880"/>
      </p:guideLst>
    </p:cSldViewPr>
  </p:slideViewPr>
  <p:notesTextViewPr>
    <p:cViewPr>
      <p:scale>
        <a:sx n="100" d="100"/>
        <a:sy n="100" d="100"/>
      </p:scale>
      <p:origin x="0" y="0"/>
    </p:cViewPr>
  </p:notesTextViewPr>
  <p:notesViewPr>
    <p:cSldViewPr>
      <p:cViewPr varScale="1">
        <p:scale>
          <a:sx n="71" d="100"/>
          <a:sy n="71" d="100"/>
        </p:scale>
        <p:origin x="-32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853"/>
          <c:y val="9.9343759784266406E-2"/>
          <c:w val="0.42290779060724826"/>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51627136"/>
        <c:axId val="51628672"/>
      </c:radarChart>
      <c:catAx>
        <c:axId val="51627136"/>
        <c:scaling>
          <c:orientation val="minMax"/>
        </c:scaling>
        <c:delete val="0"/>
        <c:axPos val="b"/>
        <c:majorGridlines/>
        <c:numFmt formatCode="m/d/yyyy" sourceLinked="1"/>
        <c:majorTickMark val="out"/>
        <c:minorTickMark val="none"/>
        <c:tickLblPos val="nextTo"/>
        <c:crossAx val="51628672"/>
        <c:crosses val="autoZero"/>
        <c:auto val="1"/>
        <c:lblAlgn val="ctr"/>
        <c:lblOffset val="100"/>
        <c:noMultiLvlLbl val="0"/>
      </c:catAx>
      <c:valAx>
        <c:axId val="51628672"/>
        <c:scaling>
          <c:orientation val="minMax"/>
          <c:max val="4"/>
          <c:min val="0"/>
        </c:scaling>
        <c:delete val="0"/>
        <c:axPos val="l"/>
        <c:majorGridlines/>
        <c:numFmt formatCode="General" sourceLinked="1"/>
        <c:majorTickMark val="cross"/>
        <c:minorTickMark val="none"/>
        <c:tickLblPos val="nextTo"/>
        <c:crossAx val="51627136"/>
        <c:crosses val="autoZero"/>
        <c:crossBetween val="between"/>
      </c:valAx>
    </c:plotArea>
    <c:legend>
      <c:legendPos val="r"/>
      <c:layout>
        <c:manualLayout>
          <c:xMode val="edge"/>
          <c:yMode val="edge"/>
          <c:x val="0.48145845552044614"/>
          <c:y val="0.21577324741695375"/>
          <c:w val="0.33971742157848406"/>
          <c:h val="0.34506155298984342"/>
        </c:manualLayout>
      </c:layout>
      <c:overlay val="0"/>
    </c:legend>
    <c:plotVisOnly val="1"/>
    <c:dispBlanksAs val="gap"/>
    <c:showDLblsOverMax val="0"/>
  </c:chart>
  <c:txPr>
    <a:bodyPr/>
    <a:lstStyle/>
    <a:p>
      <a:pPr>
        <a:defRPr sz="10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15704302179619653"/>
          <c:y val="0.12779902512185976"/>
          <c:w val="0.44563988115612629"/>
          <c:h val="0.73184818687983644"/>
        </c:manualLayout>
      </c:layout>
      <c:radarChart>
        <c:radarStyle val="filled"/>
        <c:varyColors val="0"/>
        <c:ser>
          <c:idx val="0"/>
          <c:order val="0"/>
          <c:tx>
            <c:strRef>
              <c:f>Sheet1!$B$1</c:f>
              <c:strCache>
                <c:ptCount val="1"/>
                <c:pt idx="0">
                  <c:v>V2</c:v>
                </c:pt>
              </c:strCache>
            </c:strRef>
          </c:tx>
          <c:spPr>
            <a:gradFill flip="none" rotWithShape="1">
              <a:gsLst>
                <a:gs pos="34000">
                  <a:sysClr val="window" lastClr="FFFFFF"/>
                </a:gs>
                <a:gs pos="88000">
                  <a:srgbClr val="B2BFC5"/>
                </a:gs>
              </a:gsLst>
              <a:path path="circle">
                <a:fillToRect r="100000" b="100000"/>
              </a:path>
              <a:tileRect l="-100000" t="-100000"/>
            </a:gradFill>
            <a:ln w="9525" cap="flat" cmpd="sng" algn="ctr">
              <a:solidFill>
                <a:schemeClr val="tx1">
                  <a:lumMod val="50000"/>
                  <a:lumOff val="50000"/>
                </a:schemeClr>
              </a:solidFill>
              <a:prstDash val="solid"/>
            </a:ln>
            <a:effectLst/>
          </c:spPr>
          <c:cat>
            <c:strRef>
              <c:f>Sheet1!$A$2:$A$6</c:f>
              <c:strCache>
                <c:ptCount val="5"/>
                <c:pt idx="0">
                  <c:v>Trsf</c:v>
                </c:pt>
                <c:pt idx="1">
                  <c:v>Chng</c:v>
                </c:pt>
                <c:pt idx="2">
                  <c:v>Rbst</c:v>
                </c:pt>
                <c:pt idx="3">
                  <c:v>Perf</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6350">
              <a:solidFill>
                <a:schemeClr val="tx1"/>
              </a:solidFill>
              <a:prstDash val="lgDash"/>
            </a:ln>
            <a:effectLst/>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51977600"/>
        <c:axId val="51983488"/>
      </c:radarChart>
      <c:catAx>
        <c:axId val="51977600"/>
        <c:scaling>
          <c:orientation val="minMax"/>
        </c:scaling>
        <c:delete val="0"/>
        <c:axPos val="b"/>
        <c:majorGridlines/>
        <c:numFmt formatCode="m/d/yyyy" sourceLinked="1"/>
        <c:majorTickMark val="out"/>
        <c:minorTickMark val="none"/>
        <c:tickLblPos val="nextTo"/>
        <c:crossAx val="51983488"/>
        <c:crosses val="autoZero"/>
        <c:auto val="1"/>
        <c:lblAlgn val="ctr"/>
        <c:lblOffset val="100"/>
        <c:noMultiLvlLbl val="0"/>
      </c:catAx>
      <c:valAx>
        <c:axId val="51983488"/>
        <c:scaling>
          <c:orientation val="minMax"/>
          <c:max val="4"/>
          <c:min val="0"/>
        </c:scaling>
        <c:delete val="0"/>
        <c:axPos val="l"/>
        <c:majorGridlines/>
        <c:numFmt formatCode="General" sourceLinked="1"/>
        <c:majorTickMark val="cross"/>
        <c:minorTickMark val="none"/>
        <c:tickLblPos val="nextTo"/>
        <c:crossAx val="51977600"/>
        <c:crosses val="autoZero"/>
        <c:crossBetween val="between"/>
      </c:valAx>
    </c:plotArea>
    <c:legend>
      <c:legendPos val="r"/>
      <c:layout>
        <c:manualLayout>
          <c:xMode val="edge"/>
          <c:yMode val="edge"/>
          <c:x val="0.57989713029301682"/>
          <c:y val="0.41656268961568393"/>
          <c:w val="0.21256746666391071"/>
          <c:h val="0.26366034115867482"/>
        </c:manualLayout>
      </c:layout>
      <c:overlay val="0"/>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35"/>
    </mc:Choice>
    <mc:Fallback>
      <c:style val="35"/>
    </mc:Fallback>
  </mc:AlternateContent>
  <c:chart>
    <c:autoTitleDeleted val="1"/>
    <c:plotArea>
      <c:layout>
        <c:manualLayout>
          <c:layoutTarget val="inner"/>
          <c:xMode val="edge"/>
          <c:yMode val="edge"/>
          <c:x val="0.14550645875148296"/>
          <c:y val="3.2133153882921733E-2"/>
          <c:w val="0.62073855053833515"/>
          <c:h val="0.91066434061011869"/>
        </c:manualLayout>
      </c:layout>
      <c:pieChart>
        <c:varyColors val="1"/>
        <c:ser>
          <c:idx val="0"/>
          <c:order val="0"/>
          <c:tx>
            <c:strRef>
              <c:f>Sheet1!$B$1:$B$2</c:f>
              <c:strCache>
                <c:ptCount val="1"/>
                <c:pt idx="0">
                  <c:v>LOCs 300</c:v>
                </c:pt>
              </c:strCache>
            </c:strRef>
          </c:tx>
          <c:dLbls>
            <c:dLbl>
              <c:idx val="0"/>
              <c:layout>
                <c:manualLayout>
                  <c:x val="3.9157377575331158E-2"/>
                  <c:y val="0.43760121203608016"/>
                </c:manualLayout>
              </c:layout>
              <c:showLegendKey val="0"/>
              <c:showVal val="1"/>
              <c:showCatName val="1"/>
              <c:showSerName val="0"/>
              <c:showPercent val="0"/>
              <c:showBubbleSize val="0"/>
              <c:separator>
</c:separator>
            </c:dLbl>
            <c:dLbl>
              <c:idx val="1"/>
              <c:layout>
                <c:manualLayout>
                  <c:x val="0.22951369600908542"/>
                  <c:y val="0"/>
                </c:manualLayout>
              </c:layout>
              <c:showLegendKey val="0"/>
              <c:showVal val="1"/>
              <c:showCatName val="1"/>
              <c:showSerName val="0"/>
              <c:showPercent val="0"/>
              <c:showBubbleSize val="0"/>
              <c:separator>
</c:separator>
            </c:dLbl>
            <c:dLbl>
              <c:idx val="2"/>
              <c:layout>
                <c:manualLayout>
                  <c:x val="2.1036860101963997E-2"/>
                  <c:y val="0.19099752174741891"/>
                </c:manualLayout>
              </c:layout>
              <c:showLegendKey val="0"/>
              <c:showVal val="1"/>
              <c:showCatName val="1"/>
              <c:showSerName val="0"/>
              <c:showPercent val="0"/>
              <c:showBubbleSize val="0"/>
              <c:separator>
</c:separator>
            </c:dLbl>
            <c:dLbl>
              <c:idx val="3"/>
              <c:layout>
                <c:manualLayout>
                  <c:x val="-0.20676843965933248"/>
                  <c:y val="2.3952095808383235E-2"/>
                </c:manualLayout>
              </c:layout>
              <c:showLegendKey val="0"/>
              <c:showVal val="1"/>
              <c:showCatName val="1"/>
              <c:showSerName val="0"/>
              <c:showPercent val="0"/>
              <c:showBubbleSize val="0"/>
              <c:separator>
</c:separator>
            </c:dLbl>
            <c:dLbl>
              <c:idx val="4"/>
              <c:layout>
                <c:manualLayout>
                  <c:x val="0.40546210295141688"/>
                  <c:y val="4.1916167664670663E-2"/>
                </c:manualLayout>
              </c:layout>
              <c:showLegendKey val="0"/>
              <c:showVal val="1"/>
              <c:showCatName val="1"/>
              <c:showSerName val="0"/>
              <c:showPercent val="0"/>
              <c:showBubbleSize val="0"/>
              <c:separator>
</c:separator>
            </c:dLbl>
            <c:txPr>
              <a:bodyPr/>
              <a:lstStyle/>
              <a:p>
                <a:pPr>
                  <a:defRPr sz="900" b="0"/>
                </a:pPr>
                <a:endParaRPr lang="fr-FR"/>
              </a:p>
            </c:txPr>
            <c:showLegendKey val="0"/>
            <c:showVal val="1"/>
            <c:showCatName val="1"/>
            <c:showSerName val="0"/>
            <c:showPercent val="0"/>
            <c:showBubbleSize val="0"/>
            <c:separator>
</c:separator>
            <c:showLeaderLines val="1"/>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spPr>
    <a:ln>
      <a:noFill/>
    </a:ln>
  </c:spPr>
  <c:txPr>
    <a:bodyPr/>
    <a:lstStyle/>
    <a:p>
      <a:pPr>
        <a:defRPr sz="180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9.2302551437254132E-2"/>
          <c:y val="8.7498611265414819E-2"/>
          <c:w val="0.6433020470685219"/>
          <c:h val="0.59729289338221658"/>
        </c:manualLayout>
      </c:layout>
      <c:barChart>
        <c:barDir val="col"/>
        <c:grouping val="stacked"/>
        <c:varyColors val="0"/>
        <c:ser>
          <c:idx val="0"/>
          <c:order val="0"/>
          <c:tx>
            <c:strRef>
              <c:f>Sheet1!$B$1</c:f>
              <c:strCache>
                <c:ptCount val="1"/>
                <c:pt idx="0">
                  <c:v>Debt removed</c:v>
                </c:pt>
              </c:strCache>
            </c:strRef>
          </c:tx>
          <c:spPr>
            <a:solidFill>
              <a:schemeClr val="accent3">
                <a:lumMod val="75000"/>
              </a:schemeClr>
            </a:solidFill>
            <a:ln w="12700">
              <a:solidFill>
                <a:schemeClr val="accent3">
                  <a:lumMod val="50000"/>
                </a:schemeClr>
              </a:solidFill>
            </a:ln>
          </c:spPr>
          <c:invertIfNegative val="0"/>
          <c:cat>
            <c:numRef>
              <c:f>Sheet1!$A$2:$A$5</c:f>
              <c:numCache>
                <c:formatCode>dd/mm/yyyy</c:formatCode>
                <c:ptCount val="4"/>
                <c:pt idx="0">
                  <c:v>40787</c:v>
                </c:pt>
                <c:pt idx="1">
                  <c:v>40878</c:v>
                </c:pt>
                <c:pt idx="2">
                  <c:v>40969</c:v>
                </c:pt>
                <c:pt idx="3">
                  <c:v>41244</c:v>
                </c:pt>
              </c:numCache>
            </c:numRef>
          </c:cat>
          <c:val>
            <c:numRef>
              <c:f>Sheet1!$B$2:$B$5</c:f>
              <c:numCache>
                <c:formatCode>#,##0\ "€"</c:formatCode>
                <c:ptCount val="4"/>
                <c:pt idx="0">
                  <c:v>-2100</c:v>
                </c:pt>
                <c:pt idx="1">
                  <c:v>-600</c:v>
                </c:pt>
                <c:pt idx="2">
                  <c:v>-1800</c:v>
                </c:pt>
                <c:pt idx="3">
                  <c:v>-1200</c:v>
                </c:pt>
              </c:numCache>
            </c:numRef>
          </c:val>
        </c:ser>
        <c:ser>
          <c:idx val="1"/>
          <c:order val="1"/>
          <c:tx>
            <c:strRef>
              <c:f>Sheet1!$C$1</c:f>
              <c:strCache>
                <c:ptCount val="1"/>
                <c:pt idx="0">
                  <c:v>Debt added</c:v>
                </c:pt>
              </c:strCache>
            </c:strRef>
          </c:tx>
          <c:spPr>
            <a:solidFill>
              <a:srgbClr val="FF0000"/>
            </a:solidFill>
            <a:ln w="12700">
              <a:solidFill>
                <a:srgbClr val="C00000"/>
              </a:solidFill>
            </a:ln>
          </c:spPr>
          <c:invertIfNegative val="0"/>
          <c:cat>
            <c:numRef>
              <c:f>Sheet1!$A$2:$A$5</c:f>
              <c:numCache>
                <c:formatCode>dd/mm/yyyy</c:formatCode>
                <c:ptCount val="4"/>
                <c:pt idx="0">
                  <c:v>40787</c:v>
                </c:pt>
                <c:pt idx="1">
                  <c:v>40878</c:v>
                </c:pt>
                <c:pt idx="2">
                  <c:v>40969</c:v>
                </c:pt>
                <c:pt idx="3">
                  <c:v>41244</c:v>
                </c:pt>
              </c:numCache>
            </c:numRef>
          </c:cat>
          <c:val>
            <c:numRef>
              <c:f>Sheet1!$C$2:$C$5</c:f>
              <c:numCache>
                <c:formatCode>#,##0\ "€"</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52400896"/>
        <c:axId val="52402432"/>
      </c:barChart>
      <c:lineChart>
        <c:grouping val="standard"/>
        <c:varyColors val="0"/>
        <c:ser>
          <c:idx val="2"/>
          <c:order val="2"/>
          <c:tx>
            <c:strRef>
              <c:f>Sheet1!$D$1</c:f>
              <c:strCache>
                <c:ptCount val="1"/>
                <c:pt idx="0">
                  <c:v>Debt</c:v>
                </c:pt>
              </c:strCache>
            </c:strRef>
          </c:tx>
          <c:spPr>
            <a:ln w="31750">
              <a:solidFill>
                <a:schemeClr val="tx2"/>
              </a:solidFill>
            </a:ln>
          </c:spPr>
          <c:marker>
            <c:symbol val="none"/>
          </c:marker>
          <c:cat>
            <c:numRef>
              <c:f>Sheet1!$A$2:$A$5</c:f>
              <c:numCache>
                <c:formatCode>dd/mm/yyyy</c:formatCode>
                <c:ptCount val="4"/>
                <c:pt idx="0">
                  <c:v>40787</c:v>
                </c:pt>
                <c:pt idx="1">
                  <c:v>40878</c:v>
                </c:pt>
                <c:pt idx="2">
                  <c:v>40969</c:v>
                </c:pt>
                <c:pt idx="3">
                  <c:v>41244</c:v>
                </c:pt>
              </c:numCache>
            </c:numRef>
          </c:cat>
          <c:val>
            <c:numRef>
              <c:f>Sheet1!$D$2:$D$5</c:f>
              <c:numCache>
                <c:formatCode>#,##0\ "€"</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52545024"/>
        <c:axId val="52543488"/>
      </c:lineChart>
      <c:dateAx>
        <c:axId val="52400896"/>
        <c:scaling>
          <c:orientation val="minMax"/>
        </c:scaling>
        <c:delete val="0"/>
        <c:axPos val="b"/>
        <c:numFmt formatCode="dd/mm/yyyy" sourceLinked="1"/>
        <c:majorTickMark val="out"/>
        <c:minorTickMark val="none"/>
        <c:tickLblPos val="low"/>
        <c:spPr>
          <a:ln w="12700">
            <a:solidFill>
              <a:prstClr val="white">
                <a:lumMod val="50000"/>
              </a:prstClr>
            </a:solidFill>
          </a:ln>
        </c:spPr>
        <c:crossAx val="52402432"/>
        <c:crosses val="autoZero"/>
        <c:auto val="1"/>
        <c:lblOffset val="100"/>
        <c:baseTimeUnit val="months"/>
      </c:dateAx>
      <c:valAx>
        <c:axId val="52402432"/>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52400896"/>
        <c:crosses val="autoZero"/>
        <c:crossBetween val="between"/>
      </c:valAx>
      <c:valAx>
        <c:axId val="52543488"/>
        <c:scaling>
          <c:orientation val="minMax"/>
          <c:min val="0"/>
        </c:scaling>
        <c:delete val="0"/>
        <c:axPos val="r"/>
        <c:numFmt formatCode="#,##0\ &quot;€&quot;" sourceLinked="1"/>
        <c:majorTickMark val="out"/>
        <c:minorTickMark val="none"/>
        <c:tickLblPos val="nextTo"/>
        <c:crossAx val="52545024"/>
        <c:crosses val="max"/>
        <c:crossBetween val="between"/>
      </c:valAx>
      <c:dateAx>
        <c:axId val="52545024"/>
        <c:scaling>
          <c:orientation val="minMax"/>
        </c:scaling>
        <c:delete val="1"/>
        <c:axPos val="b"/>
        <c:numFmt formatCode="dd/mm/yyyy" sourceLinked="1"/>
        <c:majorTickMark val="out"/>
        <c:minorTickMark val="none"/>
        <c:tickLblPos val="none"/>
        <c:crossAx val="52543488"/>
        <c:crosses val="autoZero"/>
        <c:auto val="1"/>
        <c:lblOffset val="100"/>
        <c:baseTimeUnit val="months"/>
        <c:majorUnit val="1"/>
        <c:minorUnit val="1"/>
      </c:dateAx>
    </c:plotArea>
    <c:legend>
      <c:legendPos val="r"/>
      <c:layout>
        <c:manualLayout>
          <c:xMode val="edge"/>
          <c:yMode val="edge"/>
          <c:x val="0.75131874967108914"/>
          <c:y val="0.80998842009007677"/>
          <c:w val="0.23243671024856888"/>
          <c:h val="0.16690132720296041"/>
        </c:manualLayout>
      </c:layout>
      <c:overlay val="0"/>
    </c:legend>
    <c:plotVisOnly val="1"/>
    <c:dispBlanksAs val="gap"/>
    <c:showDLblsOverMax val="0"/>
  </c:chart>
  <c:txPr>
    <a:bodyPr/>
    <a:lstStyle/>
    <a:p>
      <a:pPr>
        <a:defRPr sz="1000"/>
      </a:pPr>
      <a:endParaRPr lang="fr-FR"/>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marker val="1"/>
        <c:smooth val="0"/>
        <c:axId val="53050752"/>
        <c:axId val="53060736"/>
      </c:lineChart>
      <c:catAx>
        <c:axId val="53050752"/>
        <c:scaling>
          <c:orientation val="minMax"/>
        </c:scaling>
        <c:delete val="0"/>
        <c:axPos val="b"/>
        <c:majorTickMark val="out"/>
        <c:minorTickMark val="none"/>
        <c:tickLblPos val="nextTo"/>
        <c:crossAx val="53060736"/>
        <c:crosses val="autoZero"/>
        <c:auto val="1"/>
        <c:lblAlgn val="ctr"/>
        <c:lblOffset val="100"/>
        <c:noMultiLvlLbl val="0"/>
      </c:catAx>
      <c:valAx>
        <c:axId val="53060736"/>
        <c:scaling>
          <c:orientation val="minMax"/>
          <c:min val="0"/>
        </c:scaling>
        <c:delete val="0"/>
        <c:axPos val="l"/>
        <c:majorGridlines/>
        <c:numFmt formatCode="General" sourceLinked="1"/>
        <c:majorTickMark val="out"/>
        <c:minorTickMark val="none"/>
        <c:tickLblPos val="nextTo"/>
        <c:crossAx val="53050752"/>
        <c:crosses val="autoZero"/>
        <c:crossBetween val="midCat"/>
      </c:valAx>
    </c:plotArea>
    <c:plotVisOnly val="1"/>
    <c:dispBlanksAs val="gap"/>
    <c:showDLblsOverMax val="0"/>
  </c:chart>
  <c:txPr>
    <a:bodyPr/>
    <a:lstStyle/>
    <a:p>
      <a:pPr>
        <a:defRPr sz="1200"/>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C30A4-00F3-4115-963C-8C5A37B2E910}" type="datetimeFigureOut">
              <a:rPr lang="en-US" smtClean="0"/>
              <a:pPr/>
              <a:t>1/27/2014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6B7789-17B1-452E-853E-7F8AC869DE40}" type="slidenum">
              <a:rPr lang="en-US" smtClean="0"/>
              <a:pPr/>
              <a:t>‹#›</a:t>
            </a:fld>
            <a:endParaRPr lang="en-US"/>
          </a:p>
        </p:txBody>
      </p:sp>
    </p:spTree>
    <p:extLst>
      <p:ext uri="{BB962C8B-B14F-4D97-AF65-F5344CB8AC3E}">
        <p14:creationId xmlns:p14="http://schemas.microsoft.com/office/powerpoint/2010/main" val="896726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onfluence.castsoftware.com/display/DOCDRAFT/FRAME_PORTAL_SLA_VIEW+-+Vendors+-+Deliverables+Acceptanc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This PPT </a:t>
            </a:r>
            <a:r>
              <a:rPr lang="fr-FR" dirty="0" err="1" smtClean="0"/>
              <a:t>Presentation</a:t>
            </a:r>
            <a:r>
              <a:rPr lang="fr-FR" dirty="0" smtClean="0"/>
              <a:t> </a:t>
            </a:r>
            <a:r>
              <a:rPr lang="fr-FR" dirty="0" err="1" smtClean="0"/>
              <a:t>needs</a:t>
            </a:r>
            <a:r>
              <a:rPr lang="fr-FR" dirty="0" smtClean="0"/>
              <a:t> to </a:t>
            </a:r>
            <a:r>
              <a:rPr lang="fr-FR" dirty="0" err="1" smtClean="0"/>
              <a:t>be</a:t>
            </a:r>
            <a:r>
              <a:rPr lang="fr-FR" dirty="0" smtClean="0"/>
              <a:t> </a:t>
            </a:r>
            <a:r>
              <a:rPr lang="fr-FR" dirty="0" err="1" smtClean="0"/>
              <a:t>presented</a:t>
            </a:r>
            <a:r>
              <a:rPr lang="fr-FR" dirty="0" smtClean="0"/>
              <a:t> </a:t>
            </a:r>
            <a:r>
              <a:rPr lang="fr-FR" dirty="0" err="1" smtClean="0"/>
              <a:t>during</a:t>
            </a:r>
            <a:r>
              <a:rPr lang="fr-FR" dirty="0" smtClean="0"/>
              <a:t> a one </a:t>
            </a:r>
            <a:r>
              <a:rPr lang="fr-FR" dirty="0" err="1" smtClean="0"/>
              <a:t>hour</a:t>
            </a:r>
            <a:r>
              <a:rPr lang="fr-FR" dirty="0" smtClean="0"/>
              <a:t> meeting </a:t>
            </a:r>
            <a:r>
              <a:rPr lang="fr-FR" dirty="0" err="1" smtClean="0"/>
              <a:t>with</a:t>
            </a:r>
            <a:r>
              <a:rPr lang="fr-FR" dirty="0" smtClean="0"/>
              <a:t> the Application Team (PM, SME, </a:t>
            </a:r>
            <a:r>
              <a:rPr lang="fr-FR" dirty="0" err="1" smtClean="0"/>
              <a:t>Architects</a:t>
            </a:r>
            <a:r>
              <a:rPr lang="fr-FR" dirty="0" smtClean="0"/>
              <a:t>).</a:t>
            </a:r>
          </a:p>
          <a:p>
            <a:r>
              <a:rPr lang="fr-FR" dirty="0" smtClean="0"/>
              <a:t>There</a:t>
            </a:r>
            <a:r>
              <a:rPr lang="fr-FR" baseline="0" dirty="0" smtClean="0"/>
              <a:t> are 3 main parts :</a:t>
            </a:r>
          </a:p>
          <a:p>
            <a:pPr marL="171450" indent="-171450">
              <a:buFontTx/>
              <a:buChar char="-"/>
            </a:pPr>
            <a:r>
              <a:rPr lang="fr-FR" u="sng" baseline="0" dirty="0" smtClean="0"/>
              <a:t>CAST </a:t>
            </a:r>
            <a:r>
              <a:rPr lang="fr-FR" u="sng" baseline="0" dirty="0" err="1" smtClean="0"/>
              <a:t>Overview</a:t>
            </a:r>
            <a:r>
              <a:rPr lang="fr-FR" u="sng" baseline="0" dirty="0" smtClean="0"/>
              <a:t> </a:t>
            </a:r>
            <a:r>
              <a:rPr lang="fr-FR" baseline="0" dirty="0" smtClean="0"/>
              <a:t>: </a:t>
            </a:r>
          </a:p>
          <a:p>
            <a:pPr marL="628650" lvl="1" indent="-171450">
              <a:buFont typeface="Wingdings" panose="05000000000000000000" pitchFamily="2" charset="2"/>
              <a:buChar char="§"/>
            </a:pPr>
            <a:r>
              <a:rPr lang="fr-FR" baseline="0" dirty="0" smtClean="0"/>
              <a:t>5 </a:t>
            </a:r>
            <a:r>
              <a:rPr lang="fr-FR" baseline="0" dirty="0" err="1" smtClean="0"/>
              <a:t>slides</a:t>
            </a:r>
            <a:r>
              <a:rPr lang="fr-FR" baseline="0" dirty="0" smtClean="0"/>
              <a:t> </a:t>
            </a:r>
            <a:r>
              <a:rPr lang="fr-FR" baseline="0" dirty="0" err="1" smtClean="0"/>
              <a:t>describing</a:t>
            </a:r>
            <a:r>
              <a:rPr lang="fr-FR" baseline="0" dirty="0" smtClean="0"/>
              <a:t> CAST AIP Platform, </a:t>
            </a:r>
            <a:r>
              <a:rPr lang="fr-FR" baseline="0" dirty="0" err="1" smtClean="0"/>
              <a:t>it</a:t>
            </a:r>
            <a:r>
              <a:rPr lang="fr-FR" baseline="0" dirty="0" smtClean="0"/>
              <a:t> </a:t>
            </a:r>
            <a:r>
              <a:rPr lang="fr-FR" baseline="0" dirty="0" err="1" smtClean="0"/>
              <a:t>should</a:t>
            </a:r>
            <a:r>
              <a:rPr lang="fr-FR" baseline="0" dirty="0" smtClean="0"/>
              <a:t> </a:t>
            </a:r>
            <a:r>
              <a:rPr lang="fr-FR" baseline="0" dirty="0" err="1" smtClean="0"/>
              <a:t>be</a:t>
            </a:r>
            <a:r>
              <a:rPr lang="fr-FR" baseline="0" dirty="0" smtClean="0"/>
              <a:t> </a:t>
            </a:r>
            <a:r>
              <a:rPr lang="fr-FR" baseline="0" dirty="0" err="1" smtClean="0"/>
              <a:t>always</a:t>
            </a:r>
            <a:r>
              <a:rPr lang="fr-FR" baseline="0" dirty="0" smtClean="0"/>
              <a:t> the first </a:t>
            </a:r>
            <a:r>
              <a:rPr lang="fr-FR" baseline="0" dirty="0" err="1" smtClean="0"/>
              <a:t>topic</a:t>
            </a:r>
            <a:r>
              <a:rPr lang="fr-FR" baseline="0" dirty="0" smtClean="0"/>
              <a:t> to </a:t>
            </a:r>
            <a:r>
              <a:rPr lang="fr-FR" baseline="0" dirty="0" err="1" smtClean="0"/>
              <a:t>discuss</a:t>
            </a:r>
            <a:r>
              <a:rPr lang="fr-FR" baseline="0" dirty="0" smtClean="0"/>
              <a:t> and </a:t>
            </a:r>
            <a:r>
              <a:rPr lang="fr-FR" baseline="0" dirty="0" err="1" smtClean="0"/>
              <a:t>avoid</a:t>
            </a:r>
            <a:r>
              <a:rPr lang="fr-FR" baseline="0" dirty="0" smtClean="0"/>
              <a:t> to </a:t>
            </a:r>
            <a:r>
              <a:rPr lang="fr-FR" baseline="0" dirty="0" err="1" smtClean="0"/>
              <a:t>remove</a:t>
            </a:r>
            <a:r>
              <a:rPr lang="fr-FR" baseline="0" dirty="0" smtClean="0"/>
              <a:t> </a:t>
            </a:r>
            <a:r>
              <a:rPr lang="fr-FR" baseline="0" dirty="0" err="1" smtClean="0"/>
              <a:t>this</a:t>
            </a:r>
            <a:r>
              <a:rPr lang="fr-FR" baseline="0" dirty="0" smtClean="0"/>
              <a:t> part or to put </a:t>
            </a:r>
            <a:r>
              <a:rPr lang="fr-FR" baseline="0" dirty="0" err="1" smtClean="0"/>
              <a:t>it</a:t>
            </a:r>
            <a:r>
              <a:rPr lang="fr-FR" baseline="0" dirty="0" smtClean="0"/>
              <a:t> </a:t>
            </a:r>
            <a:r>
              <a:rPr lang="fr-FR" baseline="0" dirty="0" err="1" smtClean="0"/>
              <a:t>at</a:t>
            </a:r>
            <a:r>
              <a:rPr lang="fr-FR" baseline="0" dirty="0" smtClean="0"/>
              <a:t> the end </a:t>
            </a:r>
            <a:r>
              <a:rPr lang="fr-FR" baseline="0" dirty="0" err="1" smtClean="0"/>
              <a:t>because</a:t>
            </a:r>
            <a:r>
              <a:rPr lang="fr-FR" baseline="0" dirty="0" smtClean="0"/>
              <a:t> </a:t>
            </a:r>
            <a:r>
              <a:rPr lang="fr-FR" baseline="0" dirty="0" err="1" smtClean="0"/>
              <a:t>you</a:t>
            </a:r>
            <a:r>
              <a:rPr lang="fr-FR" baseline="0" dirty="0" smtClean="0"/>
              <a:t> </a:t>
            </a:r>
            <a:r>
              <a:rPr lang="fr-FR" baseline="0" dirty="0" err="1" smtClean="0"/>
              <a:t>will</a:t>
            </a:r>
            <a:r>
              <a:rPr lang="fr-FR" baseline="0" dirty="0" smtClean="0"/>
              <a:t> have </a:t>
            </a:r>
            <a:r>
              <a:rPr lang="fr-FR" baseline="0" dirty="0" err="1" smtClean="0"/>
              <a:t>almost</a:t>
            </a:r>
            <a:r>
              <a:rPr lang="fr-FR" baseline="0" dirty="0" smtClean="0"/>
              <a:t> </a:t>
            </a:r>
            <a:r>
              <a:rPr lang="fr-FR" baseline="0" dirty="0" err="1" smtClean="0"/>
              <a:t>everytime</a:t>
            </a:r>
            <a:r>
              <a:rPr lang="fr-FR" baseline="0" dirty="0" smtClean="0"/>
              <a:t> questions on how </a:t>
            </a:r>
            <a:r>
              <a:rPr lang="fr-FR" baseline="0" dirty="0" err="1" smtClean="0"/>
              <a:t>does</a:t>
            </a:r>
            <a:r>
              <a:rPr lang="fr-FR" baseline="0" dirty="0" smtClean="0"/>
              <a:t> </a:t>
            </a:r>
            <a:r>
              <a:rPr lang="fr-FR" baseline="0" dirty="0" err="1" smtClean="0"/>
              <a:t>it</a:t>
            </a:r>
            <a:r>
              <a:rPr lang="fr-FR" baseline="0" dirty="0" smtClean="0"/>
              <a:t> </a:t>
            </a:r>
            <a:r>
              <a:rPr lang="fr-FR" baseline="0" dirty="0" err="1" smtClean="0"/>
              <a:t>work</a:t>
            </a:r>
            <a:r>
              <a:rPr lang="fr-FR" baseline="0" dirty="0" smtClean="0"/>
              <a:t> and </a:t>
            </a:r>
            <a:r>
              <a:rPr lang="fr-FR" baseline="0" dirty="0" err="1" smtClean="0"/>
              <a:t>what</a:t>
            </a:r>
            <a:r>
              <a:rPr lang="fr-FR" baseline="0" dirty="0" smtClean="0"/>
              <a:t> </a:t>
            </a:r>
            <a:r>
              <a:rPr lang="fr-FR" baseline="0" dirty="0" err="1" smtClean="0"/>
              <a:t>is</a:t>
            </a:r>
            <a:r>
              <a:rPr lang="fr-FR" baseline="0" dirty="0" smtClean="0"/>
              <a:t> the main </a:t>
            </a:r>
            <a:r>
              <a:rPr lang="fr-FR" baseline="0" dirty="0" err="1" smtClean="0"/>
              <a:t>difference</a:t>
            </a:r>
            <a:r>
              <a:rPr lang="fr-FR" baseline="0" dirty="0" smtClean="0"/>
              <a:t> </a:t>
            </a:r>
            <a:r>
              <a:rPr lang="fr-FR" baseline="0" dirty="0" err="1" smtClean="0"/>
              <a:t>between</a:t>
            </a:r>
            <a:r>
              <a:rPr lang="fr-FR" baseline="0" dirty="0" smtClean="0"/>
              <a:t> CAST and the </a:t>
            </a:r>
            <a:r>
              <a:rPr lang="fr-FR" baseline="0" dirty="0" err="1" smtClean="0"/>
              <a:t>Competition</a:t>
            </a:r>
            <a:endParaRPr lang="fr-FR" baseline="0" dirty="0" smtClean="0"/>
          </a:p>
          <a:p>
            <a:pPr marL="171450" indent="-171450">
              <a:buFontTx/>
              <a:buChar char="-"/>
            </a:pPr>
            <a:r>
              <a:rPr lang="fr-FR" u="sng" baseline="0" dirty="0" smtClean="0"/>
              <a:t>Application </a:t>
            </a:r>
            <a:r>
              <a:rPr lang="fr-FR" u="sng" baseline="0" dirty="0" err="1" smtClean="0"/>
              <a:t>Overview</a:t>
            </a:r>
            <a:r>
              <a:rPr lang="fr-FR" u="sng" baseline="0" dirty="0" smtClean="0"/>
              <a:t> :</a:t>
            </a:r>
            <a:r>
              <a:rPr lang="fr-FR" u="none" baseline="0" dirty="0" smtClean="0"/>
              <a:t> </a:t>
            </a:r>
          </a:p>
          <a:p>
            <a:pPr marL="628650" lvl="1" indent="-171450">
              <a:buFont typeface="Wingdings" panose="05000000000000000000" pitchFamily="2" charset="2"/>
              <a:buChar char="§"/>
            </a:pPr>
            <a:r>
              <a:rPr lang="fr-FR" u="none" baseline="0" dirty="0" smtClean="0"/>
              <a:t>This </a:t>
            </a:r>
            <a:r>
              <a:rPr lang="fr-FR" u="none" baseline="0" dirty="0" err="1" smtClean="0"/>
              <a:t>is</a:t>
            </a:r>
            <a:r>
              <a:rPr lang="fr-FR" u="none" baseline="0" dirty="0" smtClean="0"/>
              <a:t> the main part of the </a:t>
            </a:r>
            <a:r>
              <a:rPr lang="fr-FR" u="none" baseline="0" dirty="0" err="1" smtClean="0"/>
              <a:t>presentation</a:t>
            </a:r>
            <a:r>
              <a:rPr lang="fr-FR" u="none" baseline="0" dirty="0" smtClean="0"/>
              <a:t> </a:t>
            </a:r>
            <a:r>
              <a:rPr lang="fr-FR" u="none" baseline="0" dirty="0" err="1" smtClean="0"/>
              <a:t>with</a:t>
            </a:r>
            <a:r>
              <a:rPr lang="fr-FR" u="none" baseline="0" dirty="0" smtClean="0"/>
              <a:t> high </a:t>
            </a:r>
            <a:r>
              <a:rPr lang="fr-FR" u="none" baseline="0" dirty="0" err="1" smtClean="0"/>
              <a:t>level</a:t>
            </a:r>
            <a:r>
              <a:rPr lang="fr-FR" u="none" baseline="0" dirty="0" smtClean="0"/>
              <a:t> </a:t>
            </a:r>
            <a:r>
              <a:rPr lang="fr-FR" u="none" baseline="0" dirty="0" err="1" smtClean="0"/>
              <a:t>results</a:t>
            </a:r>
            <a:r>
              <a:rPr lang="fr-FR" u="none" baseline="0" dirty="0" smtClean="0"/>
              <a:t>, </a:t>
            </a:r>
            <a:r>
              <a:rPr lang="fr-FR" u="none" baseline="0" dirty="0" err="1" smtClean="0"/>
              <a:t>from</a:t>
            </a:r>
            <a:r>
              <a:rPr lang="fr-FR" u="none" baseline="0" dirty="0" smtClean="0"/>
              <a:t> </a:t>
            </a:r>
            <a:r>
              <a:rPr lang="fr-FR" u="none" baseline="0" dirty="0" err="1" smtClean="0"/>
              <a:t>context</a:t>
            </a:r>
            <a:r>
              <a:rPr lang="fr-FR" u="none" baseline="0" dirty="0" smtClean="0"/>
              <a:t> and objectives </a:t>
            </a:r>
            <a:r>
              <a:rPr lang="fr-FR" u="none" baseline="0" dirty="0" err="1" smtClean="0"/>
              <a:t>provided</a:t>
            </a:r>
            <a:r>
              <a:rPr lang="fr-FR" u="none" baseline="0" dirty="0" smtClean="0"/>
              <a:t> by the application team </a:t>
            </a:r>
            <a:r>
              <a:rPr lang="fr-FR" u="none" baseline="0" dirty="0" err="1" smtClean="0"/>
              <a:t>during</a:t>
            </a:r>
            <a:r>
              <a:rPr lang="fr-FR" u="none" baseline="0" dirty="0" smtClean="0"/>
              <a:t> the kick-off call to the </a:t>
            </a:r>
            <a:r>
              <a:rPr lang="fr-FR" u="none" baseline="0" dirty="0" err="1" smtClean="0"/>
              <a:t>identified</a:t>
            </a:r>
            <a:r>
              <a:rPr lang="fr-FR" u="none" baseline="0" dirty="0" smtClean="0"/>
              <a:t> areas </a:t>
            </a:r>
            <a:r>
              <a:rPr lang="fr-FR" u="none" baseline="0" dirty="0" err="1" smtClean="0"/>
              <a:t>at</a:t>
            </a:r>
            <a:r>
              <a:rPr lang="fr-FR" u="none" baseline="0" dirty="0" smtClean="0"/>
              <a:t> </a:t>
            </a:r>
            <a:r>
              <a:rPr lang="fr-FR" u="none" baseline="0" dirty="0" err="1" smtClean="0"/>
              <a:t>risk</a:t>
            </a:r>
            <a:r>
              <a:rPr lang="fr-FR" u="none" baseline="0" dirty="0" smtClean="0"/>
              <a:t> </a:t>
            </a:r>
            <a:r>
              <a:rPr lang="fr-FR" u="none" baseline="0" dirty="0" err="1" smtClean="0"/>
              <a:t>inside</a:t>
            </a:r>
            <a:r>
              <a:rPr lang="fr-FR" u="none" baseline="0" dirty="0" smtClean="0"/>
              <a:t> the application for </a:t>
            </a:r>
            <a:r>
              <a:rPr lang="fr-FR" u="none" baseline="0" dirty="0" err="1" smtClean="0"/>
              <a:t>each</a:t>
            </a:r>
            <a:r>
              <a:rPr lang="fr-FR" u="none" baseline="0" dirty="0" smtClean="0"/>
              <a:t> </a:t>
            </a:r>
            <a:r>
              <a:rPr lang="fr-FR" u="none" baseline="0" dirty="0" err="1" smtClean="0"/>
              <a:t>health</a:t>
            </a:r>
            <a:r>
              <a:rPr lang="fr-FR" u="none" baseline="0" dirty="0" smtClean="0"/>
              <a:t> factor and a focus on the module </a:t>
            </a:r>
            <a:r>
              <a:rPr lang="fr-FR" u="none" baseline="0" dirty="0" err="1" smtClean="0"/>
              <a:t>at</a:t>
            </a:r>
            <a:r>
              <a:rPr lang="fr-FR" u="none" baseline="0" dirty="0" smtClean="0"/>
              <a:t> </a:t>
            </a:r>
            <a:r>
              <a:rPr lang="fr-FR" u="none" baseline="0" dirty="0" err="1" smtClean="0"/>
              <a:t>higher</a:t>
            </a:r>
            <a:r>
              <a:rPr lang="fr-FR" u="none" baseline="0" dirty="0" smtClean="0"/>
              <a:t> </a:t>
            </a:r>
            <a:r>
              <a:rPr lang="fr-FR" u="none" baseline="0" dirty="0" err="1" smtClean="0"/>
              <a:t>risk</a:t>
            </a:r>
            <a:r>
              <a:rPr lang="fr-FR" u="none" baseline="0" dirty="0" smtClean="0"/>
              <a:t>.</a:t>
            </a:r>
          </a:p>
          <a:p>
            <a:pPr marL="171450" indent="-171450">
              <a:buFontTx/>
              <a:buChar char="-"/>
            </a:pPr>
            <a:r>
              <a:rPr lang="fr-FR" u="sng" baseline="0" dirty="0" err="1" smtClean="0"/>
              <a:t>Recommendations</a:t>
            </a:r>
            <a:r>
              <a:rPr lang="fr-FR" u="sng" baseline="0" dirty="0" smtClean="0"/>
              <a:t> :</a:t>
            </a:r>
          </a:p>
          <a:p>
            <a:pPr marL="628650" lvl="1" indent="-171450">
              <a:buFont typeface="Wingdings" panose="05000000000000000000" pitchFamily="2" charset="2"/>
              <a:buChar char="§"/>
            </a:pPr>
            <a:r>
              <a:rPr lang="fr-FR" u="none" baseline="0" dirty="0" smtClean="0"/>
              <a:t>There are 2 parts :</a:t>
            </a:r>
          </a:p>
          <a:p>
            <a:pPr marL="1085850" lvl="2" indent="-171450">
              <a:buFont typeface="Wingdings" panose="05000000000000000000" pitchFamily="2" charset="2"/>
              <a:buChar char="v"/>
            </a:pPr>
            <a:r>
              <a:rPr lang="fr-FR" u="none" baseline="0" dirty="0" smtClean="0"/>
              <a:t>General </a:t>
            </a:r>
            <a:r>
              <a:rPr lang="fr-FR" u="none" baseline="0" dirty="0" err="1" smtClean="0"/>
              <a:t>recommendations</a:t>
            </a:r>
            <a:r>
              <a:rPr lang="fr-FR" u="none" baseline="0" dirty="0" smtClean="0"/>
              <a:t> </a:t>
            </a:r>
            <a:r>
              <a:rPr lang="fr-FR" u="none" baseline="0" dirty="0" err="1" smtClean="0"/>
              <a:t>with</a:t>
            </a:r>
            <a:r>
              <a:rPr lang="fr-FR" u="none" baseline="0" dirty="0" smtClean="0"/>
              <a:t> </a:t>
            </a:r>
            <a:r>
              <a:rPr lang="fr-FR" u="none" baseline="0" dirty="0" err="1" smtClean="0"/>
              <a:t>watchlist</a:t>
            </a:r>
            <a:r>
              <a:rPr lang="fr-FR" u="none" baseline="0" dirty="0" smtClean="0"/>
              <a:t> </a:t>
            </a:r>
            <a:r>
              <a:rPr lang="fr-FR" u="none" baseline="0" dirty="0" err="1" smtClean="0"/>
              <a:t>rules</a:t>
            </a:r>
            <a:r>
              <a:rPr lang="fr-FR" u="none" baseline="0" dirty="0" smtClean="0"/>
              <a:t> (top </a:t>
            </a:r>
            <a:r>
              <a:rPr lang="fr-FR" u="none" baseline="0" dirty="0" err="1" smtClean="0"/>
              <a:t>rules</a:t>
            </a:r>
            <a:r>
              <a:rPr lang="fr-FR" u="none" baseline="0" dirty="0" smtClean="0"/>
              <a:t> to </a:t>
            </a:r>
            <a:r>
              <a:rPr lang="fr-FR" u="none" baseline="0" dirty="0" err="1" smtClean="0"/>
              <a:t>follow</a:t>
            </a:r>
            <a:r>
              <a:rPr lang="fr-FR" u="none" baseline="0" dirty="0" smtClean="0"/>
              <a:t> by the application team for </a:t>
            </a:r>
            <a:r>
              <a:rPr lang="fr-FR" u="none" baseline="0" dirty="0" err="1" smtClean="0"/>
              <a:t>ongoing</a:t>
            </a:r>
            <a:r>
              <a:rPr lang="fr-FR" u="none" baseline="0" dirty="0" smtClean="0"/>
              <a:t>)</a:t>
            </a:r>
          </a:p>
          <a:p>
            <a:pPr marL="1085850" lvl="2" indent="-171450">
              <a:buFont typeface="Wingdings" panose="05000000000000000000" pitchFamily="2" charset="2"/>
              <a:buChar char="v"/>
            </a:pPr>
            <a:r>
              <a:rPr lang="fr-FR" u="none" baseline="0" dirty="0" err="1" smtClean="0"/>
              <a:t>Suggested</a:t>
            </a:r>
            <a:r>
              <a:rPr lang="fr-FR" u="none" baseline="0" dirty="0" smtClean="0"/>
              <a:t> action plan </a:t>
            </a:r>
            <a:r>
              <a:rPr lang="fr-FR" u="none" baseline="0" dirty="0" err="1" smtClean="0"/>
              <a:t>with</a:t>
            </a:r>
            <a:r>
              <a:rPr lang="fr-FR" u="none" baseline="0" dirty="0" smtClean="0"/>
              <a:t> action plan </a:t>
            </a:r>
            <a:r>
              <a:rPr lang="fr-FR" u="none" baseline="0" dirty="0" err="1" smtClean="0"/>
              <a:t>optimizer</a:t>
            </a:r>
            <a:r>
              <a:rPr lang="fr-FR" u="none" baseline="0" dirty="0" smtClean="0"/>
              <a:t> impact simulation</a:t>
            </a:r>
          </a:p>
          <a:p>
            <a:pPr marL="1085850" lvl="2" indent="-171450">
              <a:buFont typeface="Wingdings" panose="05000000000000000000" pitchFamily="2" charset="2"/>
              <a:buChar char="v"/>
            </a:pPr>
            <a:endParaRPr lang="en-US" u="none"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2</a:t>
            </a:fld>
            <a:endParaRPr lang="en-US"/>
          </a:p>
        </p:txBody>
      </p:sp>
    </p:spTree>
    <p:extLst>
      <p:ext uri="{BB962C8B-B14F-4D97-AF65-F5344CB8AC3E}">
        <p14:creationId xmlns:p14="http://schemas.microsoft.com/office/powerpoint/2010/main" val="4101880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smtClean="0">
                <a:effectLst/>
              </a:rPr>
              <a:t>Best Practices</a:t>
            </a:r>
          </a:p>
          <a:p>
            <a:r>
              <a:rPr lang="fr-FR" b="0" dirty="0" smtClean="0">
                <a:effectLst/>
              </a:rPr>
              <a:t>In</a:t>
            </a:r>
            <a:r>
              <a:rPr lang="fr-FR" b="0" baseline="0" dirty="0" smtClean="0">
                <a:effectLst/>
              </a:rPr>
              <a:t> all applications </a:t>
            </a:r>
            <a:r>
              <a:rPr lang="fr-FR" b="0" baseline="0" dirty="0" err="1" smtClean="0">
                <a:effectLst/>
              </a:rPr>
              <a:t>you</a:t>
            </a:r>
            <a:r>
              <a:rPr lang="fr-FR" b="0" baseline="0" dirty="0" smtClean="0">
                <a:effectLst/>
              </a:rPr>
              <a:t> </a:t>
            </a:r>
            <a:r>
              <a:rPr lang="fr-FR" b="0" baseline="0" dirty="0" err="1" smtClean="0">
                <a:effectLst/>
              </a:rPr>
              <a:t>should</a:t>
            </a:r>
            <a:r>
              <a:rPr lang="fr-FR" b="0" baseline="0" dirty="0" smtClean="0">
                <a:effectLst/>
              </a:rPr>
              <a:t> not have a high </a:t>
            </a:r>
            <a:r>
              <a:rPr lang="fr-FR" b="0" baseline="0" dirty="0" err="1" smtClean="0">
                <a:effectLst/>
              </a:rPr>
              <a:t>number</a:t>
            </a:r>
            <a:r>
              <a:rPr lang="fr-FR" b="0" baseline="0" dirty="0" smtClean="0">
                <a:effectLst/>
              </a:rPr>
              <a:t> (to </a:t>
            </a:r>
            <a:r>
              <a:rPr lang="fr-FR" b="0" baseline="0" dirty="0" err="1" smtClean="0">
                <a:effectLst/>
              </a:rPr>
              <a:t>be</a:t>
            </a:r>
            <a:r>
              <a:rPr lang="fr-FR" b="0" baseline="0" dirty="0" smtClean="0">
                <a:effectLst/>
              </a:rPr>
              <a:t> </a:t>
            </a:r>
            <a:r>
              <a:rPr lang="fr-FR" b="0" baseline="0" dirty="0" err="1" smtClean="0">
                <a:effectLst/>
              </a:rPr>
              <a:t>defined</a:t>
            </a:r>
            <a:r>
              <a:rPr lang="fr-FR" b="0" baseline="0" dirty="0" smtClean="0">
                <a:effectLst/>
              </a:rPr>
              <a:t> by the </a:t>
            </a:r>
            <a:r>
              <a:rPr lang="fr-FR" b="0" baseline="0" dirty="0" err="1" smtClean="0">
                <a:effectLst/>
              </a:rPr>
              <a:t>project</a:t>
            </a:r>
            <a:r>
              <a:rPr lang="fr-FR" b="0" baseline="0" dirty="0" smtClean="0">
                <a:effectLst/>
              </a:rPr>
              <a:t>) of high and </a:t>
            </a:r>
            <a:r>
              <a:rPr lang="fr-FR" b="0" baseline="0" dirty="0" err="1" smtClean="0">
                <a:effectLst/>
              </a:rPr>
              <a:t>very</a:t>
            </a:r>
            <a:r>
              <a:rPr lang="fr-FR" b="0" baseline="0" dirty="0" smtClean="0">
                <a:effectLst/>
              </a:rPr>
              <a:t> high </a:t>
            </a:r>
            <a:r>
              <a:rPr lang="fr-FR" b="0" baseline="0" dirty="0" err="1" smtClean="0">
                <a:effectLst/>
              </a:rPr>
              <a:t>complex</a:t>
            </a:r>
            <a:r>
              <a:rPr lang="fr-FR" b="0" baseline="0" dirty="0" smtClean="0">
                <a:effectLst/>
              </a:rPr>
              <a:t> </a:t>
            </a:r>
            <a:r>
              <a:rPr lang="fr-FR" b="0" baseline="0" dirty="0" err="1" smtClean="0">
                <a:effectLst/>
              </a:rPr>
              <a:t>objects</a:t>
            </a:r>
            <a:r>
              <a:rPr lang="fr-FR" b="0" baseline="0" dirty="0" smtClean="0">
                <a:effectLst/>
              </a:rPr>
              <a:t> (for </a:t>
            </a:r>
            <a:r>
              <a:rPr lang="fr-FR" b="0" baseline="0" dirty="0" err="1" smtClean="0">
                <a:effectLst/>
              </a:rPr>
              <a:t>example</a:t>
            </a:r>
            <a:r>
              <a:rPr lang="fr-FR" b="0" baseline="0" dirty="0" smtClean="0">
                <a:effectLst/>
              </a:rPr>
              <a:t> </a:t>
            </a:r>
            <a:r>
              <a:rPr lang="fr-FR" b="0" baseline="0" dirty="0" err="1" smtClean="0">
                <a:effectLst/>
              </a:rPr>
              <a:t>less</a:t>
            </a:r>
            <a:r>
              <a:rPr lang="fr-FR" b="0" baseline="0" dirty="0" smtClean="0">
                <a:effectLst/>
              </a:rPr>
              <a:t> </a:t>
            </a:r>
            <a:r>
              <a:rPr lang="fr-FR" b="0" baseline="0" dirty="0" err="1" smtClean="0">
                <a:effectLst/>
              </a:rPr>
              <a:t>than</a:t>
            </a:r>
            <a:r>
              <a:rPr lang="fr-FR" b="0" baseline="0" dirty="0" smtClean="0">
                <a:effectLst/>
              </a:rPr>
              <a:t> 5%)</a:t>
            </a:r>
          </a:p>
          <a:p>
            <a:r>
              <a:rPr lang="fr-FR" b="0" baseline="0" dirty="0" smtClean="0">
                <a:effectLst/>
              </a:rPr>
              <a:t>On a </a:t>
            </a:r>
            <a:r>
              <a:rPr lang="fr-FR" b="0" baseline="0" dirty="0" err="1" smtClean="0">
                <a:effectLst/>
              </a:rPr>
              <a:t>recurring</a:t>
            </a:r>
            <a:r>
              <a:rPr lang="fr-FR" b="0" baseline="0" dirty="0" smtClean="0">
                <a:effectLst/>
              </a:rPr>
              <a:t> </a:t>
            </a:r>
            <a:r>
              <a:rPr lang="fr-FR" b="0" baseline="0" dirty="0" err="1" smtClean="0">
                <a:effectLst/>
              </a:rPr>
              <a:t>analysis</a:t>
            </a:r>
            <a:r>
              <a:rPr lang="fr-FR" b="0" baseline="0" dirty="0" smtClean="0">
                <a:effectLst/>
              </a:rPr>
              <a:t> the </a:t>
            </a:r>
            <a:r>
              <a:rPr lang="fr-FR" b="0" baseline="0" dirty="0" err="1" smtClean="0">
                <a:effectLst/>
              </a:rPr>
              <a:t>number</a:t>
            </a:r>
            <a:r>
              <a:rPr lang="fr-FR" b="0" baseline="0" dirty="0" smtClean="0">
                <a:effectLst/>
              </a:rPr>
              <a:t> </a:t>
            </a:r>
            <a:r>
              <a:rPr lang="fr-FR" b="0" baseline="0" dirty="0" err="1" smtClean="0">
                <a:effectLst/>
              </a:rPr>
              <a:t>should</a:t>
            </a:r>
            <a:r>
              <a:rPr lang="fr-FR" b="0" baseline="0" dirty="0" smtClean="0">
                <a:effectLst/>
              </a:rPr>
              <a:t> not </a:t>
            </a:r>
            <a:r>
              <a:rPr lang="fr-FR" b="0" baseline="0" dirty="0" err="1" smtClean="0">
                <a:effectLst/>
              </a:rPr>
              <a:t>increase</a:t>
            </a:r>
            <a:r>
              <a:rPr lang="fr-FR" b="0" baseline="0" dirty="0" smtClean="0">
                <a:effectLst/>
              </a:rPr>
              <a:t> more </a:t>
            </a:r>
            <a:r>
              <a:rPr lang="fr-FR" b="0" baseline="0" dirty="0" err="1" smtClean="0">
                <a:effectLst/>
              </a:rPr>
              <a:t>than</a:t>
            </a:r>
            <a:r>
              <a:rPr lang="fr-FR" b="0" baseline="0" dirty="0" smtClean="0">
                <a:effectLst/>
              </a:rPr>
              <a:t> the </a:t>
            </a:r>
            <a:r>
              <a:rPr lang="fr-FR" b="0" baseline="0" dirty="0" err="1" smtClean="0">
                <a:effectLst/>
              </a:rPr>
              <a:t>limit</a:t>
            </a:r>
            <a:r>
              <a:rPr lang="fr-FR" b="0" baseline="0" dirty="0" smtClean="0">
                <a:effectLst/>
              </a:rPr>
              <a:t> </a:t>
            </a:r>
            <a:r>
              <a:rPr lang="fr-FR" b="0" baseline="0" dirty="0" err="1" smtClean="0">
                <a:effectLst/>
              </a:rPr>
              <a:t>identified</a:t>
            </a:r>
            <a:r>
              <a:rPr lang="fr-FR" b="0" baseline="0" dirty="0" smtClean="0">
                <a:effectLst/>
              </a:rPr>
              <a:t> and if </a:t>
            </a:r>
            <a:r>
              <a:rPr lang="fr-FR" b="0" baseline="0" dirty="0" err="1" smtClean="0">
                <a:effectLst/>
              </a:rPr>
              <a:t>there</a:t>
            </a:r>
            <a:r>
              <a:rPr lang="fr-FR" b="0" baseline="0" dirty="0" smtClean="0">
                <a:effectLst/>
              </a:rPr>
              <a:t> </a:t>
            </a:r>
            <a:r>
              <a:rPr lang="fr-FR" b="0" baseline="0" dirty="0" err="1" smtClean="0">
                <a:effectLst/>
              </a:rPr>
              <a:t>is</a:t>
            </a:r>
            <a:r>
              <a:rPr lang="fr-FR" b="0" baseline="0" dirty="0" smtClean="0">
                <a:effectLst/>
              </a:rPr>
              <a:t> an </a:t>
            </a:r>
            <a:r>
              <a:rPr lang="fr-FR" b="0" baseline="0" dirty="0" err="1" smtClean="0">
                <a:effectLst/>
              </a:rPr>
              <a:t>increase</a:t>
            </a:r>
            <a:r>
              <a:rPr lang="fr-FR" b="0" baseline="0" dirty="0" smtClean="0">
                <a:effectLst/>
              </a:rPr>
              <a:t> </a:t>
            </a:r>
            <a:r>
              <a:rPr lang="fr-FR" b="0" baseline="0" dirty="0" err="1" smtClean="0">
                <a:effectLst/>
              </a:rPr>
              <a:t>it</a:t>
            </a:r>
            <a:r>
              <a:rPr lang="fr-FR" b="0" baseline="0" dirty="0" smtClean="0">
                <a:effectLst/>
              </a:rPr>
              <a:t> </a:t>
            </a:r>
            <a:r>
              <a:rPr lang="fr-FR" b="0" baseline="0" dirty="0" err="1" smtClean="0">
                <a:effectLst/>
              </a:rPr>
              <a:t>should</a:t>
            </a:r>
            <a:r>
              <a:rPr lang="fr-FR" b="0" baseline="0" dirty="0" smtClean="0">
                <a:effectLst/>
              </a:rPr>
              <a:t> </a:t>
            </a:r>
            <a:r>
              <a:rPr lang="fr-FR" b="0" baseline="0" dirty="0" err="1" smtClean="0">
                <a:effectLst/>
              </a:rPr>
              <a:t>be</a:t>
            </a:r>
            <a:r>
              <a:rPr lang="fr-FR" b="0" baseline="0" dirty="0" smtClean="0">
                <a:effectLst/>
              </a:rPr>
              <a:t> </a:t>
            </a:r>
            <a:r>
              <a:rPr lang="fr-FR" b="0" baseline="0" dirty="0" err="1" smtClean="0">
                <a:effectLst/>
              </a:rPr>
              <a:t>contained</a:t>
            </a:r>
            <a:r>
              <a:rPr lang="fr-FR" b="0" baseline="0" dirty="0" smtClean="0">
                <a:effectLst/>
              </a:rPr>
              <a:t> and </a:t>
            </a:r>
            <a:r>
              <a:rPr lang="fr-FR" b="0" baseline="0" dirty="0" err="1" smtClean="0">
                <a:effectLst/>
              </a:rPr>
              <a:t>justified</a:t>
            </a:r>
            <a:endParaRPr lang="fr-FR" b="0" dirty="0" smtClean="0">
              <a:effectLst/>
            </a:endParaRPr>
          </a:p>
          <a:p>
            <a:endParaRPr lang="en-US" b="1" dirty="0" smtClean="0">
              <a:effectLst/>
            </a:endParaRPr>
          </a:p>
          <a:p>
            <a:r>
              <a:rPr lang="en-US" b="1" dirty="0" smtClean="0">
                <a:effectLst/>
              </a:rPr>
              <a:t>Cost Complexity Definition</a:t>
            </a:r>
          </a:p>
          <a:p>
            <a:r>
              <a:rPr lang="en-US" dirty="0" smtClean="0">
                <a:effectLst/>
              </a:rPr>
              <a:t>Cost Complexity is calculated in a different way to other Complexity metrics. It takes into account complexity scores for other types of complexity (such as </a:t>
            </a:r>
            <a:r>
              <a:rPr lang="en-US" dirty="0" err="1" smtClean="0">
                <a:effectLst/>
              </a:rPr>
              <a:t>Cylcomatic</a:t>
            </a:r>
            <a:r>
              <a:rPr lang="en-US" dirty="0" smtClean="0">
                <a:effectLst/>
              </a:rPr>
              <a:t> Complexity) and aggregates them to provide a score for Cost Complexity.</a:t>
            </a:r>
          </a:p>
          <a:p>
            <a:r>
              <a:rPr lang="en-US" dirty="0" smtClean="0">
                <a:effectLst/>
              </a:rPr>
              <a:t>The following items are taken into account:</a:t>
            </a:r>
          </a:p>
          <a:p>
            <a:endParaRPr lang="en-US" b="1" dirty="0" smtClean="0">
              <a:effectLst/>
            </a:endParaRPr>
          </a:p>
          <a:p>
            <a:r>
              <a:rPr lang="en-US" b="1" dirty="0" smtClean="0">
                <a:effectLst/>
              </a:rPr>
              <a:t>Lack of Comment index</a:t>
            </a:r>
            <a:endParaRPr lang="en-US" dirty="0" smtClean="0">
              <a:effectLst/>
            </a:endParaRPr>
          </a:p>
          <a:p>
            <a:r>
              <a:rPr lang="en-US" dirty="0" smtClean="0">
                <a:effectLst/>
              </a:rPr>
              <a:t>Artifacts are positioned based on their comment/code ratio using the following thresholds:</a:t>
            </a:r>
          </a:p>
          <a:p>
            <a:r>
              <a:rPr lang="en-US" dirty="0" smtClean="0">
                <a:effectLst/>
              </a:rPr>
              <a:t>Average Comment/Code ratio: 15</a:t>
            </a:r>
          </a:p>
          <a:p>
            <a:r>
              <a:rPr lang="en-US" dirty="0" smtClean="0">
                <a:effectLst/>
              </a:rPr>
              <a:t>High Comment/Code Ratio: 7</a:t>
            </a:r>
          </a:p>
          <a:p>
            <a:r>
              <a:rPr lang="en-US" dirty="0" smtClean="0">
                <a:effectLst/>
              </a:rPr>
              <a:t>Very High Comment/Code Ratio: 3</a:t>
            </a:r>
          </a:p>
          <a:p>
            <a:endParaRPr lang="en-US" b="1" dirty="0" smtClean="0">
              <a:effectLst/>
            </a:endParaRPr>
          </a:p>
          <a:p>
            <a:r>
              <a:rPr lang="en-US" b="1" dirty="0" err="1" smtClean="0">
                <a:effectLst/>
              </a:rPr>
              <a:t>Cyclomatic</a:t>
            </a:r>
            <a:r>
              <a:rPr lang="en-US" b="1" dirty="0" smtClean="0">
                <a:effectLst/>
              </a:rPr>
              <a:t> Complexity index</a:t>
            </a:r>
            <a:endParaRPr lang="en-US" dirty="0" smtClean="0">
              <a:effectLst/>
            </a:endParaRPr>
          </a:p>
          <a:p>
            <a:r>
              <a:rPr lang="en-US" dirty="0" smtClean="0">
                <a:effectLst/>
              </a:rPr>
              <a:t>Artifacts are positioned based on their </a:t>
            </a:r>
            <a:r>
              <a:rPr lang="en-US" dirty="0" err="1" smtClean="0">
                <a:effectLst/>
              </a:rPr>
              <a:t>Cyclomatic</a:t>
            </a:r>
            <a:r>
              <a:rPr lang="en-US" dirty="0" smtClean="0">
                <a:effectLst/>
              </a:rPr>
              <a:t> Complexity score as follows:</a:t>
            </a:r>
          </a:p>
          <a:p>
            <a:r>
              <a:rPr lang="en-US" dirty="0" smtClean="0">
                <a:effectLst/>
              </a:rPr>
              <a:t>Moderate </a:t>
            </a:r>
            <a:r>
              <a:rPr lang="en-US" dirty="0" err="1" smtClean="0">
                <a:effectLst/>
              </a:rPr>
              <a:t>Cyclomatic</a:t>
            </a:r>
            <a:r>
              <a:rPr lang="en-US" dirty="0" smtClean="0">
                <a:effectLst/>
              </a:rPr>
              <a:t> Complexity: for all artifacts having a result for the metric 65503 (Moderate Complexity Artifacts)</a:t>
            </a:r>
          </a:p>
          <a:p>
            <a:r>
              <a:rPr lang="en-US" dirty="0" smtClean="0">
                <a:effectLst/>
              </a:rPr>
              <a:t>High </a:t>
            </a:r>
            <a:r>
              <a:rPr lang="en-US" dirty="0" err="1" smtClean="0">
                <a:effectLst/>
              </a:rPr>
              <a:t>Cyclomatic</a:t>
            </a:r>
            <a:r>
              <a:rPr lang="en-US" dirty="0" smtClean="0">
                <a:effectLst/>
              </a:rPr>
              <a:t> Complexity: for all artifacts having a result for the metric 65504 (High Complexity Artifacts)</a:t>
            </a:r>
          </a:p>
          <a:p>
            <a:r>
              <a:rPr lang="en-US" dirty="0" smtClean="0">
                <a:effectLst/>
              </a:rPr>
              <a:t>Very High </a:t>
            </a:r>
            <a:r>
              <a:rPr lang="en-US" dirty="0" err="1" smtClean="0">
                <a:effectLst/>
              </a:rPr>
              <a:t>Cyclomatic</a:t>
            </a:r>
            <a:r>
              <a:rPr lang="en-US" dirty="0" smtClean="0">
                <a:effectLst/>
              </a:rPr>
              <a:t> Complexity: for all artifacts having a result for the metric 65505 (Very High Complexity Artifacts)</a:t>
            </a:r>
          </a:p>
          <a:p>
            <a:endParaRPr lang="en-US" b="1" dirty="0" smtClean="0">
              <a:effectLst/>
            </a:endParaRPr>
          </a:p>
          <a:p>
            <a:r>
              <a:rPr lang="en-US" b="1" dirty="0" smtClean="0">
                <a:effectLst/>
              </a:rPr>
              <a:t>SQL Complexity index</a:t>
            </a:r>
            <a:endParaRPr lang="en-US" dirty="0" smtClean="0">
              <a:effectLst/>
            </a:endParaRPr>
          </a:p>
          <a:p>
            <a:r>
              <a:rPr lang="en-US" dirty="0" smtClean="0">
                <a:effectLst/>
              </a:rPr>
              <a:t>Artifacts are positioned based on their SQL Complexity score as follows:</a:t>
            </a:r>
          </a:p>
          <a:p>
            <a:r>
              <a:rPr lang="en-US" dirty="0" smtClean="0">
                <a:effectLst/>
              </a:rPr>
              <a:t>Moderate SQL Complexity: for all artifacts having a result for the metric 65803 (Moderate SQL Complexity Artifacts)</a:t>
            </a:r>
          </a:p>
          <a:p>
            <a:r>
              <a:rPr lang="en-US" dirty="0" smtClean="0">
                <a:effectLst/>
              </a:rPr>
              <a:t>High SQL Complexity: for all artifacts having a result for the metric 65804 (High SQL Complexity Artifacts)</a:t>
            </a:r>
          </a:p>
          <a:p>
            <a:r>
              <a:rPr lang="en-US" dirty="0" smtClean="0">
                <a:effectLst/>
              </a:rPr>
              <a:t>Very High SQL Complexity: for all artifacts having a result for the metric 65805 (Very High SQL Complexity Artifacts)</a:t>
            </a:r>
          </a:p>
          <a:p>
            <a:endParaRPr lang="en-US" b="1" dirty="0" smtClean="0">
              <a:effectLst/>
            </a:endParaRPr>
          </a:p>
          <a:p>
            <a:r>
              <a:rPr lang="en-US" b="1" dirty="0" smtClean="0">
                <a:effectLst/>
              </a:rPr>
              <a:t>Artifact Granularity index</a:t>
            </a:r>
            <a:endParaRPr lang="en-US" dirty="0" smtClean="0">
              <a:effectLst/>
            </a:endParaRPr>
          </a:p>
          <a:p>
            <a:r>
              <a:rPr lang="en-US" dirty="0" smtClean="0">
                <a:effectLst/>
              </a:rPr>
              <a:t>Artifacts are positioned based on their Size Distribution score as follows:</a:t>
            </a:r>
          </a:p>
          <a:p>
            <a:r>
              <a:rPr lang="en-US" dirty="0" smtClean="0">
                <a:effectLst/>
              </a:rPr>
              <a:t>Average Granularity: for all artifacts having a result for the metric 65102 (Average Size Artifacts)</a:t>
            </a:r>
          </a:p>
          <a:p>
            <a:r>
              <a:rPr lang="en-US" dirty="0" smtClean="0">
                <a:effectLst/>
              </a:rPr>
              <a:t>High Granularity: for all artifacts having a result for the metric 65103 (Large Size Artifacts)</a:t>
            </a:r>
          </a:p>
          <a:p>
            <a:r>
              <a:rPr lang="en-US" dirty="0" smtClean="0">
                <a:effectLst/>
              </a:rPr>
              <a:t>Very High Granularity: for all artifacts having a result for the metric 65104 (Very Large Size Artifacts)</a:t>
            </a:r>
          </a:p>
          <a:p>
            <a:endParaRPr lang="en-US" b="1" dirty="0" smtClean="0">
              <a:effectLst/>
            </a:endParaRPr>
          </a:p>
          <a:p>
            <a:r>
              <a:rPr lang="en-US" b="1" dirty="0" smtClean="0">
                <a:effectLst/>
              </a:rPr>
              <a:t>Artifact Coupling index</a:t>
            </a:r>
            <a:endParaRPr lang="en-US" dirty="0" smtClean="0">
              <a:effectLst/>
            </a:endParaRPr>
          </a:p>
          <a:p>
            <a:r>
              <a:rPr lang="en-US" dirty="0" smtClean="0">
                <a:effectLst/>
              </a:rPr>
              <a:t>Artifacts are positioned based on their Coupling Distribution score as follows:</a:t>
            </a:r>
          </a:p>
          <a:p>
            <a:r>
              <a:rPr lang="en-US" dirty="0" smtClean="0">
                <a:effectLst/>
              </a:rPr>
              <a:t>Average Coupling: for all artifacts having a result for the metric 65302 (Average Coupling Artifacts)</a:t>
            </a:r>
          </a:p>
          <a:p>
            <a:r>
              <a:rPr lang="en-US" dirty="0" smtClean="0">
                <a:effectLst/>
              </a:rPr>
              <a:t>High Coupling: for all artifacts having a result for the metric 65303 (High Coupling Artifacts)</a:t>
            </a:r>
          </a:p>
          <a:p>
            <a:r>
              <a:rPr lang="en-US" dirty="0" smtClean="0">
                <a:effectLst/>
              </a:rPr>
              <a:t>Very High Coupling: for all artifacts having a result for the metric 65304 (Very High Coupling Artifacts)</a:t>
            </a:r>
          </a:p>
          <a:p>
            <a:endParaRPr lang="en-US" b="1" dirty="0" smtClean="0">
              <a:effectLst/>
            </a:endParaRPr>
          </a:p>
          <a:p>
            <a:r>
              <a:rPr lang="en-US" b="1" dirty="0" smtClean="0">
                <a:effectLst/>
              </a:rPr>
              <a:t>Calculation</a:t>
            </a:r>
          </a:p>
          <a:p>
            <a:r>
              <a:rPr lang="en-US" dirty="0" smtClean="0">
                <a:effectLst/>
              </a:rPr>
              <a:t>Once the above scores are determined for an artifact, the Cost Complexity score is then calculated as follows:</a:t>
            </a:r>
          </a:p>
          <a:p>
            <a:endParaRPr lang="en-US" b="1" dirty="0" smtClean="0">
              <a:effectLst/>
            </a:endParaRPr>
          </a:p>
          <a:p>
            <a:r>
              <a:rPr lang="en-US" b="1" dirty="0" smtClean="0">
                <a:effectLst/>
              </a:rPr>
              <a:t>Very High Cost Complexity</a:t>
            </a:r>
            <a:endParaRPr lang="en-US" dirty="0" smtClean="0">
              <a:effectLst/>
            </a:endParaRPr>
          </a:p>
          <a:p>
            <a:r>
              <a:rPr lang="en-US" dirty="0" smtClean="0">
                <a:effectLst/>
              </a:rPr>
              <a:t>Cost Complexity will be Very High when ONE of the following is true:</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Very High</a:t>
            </a:r>
            <a:endParaRPr lang="en-US" dirty="0" smtClean="0">
              <a:effectLst/>
            </a:endParaRPr>
          </a:p>
          <a:p>
            <a:r>
              <a:rPr lang="en-US" b="1" dirty="0" smtClean="0">
                <a:effectLst/>
              </a:rPr>
              <a:t>SQL Complexity index</a:t>
            </a:r>
            <a:r>
              <a:rPr lang="en-US" dirty="0" smtClean="0">
                <a:effectLst/>
              </a:rPr>
              <a:t> is </a:t>
            </a:r>
            <a:r>
              <a:rPr lang="en-US" sz="1200" kern="1200" dirty="0" smtClean="0">
                <a:solidFill>
                  <a:schemeClr val="tx1"/>
                </a:solidFill>
                <a:effectLst/>
                <a:latin typeface="+mn-lt"/>
                <a:ea typeface="+mn-ea"/>
                <a:cs typeface="+mn-cs"/>
              </a:rPr>
              <a:t>Very High</a:t>
            </a:r>
            <a:endParaRPr lang="en-US" dirty="0" smtClean="0">
              <a:effectLst/>
            </a:endParaRPr>
          </a:p>
          <a:p>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 </a:t>
            </a:r>
            <a:r>
              <a:rPr lang="en-US" u="sng" dirty="0" smtClean="0">
                <a:effectLst/>
              </a:rPr>
              <a:t>and</a:t>
            </a:r>
            <a:r>
              <a:rPr lang="en-US" b="1" dirty="0" smtClean="0">
                <a:effectLst/>
              </a:rPr>
              <a:t> Lack of Comment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 </a:t>
            </a:r>
            <a:r>
              <a:rPr lang="en-US" u="sng" dirty="0" smtClean="0">
                <a:effectLst/>
              </a:rPr>
              <a:t>and</a:t>
            </a:r>
            <a:r>
              <a:rPr lang="en-US" b="1" dirty="0" smtClean="0">
                <a:effectLst/>
              </a:rPr>
              <a:t> Artifact Coupling index</a:t>
            </a:r>
            <a:r>
              <a:rPr lang="en-US" dirty="0" smtClean="0">
                <a:effectLst/>
              </a:rPr>
              <a:t> is </a:t>
            </a:r>
            <a:r>
              <a:rPr lang="en-US" sz="1200" kern="1200" dirty="0" smtClean="0">
                <a:solidFill>
                  <a:schemeClr val="tx1"/>
                </a:solidFill>
                <a:effectLst/>
                <a:latin typeface="+mn-lt"/>
                <a:ea typeface="+mn-ea"/>
                <a:cs typeface="+mn-cs"/>
              </a:rPr>
              <a:t>Very High</a:t>
            </a:r>
            <a:endParaRPr lang="en-US" dirty="0" smtClean="0">
              <a:effectLst/>
            </a:endParaRPr>
          </a:p>
          <a:p>
            <a:endParaRPr lang="en-US" b="1" dirty="0" smtClean="0">
              <a:effectLst/>
            </a:endParaRPr>
          </a:p>
          <a:p>
            <a:r>
              <a:rPr lang="en-US" b="1" dirty="0" smtClean="0">
                <a:effectLst/>
              </a:rPr>
              <a:t>High Cost Complexity</a:t>
            </a:r>
            <a:endParaRPr lang="en-US" dirty="0" smtClean="0">
              <a:effectLst/>
            </a:endParaRPr>
          </a:p>
          <a:p>
            <a:r>
              <a:rPr lang="en-US" dirty="0" smtClean="0">
                <a:effectLst/>
              </a:rPr>
              <a:t>Cost Complexity will be High when ONE of the following is true:</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Moderate</a:t>
            </a:r>
            <a:r>
              <a:rPr lang="en-US" dirty="0" smtClean="0">
                <a:effectLst/>
              </a:rPr>
              <a:t> </a:t>
            </a:r>
            <a:r>
              <a:rPr lang="en-US" u="sng" dirty="0" smtClean="0">
                <a:effectLst/>
              </a:rPr>
              <a:t>and</a:t>
            </a:r>
            <a:r>
              <a:rPr lang="en-US" dirty="0" smtClean="0">
                <a:effectLst/>
              </a:rPr>
              <a:t> </a:t>
            </a:r>
            <a:r>
              <a:rPr lang="en-US" b="1" dirty="0" smtClean="0">
                <a:effectLst/>
              </a:rPr>
              <a:t>SQL Complexity index</a:t>
            </a:r>
            <a:r>
              <a:rPr lang="en-US" dirty="0" smtClean="0">
                <a:effectLst/>
              </a:rPr>
              <a:t> is </a:t>
            </a:r>
            <a:r>
              <a:rPr lang="en-US" sz="1200" kern="1200" dirty="0" smtClean="0">
                <a:solidFill>
                  <a:schemeClr val="tx1"/>
                </a:solidFill>
                <a:effectLst/>
                <a:latin typeface="+mn-lt"/>
                <a:ea typeface="+mn-ea"/>
                <a:cs typeface="+mn-cs"/>
              </a:rPr>
              <a:t>Moderate</a:t>
            </a:r>
            <a:r>
              <a:rPr lang="en-US" dirty="0" smtClean="0">
                <a:effectLst/>
              </a:rPr>
              <a:t> </a:t>
            </a:r>
            <a:r>
              <a:rPr lang="en-US" u="sng" dirty="0" smtClean="0">
                <a:effectLst/>
              </a:rPr>
              <a:t>and</a:t>
            </a:r>
            <a:r>
              <a:rPr lang="en-US" dirty="0" smtClean="0">
                <a:effectLst/>
              </a:rPr>
              <a:t> (</a:t>
            </a:r>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 </a:t>
            </a:r>
            <a:r>
              <a:rPr lang="en-US" u="sng" dirty="0" smtClean="0">
                <a:effectLst/>
              </a:rPr>
              <a:t>or</a:t>
            </a:r>
            <a:r>
              <a:rPr lang="en-US" dirty="0" smtClean="0">
                <a:effectLst/>
              </a:rPr>
              <a:t> </a:t>
            </a:r>
            <a:r>
              <a:rPr lang="en-US" b="1" dirty="0" smtClean="0">
                <a:effectLst/>
              </a:rPr>
              <a:t>Lack of Comment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 or </a:t>
            </a:r>
            <a:r>
              <a:rPr lang="en-US" b="1" dirty="0" smtClean="0">
                <a:effectLst/>
              </a:rPr>
              <a:t>Artifact Coupling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High</a:t>
            </a:r>
            <a:endParaRPr lang="en-US" dirty="0" smtClean="0">
              <a:effectLst/>
            </a:endParaRPr>
          </a:p>
          <a:p>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 </a:t>
            </a:r>
            <a:r>
              <a:rPr lang="en-US" u="sng" dirty="0" smtClean="0">
                <a:effectLst/>
              </a:rPr>
              <a:t>and</a:t>
            </a:r>
            <a:r>
              <a:rPr lang="en-US" dirty="0" smtClean="0">
                <a:effectLst/>
              </a:rPr>
              <a:t> </a:t>
            </a:r>
            <a:r>
              <a:rPr lang="en-US" b="1" dirty="0" smtClean="0">
                <a:effectLst/>
              </a:rPr>
              <a:t>Lack of Comment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 </a:t>
            </a:r>
            <a:r>
              <a:rPr lang="en-US" u="sng" dirty="0" smtClean="0">
                <a:effectLst/>
              </a:rPr>
              <a:t>and</a:t>
            </a:r>
            <a:r>
              <a:rPr lang="en-US" dirty="0" smtClean="0">
                <a:effectLst/>
              </a:rPr>
              <a:t> </a:t>
            </a:r>
            <a:r>
              <a:rPr lang="en-US" b="1" dirty="0" smtClean="0">
                <a:effectLst/>
              </a:rPr>
              <a:t>Artifact Coupling Index</a:t>
            </a:r>
            <a:r>
              <a:rPr lang="en-US" dirty="0" smtClean="0">
                <a:effectLst/>
              </a:rPr>
              <a:t> is </a:t>
            </a:r>
            <a:r>
              <a:rPr lang="en-US" sz="1200" kern="1200" dirty="0" smtClean="0">
                <a:solidFill>
                  <a:schemeClr val="tx1"/>
                </a:solidFill>
                <a:effectLst/>
                <a:latin typeface="+mn-lt"/>
                <a:ea typeface="+mn-ea"/>
                <a:cs typeface="+mn-cs"/>
              </a:rPr>
              <a:t>High</a:t>
            </a:r>
            <a:endParaRPr lang="en-US" dirty="0" smtClean="0">
              <a:effectLst/>
            </a:endParaRPr>
          </a:p>
          <a:p>
            <a:endParaRPr lang="en-US" b="1" dirty="0" smtClean="0">
              <a:effectLst/>
            </a:endParaRPr>
          </a:p>
          <a:p>
            <a:r>
              <a:rPr lang="en-US" b="1" dirty="0" smtClean="0">
                <a:effectLst/>
              </a:rPr>
              <a:t>Moderate Cost Complexity</a:t>
            </a:r>
            <a:endParaRPr lang="en-US" dirty="0" smtClean="0">
              <a:effectLst/>
            </a:endParaRPr>
          </a:p>
          <a:p>
            <a:r>
              <a:rPr lang="en-US" dirty="0" smtClean="0">
                <a:effectLst/>
              </a:rPr>
              <a:t>Cost Complexity will be Moderate when ONE of the following is true:</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Low</a:t>
            </a:r>
            <a:r>
              <a:rPr lang="en-US" dirty="0" smtClean="0">
                <a:effectLst/>
              </a:rPr>
              <a:t> </a:t>
            </a:r>
            <a:r>
              <a:rPr lang="en-US" u="sng" dirty="0" smtClean="0">
                <a:effectLst/>
              </a:rPr>
              <a:t>and</a:t>
            </a:r>
            <a:r>
              <a:rPr lang="en-US" dirty="0" smtClean="0">
                <a:effectLst/>
              </a:rPr>
              <a:t> </a:t>
            </a:r>
            <a:r>
              <a:rPr lang="en-US" b="1" dirty="0" smtClean="0">
                <a:effectLst/>
              </a:rPr>
              <a:t>SQL Complexity index</a:t>
            </a:r>
            <a:r>
              <a:rPr lang="en-US" dirty="0" smtClean="0">
                <a:effectLst/>
              </a:rPr>
              <a:t> is </a:t>
            </a:r>
            <a:r>
              <a:rPr lang="en-US" sz="1200" kern="1200" dirty="0" smtClean="0">
                <a:solidFill>
                  <a:schemeClr val="tx1"/>
                </a:solidFill>
                <a:effectLst/>
                <a:latin typeface="+mn-lt"/>
                <a:ea typeface="+mn-ea"/>
                <a:cs typeface="+mn-cs"/>
              </a:rPr>
              <a:t>Low</a:t>
            </a:r>
            <a:r>
              <a:rPr lang="en-US" dirty="0" smtClean="0">
                <a:effectLst/>
              </a:rPr>
              <a:t> </a:t>
            </a:r>
            <a:r>
              <a:rPr lang="en-US" u="sng" dirty="0" smtClean="0">
                <a:effectLst/>
              </a:rPr>
              <a:t>and</a:t>
            </a:r>
            <a:r>
              <a:rPr lang="en-US" dirty="0" smtClean="0">
                <a:effectLst/>
              </a:rPr>
              <a:t> (</a:t>
            </a:r>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 </a:t>
            </a:r>
            <a:r>
              <a:rPr lang="en-US" u="sng" dirty="0" smtClean="0">
                <a:effectLst/>
              </a:rPr>
              <a:t>and</a:t>
            </a:r>
            <a:r>
              <a:rPr lang="en-US" dirty="0" smtClean="0">
                <a:effectLst/>
              </a:rPr>
              <a:t> </a:t>
            </a:r>
            <a:r>
              <a:rPr lang="en-US" b="1" dirty="0" smtClean="0">
                <a:effectLst/>
              </a:rPr>
              <a:t>Lack of Comment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 </a:t>
            </a:r>
            <a:r>
              <a:rPr lang="en-US" u="sng" dirty="0" smtClean="0">
                <a:effectLst/>
              </a:rPr>
              <a:t>and</a:t>
            </a:r>
            <a:r>
              <a:rPr lang="en-US" dirty="0" smtClean="0">
                <a:effectLst/>
              </a:rPr>
              <a:t> </a:t>
            </a:r>
            <a:r>
              <a:rPr lang="en-US" b="1" dirty="0" smtClean="0">
                <a:effectLst/>
              </a:rPr>
              <a:t>Artifact Coupling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Moderate</a:t>
            </a:r>
            <a:endParaRPr lang="en-US" dirty="0" smtClean="0">
              <a:effectLst/>
            </a:endParaRPr>
          </a:p>
          <a:p>
            <a:r>
              <a:rPr lang="en-US" b="1" dirty="0" smtClean="0">
                <a:effectLst/>
              </a:rPr>
              <a:t>SQL Complexity index</a:t>
            </a:r>
            <a:r>
              <a:rPr lang="en-US" dirty="0" smtClean="0">
                <a:effectLst/>
              </a:rPr>
              <a:t> is </a:t>
            </a:r>
            <a:r>
              <a:rPr lang="en-US" sz="1200" kern="1200" dirty="0" smtClean="0">
                <a:solidFill>
                  <a:schemeClr val="tx1"/>
                </a:solidFill>
                <a:effectLst/>
                <a:latin typeface="+mn-lt"/>
                <a:ea typeface="+mn-ea"/>
                <a:cs typeface="+mn-cs"/>
              </a:rPr>
              <a:t>Moderate</a:t>
            </a:r>
            <a:endParaRPr lang="en-US" dirty="0" smtClean="0">
              <a:effectLst/>
            </a:endParaRPr>
          </a:p>
          <a:p>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Moderate</a:t>
            </a:r>
            <a:r>
              <a:rPr lang="en-US" dirty="0" smtClean="0">
                <a:effectLst/>
              </a:rPr>
              <a:t> </a:t>
            </a:r>
            <a:r>
              <a:rPr lang="en-US" u="sng" dirty="0" smtClean="0">
                <a:effectLst/>
              </a:rPr>
              <a:t>and</a:t>
            </a:r>
            <a:r>
              <a:rPr lang="en-US" dirty="0" smtClean="0">
                <a:effectLst/>
              </a:rPr>
              <a:t> </a:t>
            </a:r>
            <a:r>
              <a:rPr lang="en-US" b="1" dirty="0" smtClean="0">
                <a:effectLst/>
              </a:rPr>
              <a:t>Lack of Comment index</a:t>
            </a:r>
            <a:r>
              <a:rPr lang="en-US" dirty="0" smtClean="0">
                <a:effectLst/>
              </a:rPr>
              <a:t> is </a:t>
            </a:r>
            <a:r>
              <a:rPr lang="en-US" sz="1200" kern="1200" dirty="0" smtClean="0">
                <a:solidFill>
                  <a:schemeClr val="tx1"/>
                </a:solidFill>
                <a:effectLst/>
                <a:latin typeface="+mn-lt"/>
                <a:ea typeface="+mn-ea"/>
                <a:cs typeface="+mn-cs"/>
              </a:rPr>
              <a:t>Moderate</a:t>
            </a:r>
            <a:r>
              <a:rPr lang="en-US" dirty="0" smtClean="0">
                <a:effectLst/>
              </a:rPr>
              <a:t> </a:t>
            </a:r>
            <a:r>
              <a:rPr lang="en-US" u="sng" dirty="0" smtClean="0">
                <a:effectLst/>
              </a:rPr>
              <a:t>and</a:t>
            </a:r>
            <a:r>
              <a:rPr lang="en-US" dirty="0" smtClean="0">
                <a:effectLst/>
              </a:rPr>
              <a:t> </a:t>
            </a:r>
            <a:r>
              <a:rPr lang="en-US" b="1" dirty="0" smtClean="0">
                <a:effectLst/>
              </a:rPr>
              <a:t>Artifact Coupling index</a:t>
            </a:r>
            <a:r>
              <a:rPr lang="en-US" dirty="0" smtClean="0">
                <a:effectLst/>
              </a:rPr>
              <a:t> is </a:t>
            </a:r>
            <a:r>
              <a:rPr lang="en-US" sz="1200" kern="1200" dirty="0" smtClean="0">
                <a:solidFill>
                  <a:schemeClr val="tx1"/>
                </a:solidFill>
                <a:effectLst/>
                <a:latin typeface="+mn-lt"/>
                <a:ea typeface="+mn-ea"/>
                <a:cs typeface="+mn-cs"/>
              </a:rPr>
              <a:t>Moderate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14</a:t>
            </a:fld>
            <a:endParaRPr lang="en-US"/>
          </a:p>
        </p:txBody>
      </p:sp>
    </p:spTree>
    <p:extLst>
      <p:ext uri="{BB962C8B-B14F-4D97-AF65-F5344CB8AC3E}">
        <p14:creationId xmlns:p14="http://schemas.microsoft.com/office/powerpoint/2010/main" val="7836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smtClean="0">
                <a:effectLst/>
              </a:rPr>
              <a:t>Best Practices</a:t>
            </a:r>
          </a:p>
          <a:p>
            <a:r>
              <a:rPr lang="fr-FR" b="0" dirty="0" smtClean="0">
                <a:effectLst/>
              </a:rPr>
              <a:t>You </a:t>
            </a:r>
            <a:r>
              <a:rPr lang="fr-FR" b="0" dirty="0" err="1" smtClean="0">
                <a:effectLst/>
              </a:rPr>
              <a:t>should</a:t>
            </a:r>
            <a:r>
              <a:rPr lang="fr-FR" b="0" dirty="0" smtClean="0">
                <a:effectLst/>
              </a:rPr>
              <a:t> </a:t>
            </a:r>
            <a:r>
              <a:rPr lang="fr-FR" b="0" dirty="0" err="1" smtClean="0">
                <a:effectLst/>
              </a:rPr>
              <a:t>define</a:t>
            </a:r>
            <a:r>
              <a:rPr lang="fr-FR" b="0" baseline="0" dirty="0" smtClean="0">
                <a:effectLst/>
              </a:rPr>
              <a:t> the </a:t>
            </a:r>
            <a:r>
              <a:rPr lang="fr-FR" b="0" baseline="0" dirty="0" err="1" smtClean="0">
                <a:effectLst/>
              </a:rPr>
              <a:t>Critical</a:t>
            </a:r>
            <a:r>
              <a:rPr lang="fr-FR" b="0" baseline="0" dirty="0" smtClean="0">
                <a:effectLst/>
              </a:rPr>
              <a:t> </a:t>
            </a:r>
            <a:r>
              <a:rPr lang="fr-FR" b="0" baseline="0" dirty="0" err="1" smtClean="0">
                <a:effectLst/>
              </a:rPr>
              <a:t>Rules</a:t>
            </a:r>
            <a:r>
              <a:rPr lang="fr-FR" b="0" baseline="0" dirty="0" smtClean="0">
                <a:effectLst/>
              </a:rPr>
              <a:t> (Objectives) </a:t>
            </a:r>
            <a:r>
              <a:rPr lang="fr-FR" b="0" baseline="0" dirty="0" err="1" smtClean="0">
                <a:effectLst/>
              </a:rPr>
              <a:t>with</a:t>
            </a:r>
            <a:r>
              <a:rPr lang="fr-FR" b="0" baseline="0" dirty="0" smtClean="0">
                <a:effectLst/>
              </a:rPr>
              <a:t> the Application Team As </a:t>
            </a:r>
            <a:r>
              <a:rPr lang="fr-FR" b="0" baseline="0" dirty="0" err="1" smtClean="0">
                <a:effectLst/>
              </a:rPr>
              <a:t>soon</a:t>
            </a:r>
            <a:r>
              <a:rPr lang="fr-FR" b="0" baseline="0" dirty="0" smtClean="0">
                <a:effectLst/>
              </a:rPr>
              <a:t> as possible</a:t>
            </a:r>
          </a:p>
          <a:p>
            <a:r>
              <a:rPr lang="fr-FR" b="0" baseline="0" dirty="0" smtClean="0">
                <a:effectLst/>
              </a:rPr>
              <a:t>The </a:t>
            </a:r>
            <a:r>
              <a:rPr lang="fr-FR" b="0" baseline="0" dirty="0" err="1" smtClean="0">
                <a:effectLst/>
              </a:rPr>
              <a:t>topmost</a:t>
            </a:r>
            <a:r>
              <a:rPr lang="fr-FR" b="0" baseline="0" dirty="0" smtClean="0">
                <a:effectLst/>
              </a:rPr>
              <a:t> </a:t>
            </a:r>
            <a:r>
              <a:rPr lang="fr-FR" b="0" baseline="0" dirty="0" err="1" smtClean="0">
                <a:effectLst/>
              </a:rPr>
              <a:t>complexity</a:t>
            </a:r>
            <a:r>
              <a:rPr lang="fr-FR" b="0" baseline="0" dirty="0" smtClean="0">
                <a:effectLst/>
              </a:rPr>
              <a:t> </a:t>
            </a:r>
            <a:r>
              <a:rPr lang="fr-FR" b="0" baseline="0" dirty="0" err="1" smtClean="0">
                <a:effectLst/>
              </a:rPr>
              <a:t>increase</a:t>
            </a:r>
            <a:r>
              <a:rPr lang="fr-FR" b="0" baseline="0" dirty="0" smtClean="0">
                <a:effectLst/>
              </a:rPr>
              <a:t> </a:t>
            </a:r>
            <a:r>
              <a:rPr lang="fr-FR" b="0" baseline="0" dirty="0" err="1" smtClean="0">
                <a:effectLst/>
              </a:rPr>
              <a:t>will</a:t>
            </a:r>
            <a:r>
              <a:rPr lang="fr-FR" b="0" baseline="0" dirty="0" smtClean="0">
                <a:effectLst/>
              </a:rPr>
              <a:t> display all </a:t>
            </a:r>
            <a:r>
              <a:rPr lang="fr-FR" b="0" baseline="0" dirty="0" err="1" smtClean="0">
                <a:effectLst/>
              </a:rPr>
              <a:t>objects</a:t>
            </a:r>
            <a:r>
              <a:rPr lang="fr-FR" b="0" baseline="0" dirty="0" smtClean="0">
                <a:effectLst/>
              </a:rPr>
              <a:t> </a:t>
            </a:r>
            <a:r>
              <a:rPr lang="fr-FR" b="0" baseline="0" dirty="0" err="1" smtClean="0">
                <a:effectLst/>
              </a:rPr>
              <a:t>with</a:t>
            </a:r>
            <a:r>
              <a:rPr lang="fr-FR" b="0" baseline="0" dirty="0" smtClean="0">
                <a:effectLst/>
              </a:rPr>
              <a:t> </a:t>
            </a:r>
            <a:r>
              <a:rPr lang="fr-FR" b="0" baseline="0" dirty="0" err="1" smtClean="0">
                <a:effectLst/>
              </a:rPr>
              <a:t>functional</a:t>
            </a:r>
            <a:r>
              <a:rPr lang="fr-FR" b="0" baseline="0" dirty="0" smtClean="0">
                <a:effectLst/>
              </a:rPr>
              <a:t> changes </a:t>
            </a:r>
            <a:r>
              <a:rPr lang="fr-FR" b="0" baseline="0" dirty="0" err="1" smtClean="0">
                <a:effectLst/>
              </a:rPr>
              <a:t>that</a:t>
            </a:r>
            <a:r>
              <a:rPr lang="fr-FR" b="0" baseline="0" dirty="0" smtClean="0">
                <a:effectLst/>
              </a:rPr>
              <a:t> </a:t>
            </a:r>
            <a:r>
              <a:rPr lang="fr-FR" b="0" baseline="0" dirty="0" err="1" smtClean="0">
                <a:effectLst/>
              </a:rPr>
              <a:t>could</a:t>
            </a:r>
            <a:r>
              <a:rPr lang="fr-FR" b="0" baseline="0" dirty="0" smtClean="0">
                <a:effectLst/>
              </a:rPr>
              <a:t> lead to </a:t>
            </a:r>
            <a:r>
              <a:rPr lang="fr-FR" b="0" baseline="0" dirty="0" err="1" smtClean="0">
                <a:effectLst/>
              </a:rPr>
              <a:t>regressions</a:t>
            </a:r>
            <a:r>
              <a:rPr lang="fr-FR" b="0" baseline="0" dirty="0" smtClean="0">
                <a:effectLst/>
              </a:rPr>
              <a:t> if not </a:t>
            </a:r>
            <a:r>
              <a:rPr lang="fr-FR" b="0" baseline="0" dirty="0" err="1" smtClean="0">
                <a:effectLst/>
              </a:rPr>
              <a:t>tested</a:t>
            </a:r>
            <a:r>
              <a:rPr lang="fr-FR" b="0" baseline="0" dirty="0" smtClean="0">
                <a:effectLst/>
              </a:rPr>
              <a:t> in </a:t>
            </a:r>
            <a:r>
              <a:rPr lang="fr-FR" b="0" baseline="0" dirty="0" err="1" smtClean="0">
                <a:effectLst/>
              </a:rPr>
              <a:t>priority</a:t>
            </a:r>
            <a:endParaRPr lang="en-US" b="0" dirty="0" smtClean="0">
              <a:effectLst/>
            </a:endParaRPr>
          </a:p>
          <a:p>
            <a:endParaRPr lang="fr-FR" b="1" dirty="0" smtClean="0">
              <a:effectLst/>
            </a:endParaRPr>
          </a:p>
          <a:p>
            <a:r>
              <a:rPr lang="fr-FR" b="1" dirty="0" err="1" smtClean="0">
                <a:effectLst/>
              </a:rPr>
              <a:t>Definition</a:t>
            </a:r>
            <a:endParaRPr lang="en-US" b="1" dirty="0" smtClean="0">
              <a:effectLst/>
            </a:endParaRPr>
          </a:p>
          <a:p>
            <a:r>
              <a:rPr lang="en-US" b="1" dirty="0" smtClean="0">
                <a:effectLst/>
              </a:rPr>
              <a:t>Compliance to objectives (</a:t>
            </a:r>
            <a:r>
              <a:rPr lang="en-US" b="1" u="none" dirty="0" smtClean="0">
                <a:effectLst/>
                <a:hlinkClick r:id="rId3" action="ppaction://hlinkfile"/>
              </a:rPr>
              <a:t>FRAME_PORTAL_SLA_VIEW - Vendors - Deliverables Acceptance</a:t>
            </a:r>
            <a:r>
              <a:rPr lang="en-US" b="1" dirty="0" smtClean="0">
                <a:effectLst/>
              </a:rPr>
              <a:t>)</a:t>
            </a:r>
            <a:endParaRPr lang="en-US" dirty="0" smtClean="0">
              <a:effectLst/>
            </a:endParaRPr>
          </a:p>
          <a:p>
            <a:r>
              <a:rPr lang="en-US" dirty="0" smtClean="0">
                <a:effectLst/>
              </a:rPr>
              <a:t>Displays for the latest delivery (I.e., the new and modified code since the previous snapshot) and for the entire application the number of rules tagged as "critical contribution" in the Assessment Model with defects against the ones without, presented as a percentage values. </a:t>
            </a:r>
          </a:p>
          <a:p>
            <a:r>
              <a:rPr lang="en-US" dirty="0" smtClean="0">
                <a:effectLst/>
              </a:rPr>
              <a:t>These rules are considered as the service level objectives: they are a subset of the whole rule set; they have been chosen for their importance to the user; with this specific focus, they should be adhered to. In other words:</a:t>
            </a:r>
            <a:br>
              <a:rPr lang="en-US" dirty="0" smtClean="0">
                <a:effectLst/>
              </a:rPr>
            </a:br>
            <a:endParaRPr lang="en-US" dirty="0" smtClean="0">
              <a:effectLst/>
            </a:endParaRPr>
          </a:p>
          <a:p>
            <a:pPr lvl="1"/>
            <a:r>
              <a:rPr lang="en-US" b="1" dirty="0" smtClean="0">
                <a:effectLst/>
              </a:rPr>
              <a:t>The objectives are to have no critical violations in the delivery.</a:t>
            </a:r>
          </a:p>
          <a:p>
            <a:pPr lvl="1"/>
            <a:r>
              <a:rPr lang="en-US" b="1" dirty="0" smtClean="0">
                <a:effectLst/>
              </a:rPr>
              <a:t>The number of objectives is therefore the number of critical rules that are applicable to the Application.</a:t>
            </a:r>
          </a:p>
          <a:p>
            <a:pPr lvl="1"/>
            <a:r>
              <a:rPr lang="en-US" dirty="0" smtClean="0">
                <a:effectLst/>
              </a:rPr>
              <a:t>The number of objectives attained is the number of applicable critical rules that have no violations, in the latest delivery (new and modified source code) or in the entire application.</a:t>
            </a:r>
          </a:p>
          <a:p>
            <a:pPr lvl="1"/>
            <a:r>
              <a:rPr lang="en-US" dirty="0" smtClean="0">
                <a:effectLst/>
              </a:rPr>
              <a:t>The percentage values that drive the gauges are the ratio of objectives attained on the total number of objectives.</a:t>
            </a:r>
          </a:p>
          <a:p>
            <a:pPr lvl="0"/>
            <a:endParaRPr lang="fr-FR" dirty="0" smtClean="0">
              <a:effectLst/>
            </a:endParaRPr>
          </a:p>
          <a:p>
            <a:pPr lvl="0"/>
            <a:r>
              <a:rPr lang="en-US" b="1" dirty="0" smtClean="0">
                <a:effectLst/>
              </a:rPr>
              <a:t>Topmost violations</a:t>
            </a:r>
          </a:p>
          <a:p>
            <a:pPr lvl="0"/>
            <a:r>
              <a:rPr lang="en-US" dirty="0" smtClean="0">
                <a:effectLst/>
              </a:rPr>
              <a:t>Displays the rules tagged as "critical contribution" in the Assessment Model with violations in the latest delivery (I.e., new and modified code alone since the previous snapshot) or in the entire application (this is, in fact, the detail of the top left-hand side section). It shows the compliance objective (in %), the effective compliance with the rule (in %), the gap (in % point) and the number of violations to translate the % into physical volume. </a:t>
            </a:r>
          </a:p>
          <a:p>
            <a:pPr lvl="0"/>
            <a:endParaRPr lang="fr-FR" dirty="0" smtClean="0">
              <a:effectLst/>
            </a:endParaRPr>
          </a:p>
          <a:p>
            <a:pPr lvl="0"/>
            <a:r>
              <a:rPr lang="en-US" b="1" dirty="0" smtClean="0">
                <a:effectLst/>
              </a:rPr>
              <a:t>Topmost complexity increase</a:t>
            </a:r>
          </a:p>
          <a:p>
            <a:pPr lvl="0"/>
            <a:r>
              <a:rPr lang="en-US" dirty="0" smtClean="0">
                <a:effectLst/>
              </a:rPr>
              <a:t>Displays the list of artifacts whose complexity (</a:t>
            </a:r>
            <a:r>
              <a:rPr lang="en-US" dirty="0" err="1" smtClean="0">
                <a:effectLst/>
              </a:rPr>
              <a:t>Cyclomatic</a:t>
            </a:r>
            <a:r>
              <a:rPr lang="en-US" dirty="0" smtClean="0">
                <a:effectLst/>
              </a:rPr>
              <a:t> complexity) has increased the most together with their number of violations (I.e., number of rules tagged as "critical contribution" in the Assessment Model they do not comply to). The panel is designed to help identify over-engineered artifacts that feature sources of risk.</a:t>
            </a:r>
          </a:p>
          <a:p>
            <a:pPr lvl="0"/>
            <a:endParaRPr lang="fr-FR" dirty="0" smtClean="0">
              <a:effectLst/>
            </a:endParaRPr>
          </a:p>
          <a:p>
            <a:pPr lvl="0"/>
            <a:endParaRPr lang="fr-FR" dirty="0" smtClean="0">
              <a:effectLst/>
            </a:endParaRPr>
          </a:p>
        </p:txBody>
      </p:sp>
      <p:sp>
        <p:nvSpPr>
          <p:cNvPr id="4" name="Slide Number Placeholder 3"/>
          <p:cNvSpPr>
            <a:spLocks noGrp="1"/>
          </p:cNvSpPr>
          <p:nvPr>
            <p:ph type="sldNum" sz="quarter" idx="10"/>
          </p:nvPr>
        </p:nvSpPr>
        <p:spPr/>
        <p:txBody>
          <a:bodyPr/>
          <a:lstStyle/>
          <a:p>
            <a:fld id="{B86B7789-17B1-452E-853E-7F8AC869DE40}" type="slidenum">
              <a:rPr lang="en-US" smtClean="0"/>
              <a:pPr/>
              <a:t>15</a:t>
            </a:fld>
            <a:endParaRPr lang="en-US"/>
          </a:p>
        </p:txBody>
      </p:sp>
    </p:spTree>
    <p:extLst>
      <p:ext uri="{BB962C8B-B14F-4D97-AF65-F5344CB8AC3E}">
        <p14:creationId xmlns:p14="http://schemas.microsoft.com/office/powerpoint/2010/main" val="2983517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smtClean="0"/>
              <a:t>Definition</a:t>
            </a:r>
            <a:endParaRPr lang="fr-FR" b="1" dirty="0" smtClean="0"/>
          </a:p>
          <a:p>
            <a:r>
              <a:rPr lang="en-US" sz="1200" b="1" i="0" u="none" strike="noStrike" kern="1200" baseline="0" dirty="0" smtClean="0">
                <a:solidFill>
                  <a:schemeClr val="tx1"/>
                </a:solidFill>
                <a:latin typeface="+mn-lt"/>
                <a:ea typeface="+mn-ea"/>
                <a:cs typeface="+mn-cs"/>
              </a:rPr>
              <a:t>Violation Index – VI</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VI ranks an application objects (function, module, etc.) with respect to its structural quality risk an application object VI represents the impact of its detected violation on a given health factor/ business criteria </a:t>
            </a:r>
          </a:p>
          <a:p>
            <a:r>
              <a:rPr lang="en-US" sz="1200" b="0" i="0" u="none" strike="noStrike" kern="1200" baseline="0" dirty="0" smtClean="0">
                <a:solidFill>
                  <a:schemeClr val="tx1"/>
                </a:solidFill>
                <a:latin typeface="+mn-lt"/>
                <a:ea typeface="+mn-ea"/>
                <a:cs typeface="+mn-cs"/>
              </a:rPr>
              <a:t>VI depends on the assessment model aggregation and computation weights of the detected violations </a:t>
            </a:r>
          </a:p>
          <a:p>
            <a:r>
              <a:rPr lang="en-US" sz="1200" b="0" i="0" u="none" strike="noStrike" kern="1200" baseline="0" dirty="0" smtClean="0">
                <a:solidFill>
                  <a:schemeClr val="tx1"/>
                </a:solidFill>
                <a:latin typeface="+mn-lt"/>
                <a:ea typeface="+mn-ea"/>
                <a:cs typeface="+mn-cs"/>
              </a:rPr>
              <a:t>The higher the VI of an object the larger is the impact of its violations on a given health factor score </a:t>
            </a:r>
          </a:p>
          <a:p>
            <a:r>
              <a:rPr lang="en-US" sz="1200" b="0" i="0" u="none" strike="noStrike" kern="1200" baseline="0" dirty="0" smtClean="0">
                <a:solidFill>
                  <a:schemeClr val="tx1"/>
                </a:solidFill>
                <a:latin typeface="+mn-lt"/>
                <a:ea typeface="+mn-ea"/>
                <a:cs typeface="+mn-cs"/>
              </a:rPr>
              <a:t>An object has different VI for different health factor </a:t>
            </a:r>
          </a:p>
          <a:p>
            <a:endParaRPr lang="fr-FR"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Risk Propagation Factor - RPF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risk of a Violation depends on the hierarchical relationship of the affected object with other application components </a:t>
            </a:r>
          </a:p>
          <a:p>
            <a:r>
              <a:rPr lang="en-US" sz="1200" b="0" i="0" u="none" strike="noStrike" kern="1200" baseline="0" dirty="0" smtClean="0">
                <a:solidFill>
                  <a:schemeClr val="tx1"/>
                </a:solidFill>
                <a:latin typeface="+mn-lt"/>
                <a:ea typeface="+mn-ea"/>
                <a:cs typeface="+mn-cs"/>
              </a:rPr>
              <a:t>The larger the number of call-path -- how many ways the affected object can be called by another object - the higher the risk </a:t>
            </a:r>
          </a:p>
          <a:p>
            <a:r>
              <a:rPr lang="en-US" sz="1200" b="0" i="0" u="none" strike="noStrike" kern="1200" baseline="0" dirty="0" smtClean="0">
                <a:solidFill>
                  <a:schemeClr val="tx1"/>
                </a:solidFill>
                <a:latin typeface="+mn-lt"/>
                <a:ea typeface="+mn-ea"/>
                <a:cs typeface="+mn-cs"/>
              </a:rPr>
              <a:t>RPF counts the number of relevant call-paths of a given object</a:t>
            </a:r>
          </a:p>
          <a:p>
            <a:endParaRPr lang="fr-FR"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Propagated Risk Index - PRI</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PRI combines VI and RPF </a:t>
            </a:r>
          </a:p>
          <a:p>
            <a:r>
              <a:rPr lang="en-US" sz="1200" b="0" i="0" u="none" strike="noStrike" kern="1200" baseline="0" dirty="0" smtClean="0">
                <a:solidFill>
                  <a:schemeClr val="tx1"/>
                </a:solidFill>
                <a:latin typeface="+mn-lt"/>
                <a:ea typeface="+mn-ea"/>
                <a:cs typeface="+mn-cs"/>
              </a:rPr>
              <a:t>Identify violations related to object with the larger number of violations, as related to a concerned Health Factor, and which can impact the largest number of linked components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16</a:t>
            </a:fld>
            <a:endParaRPr lang="en-US"/>
          </a:p>
        </p:txBody>
      </p:sp>
    </p:spTree>
    <p:extLst>
      <p:ext uri="{BB962C8B-B14F-4D97-AF65-F5344CB8AC3E}">
        <p14:creationId xmlns:p14="http://schemas.microsoft.com/office/powerpoint/2010/main" val="2677344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smtClean="0"/>
              <a:t>Definition</a:t>
            </a:r>
            <a:endParaRPr lang="en-US" b="1" dirty="0" smtClean="0"/>
          </a:p>
          <a:p>
            <a:r>
              <a:rPr lang="en-US" sz="1200" b="1" i="0" u="none" strike="noStrike" kern="1200" baseline="0" dirty="0" smtClean="0">
                <a:solidFill>
                  <a:schemeClr val="tx1"/>
                </a:solidFill>
                <a:latin typeface="+mn-lt"/>
                <a:ea typeface="+mn-ea"/>
                <a:cs typeface="+mn-cs"/>
              </a:rPr>
              <a:t>Transaction-wide Risk Index - </a:t>
            </a:r>
            <a:r>
              <a:rPr lang="en-US" sz="1200" b="1" i="0" u="none" strike="noStrike" kern="1200" baseline="0" dirty="0" err="1" smtClean="0">
                <a:solidFill>
                  <a:schemeClr val="tx1"/>
                </a:solidFill>
                <a:latin typeface="+mn-lt"/>
                <a:ea typeface="+mn-ea"/>
                <a:cs typeface="+mn-cs"/>
              </a:rPr>
              <a:t>TwRI</a:t>
            </a:r>
            <a:r>
              <a:rPr lang="en-US" sz="1200" b="1"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Identify transactions with highest cumulated risk </a:t>
            </a:r>
          </a:p>
          <a:p>
            <a:r>
              <a:rPr lang="en-US" sz="1200" b="0" i="0" u="none" strike="noStrike" kern="1200" baseline="0" dirty="0" smtClean="0">
                <a:solidFill>
                  <a:schemeClr val="tx1"/>
                </a:solidFill>
                <a:latin typeface="+mn-lt"/>
                <a:ea typeface="+mn-ea"/>
                <a:cs typeface="+mn-cs"/>
              </a:rPr>
              <a:t>To support “smart targeting” and Action Plan building Related to transactions that truly matter for end-users With high visibility on results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TwRI</a:t>
            </a:r>
            <a:r>
              <a:rPr lang="en-US" sz="1200" b="0" i="0" u="none" strike="noStrike" kern="1200" baseline="0" dirty="0" smtClean="0">
                <a:solidFill>
                  <a:schemeClr val="tx1"/>
                </a:solidFill>
                <a:latin typeface="+mn-lt"/>
                <a:ea typeface="+mn-ea"/>
                <a:cs typeface="+mn-cs"/>
              </a:rPr>
              <a:t> is the sum of Violation Indices (VIs) of the objects along the transaction, related to Robustness, Performance, and Security</a:t>
            </a:r>
          </a:p>
          <a:p>
            <a:endParaRPr lang="fr-FR"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17</a:t>
            </a:fld>
            <a:endParaRPr lang="en-US"/>
          </a:p>
        </p:txBody>
      </p:sp>
    </p:spTree>
    <p:extLst>
      <p:ext uri="{BB962C8B-B14F-4D97-AF65-F5344CB8AC3E}">
        <p14:creationId xmlns:p14="http://schemas.microsoft.com/office/powerpoint/2010/main" val="3503467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 the </a:t>
            </a:r>
            <a:r>
              <a:rPr lang="fr-FR" dirty="0" err="1" smtClean="0"/>
              <a:t>Recommendations</a:t>
            </a:r>
            <a:r>
              <a:rPr lang="fr-FR" dirty="0" smtClean="0"/>
              <a:t> </a:t>
            </a:r>
            <a:r>
              <a:rPr lang="fr-FR" dirty="0" err="1" smtClean="0"/>
              <a:t>you</a:t>
            </a:r>
            <a:r>
              <a:rPr lang="fr-FR" dirty="0" smtClean="0"/>
              <a:t> </a:t>
            </a:r>
            <a:r>
              <a:rPr lang="fr-FR" dirty="0" err="1" smtClean="0"/>
              <a:t>will</a:t>
            </a:r>
            <a:r>
              <a:rPr lang="fr-FR" dirty="0" smtClean="0"/>
              <a:t> select no more </a:t>
            </a:r>
            <a:r>
              <a:rPr lang="fr-FR" dirty="0" err="1" smtClean="0"/>
              <a:t>than</a:t>
            </a:r>
            <a:r>
              <a:rPr lang="fr-FR" dirty="0" smtClean="0"/>
              <a:t> 3</a:t>
            </a:r>
            <a:r>
              <a:rPr lang="fr-FR" baseline="0" dirty="0" smtClean="0"/>
              <a:t> </a:t>
            </a:r>
            <a:r>
              <a:rPr lang="fr-FR" baseline="0" dirty="0" err="1" smtClean="0"/>
              <a:t>rules</a:t>
            </a:r>
            <a:r>
              <a:rPr lang="fr-FR" baseline="0" dirty="0" smtClean="0"/>
              <a:t> </a:t>
            </a:r>
            <a:r>
              <a:rPr lang="fr-FR" baseline="0" dirty="0" err="1" smtClean="0"/>
              <a:t>from</a:t>
            </a:r>
            <a:r>
              <a:rPr lang="fr-FR" baseline="0" dirty="0" smtClean="0"/>
              <a:t> </a:t>
            </a:r>
            <a:r>
              <a:rPr lang="fr-FR" baseline="0" dirty="0" err="1" smtClean="0"/>
              <a:t>you</a:t>
            </a:r>
            <a:r>
              <a:rPr lang="fr-FR" baseline="0" dirty="0" smtClean="0"/>
              <a:t> </a:t>
            </a:r>
            <a:r>
              <a:rPr lang="fr-FR" baseline="0" dirty="0" err="1" smtClean="0"/>
              <a:t>recommendation</a:t>
            </a:r>
            <a:r>
              <a:rPr lang="fr-FR" baseline="0" dirty="0" smtClean="0"/>
              <a:t> </a:t>
            </a:r>
            <a:r>
              <a:rPr lang="fr-FR" baseline="0" dirty="0" err="1" smtClean="0"/>
              <a:t>slide</a:t>
            </a:r>
            <a:r>
              <a:rPr lang="fr-FR" baseline="0" dirty="0" smtClean="0"/>
              <a:t> </a:t>
            </a:r>
            <a:r>
              <a:rPr lang="fr-FR" baseline="0" dirty="0" err="1" smtClean="0"/>
              <a:t>before</a:t>
            </a:r>
            <a:r>
              <a:rPr lang="fr-FR" baseline="0" dirty="0" smtClean="0"/>
              <a:t> </a:t>
            </a:r>
            <a:r>
              <a:rPr lang="fr-FR" baseline="0" dirty="0" err="1" smtClean="0"/>
              <a:t>that</a:t>
            </a:r>
            <a:r>
              <a:rPr lang="fr-FR" baseline="0" dirty="0" smtClean="0"/>
              <a:t> are </a:t>
            </a:r>
            <a:r>
              <a:rPr lang="fr-FR" baseline="0" dirty="0" err="1" smtClean="0"/>
              <a:t>critical</a:t>
            </a:r>
            <a:r>
              <a:rPr lang="fr-FR" baseline="0" dirty="0" smtClean="0"/>
              <a:t> or </a:t>
            </a:r>
            <a:r>
              <a:rPr lang="fr-FR" baseline="0" dirty="0" err="1" smtClean="0"/>
              <a:t>with</a:t>
            </a:r>
            <a:r>
              <a:rPr lang="fr-FR" baseline="0" dirty="0" smtClean="0"/>
              <a:t> high </a:t>
            </a:r>
            <a:r>
              <a:rPr lang="fr-FR" baseline="0" dirty="0" err="1" smtClean="0"/>
              <a:t>weight</a:t>
            </a:r>
            <a:r>
              <a:rPr lang="fr-FR" baseline="0" dirty="0" smtClean="0"/>
              <a:t> on </a:t>
            </a:r>
            <a:r>
              <a:rPr lang="fr-FR" baseline="0" dirty="0" err="1" smtClean="0"/>
              <a:t>Robustness</a:t>
            </a:r>
            <a:r>
              <a:rPr lang="fr-FR" baseline="0" dirty="0" smtClean="0"/>
              <a:t>, Performance and Security</a:t>
            </a:r>
          </a:p>
          <a:p>
            <a:r>
              <a:rPr lang="fr-FR" baseline="0" dirty="0" smtClean="0"/>
              <a:t>You </a:t>
            </a:r>
            <a:r>
              <a:rPr lang="fr-FR" baseline="0" dirty="0" err="1" smtClean="0"/>
              <a:t>should</a:t>
            </a:r>
            <a:r>
              <a:rPr lang="fr-FR" baseline="0" dirty="0" smtClean="0"/>
              <a:t> go back to the confluence </a:t>
            </a:r>
            <a:r>
              <a:rPr lang="fr-FR" baseline="0" dirty="0" err="1" smtClean="0"/>
              <a:t>website</a:t>
            </a:r>
            <a:r>
              <a:rPr lang="fr-FR" baseline="0" dirty="0" smtClean="0"/>
              <a:t> to have </a:t>
            </a:r>
            <a:r>
              <a:rPr lang="fr-FR" baseline="0" dirty="0" err="1" smtClean="0"/>
              <a:t>example</a:t>
            </a:r>
            <a:r>
              <a:rPr lang="fr-FR" baseline="0" dirty="0" smtClean="0"/>
              <a:t> of </a:t>
            </a:r>
            <a:r>
              <a:rPr lang="fr-FR" baseline="0" dirty="0" err="1" smtClean="0"/>
              <a:t>rules</a:t>
            </a:r>
            <a:r>
              <a:rPr lang="fr-FR" baseline="0" dirty="0" smtClean="0"/>
              <a:t> and </a:t>
            </a:r>
            <a:r>
              <a:rPr lang="fr-FR" baseline="0" dirty="0" err="1" smtClean="0"/>
              <a:t>slides</a:t>
            </a:r>
            <a:r>
              <a:rPr lang="fr-FR" baseline="0" dirty="0" smtClean="0"/>
              <a:t> : </a:t>
            </a:r>
          </a:p>
          <a:p>
            <a:endParaRPr lang="en-US" b="1" smtClean="0"/>
          </a:p>
          <a:p>
            <a:r>
              <a:rPr lang="en-US" b="1" smtClean="0"/>
              <a:t>https</a:t>
            </a:r>
            <a:r>
              <a:rPr lang="en-US" b="1" dirty="0" smtClean="0"/>
              <a:t>://confluence.castsoftware.com/display/PROS/S4.300+Technology+Focus</a:t>
            </a:r>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18</a:t>
            </a:fld>
            <a:endParaRPr lang="en-US"/>
          </a:p>
        </p:txBody>
      </p:sp>
    </p:spTree>
    <p:extLst>
      <p:ext uri="{BB962C8B-B14F-4D97-AF65-F5344CB8AC3E}">
        <p14:creationId xmlns:p14="http://schemas.microsoft.com/office/powerpoint/2010/main" val="343013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smtClean="0"/>
              <a:t>Best Practices</a:t>
            </a:r>
          </a:p>
          <a:p>
            <a:r>
              <a:rPr lang="en-US" dirty="0" smtClean="0">
                <a:effectLst/>
              </a:rPr>
              <a:t>Action plans should not have more than 50 actions to be effective and usually 1 to 10 actions are enough.</a:t>
            </a:r>
          </a:p>
          <a:p>
            <a:r>
              <a:rPr lang="fr-FR" dirty="0" err="1" smtClean="0">
                <a:effectLst/>
              </a:rPr>
              <a:t>Don’t</a:t>
            </a:r>
            <a:r>
              <a:rPr lang="fr-FR" dirty="0" smtClean="0">
                <a:effectLst/>
              </a:rPr>
              <a:t> select more </a:t>
            </a:r>
            <a:r>
              <a:rPr lang="fr-FR" dirty="0" err="1" smtClean="0">
                <a:effectLst/>
              </a:rPr>
              <a:t>than</a:t>
            </a:r>
            <a:r>
              <a:rPr lang="fr-FR" dirty="0" smtClean="0">
                <a:effectLst/>
              </a:rPr>
              <a:t> 5</a:t>
            </a:r>
            <a:r>
              <a:rPr lang="fr-FR" baseline="0" dirty="0" smtClean="0">
                <a:effectLst/>
              </a:rPr>
              <a:t> </a:t>
            </a:r>
            <a:r>
              <a:rPr lang="fr-FR" baseline="0" dirty="0" err="1" smtClean="0">
                <a:effectLst/>
              </a:rPr>
              <a:t>rules</a:t>
            </a:r>
            <a:r>
              <a:rPr lang="fr-FR" baseline="0" dirty="0" smtClean="0">
                <a:effectLst/>
              </a:rPr>
              <a:t> (if possible </a:t>
            </a:r>
            <a:r>
              <a:rPr lang="fr-FR" baseline="0" dirty="0" err="1" smtClean="0">
                <a:effectLst/>
              </a:rPr>
              <a:t>critical</a:t>
            </a:r>
            <a:r>
              <a:rPr lang="fr-FR" baseline="0" dirty="0" smtClean="0">
                <a:effectLst/>
              </a:rPr>
              <a:t> </a:t>
            </a:r>
            <a:r>
              <a:rPr lang="fr-FR" baseline="0" dirty="0" err="1" smtClean="0">
                <a:effectLst/>
              </a:rPr>
              <a:t>rules</a:t>
            </a:r>
            <a:r>
              <a:rPr lang="fr-FR" baseline="0" dirty="0" smtClean="0">
                <a:effectLst/>
              </a:rPr>
              <a:t>)</a:t>
            </a:r>
            <a:endParaRPr lang="en-US" dirty="0" smtClean="0">
              <a:effectLst/>
            </a:endParaRPr>
          </a:p>
          <a:p>
            <a:r>
              <a:rPr lang="en-US" dirty="0" smtClean="0">
                <a:effectLst/>
              </a:rPr>
              <a:t>Select always critical violations first or rules with weight higher than 6</a:t>
            </a:r>
          </a:p>
          <a:p>
            <a:r>
              <a:rPr lang="en-US" dirty="0" smtClean="0">
                <a:effectLst/>
              </a:rPr>
              <a:t>Focus your action plan on Performance, Robustness or Security</a:t>
            </a:r>
          </a:p>
          <a:p>
            <a:endParaRPr lang="fr-FR" dirty="0" smtClean="0"/>
          </a:p>
          <a:p>
            <a:r>
              <a:rPr lang="fr-FR" b="1" dirty="0" err="1" smtClean="0"/>
              <a:t>Recommendations</a:t>
            </a:r>
            <a:endParaRPr lang="fr-FR" b="1" dirty="0" smtClean="0"/>
          </a:p>
          <a:p>
            <a:r>
              <a:rPr lang="fr-FR" dirty="0" smtClean="0"/>
              <a:t>Use the Action plan </a:t>
            </a:r>
            <a:r>
              <a:rPr lang="fr-FR" dirty="0" err="1" smtClean="0"/>
              <a:t>optimizer</a:t>
            </a:r>
            <a:r>
              <a:rPr lang="fr-FR" dirty="0" smtClean="0"/>
              <a:t> to </a:t>
            </a:r>
            <a:r>
              <a:rPr lang="fr-FR" dirty="0" err="1" smtClean="0"/>
              <a:t>provide</a:t>
            </a:r>
            <a:r>
              <a:rPr lang="fr-FR" dirty="0" smtClean="0"/>
              <a:t> an estimation of the impact on the TQI</a:t>
            </a:r>
            <a:r>
              <a:rPr lang="fr-FR" baseline="0" dirty="0" smtClean="0"/>
              <a:t> of the action plan </a:t>
            </a:r>
            <a:r>
              <a:rPr lang="fr-FR" baseline="0" dirty="0" err="1" smtClean="0"/>
              <a:t>based</a:t>
            </a:r>
            <a:r>
              <a:rPr lang="fr-FR" baseline="0" dirty="0" smtClean="0"/>
              <a:t> on the application if the impact </a:t>
            </a:r>
            <a:r>
              <a:rPr lang="fr-FR" baseline="0" dirty="0" err="1" smtClean="0"/>
              <a:t>is</a:t>
            </a:r>
            <a:r>
              <a:rPr lang="fr-FR" baseline="0" dirty="0" smtClean="0"/>
              <a:t> high </a:t>
            </a:r>
            <a:r>
              <a:rPr lang="fr-FR" baseline="0" dirty="0" err="1" smtClean="0"/>
              <a:t>at</a:t>
            </a:r>
            <a:r>
              <a:rPr lang="fr-FR" baseline="0" dirty="0" smtClean="0"/>
              <a:t> </a:t>
            </a:r>
            <a:r>
              <a:rPr lang="fr-FR" baseline="0" dirty="0" err="1" smtClean="0"/>
              <a:t>this</a:t>
            </a:r>
            <a:r>
              <a:rPr lang="fr-FR" baseline="0" dirty="0" smtClean="0"/>
              <a:t> </a:t>
            </a:r>
            <a:r>
              <a:rPr lang="fr-FR" baseline="0" dirty="0" err="1" smtClean="0"/>
              <a:t>level</a:t>
            </a:r>
            <a:r>
              <a:rPr lang="fr-FR" baseline="0" dirty="0" smtClean="0"/>
              <a:t> or </a:t>
            </a:r>
            <a:r>
              <a:rPr lang="fr-FR" baseline="0" dirty="0" err="1" smtClean="0"/>
              <a:t>usually</a:t>
            </a:r>
            <a:r>
              <a:rPr lang="fr-FR" baseline="0" dirty="0" smtClean="0"/>
              <a:t> on a </a:t>
            </a:r>
            <a:r>
              <a:rPr lang="fr-FR" baseline="0" dirty="0" err="1" smtClean="0"/>
              <a:t>specific</a:t>
            </a:r>
            <a:r>
              <a:rPr lang="fr-FR" baseline="0" dirty="0" smtClean="0"/>
              <a:t> module</a:t>
            </a:r>
          </a:p>
          <a:p>
            <a:r>
              <a:rPr lang="fr-FR" baseline="0" dirty="0" err="1" smtClean="0"/>
              <a:t>Provide</a:t>
            </a:r>
            <a:r>
              <a:rPr lang="fr-FR" baseline="0" dirty="0" smtClean="0"/>
              <a:t> </a:t>
            </a:r>
            <a:r>
              <a:rPr lang="fr-FR" baseline="0" dirty="0" err="1" smtClean="0"/>
              <a:t>list</a:t>
            </a:r>
            <a:r>
              <a:rPr lang="fr-FR" baseline="0" dirty="0" smtClean="0"/>
              <a:t> of </a:t>
            </a:r>
            <a:r>
              <a:rPr lang="fr-FR" baseline="0" dirty="0" err="1" smtClean="0"/>
              <a:t>rules</a:t>
            </a:r>
            <a:r>
              <a:rPr lang="fr-FR" baseline="0" dirty="0" smtClean="0"/>
              <a:t> </a:t>
            </a:r>
            <a:r>
              <a:rPr lang="fr-FR" baseline="0" dirty="0" err="1" smtClean="0"/>
              <a:t>that</a:t>
            </a:r>
            <a:r>
              <a:rPr lang="fr-FR" baseline="0" dirty="0" smtClean="0"/>
              <a:t> </a:t>
            </a:r>
            <a:r>
              <a:rPr lang="fr-FR" baseline="0" dirty="0" err="1" smtClean="0"/>
              <a:t>should</a:t>
            </a:r>
            <a:r>
              <a:rPr lang="fr-FR" baseline="0" dirty="0" smtClean="0"/>
              <a:t> </a:t>
            </a:r>
            <a:r>
              <a:rPr lang="fr-FR" baseline="0" dirty="0" err="1" smtClean="0"/>
              <a:t>be</a:t>
            </a:r>
            <a:r>
              <a:rPr lang="fr-FR" baseline="0" dirty="0" smtClean="0"/>
              <a:t> part of new guidelines for </a:t>
            </a:r>
            <a:r>
              <a:rPr lang="fr-FR" baseline="0" dirty="0" err="1" smtClean="0"/>
              <a:t>developers</a:t>
            </a:r>
            <a:r>
              <a:rPr lang="fr-FR" baseline="0" dirty="0" smtClean="0"/>
              <a:t> to </a:t>
            </a:r>
            <a:r>
              <a:rPr lang="fr-FR" baseline="0" dirty="0" err="1" smtClean="0"/>
              <a:t>educate</a:t>
            </a:r>
            <a:r>
              <a:rPr lang="fr-FR" baseline="0" dirty="0" smtClean="0"/>
              <a:t> </a:t>
            </a:r>
            <a:r>
              <a:rPr lang="fr-FR" baseline="0" dirty="0" err="1" smtClean="0"/>
              <a:t>them</a:t>
            </a:r>
            <a:r>
              <a:rPr lang="fr-FR" baseline="0" dirty="0" smtClean="0"/>
              <a:t> </a:t>
            </a:r>
            <a:r>
              <a:rPr lang="fr-FR" baseline="0" dirty="0" err="1" smtClean="0"/>
              <a:t>without</a:t>
            </a:r>
            <a:r>
              <a:rPr lang="fr-FR" baseline="0" dirty="0" smtClean="0"/>
              <a:t> </a:t>
            </a:r>
            <a:r>
              <a:rPr lang="fr-FR" baseline="0" dirty="0" err="1" smtClean="0"/>
              <a:t>having</a:t>
            </a:r>
            <a:r>
              <a:rPr lang="fr-FR" baseline="0" dirty="0" smtClean="0"/>
              <a:t> to </a:t>
            </a:r>
            <a:r>
              <a:rPr lang="fr-FR" baseline="0" dirty="0" err="1" smtClean="0"/>
              <a:t>create</a:t>
            </a:r>
            <a:r>
              <a:rPr lang="fr-FR" baseline="0" dirty="0" smtClean="0"/>
              <a:t> an action plan</a:t>
            </a:r>
          </a:p>
          <a:p>
            <a:r>
              <a:rPr lang="fr-FR" baseline="0" dirty="0" smtClean="0"/>
              <a:t>The </a:t>
            </a:r>
            <a:r>
              <a:rPr lang="fr-FR" baseline="0" dirty="0" err="1" smtClean="0"/>
              <a:t>list</a:t>
            </a:r>
            <a:r>
              <a:rPr lang="fr-FR" baseline="0" dirty="0" smtClean="0"/>
              <a:t> of </a:t>
            </a:r>
            <a:r>
              <a:rPr lang="fr-FR" baseline="0" dirty="0" err="1" smtClean="0"/>
              <a:t>rules</a:t>
            </a:r>
            <a:r>
              <a:rPr lang="fr-FR" baseline="0" dirty="0" smtClean="0"/>
              <a:t> </a:t>
            </a:r>
            <a:r>
              <a:rPr lang="fr-FR" baseline="0" dirty="0" err="1" smtClean="0"/>
              <a:t>selection</a:t>
            </a:r>
            <a:r>
              <a:rPr lang="fr-FR" baseline="0" dirty="0" smtClean="0"/>
              <a:t> for </a:t>
            </a:r>
            <a:r>
              <a:rPr lang="fr-FR" baseline="0" dirty="0" err="1" smtClean="0"/>
              <a:t>education</a:t>
            </a:r>
            <a:r>
              <a:rPr lang="fr-FR" baseline="0" dirty="0" smtClean="0"/>
              <a:t> </a:t>
            </a:r>
            <a:r>
              <a:rPr lang="fr-FR" baseline="0" dirty="0" err="1" smtClean="0"/>
              <a:t>will</a:t>
            </a:r>
            <a:r>
              <a:rPr lang="fr-FR" baseline="0" dirty="0" smtClean="0"/>
              <a:t> </a:t>
            </a:r>
            <a:r>
              <a:rPr lang="fr-FR" baseline="0" dirty="0" err="1" smtClean="0"/>
              <a:t>be</a:t>
            </a:r>
            <a:r>
              <a:rPr lang="fr-FR" baseline="0" dirty="0" smtClean="0"/>
              <a:t> on </a:t>
            </a:r>
            <a:r>
              <a:rPr lang="fr-FR" baseline="0" dirty="0" err="1" smtClean="0"/>
              <a:t>rules</a:t>
            </a:r>
            <a:r>
              <a:rPr lang="fr-FR" baseline="0" dirty="0" smtClean="0"/>
              <a:t> </a:t>
            </a:r>
            <a:r>
              <a:rPr lang="fr-FR" baseline="0" dirty="0" err="1" smtClean="0"/>
              <a:t>with</a:t>
            </a:r>
            <a:r>
              <a:rPr lang="fr-FR" baseline="0" dirty="0" smtClean="0"/>
              <a:t> high </a:t>
            </a:r>
            <a:r>
              <a:rPr lang="fr-FR" baseline="0" dirty="0" err="1" smtClean="0"/>
              <a:t>weight</a:t>
            </a:r>
            <a:r>
              <a:rPr lang="fr-FR" baseline="0" dirty="0" smtClean="0"/>
              <a:t> or </a:t>
            </a:r>
            <a:r>
              <a:rPr lang="fr-FR" baseline="0" dirty="0" err="1" smtClean="0"/>
              <a:t>critical</a:t>
            </a:r>
            <a:r>
              <a:rPr lang="fr-FR" baseline="0" dirty="0" smtClean="0"/>
              <a:t> and </a:t>
            </a:r>
            <a:r>
              <a:rPr lang="fr-FR" baseline="0" dirty="0" err="1" smtClean="0"/>
              <a:t>with</a:t>
            </a:r>
            <a:r>
              <a:rPr lang="fr-FR" baseline="0" dirty="0" smtClean="0"/>
              <a:t> lots of violations (</a:t>
            </a:r>
            <a:r>
              <a:rPr lang="fr-FR" baseline="0" dirty="0" err="1" smtClean="0"/>
              <a:t>developers</a:t>
            </a:r>
            <a:r>
              <a:rPr lang="fr-FR" baseline="0" dirty="0" smtClean="0"/>
              <a:t> </a:t>
            </a:r>
            <a:r>
              <a:rPr lang="fr-FR" baseline="0" dirty="0" err="1" smtClean="0"/>
              <a:t>usually</a:t>
            </a:r>
            <a:r>
              <a:rPr lang="fr-FR" baseline="0" dirty="0" smtClean="0"/>
              <a:t> </a:t>
            </a:r>
            <a:r>
              <a:rPr lang="fr-FR" baseline="0" dirty="0" err="1" smtClean="0"/>
              <a:t>don’t</a:t>
            </a:r>
            <a:r>
              <a:rPr lang="fr-FR" baseline="0" dirty="0" smtClean="0"/>
              <a:t> know about the </a:t>
            </a:r>
            <a:r>
              <a:rPr lang="fr-FR" baseline="0" dirty="0" err="1" smtClean="0"/>
              <a:t>rule</a:t>
            </a:r>
            <a:r>
              <a:rPr lang="fr-FR" baseline="0" dirty="0" smtClean="0"/>
              <a:t> if </a:t>
            </a:r>
            <a:r>
              <a:rPr lang="fr-FR" baseline="0" dirty="0" err="1" smtClean="0"/>
              <a:t>too</a:t>
            </a:r>
            <a:r>
              <a:rPr lang="fr-FR" baseline="0" dirty="0" smtClean="0"/>
              <a:t> </a:t>
            </a:r>
            <a:r>
              <a:rPr lang="fr-FR" baseline="0" dirty="0" err="1" smtClean="0"/>
              <a:t>many</a:t>
            </a:r>
            <a:r>
              <a:rPr lang="fr-FR" baseline="0" dirty="0" smtClean="0"/>
              <a:t> violations)</a:t>
            </a:r>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19</a:t>
            </a:fld>
            <a:endParaRPr lang="en-US"/>
          </a:p>
        </p:txBody>
      </p:sp>
    </p:spTree>
    <p:extLst>
      <p:ext uri="{BB962C8B-B14F-4D97-AF65-F5344CB8AC3E}">
        <p14:creationId xmlns:p14="http://schemas.microsoft.com/office/powerpoint/2010/main" val="397286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Implementing CAST is pretty straightforward, as long as you can find your source code.</a:t>
            </a:r>
          </a:p>
          <a:p>
            <a:pPr eaLnBrk="1" hangingPunct="1"/>
            <a:endParaRPr lang="en-US" dirty="0" smtClean="0"/>
          </a:p>
          <a:p>
            <a:pPr eaLnBrk="1" hangingPunct="1"/>
            <a:r>
              <a:rPr lang="en-US" dirty="0" smtClean="0"/>
              <a:t>CAST plugs into all the major SCM or build management systems, or can take source code in whatever format it is maintained in the organization. Source code is then processed and stored in the CAST Knowledge Base as metadata. That metadata then forms the basis for all the analysis and information provided by the CAST AI Platform.</a:t>
            </a:r>
          </a:p>
          <a:p>
            <a:pPr eaLnBrk="1" hangingPunct="1"/>
            <a:endParaRPr lang="en-US" dirty="0" smtClean="0"/>
          </a:p>
          <a:p>
            <a:pPr eaLnBrk="1" hangingPunct="1"/>
            <a:r>
              <a:rPr lang="en-US" dirty="0" smtClean="0"/>
              <a:t>CAST looks at the entire application – even legacy components, packaged app customizations, and of course all the modern distributed technology environments. Data from third party code analyzers (like open source analyzers) can be integrated into CAST knowledge base and displayed in the AIP dash boards. </a:t>
            </a:r>
          </a:p>
          <a:p>
            <a:pPr eaLnBrk="1" hangingPunct="1"/>
            <a:endParaRPr lang="en-US" dirty="0" smtClean="0"/>
          </a:p>
          <a:p>
            <a:pPr eaLnBrk="1" hangingPunct="1"/>
            <a:r>
              <a:rPr lang="en-US" dirty="0" smtClean="0"/>
              <a:t>The resulting analysis gets distributed through the organization</a:t>
            </a:r>
            <a:r>
              <a:rPr lang="en-US" baseline="0" dirty="0" smtClean="0"/>
              <a:t> through a series of portals. Integration to other ALM products allow data to be pulled into other lifecycle tools as well.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 code quality program</a:t>
            </a:r>
            <a:r>
              <a:rPr lang="en-US" baseline="0" dirty="0" smtClean="0"/>
              <a:t> is very good, but if it has a specific business purpose, that’s even better. The industry has come together with thought leaders, IT executives and standards organizations in the CISQ consortium. The CISQ founders identified four business impacts of code quality: Reliability, Performance Efficiency, Security, and Maintainability. If your code quality program is not measuring &amp; controlling these four factors, it probably lacks some element of purpose.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5</a:t>
            </a:fld>
            <a:endParaRPr lang="en-US"/>
          </a:p>
        </p:txBody>
      </p:sp>
    </p:spTree>
    <p:extLst>
      <p:ext uri="{BB962C8B-B14F-4D97-AF65-F5344CB8AC3E}">
        <p14:creationId xmlns:p14="http://schemas.microsoft.com/office/powerpoint/2010/main" val="316081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Further, the CISQ engineers have identified that the Unit level code quality checks, which account for 90% of the violations that would be flagged in analyzing code, account for a relatively small business impact. The System level code quality checks, however, account for 10% of all violations and represent the majority of business impact.</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fr-FR" smtClean="0">
                <a:solidFill>
                  <a:prstClr val="white"/>
                </a:solidFill>
              </a:rPr>
              <a:t>CAST Copyright 2007</a:t>
            </a:r>
            <a:endParaRPr lang="fr-FR" dirty="0">
              <a:solidFill>
                <a:prstClr val="white"/>
              </a:solidFill>
            </a:endParaRPr>
          </a:p>
        </p:txBody>
      </p:sp>
      <p:sp>
        <p:nvSpPr>
          <p:cNvPr id="5" name="Slide Number Placeholder 4"/>
          <p:cNvSpPr>
            <a:spLocks noGrp="1"/>
          </p:cNvSpPr>
          <p:nvPr>
            <p:ph type="sldNum" sz="quarter" idx="11"/>
          </p:nvPr>
        </p:nvSpPr>
        <p:spPr/>
        <p:txBody>
          <a:bodyPr/>
          <a:lstStyle/>
          <a:p>
            <a:pPr>
              <a:defRPr/>
            </a:pPr>
            <a:fld id="{C344E4EB-8A4C-4D7E-8D5A-2D72E56AF011}" type="slidenum">
              <a:rPr lang="fr-FR" smtClean="0">
                <a:solidFill>
                  <a:prstClr val="white"/>
                </a:solidFill>
              </a:rPr>
              <a:pPr>
                <a:defRPr/>
              </a:pPr>
              <a:t>6</a:t>
            </a:fld>
            <a:endParaRPr lang="fr-FR" dirty="0">
              <a:solidFill>
                <a:prstClr val="white"/>
              </a:solidFill>
            </a:endParaRPr>
          </a:p>
        </p:txBody>
      </p:sp>
    </p:spTree>
    <p:extLst>
      <p:ext uri="{BB962C8B-B14F-4D97-AF65-F5344CB8AC3E}">
        <p14:creationId xmlns:p14="http://schemas.microsoft.com/office/powerpoint/2010/main" val="367310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84ED451-6976-4BCD-83D5-82B72706584A}" type="slidenum">
              <a:rPr lang="fr-FR" smtClean="0">
                <a:latin typeface="Arial" charset="0"/>
              </a:rPr>
              <a:pPr/>
              <a:t>7</a:t>
            </a:fld>
            <a:endParaRPr lang="fr-FR" smtClean="0">
              <a:latin typeface="Arial" charset="0"/>
            </a:endParaRPr>
          </a:p>
        </p:txBody>
      </p:sp>
      <p:sp>
        <p:nvSpPr>
          <p:cNvPr id="18435" name="Rectangle 2"/>
          <p:cNvSpPr>
            <a:spLocks noGrp="1" noRot="1" noChangeAspect="1" noChangeArrowheads="1" noTextEdit="1"/>
          </p:cNvSpPr>
          <p:nvPr>
            <p:ph type="sldImg"/>
          </p:nvPr>
        </p:nvSpPr>
        <p:spPr>
          <a:xfrm>
            <a:off x="1146175" y="685800"/>
            <a:ext cx="4567238" cy="3427413"/>
          </a:xfrm>
          <a:ln/>
        </p:spPr>
      </p:sp>
      <p:sp>
        <p:nvSpPr>
          <p:cNvPr id="18436" name="Rectangle 3"/>
          <p:cNvSpPr>
            <a:spLocks noGrp="1" noChangeArrowheads="1"/>
          </p:cNvSpPr>
          <p:nvPr>
            <p:ph type="body" idx="1"/>
          </p:nvPr>
        </p:nvSpPr>
        <p:spPr>
          <a:noFill/>
          <a:ln/>
        </p:spPr>
        <p:txBody>
          <a:bodyPr/>
          <a:lstStyle/>
          <a:p>
            <a:pPr eaLnBrk="1" hangingPunct="1"/>
            <a:r>
              <a:rPr lang="en-US" dirty="0" smtClean="0">
                <a:latin typeface="Arial" charset="0"/>
              </a:rPr>
              <a:t>A synthesis of Software Engineering for your business</a:t>
            </a:r>
          </a:p>
          <a:p>
            <a:pPr eaLnBrk="1" hangingPunct="1"/>
            <a:endParaRPr lang="en-US" dirty="0" smtClean="0">
              <a:latin typeface="Arial" charset="0"/>
            </a:endParaRPr>
          </a:p>
          <a:p>
            <a:pPr eaLnBrk="1" hangingPunct="1"/>
            <a:r>
              <a:rPr lang="en-US" dirty="0" smtClean="0">
                <a:latin typeface="Arial" charset="0"/>
              </a:rPr>
              <a:t>The CAST health factors measure the quality risk in an application. CAST provides an out-of-the-box synthesis of the body of Software Engineering knowledge of Software Quality. The six health factors are generic quality indicators, following the ISO model of software quality definition (the same for every language) and specific quality metrics (unique by technology).</a:t>
            </a:r>
          </a:p>
          <a:p>
            <a:pPr eaLnBrk="1" hangingPunct="1"/>
            <a:endParaRPr lang="en-US" dirty="0" smtClean="0">
              <a:latin typeface="Arial" charset="0"/>
            </a:endParaRPr>
          </a:p>
          <a:p>
            <a:pPr eaLnBrk="1" hangingPunct="1"/>
            <a:r>
              <a:rPr lang="en-US" dirty="0" smtClean="0">
                <a:latin typeface="Arial" charset="0"/>
              </a:rPr>
              <a:t>The only way to get a true measure of quality risk, and an early warning sign before serious problems occur with the application, is to measure quality metrics at the DNA level – directly from the application source code.</a:t>
            </a:r>
          </a:p>
          <a:p>
            <a:pPr eaLnBrk="1" hangingPunct="1"/>
            <a:endParaRPr lang="en-US" dirty="0" smtClean="0">
              <a:latin typeface="Arial" charset="0"/>
            </a:endParaRPr>
          </a:p>
          <a:p>
            <a:pPr eaLnBrk="1" hangingPunct="1"/>
            <a:r>
              <a:rPr lang="en-US" dirty="0" smtClean="0">
                <a:latin typeface="Arial" charset="0"/>
              </a:rPr>
              <a:t>We automate the process of code review, providing 100% architectural and code checking via our Application Intelligence Platform.</a:t>
            </a:r>
          </a:p>
          <a:p>
            <a:pPr eaLnBrk="1" hangingPunct="1"/>
            <a:endParaRPr lang="en-US" dirty="0" smtClean="0">
              <a:latin typeface="Arial" charset="0"/>
            </a:endParaRPr>
          </a:p>
          <a:p>
            <a:pPr eaLnBrk="1" hangingPunct="1"/>
            <a:r>
              <a:rPr lang="en-US" dirty="0" smtClean="0">
                <a:latin typeface="Arial" charset="0"/>
              </a:rPr>
              <a:t>Review of Health Factors:</a:t>
            </a:r>
          </a:p>
          <a:p>
            <a:pPr eaLnBrk="1" hangingPunct="1">
              <a:spcBef>
                <a:spcPct val="50000"/>
              </a:spcBef>
            </a:pPr>
            <a:r>
              <a:rPr lang="en-US" b="1" dirty="0" smtClean="0">
                <a:solidFill>
                  <a:srgbClr val="000000"/>
                </a:solidFill>
                <a:latin typeface="Arial" charset="0"/>
              </a:rPr>
              <a:t>1. Performance - </a:t>
            </a:r>
            <a:r>
              <a:rPr lang="en-US" dirty="0" smtClean="0">
                <a:solidFill>
                  <a:srgbClr val="000000"/>
                </a:solidFill>
                <a:latin typeface="Arial" charset="0"/>
              </a:rPr>
              <a:t>Potential bottlenecks and scalability issues</a:t>
            </a:r>
          </a:p>
          <a:p>
            <a:pPr eaLnBrk="1" hangingPunct="1">
              <a:spcBef>
                <a:spcPct val="50000"/>
              </a:spcBef>
            </a:pPr>
            <a:r>
              <a:rPr lang="en-US" b="1" dirty="0" smtClean="0">
                <a:solidFill>
                  <a:srgbClr val="000000"/>
                </a:solidFill>
                <a:latin typeface="Arial" charset="0"/>
              </a:rPr>
              <a:t>2. Robustness - </a:t>
            </a:r>
            <a:r>
              <a:rPr lang="en-US" dirty="0" smtClean="0">
                <a:solidFill>
                  <a:srgbClr val="000000"/>
                </a:solidFill>
                <a:latin typeface="Arial" charset="0"/>
              </a:rPr>
              <a:t>Risk of failure, difficulty to test</a:t>
            </a:r>
          </a:p>
          <a:p>
            <a:pPr eaLnBrk="1" hangingPunct="1">
              <a:spcBef>
                <a:spcPct val="50000"/>
              </a:spcBef>
            </a:pPr>
            <a:r>
              <a:rPr lang="en-US" b="1" dirty="0" smtClean="0">
                <a:solidFill>
                  <a:srgbClr val="000000"/>
                </a:solidFill>
                <a:latin typeface="Arial" charset="0"/>
              </a:rPr>
              <a:t>3. Security - </a:t>
            </a:r>
            <a:r>
              <a:rPr lang="en-US" dirty="0" smtClean="0">
                <a:solidFill>
                  <a:srgbClr val="000000"/>
                </a:solidFill>
                <a:latin typeface="Arial" charset="0"/>
              </a:rPr>
              <a:t>Likelihood of breaches</a:t>
            </a:r>
          </a:p>
          <a:p>
            <a:pPr eaLnBrk="1" hangingPunct="1">
              <a:spcBef>
                <a:spcPct val="50000"/>
              </a:spcBef>
            </a:pPr>
            <a:r>
              <a:rPr lang="en-US" b="1" dirty="0" smtClean="0">
                <a:solidFill>
                  <a:srgbClr val="000000"/>
                </a:solidFill>
                <a:latin typeface="Arial" charset="0"/>
              </a:rPr>
              <a:t>4. Transferability - </a:t>
            </a:r>
            <a:r>
              <a:rPr lang="en-US" dirty="0" smtClean="0">
                <a:solidFill>
                  <a:srgbClr val="000000"/>
                </a:solidFill>
                <a:latin typeface="Arial" charset="0"/>
              </a:rPr>
              <a:t>Ease of moving code among team members</a:t>
            </a:r>
          </a:p>
          <a:p>
            <a:pPr eaLnBrk="1" hangingPunct="1">
              <a:spcBef>
                <a:spcPct val="50000"/>
              </a:spcBef>
            </a:pPr>
            <a:r>
              <a:rPr lang="en-US" b="1" dirty="0" smtClean="0">
                <a:solidFill>
                  <a:srgbClr val="000000"/>
                </a:solidFill>
                <a:latin typeface="Arial" charset="0"/>
              </a:rPr>
              <a:t>5. Changeability - </a:t>
            </a:r>
            <a:r>
              <a:rPr lang="en-US" dirty="0" smtClean="0">
                <a:solidFill>
                  <a:srgbClr val="000000"/>
                </a:solidFill>
                <a:latin typeface="Arial" charset="0"/>
              </a:rPr>
              <a:t>Ease of modifying, implementing new features</a:t>
            </a:r>
          </a:p>
          <a:p>
            <a:pPr eaLnBrk="1" hangingPunct="1">
              <a:spcBef>
                <a:spcPct val="50000"/>
              </a:spcBef>
            </a:pPr>
            <a:r>
              <a:rPr lang="en-US" b="1" dirty="0" smtClean="0">
                <a:solidFill>
                  <a:srgbClr val="000000"/>
                </a:solidFill>
                <a:latin typeface="Arial" charset="0"/>
              </a:rPr>
              <a:t>6. Maintainability - </a:t>
            </a:r>
            <a:r>
              <a:rPr lang="en-US" dirty="0" smtClean="0">
                <a:solidFill>
                  <a:srgbClr val="000000"/>
                </a:solidFill>
                <a:latin typeface="Arial" charset="0"/>
              </a:rPr>
              <a:t>General measure of ease to maintain</a:t>
            </a:r>
          </a:p>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3EFD8EC-31A6-4C3B-AD79-9F6A80E23265}" type="slidenum">
              <a:rPr lang="fr-FR" smtClean="0">
                <a:latin typeface="Arial" charset="0"/>
              </a:rPr>
              <a:pPr/>
              <a:t>8</a:t>
            </a:fld>
            <a:endParaRPr lang="fr-FR"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smtClean="0"/>
              <a:t>Context</a:t>
            </a:r>
            <a:endParaRPr lang="fr-FR" b="1" dirty="0" smtClean="0"/>
          </a:p>
          <a:p>
            <a:pPr marL="171450" indent="-171450">
              <a:buFont typeface="Arial" panose="020B0604020202020204" pitchFamily="34" charset="0"/>
              <a:buChar char="•"/>
            </a:pPr>
            <a:r>
              <a:rPr lang="fr-FR" u="sng" dirty="0" smtClean="0"/>
              <a:t>Application </a:t>
            </a:r>
            <a:r>
              <a:rPr lang="fr-FR" u="sng" dirty="0" err="1" smtClean="0"/>
              <a:t>name</a:t>
            </a:r>
            <a:r>
              <a:rPr lang="fr-FR" u="sng" baseline="0" dirty="0" smtClean="0"/>
              <a:t> </a:t>
            </a:r>
            <a:r>
              <a:rPr lang="fr-FR" baseline="0" dirty="0" smtClean="0"/>
              <a:t>: </a:t>
            </a:r>
            <a:r>
              <a:rPr lang="fr-FR" i="1" baseline="0" dirty="0" err="1" smtClean="0"/>
              <a:t>generated</a:t>
            </a:r>
            <a:r>
              <a:rPr lang="fr-FR" i="1" baseline="0" dirty="0" smtClean="0"/>
              <a:t> </a:t>
            </a:r>
            <a:r>
              <a:rPr lang="fr-FR" i="1" baseline="0" dirty="0" err="1" smtClean="0"/>
              <a:t>from</a:t>
            </a:r>
            <a:r>
              <a:rPr lang="fr-FR" i="1" baseline="0" dirty="0" smtClean="0"/>
              <a:t> CAST Dashboard and </a:t>
            </a:r>
            <a:r>
              <a:rPr lang="fr-FR" i="1" baseline="0" dirty="0" err="1" smtClean="0"/>
              <a:t>webservice</a:t>
            </a:r>
            <a:endParaRPr lang="fr-FR" i="1" baseline="0" dirty="0" smtClean="0"/>
          </a:p>
          <a:p>
            <a:pPr marL="171450" indent="-171450">
              <a:buFont typeface="Arial" panose="020B0604020202020204" pitchFamily="34" charset="0"/>
              <a:buChar char="•"/>
            </a:pPr>
            <a:r>
              <a:rPr lang="fr-FR" u="sng" baseline="0" dirty="0" err="1" smtClean="0"/>
              <a:t>Actual</a:t>
            </a:r>
            <a:r>
              <a:rPr lang="fr-FR" u="sng" baseline="0" dirty="0" smtClean="0"/>
              <a:t> version </a:t>
            </a:r>
            <a:r>
              <a:rPr lang="fr-FR" u="sng" baseline="0" dirty="0" err="1" smtClean="0"/>
              <a:t>number</a:t>
            </a:r>
            <a:r>
              <a:rPr lang="fr-FR" u="sng" baseline="0" dirty="0" smtClean="0"/>
              <a:t> </a:t>
            </a:r>
            <a:r>
              <a:rPr lang="fr-FR" baseline="0" dirty="0" smtClean="0"/>
              <a:t>: </a:t>
            </a:r>
            <a:r>
              <a:rPr lang="fr-FR" i="1" baseline="0" dirty="0" err="1" smtClean="0"/>
              <a:t>generated</a:t>
            </a:r>
            <a:r>
              <a:rPr lang="fr-FR" i="1" baseline="0" dirty="0" smtClean="0"/>
              <a:t> </a:t>
            </a:r>
            <a:r>
              <a:rPr lang="fr-FR" i="1" baseline="0" dirty="0" err="1" smtClean="0"/>
              <a:t>from</a:t>
            </a:r>
            <a:r>
              <a:rPr lang="fr-FR" i="1" baseline="0" dirty="0" smtClean="0"/>
              <a:t> CAST Dashboard and </a:t>
            </a:r>
            <a:r>
              <a:rPr lang="fr-FR" i="1" baseline="0" dirty="0" err="1" smtClean="0"/>
              <a:t>webservice</a:t>
            </a:r>
            <a:r>
              <a:rPr lang="fr-FR" i="1" baseline="0" dirty="0" smtClean="0"/>
              <a:t> </a:t>
            </a:r>
            <a:r>
              <a:rPr lang="fr-FR" baseline="0" dirty="0" smtClean="0"/>
              <a:t>(the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a:t>
            </a:r>
          </a:p>
          <a:p>
            <a:pPr marL="171450" indent="-171450">
              <a:buFont typeface="Arial" panose="020B0604020202020204" pitchFamily="34" charset="0"/>
              <a:buChar char="•"/>
            </a:pPr>
            <a:r>
              <a:rPr lang="fr-FR" u="sng" baseline="0" dirty="0" err="1" smtClean="0"/>
              <a:t>Number</a:t>
            </a:r>
            <a:r>
              <a:rPr lang="fr-FR" u="sng" baseline="0" dirty="0" smtClean="0"/>
              <a:t> of Release per </a:t>
            </a:r>
            <a:r>
              <a:rPr lang="fr-FR" u="sng" baseline="0" dirty="0" err="1" smtClean="0"/>
              <a:t>Year</a:t>
            </a:r>
            <a:r>
              <a:rPr lang="fr-FR" u="sng" baseline="0" dirty="0" smtClean="0"/>
              <a:t> </a:t>
            </a:r>
            <a:r>
              <a:rPr lang="fr-FR" baseline="0" dirty="0" smtClean="0"/>
              <a:t>: (the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 </a:t>
            </a:r>
            <a:r>
              <a:rPr lang="fr-FR" baseline="0" dirty="0" smtClean="0">
                <a:sym typeface="Wingdings" panose="05000000000000000000" pitchFamily="2" charset="2"/>
              </a:rPr>
              <a:t></a:t>
            </a:r>
            <a:r>
              <a:rPr lang="fr-FR" baseline="0" dirty="0" err="1" smtClean="0"/>
              <a:t>this</a:t>
            </a:r>
            <a:r>
              <a:rPr lang="fr-FR" baseline="0" dirty="0" smtClean="0"/>
              <a:t> information </a:t>
            </a:r>
            <a:r>
              <a:rPr lang="fr-FR" baseline="0" dirty="0" err="1" smtClean="0"/>
              <a:t>is</a:t>
            </a:r>
            <a:r>
              <a:rPr lang="fr-FR" baseline="0" dirty="0" smtClean="0"/>
              <a:t> important to </a:t>
            </a:r>
            <a:r>
              <a:rPr lang="fr-FR" baseline="0" dirty="0" err="1" smtClean="0"/>
              <a:t>identify</a:t>
            </a:r>
            <a:r>
              <a:rPr lang="fr-FR" baseline="0" dirty="0" smtClean="0"/>
              <a:t> the </a:t>
            </a:r>
            <a:r>
              <a:rPr lang="fr-FR" baseline="0" dirty="0" err="1" smtClean="0"/>
              <a:t>analysis</a:t>
            </a:r>
            <a:r>
              <a:rPr lang="fr-FR" baseline="0" dirty="0" smtClean="0"/>
              <a:t> </a:t>
            </a:r>
            <a:r>
              <a:rPr lang="fr-FR" baseline="0" dirty="0" err="1" smtClean="0"/>
              <a:t>frequency</a:t>
            </a:r>
            <a:r>
              <a:rPr lang="fr-FR" baseline="0" dirty="0" smtClean="0"/>
              <a:t>, </a:t>
            </a:r>
            <a:r>
              <a:rPr lang="fr-FR" baseline="0" dirty="0" err="1" smtClean="0"/>
              <a:t>when</a:t>
            </a:r>
            <a:r>
              <a:rPr lang="fr-FR" baseline="0" dirty="0" smtClean="0"/>
              <a:t> to </a:t>
            </a:r>
            <a:r>
              <a:rPr lang="fr-FR" baseline="0" dirty="0" err="1" smtClean="0"/>
              <a:t>schedule</a:t>
            </a:r>
            <a:r>
              <a:rPr lang="fr-FR" baseline="0" dirty="0" smtClean="0"/>
              <a:t> the </a:t>
            </a:r>
            <a:r>
              <a:rPr lang="fr-FR" baseline="0" dirty="0" err="1" smtClean="0"/>
              <a:t>next</a:t>
            </a:r>
            <a:r>
              <a:rPr lang="fr-FR" baseline="0" dirty="0" smtClean="0"/>
              <a:t> </a:t>
            </a:r>
            <a:r>
              <a:rPr lang="fr-FR" baseline="0" dirty="0" err="1" smtClean="0"/>
              <a:t>analysis</a:t>
            </a:r>
            <a:r>
              <a:rPr lang="fr-FR" baseline="0" dirty="0" smtClean="0"/>
              <a:t>.</a:t>
            </a:r>
          </a:p>
          <a:p>
            <a:pPr marL="171450" indent="-171450">
              <a:buFont typeface="Arial" panose="020B0604020202020204" pitchFamily="34" charset="0"/>
              <a:buChar char="•"/>
            </a:pPr>
            <a:r>
              <a:rPr lang="fr-FR" u="sng" baseline="0" dirty="0" err="1" smtClean="0"/>
              <a:t>Number</a:t>
            </a:r>
            <a:r>
              <a:rPr lang="fr-FR" u="sng" baseline="0" dirty="0" smtClean="0"/>
              <a:t> of End-</a:t>
            </a:r>
            <a:r>
              <a:rPr lang="fr-FR" u="sng" baseline="0" dirty="0" err="1" smtClean="0"/>
              <a:t>users</a:t>
            </a:r>
            <a:r>
              <a:rPr lang="fr-FR" u="sng" baseline="0" dirty="0" smtClean="0"/>
              <a:t> </a:t>
            </a:r>
            <a:r>
              <a:rPr lang="fr-FR" baseline="0" dirty="0" smtClean="0"/>
              <a:t>:  (the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 </a:t>
            </a:r>
            <a:r>
              <a:rPr lang="fr-FR" baseline="0" dirty="0" smtClean="0">
                <a:sym typeface="Wingdings" panose="05000000000000000000" pitchFamily="2" charset="2"/>
              </a:rPr>
              <a:t> </a:t>
            </a:r>
            <a:r>
              <a:rPr lang="fr-FR" baseline="0" dirty="0" err="1" smtClean="0">
                <a:sym typeface="Wingdings" panose="05000000000000000000" pitchFamily="2" charset="2"/>
              </a:rPr>
              <a:t>this</a:t>
            </a:r>
            <a:r>
              <a:rPr lang="fr-FR" baseline="0" dirty="0" smtClean="0">
                <a:sym typeface="Wingdings" panose="05000000000000000000" pitchFamily="2" charset="2"/>
              </a:rPr>
              <a:t> information </a:t>
            </a:r>
            <a:r>
              <a:rPr lang="fr-FR" baseline="0" dirty="0" err="1" smtClean="0">
                <a:sym typeface="Wingdings" panose="05000000000000000000" pitchFamily="2" charset="2"/>
              </a:rPr>
              <a:t>gives</a:t>
            </a:r>
            <a:r>
              <a:rPr lang="fr-FR" baseline="0" dirty="0" smtClean="0">
                <a:sym typeface="Wingdings" panose="05000000000000000000" pitchFamily="2" charset="2"/>
              </a:rPr>
              <a:t> an </a:t>
            </a:r>
            <a:r>
              <a:rPr lang="fr-FR" baseline="0" dirty="0" err="1" smtClean="0">
                <a:sym typeface="Wingdings" panose="05000000000000000000" pitchFamily="2" charset="2"/>
              </a:rPr>
              <a:t>idea</a:t>
            </a:r>
            <a:r>
              <a:rPr lang="fr-FR" baseline="0" dirty="0" smtClean="0">
                <a:sym typeface="Wingdings" panose="05000000000000000000" pitchFamily="2" charset="2"/>
              </a:rPr>
              <a:t> of the impact of the </a:t>
            </a:r>
            <a:r>
              <a:rPr lang="fr-FR" baseline="0" dirty="0" err="1" smtClean="0">
                <a:sym typeface="Wingdings" panose="05000000000000000000" pitchFamily="2" charset="2"/>
              </a:rPr>
              <a:t>technical</a:t>
            </a:r>
            <a:r>
              <a:rPr lang="fr-FR" baseline="0" dirty="0" smtClean="0">
                <a:sym typeface="Wingdings" panose="05000000000000000000" pitchFamily="2" charset="2"/>
              </a:rPr>
              <a:t> </a:t>
            </a:r>
            <a:r>
              <a:rPr lang="fr-FR" baseline="0" dirty="0" err="1" smtClean="0">
                <a:sym typeface="Wingdings" panose="05000000000000000000" pitchFamily="2" charset="2"/>
              </a:rPr>
              <a:t>quality</a:t>
            </a:r>
            <a:r>
              <a:rPr lang="fr-FR" baseline="0" dirty="0" smtClean="0">
                <a:sym typeface="Wingdings" panose="05000000000000000000" pitchFamily="2" charset="2"/>
              </a:rPr>
              <a:t>, the more end-</a:t>
            </a:r>
            <a:r>
              <a:rPr lang="fr-FR" baseline="0" dirty="0" err="1" smtClean="0">
                <a:sym typeface="Wingdings" panose="05000000000000000000" pitchFamily="2" charset="2"/>
              </a:rPr>
              <a:t>users</a:t>
            </a:r>
            <a:r>
              <a:rPr lang="fr-FR" baseline="0" dirty="0" smtClean="0">
                <a:sym typeface="Wingdings" panose="05000000000000000000" pitchFamily="2" charset="2"/>
              </a:rPr>
              <a:t> the more impact.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err="1" smtClean="0">
                <a:sym typeface="Wingdings" panose="05000000000000000000" pitchFamily="2" charset="2"/>
              </a:rPr>
              <a:t>Criticality</a:t>
            </a:r>
            <a:r>
              <a:rPr lang="fr-FR" baseline="0" dirty="0" smtClean="0">
                <a:sym typeface="Wingdings" panose="05000000000000000000" pitchFamily="2" charset="2"/>
              </a:rPr>
              <a:t> : </a:t>
            </a:r>
            <a:r>
              <a:rPr lang="fr-FR" baseline="0" dirty="0" smtClean="0"/>
              <a:t>(the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 </a:t>
            </a:r>
            <a:r>
              <a:rPr lang="fr-FR" baseline="0" dirty="0" smtClean="0">
                <a:sym typeface="Wingdings" panose="05000000000000000000" pitchFamily="2" charset="2"/>
              </a:rPr>
              <a:t> </a:t>
            </a:r>
            <a:r>
              <a:rPr lang="fr-FR" baseline="0" dirty="0" err="1" smtClean="0">
                <a:sym typeface="Wingdings" panose="05000000000000000000" pitchFamily="2" charset="2"/>
              </a:rPr>
              <a:t>this</a:t>
            </a:r>
            <a:r>
              <a:rPr lang="fr-FR" baseline="0" dirty="0" smtClean="0">
                <a:sym typeface="Wingdings" panose="05000000000000000000" pitchFamily="2" charset="2"/>
              </a:rPr>
              <a:t> information </a:t>
            </a:r>
            <a:r>
              <a:rPr lang="fr-FR" baseline="0" dirty="0" err="1" smtClean="0">
                <a:sym typeface="Wingdings" panose="05000000000000000000" pitchFamily="2" charset="2"/>
              </a:rPr>
              <a:t>gives</a:t>
            </a:r>
            <a:r>
              <a:rPr lang="fr-FR" baseline="0" dirty="0" smtClean="0">
                <a:sym typeface="Wingdings" panose="05000000000000000000" pitchFamily="2" charset="2"/>
              </a:rPr>
              <a:t> an </a:t>
            </a:r>
            <a:r>
              <a:rPr lang="fr-FR" baseline="0" dirty="0" err="1" smtClean="0">
                <a:sym typeface="Wingdings" panose="05000000000000000000" pitchFamily="2" charset="2"/>
              </a:rPr>
              <a:t>idea</a:t>
            </a:r>
            <a:r>
              <a:rPr lang="fr-FR" baseline="0" dirty="0" smtClean="0">
                <a:sym typeface="Wingdings" panose="05000000000000000000" pitchFamily="2" charset="2"/>
              </a:rPr>
              <a:t> of the impact of the </a:t>
            </a:r>
            <a:r>
              <a:rPr lang="fr-FR" baseline="0" dirty="0" err="1" smtClean="0">
                <a:sym typeface="Wingdings" panose="05000000000000000000" pitchFamily="2" charset="2"/>
              </a:rPr>
              <a:t>technical</a:t>
            </a:r>
            <a:r>
              <a:rPr lang="fr-FR" baseline="0" dirty="0" smtClean="0">
                <a:sym typeface="Wingdings" panose="05000000000000000000" pitchFamily="2" charset="2"/>
              </a:rPr>
              <a:t> </a:t>
            </a:r>
            <a:r>
              <a:rPr lang="fr-FR" baseline="0" dirty="0" err="1" smtClean="0">
                <a:sym typeface="Wingdings" panose="05000000000000000000" pitchFamily="2" charset="2"/>
              </a:rPr>
              <a:t>quality</a:t>
            </a:r>
            <a:r>
              <a:rPr lang="fr-FR" baseline="0" dirty="0" smtClean="0">
                <a:sym typeface="Wingdings" panose="05000000000000000000" pitchFamily="2" charset="2"/>
              </a:rPr>
              <a:t>, the more business </a:t>
            </a:r>
            <a:r>
              <a:rPr lang="fr-FR" baseline="0" dirty="0" err="1" smtClean="0">
                <a:sym typeface="Wingdings" panose="05000000000000000000" pitchFamily="2" charset="2"/>
              </a:rPr>
              <a:t>critical</a:t>
            </a:r>
            <a:r>
              <a:rPr lang="fr-FR" baseline="0" dirty="0" smtClean="0">
                <a:sym typeface="Wingdings" panose="05000000000000000000" pitchFamily="2" charset="2"/>
              </a:rPr>
              <a:t> the more impact.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smtClean="0">
                <a:sym typeface="Wingdings" panose="05000000000000000000" pitchFamily="2" charset="2"/>
              </a:rPr>
              <a:t>Domain</a:t>
            </a:r>
            <a:r>
              <a:rPr lang="fr-FR" baseline="0" dirty="0" smtClean="0">
                <a:sym typeface="Wingdings" panose="05000000000000000000" pitchFamily="2" charset="2"/>
              </a:rPr>
              <a:t> : </a:t>
            </a:r>
            <a:r>
              <a:rPr lang="fr-FR" baseline="0" dirty="0" smtClean="0"/>
              <a:t>(the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 </a:t>
            </a:r>
            <a:r>
              <a:rPr lang="fr-FR" baseline="0" dirty="0" smtClean="0">
                <a:sym typeface="Wingdings" panose="05000000000000000000" pitchFamily="2" charset="2"/>
              </a:rPr>
              <a:t> </a:t>
            </a:r>
            <a:r>
              <a:rPr lang="fr-FR" baseline="0" dirty="0" err="1" smtClean="0">
                <a:sym typeface="Wingdings" panose="05000000000000000000" pitchFamily="2" charset="2"/>
              </a:rPr>
              <a:t>this</a:t>
            </a:r>
            <a:r>
              <a:rPr lang="fr-FR" baseline="0" dirty="0" smtClean="0">
                <a:sym typeface="Wingdings" panose="05000000000000000000" pitchFamily="2" charset="2"/>
              </a:rPr>
              <a:t> information </a:t>
            </a:r>
            <a:r>
              <a:rPr lang="fr-FR" baseline="0" dirty="0" err="1" smtClean="0">
                <a:sym typeface="Wingdings" panose="05000000000000000000" pitchFamily="2" charset="2"/>
              </a:rPr>
              <a:t>can</a:t>
            </a:r>
            <a:r>
              <a:rPr lang="fr-FR" baseline="0" dirty="0" smtClean="0">
                <a:sym typeface="Wingdings" panose="05000000000000000000" pitchFamily="2" charset="2"/>
              </a:rPr>
              <a:t> </a:t>
            </a:r>
            <a:r>
              <a:rPr lang="fr-FR" baseline="0" dirty="0" err="1" smtClean="0">
                <a:sym typeface="Wingdings" panose="05000000000000000000" pitchFamily="2" charset="2"/>
              </a:rPr>
              <a:t>be</a:t>
            </a:r>
            <a:r>
              <a:rPr lang="fr-FR" baseline="0" dirty="0" smtClean="0">
                <a:sym typeface="Wingdings" panose="05000000000000000000" pitchFamily="2" charset="2"/>
              </a:rPr>
              <a:t> </a:t>
            </a:r>
            <a:r>
              <a:rPr lang="fr-FR" baseline="0" dirty="0" err="1" smtClean="0">
                <a:sym typeface="Wingdings" panose="05000000000000000000" pitchFamily="2" charset="2"/>
              </a:rPr>
              <a:t>used</a:t>
            </a:r>
            <a:r>
              <a:rPr lang="fr-FR" baseline="0" dirty="0" smtClean="0">
                <a:sym typeface="Wingdings" panose="05000000000000000000" pitchFamily="2" charset="2"/>
              </a:rPr>
              <a:t> to compare </a:t>
            </a:r>
            <a:r>
              <a:rPr lang="fr-FR" baseline="0" dirty="0" err="1" smtClean="0">
                <a:sym typeface="Wingdings" panose="05000000000000000000" pitchFamily="2" charset="2"/>
              </a:rPr>
              <a:t>this</a:t>
            </a:r>
            <a:r>
              <a:rPr lang="fr-FR" baseline="0" dirty="0" smtClean="0">
                <a:sym typeface="Wingdings" panose="05000000000000000000" pitchFamily="2" charset="2"/>
              </a:rPr>
              <a:t> application to CAST </a:t>
            </a:r>
            <a:r>
              <a:rPr lang="fr-FR" baseline="0" dirty="0" err="1" smtClean="0">
                <a:sym typeface="Wingdings" panose="05000000000000000000" pitchFamily="2" charset="2"/>
              </a:rPr>
              <a:t>APPmarq</a:t>
            </a:r>
            <a:r>
              <a:rPr lang="fr-FR" baseline="0" dirty="0" smtClean="0">
                <a:sym typeface="Wingdings" panose="05000000000000000000" pitchFamily="2" charset="2"/>
              </a:rPr>
              <a:t> </a:t>
            </a:r>
            <a:r>
              <a:rPr lang="fr-FR" baseline="0" dirty="0" err="1" smtClean="0">
                <a:sym typeface="Wingdings" panose="05000000000000000000" pitchFamily="2" charset="2"/>
              </a:rPr>
              <a:t>database</a:t>
            </a:r>
            <a:r>
              <a:rPr lang="fr-FR" baseline="0" dirty="0" smtClean="0">
                <a:sym typeface="Wingdings" panose="05000000000000000000" pitchFamily="2" charset="2"/>
              </a:rPr>
              <a:t> for </a:t>
            </a:r>
            <a:r>
              <a:rPr lang="fr-FR" baseline="0" dirty="0" err="1" smtClean="0">
                <a:sym typeface="Wingdings" panose="05000000000000000000" pitchFamily="2" charset="2"/>
              </a:rPr>
              <a:t>benchmarking</a:t>
            </a:r>
            <a:endParaRPr lang="fr-FR" baseline="0" dirty="0" smtClean="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smtClean="0">
                <a:sym typeface="Wingdings" panose="05000000000000000000" pitchFamily="2" charset="2"/>
              </a:rPr>
              <a:t>Size Application </a:t>
            </a:r>
            <a:r>
              <a:rPr lang="fr-FR" u="sng" baseline="0" dirty="0" err="1" smtClean="0">
                <a:sym typeface="Wingdings" panose="05000000000000000000" pitchFamily="2" charset="2"/>
              </a:rPr>
              <a:t>Category</a:t>
            </a:r>
            <a:r>
              <a:rPr lang="fr-FR" u="sng" baseline="0" dirty="0" smtClean="0">
                <a:sym typeface="Wingdings" panose="05000000000000000000" pitchFamily="2" charset="2"/>
              </a:rPr>
              <a:t> </a:t>
            </a:r>
            <a:r>
              <a:rPr lang="fr-FR" baseline="0" dirty="0" smtClean="0">
                <a:sym typeface="Wingdings" panose="05000000000000000000" pitchFamily="2" charset="2"/>
              </a:rPr>
              <a:t>: </a:t>
            </a:r>
            <a:r>
              <a:rPr lang="fr-FR" i="1" baseline="0" dirty="0" err="1" smtClean="0">
                <a:sym typeface="Wingdings" panose="05000000000000000000" pitchFamily="2" charset="2"/>
              </a:rPr>
              <a:t>generated</a:t>
            </a:r>
            <a:r>
              <a:rPr lang="fr-FR" i="1" baseline="0" dirty="0" smtClean="0">
                <a:sym typeface="Wingdings" panose="05000000000000000000" pitchFamily="2" charset="2"/>
              </a:rPr>
              <a:t> </a:t>
            </a:r>
            <a:r>
              <a:rPr lang="fr-FR" i="1" baseline="0" dirty="0" err="1" smtClean="0">
                <a:sym typeface="Wingdings" panose="05000000000000000000" pitchFamily="2" charset="2"/>
              </a:rPr>
              <a:t>from</a:t>
            </a:r>
            <a:r>
              <a:rPr lang="fr-FR" i="1" baseline="0" dirty="0" smtClean="0">
                <a:sym typeface="Wingdings" panose="05000000000000000000" pitchFamily="2" charset="2"/>
              </a:rPr>
              <a:t> CAST Dashboard and </a:t>
            </a:r>
            <a:r>
              <a:rPr lang="fr-FR" i="1" baseline="0" dirty="0" err="1" smtClean="0">
                <a:sym typeface="Wingdings" panose="05000000000000000000" pitchFamily="2" charset="2"/>
              </a:rPr>
              <a:t>webservice</a:t>
            </a:r>
            <a:r>
              <a:rPr lang="fr-FR" i="1" baseline="0" dirty="0" smtClean="0">
                <a:sym typeface="Wingdings" panose="05000000000000000000" pitchFamily="2" charset="2"/>
              </a:rPr>
              <a:t> </a:t>
            </a:r>
            <a:r>
              <a:rPr lang="fr-FR" baseline="0" dirty="0" smtClean="0">
                <a:sym typeface="Wingdings" panose="05000000000000000000" pitchFamily="2" charset="2"/>
              </a:rPr>
              <a:t>(LOC)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err="1" smtClean="0">
                <a:sym typeface="Wingdings" panose="05000000000000000000" pitchFamily="2" charset="2"/>
              </a:rPr>
              <a:t>Quality</a:t>
            </a:r>
            <a:r>
              <a:rPr lang="fr-FR" u="sng" baseline="0" dirty="0" smtClean="0">
                <a:sym typeface="Wingdings" panose="05000000000000000000" pitchFamily="2" charset="2"/>
              </a:rPr>
              <a:t> Application </a:t>
            </a:r>
            <a:r>
              <a:rPr lang="fr-FR" u="sng" baseline="0" dirty="0" err="1" smtClean="0">
                <a:sym typeface="Wingdings" panose="05000000000000000000" pitchFamily="2" charset="2"/>
              </a:rPr>
              <a:t>Category</a:t>
            </a:r>
            <a:r>
              <a:rPr lang="fr-FR" u="sng" baseline="0" dirty="0" smtClean="0">
                <a:sym typeface="Wingdings" panose="05000000000000000000" pitchFamily="2" charset="2"/>
              </a:rPr>
              <a:t> </a:t>
            </a:r>
            <a:r>
              <a:rPr lang="fr-FR" baseline="0" dirty="0" smtClean="0">
                <a:sym typeface="Wingdings" panose="05000000000000000000" pitchFamily="2" charset="2"/>
              </a:rPr>
              <a:t>: </a:t>
            </a:r>
            <a:r>
              <a:rPr lang="fr-FR" i="1" baseline="0" dirty="0" err="1" smtClean="0">
                <a:sym typeface="Wingdings" panose="05000000000000000000" pitchFamily="2" charset="2"/>
              </a:rPr>
              <a:t>generated</a:t>
            </a:r>
            <a:r>
              <a:rPr lang="fr-FR" i="1" baseline="0" dirty="0" smtClean="0">
                <a:sym typeface="Wingdings" panose="05000000000000000000" pitchFamily="2" charset="2"/>
              </a:rPr>
              <a:t> </a:t>
            </a:r>
            <a:r>
              <a:rPr lang="fr-FR" i="1" baseline="0" dirty="0" err="1" smtClean="0">
                <a:sym typeface="Wingdings" panose="05000000000000000000" pitchFamily="2" charset="2"/>
              </a:rPr>
              <a:t>from</a:t>
            </a:r>
            <a:r>
              <a:rPr lang="fr-FR" i="1" baseline="0" dirty="0" smtClean="0">
                <a:sym typeface="Wingdings" panose="05000000000000000000" pitchFamily="2" charset="2"/>
              </a:rPr>
              <a:t> CAST Dashboard and </a:t>
            </a:r>
            <a:r>
              <a:rPr lang="fr-FR" i="1" baseline="0" dirty="0" err="1" smtClean="0">
                <a:sym typeface="Wingdings" panose="05000000000000000000" pitchFamily="2" charset="2"/>
              </a:rPr>
              <a:t>webservice</a:t>
            </a:r>
            <a:r>
              <a:rPr lang="fr-FR" i="1" baseline="0" dirty="0" smtClean="0">
                <a:sym typeface="Wingdings" panose="05000000000000000000" pitchFamily="2" charset="2"/>
              </a:rPr>
              <a:t> </a:t>
            </a:r>
            <a:r>
              <a:rPr lang="fr-FR" baseline="0" dirty="0" smtClean="0">
                <a:sym typeface="Wingdings" panose="05000000000000000000" pitchFamily="2" charset="2"/>
              </a:rPr>
              <a:t>(TQI)</a:t>
            </a:r>
          </a:p>
          <a:p>
            <a:endParaRPr lang="fr-FR" baseline="0" dirty="0" smtClean="0"/>
          </a:p>
          <a:p>
            <a:r>
              <a:rPr lang="fr-FR" b="1" dirty="0" smtClean="0"/>
              <a:t>Objectives</a:t>
            </a:r>
          </a:p>
          <a:p>
            <a:pPr marL="171450" indent="-171450">
              <a:buFont typeface="Arial" panose="020B0604020202020204" pitchFamily="34" charset="0"/>
              <a:buChar char="•"/>
            </a:pPr>
            <a:r>
              <a:rPr lang="fr-FR" dirty="0" smtClean="0"/>
              <a:t>Objectives </a:t>
            </a:r>
            <a:r>
              <a:rPr lang="fr-FR" dirty="0" err="1" smtClean="0"/>
              <a:t>should</a:t>
            </a:r>
            <a:r>
              <a:rPr lang="fr-FR" dirty="0" smtClean="0"/>
              <a:t> </a:t>
            </a:r>
            <a:r>
              <a:rPr lang="fr-FR" dirty="0" err="1" smtClean="0"/>
              <a:t>be</a:t>
            </a:r>
            <a:r>
              <a:rPr lang="fr-FR" dirty="0" smtClean="0"/>
              <a:t> </a:t>
            </a:r>
            <a:r>
              <a:rPr lang="fr-FR" dirty="0" err="1" smtClean="0"/>
              <a:t>taken</a:t>
            </a:r>
            <a:r>
              <a:rPr lang="fr-FR" dirty="0" smtClean="0"/>
              <a:t> </a:t>
            </a:r>
            <a:r>
              <a:rPr lang="fr-FR" dirty="0" err="1" smtClean="0"/>
              <a:t>from</a:t>
            </a:r>
            <a:r>
              <a:rPr lang="fr-FR" dirty="0" smtClean="0"/>
              <a:t> the </a:t>
            </a:r>
            <a:r>
              <a:rPr lang="fr-FR" dirty="0" err="1" smtClean="0"/>
              <a:t>technical</a:t>
            </a:r>
            <a:r>
              <a:rPr lang="fr-FR" dirty="0" smtClean="0"/>
              <a:t> </a:t>
            </a:r>
            <a:r>
              <a:rPr lang="fr-FR" dirty="0" err="1" smtClean="0"/>
              <a:t>survey</a:t>
            </a:r>
            <a:r>
              <a:rPr lang="fr-FR" dirty="0" smtClean="0"/>
              <a:t> and the Kick-off minutes call.</a:t>
            </a:r>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10</a:t>
            </a:fld>
            <a:endParaRPr lang="en-US"/>
          </a:p>
        </p:txBody>
      </p:sp>
    </p:spTree>
    <p:extLst>
      <p:ext uri="{BB962C8B-B14F-4D97-AF65-F5344CB8AC3E}">
        <p14:creationId xmlns:p14="http://schemas.microsoft.com/office/powerpoint/2010/main" val="221655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smtClean="0"/>
              <a:t>Health</a:t>
            </a:r>
            <a:r>
              <a:rPr lang="fr-FR" b="1" baseline="0" dirty="0" smtClean="0"/>
              <a:t> </a:t>
            </a:r>
            <a:r>
              <a:rPr lang="fr-FR" b="1" baseline="0" dirty="0" err="1" smtClean="0"/>
              <a:t>Factors</a:t>
            </a:r>
            <a:endParaRPr lang="fr-FR" b="1" baseline="0" dirty="0" smtClean="0"/>
          </a:p>
          <a:p>
            <a:pPr marL="171450" indent="-171450">
              <a:buFont typeface="Arial" panose="020B0604020202020204" pitchFamily="34" charset="0"/>
              <a:buChar char="•"/>
            </a:pPr>
            <a:r>
              <a:rPr lang="en-US" dirty="0" smtClean="0"/>
              <a:t>The current status is displayed as a Radar Chart that assess the application along the following five health factors: Robustness, Performance, Security, Transferability, and Changeability.</a:t>
            </a:r>
          </a:p>
          <a:p>
            <a:pPr marL="171450" indent="-171450">
              <a:buFont typeface="Arial" panose="020B0604020202020204" pitchFamily="34" charset="0"/>
              <a:buChar char="•"/>
            </a:pPr>
            <a:r>
              <a:rPr lang="en-US" dirty="0" smtClean="0"/>
              <a:t>In a nutshell, these Health Factors respectively assess the ability of each application to perform well in operations, to withstand workload, to insure data integrity and confidentiality, to be understood by a developer, and to be evolved quickly.</a:t>
            </a:r>
          </a:p>
          <a:p>
            <a:pPr marL="171450" indent="-171450">
              <a:buFont typeface="Arial" panose="020B0604020202020204" pitchFamily="34" charset="0"/>
              <a:buChar char="•"/>
            </a:pPr>
            <a:r>
              <a:rPr lang="en-US" dirty="0" smtClean="0"/>
              <a:t>This guides my assessment of the situation: how good – or bad – is the application likely to behave in operations? As this is a Web-facing application, is it robust and secure enough? As this is intended to serve all company employees, is it likely to withstand the workload during closing periods? </a:t>
            </a:r>
          </a:p>
          <a:p>
            <a:endParaRPr lang="fr-FR" baseline="0" dirty="0" smtClean="0"/>
          </a:p>
          <a:p>
            <a:r>
              <a:rPr lang="fr-FR" b="1" baseline="0" dirty="0" err="1" smtClean="0"/>
              <a:t>Technical</a:t>
            </a:r>
            <a:r>
              <a:rPr lang="fr-FR" b="1" baseline="0" dirty="0" smtClean="0"/>
              <a:t> </a:t>
            </a:r>
            <a:r>
              <a:rPr lang="fr-FR" b="1" baseline="0" dirty="0" err="1" smtClean="0"/>
              <a:t>Inventory</a:t>
            </a:r>
            <a:endParaRPr lang="fr-FR" b="1" baseline="0" dirty="0" smtClean="0"/>
          </a:p>
          <a:p>
            <a:pPr marL="171450" indent="-171450">
              <a:buFont typeface="Arial" panose="020B0604020202020204" pitchFamily="34" charset="0"/>
              <a:buChar char="•"/>
            </a:pPr>
            <a:r>
              <a:rPr lang="en-US" dirty="0" smtClean="0"/>
              <a:t>Technical Size - </a:t>
            </a:r>
            <a:r>
              <a:rPr lang="en-US" dirty="0" err="1" smtClean="0"/>
              <a:t>kLOCs</a:t>
            </a:r>
            <a:r>
              <a:rPr lang="en-US" dirty="0" smtClean="0"/>
              <a:t>/Classes/Files/Programs/Forms/SQL Artifacts/Tables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Various statistics for Current and Previous snapshots - Critical Violations/Critical Objects</a:t>
            </a:r>
          </a:p>
          <a:p>
            <a:pPr marL="171450" indent="-171450">
              <a:buFont typeface="Arial" panose="020B0604020202020204" pitchFamily="34" charset="0"/>
              <a:buChar char="•"/>
            </a:pPr>
            <a:r>
              <a:rPr lang="en-US" dirty="0" smtClean="0"/>
              <a:t>Top 5 </a:t>
            </a:r>
            <a:r>
              <a:rPr lang="en-US" dirty="0" err="1" smtClean="0"/>
              <a:t>technos</a:t>
            </a:r>
            <a:r>
              <a:rPr lang="en-US" dirty="0" smtClean="0"/>
              <a:t> for </a:t>
            </a:r>
            <a:r>
              <a:rPr lang="en-US" dirty="0" err="1" smtClean="0"/>
              <a:t>kLOCs</a:t>
            </a:r>
            <a:endParaRPr lang="en-US" dirty="0" smtClean="0"/>
          </a:p>
          <a:p>
            <a:endParaRPr lang="fr-FR" baseline="0" dirty="0" smtClean="0"/>
          </a:p>
          <a:p>
            <a:r>
              <a:rPr lang="fr-FR" b="1" baseline="0" dirty="0" smtClean="0"/>
              <a:t>Best Practice </a:t>
            </a:r>
            <a:r>
              <a:rPr lang="fr-FR" b="1" baseline="0" dirty="0" err="1" smtClean="0"/>
              <a:t>Compliance</a:t>
            </a:r>
            <a:endParaRPr lang="fr-FR" b="1" baseline="0" dirty="0" smtClean="0"/>
          </a:p>
          <a:p>
            <a:pPr marL="171450" indent="-171450">
              <a:buFont typeface="Arial" panose="020B0604020202020204" pitchFamily="34" charset="0"/>
              <a:buChar char="•"/>
            </a:pPr>
            <a:r>
              <a:rPr lang="en-US" altLang="en-US" dirty="0" smtClean="0"/>
              <a:t>The current status is displayed as a Radar Chart that assess my application along the following three rule compliance indexes: Documentation, Architectural Design, and Programming Practices.</a:t>
            </a:r>
          </a:p>
          <a:p>
            <a:pPr marL="171450" indent="-171450">
              <a:buFont typeface="Arial" panose="020B0604020202020204" pitchFamily="34" charset="0"/>
              <a:buChar char="•"/>
            </a:pPr>
            <a:r>
              <a:rPr lang="en-US" altLang="en-US" dirty="0" smtClean="0"/>
              <a:t>In a nutshell, these respectively assess the compliance of the application with 100s of quality rules.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This gives further insight in the situation: am I making some progress these days? Have I improved the situation on the long run?</a:t>
            </a:r>
          </a:p>
          <a:p>
            <a:pPr marL="171450" indent="-171450">
              <a:buFont typeface="Arial" panose="020B0604020202020204" pitchFamily="34" charset="0"/>
              <a:buChar char="•"/>
            </a:pPr>
            <a:endParaRPr lang="fr-FR" baseline="0" dirty="0" smtClean="0"/>
          </a:p>
          <a:p>
            <a:pPr marL="0" indent="0">
              <a:buFont typeface="Arial" panose="020B0604020202020204" pitchFamily="34" charset="0"/>
              <a:buNone/>
            </a:pPr>
            <a:r>
              <a:rPr lang="fr-FR" b="1" baseline="0" dirty="0" err="1" smtClean="0"/>
              <a:t>Comments</a:t>
            </a:r>
            <a:endParaRPr lang="fr-FR" b="1" baseline="0" dirty="0" smtClean="0"/>
          </a:p>
          <a:p>
            <a:pPr marL="171450" indent="-171450">
              <a:buFont typeface="Arial" panose="020B0604020202020204" pitchFamily="34" charset="0"/>
              <a:buChar char="•"/>
            </a:pPr>
            <a:r>
              <a:rPr lang="fr-FR" baseline="0" dirty="0" err="1" smtClean="0"/>
              <a:t>Provide</a:t>
            </a:r>
            <a:r>
              <a:rPr lang="fr-FR" baseline="0" dirty="0" smtClean="0"/>
              <a:t> a short comment about the </a:t>
            </a:r>
            <a:r>
              <a:rPr lang="fr-FR" baseline="0" dirty="0" err="1" smtClean="0"/>
              <a:t>overall</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 </a:t>
            </a:r>
          </a:p>
          <a:p>
            <a:pPr marL="628650" lvl="1" indent="-171450">
              <a:buFont typeface="Wingdings" panose="05000000000000000000" pitchFamily="2" charset="2"/>
              <a:buChar char="Ø"/>
            </a:pPr>
            <a:r>
              <a:rPr lang="fr-FR" baseline="0" dirty="0" err="1" smtClean="0"/>
              <a:t>Which</a:t>
            </a:r>
            <a:r>
              <a:rPr lang="fr-FR" baseline="0" dirty="0" smtClean="0"/>
              <a:t> </a:t>
            </a:r>
            <a:r>
              <a:rPr lang="fr-FR" baseline="0" dirty="0" err="1" smtClean="0"/>
              <a:t>Health</a:t>
            </a:r>
            <a:r>
              <a:rPr lang="fr-FR" baseline="0" dirty="0" smtClean="0"/>
              <a:t> Factor </a:t>
            </a:r>
            <a:r>
              <a:rPr lang="fr-FR" baseline="0" dirty="0" err="1" smtClean="0"/>
              <a:t>is</a:t>
            </a:r>
            <a:r>
              <a:rPr lang="fr-FR" baseline="0" dirty="0" smtClean="0"/>
              <a:t> </a:t>
            </a:r>
            <a:r>
              <a:rPr lang="fr-FR" baseline="0" dirty="0" err="1" smtClean="0"/>
              <a:t>at</a:t>
            </a:r>
            <a:r>
              <a:rPr lang="fr-FR" baseline="0" dirty="0" smtClean="0"/>
              <a:t> high </a:t>
            </a:r>
            <a:r>
              <a:rPr lang="fr-FR" baseline="0" dirty="0" err="1" smtClean="0"/>
              <a:t>risk</a:t>
            </a:r>
            <a:r>
              <a:rPr lang="fr-FR" baseline="0" dirty="0" smtClean="0"/>
              <a:t> (&lt;3) or </a:t>
            </a:r>
            <a:r>
              <a:rPr lang="fr-FR" baseline="0" dirty="0" err="1" smtClean="0"/>
              <a:t>higher</a:t>
            </a:r>
            <a:r>
              <a:rPr lang="fr-FR" baseline="0" dirty="0" smtClean="0"/>
              <a:t> </a:t>
            </a:r>
            <a:r>
              <a:rPr lang="fr-FR" baseline="0" dirty="0" err="1" smtClean="0"/>
              <a:t>risk</a:t>
            </a:r>
            <a:r>
              <a:rPr lang="fr-FR" baseline="0" dirty="0" smtClean="0"/>
              <a:t> (</a:t>
            </a:r>
            <a:r>
              <a:rPr lang="fr-FR" baseline="0" dirty="0" err="1" smtClean="0"/>
              <a:t>lower</a:t>
            </a:r>
            <a:r>
              <a:rPr lang="fr-FR" baseline="0" dirty="0" smtClean="0"/>
              <a:t> </a:t>
            </a:r>
            <a:r>
              <a:rPr lang="fr-FR" baseline="0" dirty="0" err="1" smtClean="0"/>
              <a:t>than</a:t>
            </a:r>
            <a:r>
              <a:rPr lang="fr-FR" baseline="0" dirty="0" smtClean="0"/>
              <a:t> </a:t>
            </a:r>
            <a:r>
              <a:rPr lang="fr-FR" baseline="0" dirty="0" err="1" smtClean="0"/>
              <a:t>other</a:t>
            </a:r>
            <a:r>
              <a:rPr lang="fr-FR" baseline="0" dirty="0" smtClean="0"/>
              <a:t> </a:t>
            </a:r>
            <a:r>
              <a:rPr lang="fr-FR" baseline="0" dirty="0" err="1" smtClean="0"/>
              <a:t>health</a:t>
            </a:r>
            <a:r>
              <a:rPr lang="fr-FR" baseline="0" dirty="0" smtClean="0"/>
              <a:t> </a:t>
            </a:r>
            <a:r>
              <a:rPr lang="fr-FR" baseline="0" dirty="0" err="1" smtClean="0"/>
              <a:t>Factors</a:t>
            </a:r>
            <a:r>
              <a:rPr lang="fr-FR" baseline="0" dirty="0" smtClean="0"/>
              <a:t>)</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baseline="0" dirty="0" err="1" smtClean="0"/>
              <a:t>Which</a:t>
            </a:r>
            <a:r>
              <a:rPr lang="fr-FR" baseline="0" dirty="0" smtClean="0"/>
              <a:t> </a:t>
            </a:r>
            <a:r>
              <a:rPr lang="fr-FR" baseline="0" dirty="0" err="1" smtClean="0"/>
              <a:t>Rule</a:t>
            </a:r>
            <a:r>
              <a:rPr lang="fr-FR" baseline="0" dirty="0" smtClean="0"/>
              <a:t> </a:t>
            </a:r>
            <a:r>
              <a:rPr lang="fr-FR" baseline="0" dirty="0" err="1" smtClean="0"/>
              <a:t>Compliance</a:t>
            </a:r>
            <a:r>
              <a:rPr lang="fr-FR" baseline="0" dirty="0" smtClean="0"/>
              <a:t> </a:t>
            </a:r>
            <a:r>
              <a:rPr lang="fr-FR" baseline="0" dirty="0" err="1" smtClean="0"/>
              <a:t>is</a:t>
            </a:r>
            <a:r>
              <a:rPr lang="fr-FR" baseline="0" dirty="0" smtClean="0"/>
              <a:t> </a:t>
            </a:r>
            <a:r>
              <a:rPr lang="fr-FR" baseline="0" dirty="0" err="1" smtClean="0"/>
              <a:t>at</a:t>
            </a:r>
            <a:r>
              <a:rPr lang="fr-FR" baseline="0" dirty="0" smtClean="0"/>
              <a:t> high </a:t>
            </a:r>
            <a:r>
              <a:rPr lang="fr-FR" baseline="0" dirty="0" err="1" smtClean="0"/>
              <a:t>risk</a:t>
            </a:r>
            <a:r>
              <a:rPr lang="fr-FR" baseline="0" dirty="0" smtClean="0"/>
              <a:t> (&lt;3) or </a:t>
            </a:r>
            <a:r>
              <a:rPr lang="fr-FR" baseline="0" dirty="0" err="1" smtClean="0"/>
              <a:t>higher</a:t>
            </a:r>
            <a:r>
              <a:rPr lang="fr-FR" baseline="0" dirty="0" smtClean="0"/>
              <a:t> </a:t>
            </a:r>
            <a:r>
              <a:rPr lang="fr-FR" baseline="0" dirty="0" err="1" smtClean="0"/>
              <a:t>risk</a:t>
            </a:r>
            <a:r>
              <a:rPr lang="fr-FR" baseline="0" dirty="0" smtClean="0"/>
              <a:t> (</a:t>
            </a:r>
            <a:r>
              <a:rPr lang="fr-FR" baseline="0" dirty="0" err="1" smtClean="0"/>
              <a:t>lower</a:t>
            </a:r>
            <a:r>
              <a:rPr lang="fr-FR" baseline="0" dirty="0" smtClean="0"/>
              <a:t> </a:t>
            </a:r>
            <a:r>
              <a:rPr lang="fr-FR" baseline="0" dirty="0" err="1" smtClean="0"/>
              <a:t>than</a:t>
            </a:r>
            <a:r>
              <a:rPr lang="fr-FR" baseline="0" dirty="0" smtClean="0"/>
              <a:t> </a:t>
            </a:r>
            <a:r>
              <a:rPr lang="fr-FR" baseline="0" dirty="0" err="1" smtClean="0"/>
              <a:t>other</a:t>
            </a:r>
            <a:r>
              <a:rPr lang="fr-FR" baseline="0" dirty="0" smtClean="0"/>
              <a:t> </a:t>
            </a:r>
            <a:r>
              <a:rPr lang="fr-FR" baseline="0" dirty="0" err="1" smtClean="0"/>
              <a:t>rule</a:t>
            </a:r>
            <a:r>
              <a:rPr lang="fr-FR" baseline="0" dirty="0" smtClean="0"/>
              <a:t> </a:t>
            </a:r>
            <a:r>
              <a:rPr lang="fr-FR" baseline="0" dirty="0" err="1" smtClean="0"/>
              <a:t>compliance</a:t>
            </a:r>
            <a:r>
              <a:rPr lang="fr-FR"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aseline="0" dirty="0" err="1" smtClean="0"/>
              <a:t>Provide</a:t>
            </a:r>
            <a:r>
              <a:rPr lang="fr-FR" baseline="0" dirty="0" smtClean="0"/>
              <a:t> a short comment on the trend (</a:t>
            </a:r>
            <a:r>
              <a:rPr lang="fr-FR" baseline="0" dirty="0" err="1" smtClean="0"/>
              <a:t>evolution</a:t>
            </a:r>
            <a:r>
              <a:rPr lang="fr-FR" baseline="0" dirty="0" smtClean="0"/>
              <a:t> of </a:t>
            </a:r>
            <a:r>
              <a:rPr lang="fr-FR" baseline="0" dirty="0" err="1" smtClean="0"/>
              <a:t>quantity</a:t>
            </a:r>
            <a:r>
              <a:rPr lang="fr-FR" baseline="0" dirty="0" smtClean="0"/>
              <a:t> and </a:t>
            </a:r>
            <a:r>
              <a:rPr lang="fr-FR" baseline="0" dirty="0" err="1" smtClean="0"/>
              <a:t>quality</a:t>
            </a:r>
            <a:r>
              <a:rPr lang="fr-FR" baseline="0" dirty="0" smtClean="0"/>
              <a:t>) if </a:t>
            </a:r>
            <a:r>
              <a:rPr lang="fr-FR" baseline="0" dirty="0" err="1" smtClean="0"/>
              <a:t>there</a:t>
            </a:r>
            <a:r>
              <a:rPr lang="fr-FR" baseline="0" dirty="0" smtClean="0"/>
              <a:t> are more </a:t>
            </a:r>
            <a:r>
              <a:rPr lang="fr-FR" baseline="0" dirty="0" err="1" smtClean="0"/>
              <a:t>than</a:t>
            </a:r>
            <a:r>
              <a:rPr lang="fr-FR" baseline="0" dirty="0" smtClean="0"/>
              <a:t> one version.</a:t>
            </a:r>
          </a:p>
          <a:p>
            <a:pPr marL="171450" indent="-171450">
              <a:buFont typeface="Arial" panose="020B0604020202020204" pitchFamily="34" charset="0"/>
              <a:buChar char="•"/>
            </a:pPr>
            <a:r>
              <a:rPr lang="fr-FR" baseline="0" dirty="0" err="1" smtClean="0"/>
              <a:t>Provide</a:t>
            </a:r>
            <a:r>
              <a:rPr lang="fr-FR" baseline="0" dirty="0" smtClean="0"/>
              <a:t> information </a:t>
            </a:r>
            <a:r>
              <a:rPr lang="fr-FR" baseline="0" dirty="0" err="1" smtClean="0"/>
              <a:t>regarding</a:t>
            </a:r>
            <a:r>
              <a:rPr lang="fr-FR" baseline="0" dirty="0" smtClean="0"/>
              <a:t> the module </a:t>
            </a:r>
            <a:r>
              <a:rPr lang="fr-FR" baseline="0" dirty="0" err="1" smtClean="0"/>
              <a:t>at</a:t>
            </a:r>
            <a:r>
              <a:rPr lang="fr-FR" baseline="0" dirty="0" smtClean="0"/>
              <a:t> </a:t>
            </a:r>
            <a:r>
              <a:rPr lang="fr-FR" baseline="0" dirty="0" err="1" smtClean="0"/>
              <a:t>higher</a:t>
            </a:r>
            <a:r>
              <a:rPr lang="fr-FR" baseline="0" dirty="0" smtClean="0"/>
              <a:t> </a:t>
            </a:r>
            <a:r>
              <a:rPr lang="fr-FR" baseline="0" dirty="0" err="1" smtClean="0"/>
              <a:t>risk</a:t>
            </a:r>
            <a:r>
              <a:rPr lang="fr-FR" baseline="0" dirty="0" smtClean="0"/>
              <a:t> </a:t>
            </a:r>
            <a:r>
              <a:rPr lang="fr-FR" baseline="0" dirty="0" err="1" smtClean="0"/>
              <a:t>with</a:t>
            </a:r>
            <a:r>
              <a:rPr lang="fr-FR" baseline="0" dirty="0" smtClean="0"/>
              <a:t> the </a:t>
            </a:r>
            <a:r>
              <a:rPr lang="fr-FR" baseline="0" dirty="0" err="1" smtClean="0"/>
              <a:t>name</a:t>
            </a:r>
            <a:r>
              <a:rPr lang="fr-FR" baseline="0" dirty="0" smtClean="0"/>
              <a:t> of the module and the </a:t>
            </a:r>
            <a:r>
              <a:rPr lang="fr-FR" baseline="0" dirty="0" err="1" smtClean="0"/>
              <a:t>health</a:t>
            </a:r>
            <a:r>
              <a:rPr lang="fr-FR" baseline="0" dirty="0" smtClean="0"/>
              <a:t> factor </a:t>
            </a:r>
            <a:r>
              <a:rPr lang="fr-FR" baseline="0" dirty="0" err="1" smtClean="0"/>
              <a:t>at</a:t>
            </a:r>
            <a:r>
              <a:rPr lang="fr-FR" baseline="0" dirty="0" smtClean="0"/>
              <a:t> </a:t>
            </a:r>
            <a:r>
              <a:rPr lang="fr-FR" baseline="0" dirty="0" err="1" smtClean="0"/>
              <a:t>higher</a:t>
            </a:r>
            <a:r>
              <a:rPr lang="fr-FR" baseline="0" dirty="0" smtClean="0"/>
              <a:t> </a:t>
            </a:r>
            <a:r>
              <a:rPr lang="fr-FR" baseline="0" dirty="0" err="1" smtClean="0"/>
              <a:t>risk</a:t>
            </a:r>
            <a:r>
              <a:rPr lang="fr-FR" baseline="0" dirty="0" smtClean="0"/>
              <a:t> for </a:t>
            </a:r>
            <a:r>
              <a:rPr lang="fr-FR" baseline="0" dirty="0" err="1" smtClean="0"/>
              <a:t>this</a:t>
            </a:r>
            <a:r>
              <a:rPr lang="fr-FR" baseline="0" dirty="0" smtClean="0"/>
              <a:t> module.</a:t>
            </a:r>
          </a:p>
          <a:p>
            <a:pPr marL="171450" indent="-171450">
              <a:buFont typeface="Arial" panose="020B0604020202020204" pitchFamily="34" charset="0"/>
              <a:buChar char="•"/>
            </a:pPr>
            <a:r>
              <a:rPr lang="fr-FR" baseline="0" dirty="0" err="1" smtClean="0"/>
              <a:t>Provide</a:t>
            </a:r>
            <a:r>
              <a:rPr lang="fr-FR" baseline="0" dirty="0" smtClean="0"/>
              <a:t> the </a:t>
            </a:r>
            <a:r>
              <a:rPr lang="fr-FR" baseline="0" dirty="0" err="1" smtClean="0"/>
              <a:t>name</a:t>
            </a:r>
            <a:r>
              <a:rPr lang="fr-FR" baseline="0" dirty="0" smtClean="0"/>
              <a:t> of the </a:t>
            </a:r>
            <a:r>
              <a:rPr lang="fr-FR" baseline="0" dirty="0" err="1" smtClean="0"/>
              <a:t>technical</a:t>
            </a:r>
            <a:r>
              <a:rPr lang="fr-FR" baseline="0" dirty="0" smtClean="0"/>
              <a:t> </a:t>
            </a:r>
            <a:r>
              <a:rPr lang="fr-FR" baseline="0" dirty="0" err="1" smtClean="0"/>
              <a:t>criteria</a:t>
            </a:r>
            <a:r>
              <a:rPr lang="fr-FR" baseline="0" dirty="0" smtClean="0"/>
              <a:t> </a:t>
            </a:r>
            <a:r>
              <a:rPr lang="fr-FR" baseline="0" dirty="0" err="1" smtClean="0"/>
              <a:t>at</a:t>
            </a:r>
            <a:r>
              <a:rPr lang="fr-FR" baseline="0" dirty="0" smtClean="0"/>
              <a:t> </a:t>
            </a:r>
            <a:r>
              <a:rPr lang="fr-FR" baseline="0" dirty="0" err="1" smtClean="0"/>
              <a:t>higher</a:t>
            </a:r>
            <a:r>
              <a:rPr lang="fr-FR" baseline="0" dirty="0" smtClean="0"/>
              <a:t> </a:t>
            </a:r>
            <a:r>
              <a:rPr lang="fr-FR" baseline="0" dirty="0" err="1" smtClean="0"/>
              <a:t>risk</a:t>
            </a:r>
            <a:r>
              <a:rPr lang="fr-FR" baseline="0" dirty="0" smtClean="0"/>
              <a:t> or </a:t>
            </a:r>
            <a:r>
              <a:rPr lang="fr-FR" baseline="0" dirty="0" err="1" smtClean="0"/>
              <a:t>with</a:t>
            </a:r>
            <a:r>
              <a:rPr lang="fr-FR" baseline="0" dirty="0" smtClean="0"/>
              <a:t> the </a:t>
            </a:r>
            <a:r>
              <a:rPr lang="fr-FR" baseline="0" dirty="0" err="1" smtClean="0"/>
              <a:t>higher</a:t>
            </a:r>
            <a:r>
              <a:rPr lang="fr-FR" baseline="0" dirty="0" smtClean="0"/>
              <a:t> </a:t>
            </a:r>
            <a:r>
              <a:rPr lang="fr-FR" baseline="0" dirty="0" err="1" smtClean="0"/>
              <a:t>increase</a:t>
            </a:r>
            <a:r>
              <a:rPr lang="fr-FR" baseline="0" dirty="0" smtClean="0"/>
              <a:t> if </a:t>
            </a:r>
            <a:r>
              <a:rPr lang="fr-FR" baseline="0" dirty="0" err="1" smtClean="0"/>
              <a:t>there</a:t>
            </a:r>
            <a:r>
              <a:rPr lang="fr-FR" baseline="0" dirty="0" smtClean="0"/>
              <a:t> </a:t>
            </a:r>
            <a:r>
              <a:rPr lang="fr-FR" baseline="0" dirty="0" err="1" smtClean="0"/>
              <a:t>is</a:t>
            </a:r>
            <a:r>
              <a:rPr lang="fr-FR" baseline="0" dirty="0" smtClean="0"/>
              <a:t> an </a:t>
            </a:r>
            <a:r>
              <a:rPr lang="fr-FR" baseline="0" dirty="0" err="1" smtClean="0"/>
              <a:t>evolution</a:t>
            </a:r>
            <a:endParaRPr lang="fr-FR" baseline="0" dirty="0" smtClean="0"/>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11</a:t>
            </a:fld>
            <a:endParaRPr lang="en-US"/>
          </a:p>
        </p:txBody>
      </p:sp>
    </p:spTree>
    <p:extLst>
      <p:ext uri="{BB962C8B-B14F-4D97-AF65-F5344CB8AC3E}">
        <p14:creationId xmlns:p14="http://schemas.microsoft.com/office/powerpoint/2010/main" val="2455164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i="0" u="none" strike="noStrike" kern="1200" baseline="0" dirty="0" err="1" smtClean="0">
                <a:solidFill>
                  <a:schemeClr val="tx1"/>
                </a:solidFill>
                <a:latin typeface="+mn-lt"/>
                <a:ea typeface="+mn-ea"/>
                <a:cs typeface="+mn-cs"/>
              </a:rPr>
              <a:t>Technical</a:t>
            </a:r>
            <a:r>
              <a:rPr lang="fr-FR" sz="1200" b="1" i="0" u="none" strike="noStrike" kern="1200" baseline="0" dirty="0" smtClean="0">
                <a:solidFill>
                  <a:schemeClr val="tx1"/>
                </a:solidFill>
                <a:latin typeface="+mn-lt"/>
                <a:ea typeface="+mn-ea"/>
                <a:cs typeface="+mn-cs"/>
              </a:rPr>
              <a:t> </a:t>
            </a:r>
            <a:r>
              <a:rPr lang="fr-FR" sz="1200" b="1" i="0" u="none" strike="noStrike" kern="1200" baseline="0" dirty="0" err="1" smtClean="0">
                <a:solidFill>
                  <a:schemeClr val="tx1"/>
                </a:solidFill>
                <a:latin typeface="+mn-lt"/>
                <a:ea typeface="+mn-ea"/>
                <a:cs typeface="+mn-cs"/>
              </a:rPr>
              <a:t>Debt</a:t>
            </a:r>
            <a:r>
              <a:rPr lang="fr-FR" sz="1200" b="1" i="0" u="none" strike="noStrike" kern="1200" baseline="0" dirty="0" smtClean="0">
                <a:solidFill>
                  <a:schemeClr val="tx1"/>
                </a:solidFill>
                <a:latin typeface="+mn-lt"/>
                <a:ea typeface="+mn-ea"/>
                <a:cs typeface="+mn-cs"/>
              </a:rPr>
              <a:t> Graph</a:t>
            </a:r>
          </a:p>
          <a:p>
            <a:r>
              <a:rPr lang="en-US" sz="1200" b="0" i="1"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Left</a:t>
            </a:r>
            <a:r>
              <a:rPr lang="fr-FR" sz="1200" b="0" i="0" u="none" strike="noStrike" kern="1200" baseline="0" dirty="0" smtClean="0">
                <a:solidFill>
                  <a:schemeClr val="tx1"/>
                </a:solidFill>
                <a:latin typeface="+mn-lt"/>
                <a:ea typeface="+mn-ea"/>
                <a:cs typeface="+mn-cs"/>
              </a:rPr>
              <a:t> Y axis, </a:t>
            </a:r>
            <a:r>
              <a:rPr lang="fr-FR" sz="1200" b="0" i="0" u="none" strike="noStrike" kern="1200" baseline="0" dirty="0" err="1" smtClean="0">
                <a:solidFill>
                  <a:schemeClr val="tx1"/>
                </a:solidFill>
                <a:latin typeface="+mn-lt"/>
                <a:ea typeface="+mn-ea"/>
                <a:cs typeface="+mn-cs"/>
              </a:rPr>
              <a:t>debt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evolution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added</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removed</a:t>
            </a:r>
            <a:r>
              <a:rPr lang="fr-FR" sz="1200" b="0" i="0" u="none" strike="noStrike" kern="1200" baseline="0" dirty="0" smtClean="0">
                <a:solidFill>
                  <a:schemeClr val="tx1"/>
                </a:solidFill>
                <a:latin typeface="+mn-lt"/>
                <a:ea typeface="+mn-ea"/>
                <a:cs typeface="+mn-cs"/>
              </a:rPr>
              <a:t>) in euro</a:t>
            </a:r>
          </a:p>
          <a:p>
            <a:r>
              <a:rPr lang="en-US" sz="1200" b="0" i="1" u="none" strike="noStrike" kern="1200" baseline="0" dirty="0" smtClean="0">
                <a:solidFill>
                  <a:schemeClr val="tx1"/>
                </a:solidFill>
                <a:latin typeface="+mn-lt"/>
                <a:ea typeface="+mn-ea"/>
                <a:cs typeface="+mn-cs"/>
              </a:rPr>
              <a:t>•  </a:t>
            </a:r>
            <a:r>
              <a:rPr lang="fr-FR" sz="1200" b="0" i="0" u="none" strike="noStrike" kern="1200" baseline="0" dirty="0" smtClean="0">
                <a:solidFill>
                  <a:schemeClr val="tx1"/>
                </a:solidFill>
                <a:latin typeface="+mn-lt"/>
                <a:ea typeface="+mn-ea"/>
                <a:cs typeface="+mn-cs"/>
              </a:rPr>
              <a:t>Right Y axis total </a:t>
            </a:r>
            <a:r>
              <a:rPr lang="fr-FR" sz="1200" b="0" i="0" u="none" strike="noStrike" kern="1200" baseline="0" dirty="0" err="1" smtClean="0">
                <a:solidFill>
                  <a:schemeClr val="tx1"/>
                </a:solidFill>
                <a:latin typeface="+mn-lt"/>
                <a:ea typeface="+mn-ea"/>
                <a:cs typeface="+mn-cs"/>
              </a:rPr>
              <a:t>debt</a:t>
            </a:r>
            <a:r>
              <a:rPr lang="fr-FR" sz="1200" b="0" i="0" u="none" strike="noStrike" kern="1200" baseline="0" dirty="0" smtClean="0">
                <a:solidFill>
                  <a:schemeClr val="tx1"/>
                </a:solidFill>
                <a:latin typeface="+mn-lt"/>
                <a:ea typeface="+mn-ea"/>
                <a:cs typeface="+mn-cs"/>
              </a:rPr>
              <a:t> in euro</a:t>
            </a:r>
          </a:p>
          <a:p>
            <a:r>
              <a:rPr lang="en-US" sz="1200" b="0" i="1" u="none" strike="noStrike" kern="1200" baseline="0" dirty="0" smtClean="0">
                <a:solidFill>
                  <a:schemeClr val="tx1"/>
                </a:solidFill>
                <a:latin typeface="+mn-lt"/>
                <a:ea typeface="+mn-ea"/>
                <a:cs typeface="+mn-cs"/>
              </a:rPr>
              <a:t>•  </a:t>
            </a:r>
            <a:r>
              <a:rPr lang="fr-FR" sz="1200" b="0" i="0" u="none" strike="noStrike" kern="1200" baseline="0" dirty="0" smtClean="0">
                <a:solidFill>
                  <a:schemeClr val="tx1"/>
                </a:solidFill>
                <a:latin typeface="+mn-lt"/>
                <a:ea typeface="+mn-ea"/>
                <a:cs typeface="+mn-cs"/>
              </a:rPr>
              <a:t>X axis, </a:t>
            </a:r>
            <a:r>
              <a:rPr lang="fr-FR" sz="1200" b="0" i="0" u="none" strike="noStrike" kern="1200" baseline="0" dirty="0" err="1" smtClean="0">
                <a:solidFill>
                  <a:schemeClr val="tx1"/>
                </a:solidFill>
                <a:latin typeface="+mn-lt"/>
                <a:ea typeface="+mn-ea"/>
                <a:cs typeface="+mn-cs"/>
              </a:rPr>
              <a:t>snapshots</a:t>
            </a:r>
            <a:r>
              <a:rPr lang="fr-FR" sz="1200" b="0" i="0" u="none" strike="noStrike" kern="1200" baseline="0" dirty="0" smtClean="0">
                <a:solidFill>
                  <a:schemeClr val="tx1"/>
                </a:solidFill>
                <a:latin typeface="+mn-lt"/>
                <a:ea typeface="+mn-ea"/>
                <a:cs typeface="+mn-cs"/>
              </a:rPr>
              <a:t> date</a:t>
            </a:r>
          </a:p>
          <a:p>
            <a:endParaRPr lang="fr-FR" sz="1200" b="0" i="0" u="none" strike="noStrike" kern="1200" baseline="0" dirty="0" smtClean="0">
              <a:solidFill>
                <a:schemeClr val="tx1"/>
              </a:solidFill>
              <a:latin typeface="+mn-lt"/>
              <a:ea typeface="+mn-ea"/>
              <a:cs typeface="+mn-cs"/>
            </a:endParaRPr>
          </a:p>
          <a:p>
            <a:r>
              <a:rPr lang="fr-FR" sz="1200" b="1" i="0" u="none" strike="noStrike" kern="1200" baseline="0" dirty="0" err="1" smtClean="0">
                <a:solidFill>
                  <a:schemeClr val="tx1"/>
                </a:solidFill>
                <a:latin typeface="+mn-lt"/>
                <a:ea typeface="+mn-ea"/>
                <a:cs typeface="+mn-cs"/>
              </a:rPr>
              <a:t>Comments</a:t>
            </a:r>
            <a:endParaRPr lang="fr-FR" sz="1200" b="1" i="0" u="none" strike="noStrike" kern="1200" baseline="0" dirty="0" smtClean="0">
              <a:solidFill>
                <a:schemeClr val="tx1"/>
              </a:solidFill>
              <a:latin typeface="+mn-lt"/>
              <a:ea typeface="+mn-ea"/>
              <a:cs typeface="+mn-cs"/>
            </a:endParaRPr>
          </a:p>
          <a:p>
            <a:r>
              <a:rPr lang="fr-FR" sz="1200" b="0" i="0" u="none" strike="noStrike" kern="1200" baseline="0" dirty="0" err="1" smtClean="0">
                <a:solidFill>
                  <a:schemeClr val="tx1"/>
                </a:solidFill>
                <a:latin typeface="+mn-lt"/>
                <a:ea typeface="+mn-ea"/>
                <a:cs typeface="+mn-cs"/>
              </a:rPr>
              <a:t>Give</a:t>
            </a:r>
            <a:r>
              <a:rPr lang="fr-FR" sz="1200" b="0" i="0" u="none" strike="noStrike" kern="1200" baseline="0" dirty="0" smtClean="0">
                <a:solidFill>
                  <a:schemeClr val="tx1"/>
                </a:solidFill>
                <a:latin typeface="+mn-lt"/>
                <a:ea typeface="+mn-ea"/>
                <a:cs typeface="+mn-cs"/>
              </a:rPr>
              <a:t> the total </a:t>
            </a:r>
            <a:r>
              <a:rPr lang="fr-FR" sz="1200" b="0" i="0" u="none" strike="noStrike" kern="1200" baseline="0" dirty="0" err="1" smtClean="0">
                <a:solidFill>
                  <a:schemeClr val="tx1"/>
                </a:solidFill>
                <a:latin typeface="+mn-lt"/>
                <a:ea typeface="+mn-ea"/>
                <a:cs typeface="+mn-cs"/>
              </a:rPr>
              <a:t>technical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Debt</a:t>
            </a:r>
            <a:r>
              <a:rPr lang="fr-FR" sz="1200" b="0" i="0" u="none" strike="noStrike" kern="1200" baseline="0" dirty="0" smtClean="0">
                <a:solidFill>
                  <a:schemeClr val="tx1"/>
                </a:solidFill>
                <a:latin typeface="+mn-lt"/>
                <a:ea typeface="+mn-ea"/>
                <a:cs typeface="+mn-cs"/>
              </a:rPr>
              <a:t> on the last </a:t>
            </a:r>
            <a:r>
              <a:rPr lang="fr-FR" sz="1200" b="0" i="0" u="none" strike="noStrike" kern="1200" baseline="0" dirty="0" err="1" smtClean="0">
                <a:solidFill>
                  <a:schemeClr val="tx1"/>
                </a:solidFill>
                <a:latin typeface="+mn-lt"/>
                <a:ea typeface="+mn-ea"/>
                <a:cs typeface="+mn-cs"/>
              </a:rPr>
              <a:t>snapshot</a:t>
            </a:r>
            <a:r>
              <a:rPr lang="fr-FR" sz="1200" b="0" i="0" u="none" strike="noStrike" kern="1200" baseline="0" dirty="0" smtClean="0">
                <a:solidFill>
                  <a:schemeClr val="tx1"/>
                </a:solidFill>
                <a:latin typeface="+mn-lt"/>
                <a:ea typeface="+mn-ea"/>
                <a:cs typeface="+mn-cs"/>
              </a:rPr>
              <a:t>.</a:t>
            </a:r>
          </a:p>
          <a:p>
            <a:r>
              <a:rPr lang="fr-FR" sz="1200" b="0" i="0" u="none" strike="noStrike" kern="1200" baseline="0" dirty="0" err="1" smtClean="0">
                <a:solidFill>
                  <a:schemeClr val="tx1"/>
                </a:solidFill>
                <a:latin typeface="+mn-lt"/>
                <a:ea typeface="+mn-ea"/>
                <a:cs typeface="+mn-cs"/>
              </a:rPr>
              <a:t>Give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added</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removed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technical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debt</a:t>
            </a:r>
            <a:r>
              <a:rPr lang="fr-FR" sz="1200" b="0" i="0" u="none" strike="noStrike" kern="1200" baseline="0" dirty="0" smtClean="0">
                <a:solidFill>
                  <a:schemeClr val="tx1"/>
                </a:solidFill>
                <a:latin typeface="+mn-lt"/>
                <a:ea typeface="+mn-ea"/>
                <a:cs typeface="+mn-cs"/>
              </a:rPr>
              <a:t> value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the last </a:t>
            </a:r>
            <a:r>
              <a:rPr lang="fr-FR" sz="1200" b="0" i="0" u="none" strike="noStrike" kern="1200" baseline="0" dirty="0" err="1" smtClean="0">
                <a:solidFill>
                  <a:schemeClr val="tx1"/>
                </a:solidFill>
                <a:latin typeface="+mn-lt"/>
                <a:ea typeface="+mn-ea"/>
                <a:cs typeface="+mn-cs"/>
              </a:rPr>
              <a:t>snapshot</a:t>
            </a:r>
            <a:r>
              <a:rPr lang="fr-FR" sz="1200" b="0" i="0" u="none" strike="noStrike" kern="1200" baseline="0" dirty="0" smtClean="0">
                <a:solidFill>
                  <a:schemeClr val="tx1"/>
                </a:solidFill>
                <a:latin typeface="+mn-lt"/>
                <a:ea typeface="+mn-ea"/>
                <a:cs typeface="+mn-cs"/>
              </a:rPr>
              <a:t> if </a:t>
            </a:r>
            <a:r>
              <a:rPr lang="fr-FR" sz="1200" b="0" i="0" u="none" strike="noStrike" kern="1200" baseline="0" dirty="0" err="1" smtClean="0">
                <a:solidFill>
                  <a:schemeClr val="tx1"/>
                </a:solidFill>
                <a:latin typeface="+mn-lt"/>
                <a:ea typeface="+mn-ea"/>
                <a:cs typeface="+mn-cs"/>
              </a:rPr>
              <a:t>evolution</a:t>
            </a:r>
            <a:endParaRPr lang="fr-FR" sz="1200" b="0" i="0" u="none" strike="noStrike" kern="1200" baseline="0" dirty="0" smtClean="0">
              <a:solidFill>
                <a:schemeClr val="tx1"/>
              </a:solidFill>
              <a:latin typeface="+mn-lt"/>
              <a:ea typeface="+mn-ea"/>
              <a:cs typeface="+mn-cs"/>
            </a:endParaRPr>
          </a:p>
          <a:p>
            <a:endParaRPr lang="fr-FR" sz="1200" b="0" i="0" u="none" strike="noStrike" kern="1200" baseline="0" dirty="0" smtClean="0">
              <a:solidFill>
                <a:schemeClr val="tx1"/>
              </a:solidFill>
              <a:latin typeface="+mn-lt"/>
              <a:ea typeface="+mn-ea"/>
              <a:cs typeface="+mn-cs"/>
            </a:endParaRPr>
          </a:p>
          <a:p>
            <a:r>
              <a:rPr lang="fr-FR" b="1" dirty="0" err="1" smtClean="0"/>
              <a:t>Technical</a:t>
            </a:r>
            <a:r>
              <a:rPr lang="fr-FR" b="1" dirty="0" smtClean="0"/>
              <a:t> </a:t>
            </a:r>
            <a:r>
              <a:rPr lang="fr-FR" b="1" dirty="0" err="1" smtClean="0"/>
              <a:t>Debt</a:t>
            </a:r>
            <a:r>
              <a:rPr lang="fr-FR" b="1" dirty="0" smtClean="0"/>
              <a:t> </a:t>
            </a:r>
            <a:r>
              <a:rPr lang="fr-FR" b="1" dirty="0" err="1" smtClean="0"/>
              <a:t>Definition</a:t>
            </a:r>
            <a:r>
              <a:rPr lang="fr-FR" b="1" baseline="0" dirty="0" smtClean="0"/>
              <a:t> in </a:t>
            </a:r>
            <a:r>
              <a:rPr lang="fr-FR" b="1" baseline="0" dirty="0" err="1" smtClean="0"/>
              <a:t>details</a:t>
            </a:r>
            <a:endParaRPr lang="fr-FR" b="1" dirty="0" smtClean="0"/>
          </a:p>
          <a:p>
            <a:pPr marL="0" indent="0">
              <a:buFont typeface="Arial" panose="020B0604020202020204" pitchFamily="34" charset="0"/>
              <a:buNone/>
            </a:pPr>
            <a:r>
              <a:rPr lang="en-US" sz="1200" b="0" i="1" u="none" strike="noStrike" kern="1200" baseline="0" dirty="0" smtClean="0">
                <a:solidFill>
                  <a:schemeClr val="tx1"/>
                </a:solidFill>
                <a:latin typeface="+mn-lt"/>
                <a:ea typeface="+mn-ea"/>
                <a:cs typeface="+mn-cs"/>
              </a:rPr>
              <a:t>• Principal  </a:t>
            </a:r>
            <a:r>
              <a:rPr lang="en-US" sz="1200" b="0" i="0" u="none" strike="noStrike" kern="1200" baseline="0" dirty="0" smtClean="0">
                <a:solidFill>
                  <a:schemeClr val="tx1"/>
                </a:solidFill>
                <a:latin typeface="+mn-lt"/>
                <a:ea typeface="+mn-ea"/>
                <a:cs typeface="+mn-cs"/>
              </a:rPr>
              <a:t>is the cost of remediating should-fix violations in production code (hereafter referred to as “TD-principal”).</a:t>
            </a:r>
          </a:p>
          <a:p>
            <a:r>
              <a:rPr lang="en-US" sz="1200" b="0" i="1" u="none" strike="noStrike" kern="1200" baseline="0" dirty="0" smtClean="0">
                <a:solidFill>
                  <a:schemeClr val="tx1"/>
                </a:solidFill>
                <a:latin typeface="+mn-lt"/>
                <a:ea typeface="+mn-ea"/>
                <a:cs typeface="+mn-cs"/>
              </a:rPr>
              <a:t>• Interest </a:t>
            </a:r>
            <a:r>
              <a:rPr lang="en-US" sz="1200" b="0" i="0" u="none" strike="noStrike" kern="1200" baseline="0" dirty="0" smtClean="0">
                <a:solidFill>
                  <a:schemeClr val="tx1"/>
                </a:solidFill>
                <a:latin typeface="+mn-lt"/>
                <a:ea typeface="+mn-ea"/>
                <a:cs typeface="+mn-cs"/>
              </a:rPr>
              <a:t>is the continuing costs attributable to should-fix violations in production code that haven’t been remediated, such as greater maintenance hours and inefficient resource usage.</a:t>
            </a:r>
          </a:p>
          <a:p>
            <a:r>
              <a:rPr lang="en-US" sz="1200" b="0" i="1" u="none" strike="noStrike" kern="1200" baseline="0" dirty="0" smtClean="0">
                <a:solidFill>
                  <a:schemeClr val="tx1"/>
                </a:solidFill>
                <a:latin typeface="+mn-lt"/>
                <a:ea typeface="+mn-ea"/>
                <a:cs typeface="+mn-cs"/>
              </a:rPr>
              <a:t>• Technical debt </a:t>
            </a:r>
            <a:r>
              <a:rPr lang="en-US" sz="1200" b="0" i="0" u="none" strike="noStrike" kern="1200" baseline="0" dirty="0" smtClean="0">
                <a:solidFill>
                  <a:schemeClr val="tx1"/>
                </a:solidFill>
                <a:latin typeface="+mn-lt"/>
                <a:ea typeface="+mn-ea"/>
                <a:cs typeface="+mn-cs"/>
              </a:rPr>
              <a:t>is the future costs attributable to known violations in production code that should be fixed—a cost that includes both principal and interest.</a:t>
            </a:r>
          </a:p>
          <a:p>
            <a:endParaRPr lang="en-US" b="0"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13</a:t>
            </a:fld>
            <a:endParaRPr lang="en-US"/>
          </a:p>
        </p:txBody>
      </p:sp>
    </p:spTree>
    <p:extLst>
      <p:ext uri="{BB962C8B-B14F-4D97-AF65-F5344CB8AC3E}">
        <p14:creationId xmlns:p14="http://schemas.microsoft.com/office/powerpoint/2010/main" val="1516254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b="1774"/>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grpSp>
          <p:pic>
            <p:nvPicPr>
              <p:cNvPr id="8" name="Picture 7" descr="Cover_Cast_IceBerg_3-JSP9.jpg"/>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25000"/>
                        </a14:imgEffect>
                      </a14:imgLayer>
                    </a14:imgProps>
                  </a:ext>
                </a:extLst>
              </a:blip>
              <a:srcRect t="30446" b="21586"/>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print"/>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solidFill>
                  <a:schemeClr val="tx1"/>
                </a:solidFill>
              </a:defRPr>
            </a:lvl1pPr>
          </a:lstStyle>
          <a:p>
            <a:fld id="{D112F321-ADE0-4CA9-90EE-BE719C325C6C}" type="slidenum">
              <a:rPr lang="fr-FR" smtClean="0"/>
              <a:pPr/>
              <a:t>‹#›</a:t>
            </a:fld>
            <a:endParaRPr lang="fr-FR" dirty="0"/>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6" name="Text Placeholder 6"/>
          <p:cNvSpPr>
            <a:spLocks noGrp="1"/>
          </p:cNvSpPr>
          <p:nvPr>
            <p:ph type="body" sz="quarter" idx="15"/>
          </p:nvPr>
        </p:nvSpPr>
        <p:spPr>
          <a:xfrm>
            <a:off x="4764612" y="386144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8" name="Text Placeholder 6"/>
          <p:cNvSpPr>
            <a:spLocks noGrp="1"/>
          </p:cNvSpPr>
          <p:nvPr>
            <p:ph type="body" sz="quarter" idx="16"/>
          </p:nvPr>
        </p:nvSpPr>
        <p:spPr>
          <a:xfrm>
            <a:off x="261122" y="3862846"/>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4600110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
        <p:nvSpPr>
          <p:cNvPr id="4" name="Rectangle 3"/>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4" y="6516077"/>
            <a:ext cx="2230021" cy="228600"/>
          </a:xfrm>
          <a:prstGeom prst="rect">
            <a:avLst/>
          </a:prstGeom>
          <a:noFill/>
          <a:ln w="9525">
            <a:noFill/>
            <a:miter lim="800000"/>
            <a:headEnd/>
            <a:tailEnd/>
          </a:ln>
          <a:effectLst/>
        </p:spPr>
        <p:txBody>
          <a:bodyPr wrap="none" lIns="0" tIns="0" rIns="0" bIns="0" anchor="ctr"/>
          <a:lstStyle/>
          <a:p>
            <a:pPr marL="0" indent="0" algn="l" eaLnBrk="0" hangingPunct="0">
              <a:defRPr/>
            </a:pPr>
            <a:r>
              <a:rPr lang="en-US" sz="1000" b="0" dirty="0" smtClean="0">
                <a:solidFill>
                  <a:schemeClr val="tx2">
                    <a:lumMod val="65000"/>
                    <a:lumOff val="35000"/>
                  </a:schemeClr>
                </a:solidFill>
                <a:latin typeface="+mn-lt"/>
                <a:cs typeface="Arial" pitchFamily="34" charset="0"/>
              </a:rPr>
              <a:t>CAST Application Intelligence Platform</a:t>
            </a:r>
            <a:endParaRPr lang="en-US" sz="1000" b="0" dirty="0">
              <a:solidFill>
                <a:schemeClr val="tx2">
                  <a:lumMod val="65000"/>
                  <a:lumOff val="35000"/>
                </a:schemeClr>
              </a:solidFill>
              <a:latin typeface="+mn-lt"/>
              <a:cs typeface="Arial" pitchFamily="34" charset="0"/>
            </a:endParaRPr>
          </a:p>
        </p:txBody>
      </p:sp>
      <p:pic>
        <p:nvPicPr>
          <p:cNvPr id="18" name="Picture 17" descr="CAST_grey_100_bl.jpg"/>
          <p:cNvPicPr>
            <a:picLocks noChangeAspect="1"/>
          </p:cNvPicPr>
          <p:nvPr/>
        </p:nvPicPr>
        <p:blipFill>
          <a:blip r:embed="rId10"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fld id="{D112F321-ADE0-4CA9-90EE-BE719C325C6C}" type="slidenum">
              <a:rPr lang="fr-FR" smtClean="0"/>
              <a:pPr/>
              <a:t>‹#›</a:t>
            </a:fld>
            <a:endParaRPr lang="fr-F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microsoft.com/office/2007/relationships/hdphoto" Target="../media/hdphoto2.wdp"/><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fr-FR" dirty="0" smtClean="0"/>
              <a:t>CAST AIP – Out of the Box </a:t>
            </a:r>
            <a:r>
              <a:rPr lang="fr-FR" dirty="0" err="1" smtClean="0"/>
              <a:t>Presentation</a:t>
            </a:r>
            <a:endParaRPr lang="en-US" dirty="0"/>
          </a:p>
        </p:txBody>
      </p:sp>
      <p:sp>
        <p:nvSpPr>
          <p:cNvPr id="4" name="TextBox 3" descr="TEXT;APPLICATION_NAME"/>
          <p:cNvSpPr txBox="1"/>
          <p:nvPr/>
        </p:nvSpPr>
        <p:spPr>
          <a:xfrm>
            <a:off x="3713854" y="5462599"/>
            <a:ext cx="2880320" cy="369332"/>
          </a:xfrm>
          <a:prstGeom prst="rect">
            <a:avLst/>
          </a:prstGeom>
          <a:noFill/>
        </p:spPr>
        <p:txBody>
          <a:bodyPr wrap="square" rtlCol="0">
            <a:spAutoFit/>
          </a:bodyPr>
          <a:lstStyle/>
          <a:p>
            <a:r>
              <a:rPr lang="fr-FR" b="1" i="1" dirty="0" err="1" smtClean="0">
                <a:solidFill>
                  <a:schemeClr val="tx2">
                    <a:lumMod val="60000"/>
                    <a:lumOff val="40000"/>
                  </a:schemeClr>
                </a:solidFill>
              </a:rPr>
              <a:t>ApplicationName</a:t>
            </a:r>
            <a:endParaRPr lang="fr-FR" b="1" i="1" dirty="0" smtClean="0">
              <a:solidFill>
                <a:schemeClr val="tx2">
                  <a:lumMod val="60000"/>
                  <a:lumOff val="40000"/>
                </a:schemeClr>
              </a:solidFill>
            </a:endParaRPr>
          </a:p>
        </p:txBody>
      </p:sp>
      <p:sp>
        <p:nvSpPr>
          <p:cNvPr id="5" name="TextBox 4" descr="TEXT;LAST_SNAPSHOT_VERSION"/>
          <p:cNvSpPr txBox="1"/>
          <p:nvPr/>
        </p:nvSpPr>
        <p:spPr>
          <a:xfrm>
            <a:off x="3708918" y="5840787"/>
            <a:ext cx="2880320" cy="369332"/>
          </a:xfrm>
          <a:prstGeom prst="rect">
            <a:avLst/>
          </a:prstGeom>
          <a:noFill/>
        </p:spPr>
        <p:txBody>
          <a:bodyPr wrap="square" rtlCol="0">
            <a:spAutoFit/>
          </a:bodyPr>
          <a:lstStyle/>
          <a:p>
            <a:r>
              <a:rPr lang="fr-FR" b="1" i="1" dirty="0" smtClean="0">
                <a:solidFill>
                  <a:schemeClr val="tx2">
                    <a:lumMod val="60000"/>
                    <a:lumOff val="40000"/>
                  </a:schemeClr>
                </a:solidFill>
              </a:rPr>
              <a:t>version</a:t>
            </a:r>
          </a:p>
        </p:txBody>
      </p:sp>
      <p:sp>
        <p:nvSpPr>
          <p:cNvPr id="6" name="TextBox 5" descr="TEXT;TODAY_DATE"/>
          <p:cNvSpPr txBox="1"/>
          <p:nvPr/>
        </p:nvSpPr>
        <p:spPr>
          <a:xfrm>
            <a:off x="119945" y="6381328"/>
            <a:ext cx="3515951" cy="400110"/>
          </a:xfrm>
          <a:prstGeom prst="rect">
            <a:avLst/>
          </a:prstGeom>
          <a:noFill/>
        </p:spPr>
        <p:txBody>
          <a:bodyPr wrap="square" rtlCol="0">
            <a:normAutofit/>
          </a:bodyPr>
          <a:lstStyle/>
          <a:p>
            <a:r>
              <a:rPr lang="fr-FR" sz="1400" b="1" dirty="0">
                <a:solidFill>
                  <a:schemeClr val="tx1">
                    <a:lumMod val="50000"/>
                    <a:lumOff val="50000"/>
                  </a:schemeClr>
                </a:solidFill>
                <a:latin typeface="Georgia" pitchFamily="18" charset="0"/>
                <a:ea typeface="+mj-ea"/>
                <a:cs typeface="Arial" pitchFamily="34" charset="0"/>
              </a:rPr>
              <a:t>TodayDate</a:t>
            </a:r>
          </a:p>
        </p:txBody>
      </p:sp>
      <p:sp>
        <p:nvSpPr>
          <p:cNvPr id="2" name="TextBox 1"/>
          <p:cNvSpPr txBox="1"/>
          <p:nvPr/>
        </p:nvSpPr>
        <p:spPr>
          <a:xfrm>
            <a:off x="2153364" y="5840787"/>
            <a:ext cx="1482532" cy="369332"/>
          </a:xfrm>
          <a:prstGeom prst="rect">
            <a:avLst/>
          </a:prstGeom>
        </p:spPr>
        <p:txBody>
          <a:bodyPr vert="horz" wrap="square" lIns="45720" tIns="45720" rIns="45720" bIns="45720" rtlCol="0">
            <a:spAutoFit/>
          </a:bodyPr>
          <a:lstStyle/>
          <a:p>
            <a:pPr marL="1587" algn="r">
              <a:spcBef>
                <a:spcPts val="300"/>
              </a:spcBef>
              <a:spcAft>
                <a:spcPts val="400"/>
              </a:spcAft>
              <a:buClr>
                <a:schemeClr val="tx2">
                  <a:lumMod val="65000"/>
                  <a:lumOff val="35000"/>
                </a:schemeClr>
              </a:buClr>
              <a:buSzPct val="95000"/>
            </a:pPr>
            <a:r>
              <a:rPr lang="fr-FR" dirty="0" smtClean="0">
                <a:solidFill>
                  <a:schemeClr val="tx2">
                    <a:lumMod val="60000"/>
                    <a:lumOff val="40000"/>
                  </a:schemeClr>
                </a:solidFill>
              </a:rPr>
              <a:t>Version : </a:t>
            </a:r>
            <a:endParaRPr lang="en-US" dirty="0" err="1">
              <a:solidFill>
                <a:schemeClr val="tx2">
                  <a:lumMod val="60000"/>
                  <a:lumOff val="40000"/>
                </a:schemeClr>
              </a:solidFill>
            </a:endParaRPr>
          </a:p>
        </p:txBody>
      </p:sp>
      <p:sp>
        <p:nvSpPr>
          <p:cNvPr id="7" name="TextBox 6"/>
          <p:cNvSpPr txBox="1"/>
          <p:nvPr/>
        </p:nvSpPr>
        <p:spPr>
          <a:xfrm>
            <a:off x="2281604" y="5462599"/>
            <a:ext cx="1427314" cy="369332"/>
          </a:xfrm>
          <a:prstGeom prst="rect">
            <a:avLst/>
          </a:prstGeom>
        </p:spPr>
        <p:txBody>
          <a:bodyPr vert="horz" wrap="none" lIns="45720" tIns="45720" rIns="45720" bIns="45720" rtlCol="0">
            <a:spAutoFit/>
          </a:bodyPr>
          <a:lstStyle/>
          <a:p>
            <a:pPr marL="1587" algn="r">
              <a:spcBef>
                <a:spcPts val="300"/>
              </a:spcBef>
              <a:spcAft>
                <a:spcPts val="400"/>
              </a:spcAft>
              <a:buClr>
                <a:schemeClr val="tx2">
                  <a:lumMod val="65000"/>
                  <a:lumOff val="35000"/>
                </a:schemeClr>
              </a:buClr>
              <a:buSzPct val="95000"/>
            </a:pPr>
            <a:r>
              <a:rPr lang="fr-FR" dirty="0">
                <a:solidFill>
                  <a:schemeClr val="tx2">
                    <a:lumMod val="60000"/>
                    <a:lumOff val="40000"/>
                  </a:schemeClr>
                </a:solidFill>
              </a:rPr>
              <a:t>Application</a:t>
            </a:r>
            <a:r>
              <a:rPr lang="fr-FR" b="1" dirty="0">
                <a:solidFill>
                  <a:schemeClr val="tx2">
                    <a:lumMod val="60000"/>
                    <a:lumOff val="40000"/>
                  </a:schemeClr>
                </a:solidFill>
              </a:rPr>
              <a:t> : </a:t>
            </a:r>
            <a:endParaRPr lang="en-US" b="1" dirty="0" err="1">
              <a:solidFill>
                <a:schemeClr val="tx2">
                  <a:lumMod val="60000"/>
                  <a:lumOff val="40000"/>
                </a:schemeClr>
              </a:solidFill>
            </a:endParaRPr>
          </a:p>
        </p:txBody>
      </p:sp>
    </p:spTree>
    <p:extLst>
      <p:ext uri="{BB962C8B-B14F-4D97-AF65-F5344CB8AC3E}">
        <p14:creationId xmlns:p14="http://schemas.microsoft.com/office/powerpoint/2010/main" val="172746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Context &amp; Objectives</a:t>
            </a:r>
            <a:endParaRPr lang="en-US" dirty="0"/>
          </a:p>
        </p:txBody>
      </p:sp>
      <p:sp>
        <p:nvSpPr>
          <p:cNvPr id="5" name="Text Placeholder 4"/>
          <p:cNvSpPr>
            <a:spLocks noGrp="1"/>
          </p:cNvSpPr>
          <p:nvPr>
            <p:ph type="body" sz="quarter" idx="11"/>
          </p:nvPr>
        </p:nvSpPr>
        <p:spPr>
          <a:xfrm>
            <a:off x="325438" y="907126"/>
            <a:ext cx="8504237" cy="4714111"/>
          </a:xfrm>
        </p:spPr>
        <p:txBody>
          <a:bodyPr/>
          <a:lstStyle/>
          <a:p>
            <a:r>
              <a:rPr lang="fr-FR" dirty="0" err="1" smtClean="0"/>
              <a:t>Context</a:t>
            </a:r>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r>
              <a:rPr lang="fr-FR" dirty="0" smtClean="0"/>
              <a:t>Objectives</a:t>
            </a:r>
          </a:p>
          <a:p>
            <a:pPr lvl="1"/>
            <a:r>
              <a:rPr lang="fr-FR" dirty="0" smtClean="0"/>
              <a:t>…</a:t>
            </a:r>
            <a:endParaRPr lang="en-US" dirty="0"/>
          </a:p>
        </p:txBody>
      </p:sp>
      <p:graphicFrame>
        <p:nvGraphicFramePr>
          <p:cNvPr id="10" name="Tableau 10"/>
          <p:cNvGraphicFramePr>
            <a:graphicFrameLocks noGrp="1"/>
          </p:cNvGraphicFramePr>
          <p:nvPr>
            <p:extLst>
              <p:ext uri="{D42A27DB-BD31-4B8C-83A1-F6EECF244321}">
                <p14:modId xmlns:p14="http://schemas.microsoft.com/office/powerpoint/2010/main" val="1575755850"/>
              </p:ext>
            </p:extLst>
          </p:nvPr>
        </p:nvGraphicFramePr>
        <p:xfrm>
          <a:off x="683568" y="1516975"/>
          <a:ext cx="8136904" cy="2848129"/>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3960440"/>
                <a:gridCol w="4176464"/>
              </a:tblGrid>
              <a:tr h="327849">
                <a:tc>
                  <a:txBody>
                    <a:bodyPr/>
                    <a:lstStyle/>
                    <a:p>
                      <a:pPr marL="63500" algn="l" defTabSz="914400" rtl="0" eaLnBrk="1" latinLnBrk="0" hangingPunct="1">
                        <a:spcAft>
                          <a:spcPts val="0"/>
                        </a:spcAft>
                      </a:pPr>
                      <a:r>
                        <a:rPr lang="fr-FR" sz="1600" kern="1200" noProof="0" dirty="0" smtClean="0"/>
                        <a:t>Application Name</a:t>
                      </a:r>
                      <a:endParaRPr lang="en-US" sz="1600" kern="1200" noProof="0" dirty="0">
                        <a:solidFill>
                          <a:schemeClr val="dk1"/>
                        </a:solidFill>
                        <a:latin typeface="+mn-lt"/>
                        <a:ea typeface="+mn-ea"/>
                        <a:cs typeface="+mn-cs"/>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Actual version number</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Number of Release per Year</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Number of End-users</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smtClean="0"/>
                        <a:t>Criticality</a:t>
                      </a:r>
                      <a:endParaRPr lang="en-US" sz="1600" noProof="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smtClean="0"/>
                        <a:t>Domain</a:t>
                      </a:r>
                      <a:endParaRPr lang="en-US" sz="1600" noProof="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Size Application Category</a:t>
                      </a:r>
                      <a:endParaRPr lang="en-US" sz="1600" noProof="0" dirty="0" smtClean="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Quality Application Category</a:t>
                      </a:r>
                      <a:endParaRPr lang="en-US" sz="1600" noProof="0" dirty="0" smtClean="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bl>
          </a:graphicData>
        </a:graphic>
      </p:graphicFrame>
      <p:sp>
        <p:nvSpPr>
          <p:cNvPr id="12" name="TextBox 48" descr="TEXT;APPLICATION_QUALITY_TYPE"/>
          <p:cNvSpPr txBox="1"/>
          <p:nvPr/>
        </p:nvSpPr>
        <p:spPr>
          <a:xfrm>
            <a:off x="4638367" y="4005064"/>
            <a:ext cx="4156075" cy="338554"/>
          </a:xfrm>
          <a:prstGeom prst="rect">
            <a:avLst/>
          </a:prstGeom>
          <a:noFill/>
        </p:spPr>
        <p:txBody>
          <a:bodyPr wrap="square" rtlCol="0">
            <a:spAutoFit/>
          </a:bodyPr>
          <a:lstStyle/>
          <a:p>
            <a:pPr algn="ctr"/>
            <a:r>
              <a:rPr lang="fr-FR" sz="1600" b="1" dirty="0" smtClean="0"/>
              <a:t>qualityType</a:t>
            </a:r>
          </a:p>
        </p:txBody>
      </p:sp>
      <p:sp>
        <p:nvSpPr>
          <p:cNvPr id="13" name="TextBox 64" descr="TEXT;APPLICATION_SIZE_TYPE"/>
          <p:cNvSpPr txBox="1"/>
          <p:nvPr/>
        </p:nvSpPr>
        <p:spPr>
          <a:xfrm>
            <a:off x="4638368" y="3666510"/>
            <a:ext cx="4156075" cy="338554"/>
          </a:xfrm>
          <a:prstGeom prst="rect">
            <a:avLst/>
          </a:prstGeom>
          <a:noFill/>
        </p:spPr>
        <p:txBody>
          <a:bodyPr wrap="square" rtlCol="0">
            <a:spAutoFit/>
          </a:bodyPr>
          <a:lstStyle/>
          <a:p>
            <a:pPr algn="ctr"/>
            <a:r>
              <a:rPr lang="fr-FR" sz="1600" b="1" dirty="0" smtClean="0"/>
              <a:t>SizeType</a:t>
            </a:r>
          </a:p>
        </p:txBody>
      </p:sp>
      <p:sp>
        <p:nvSpPr>
          <p:cNvPr id="15" name="TextBox 14" descr="TEXT;LAST_SNAPSHOT_VERSION"/>
          <p:cNvSpPr txBox="1"/>
          <p:nvPr/>
        </p:nvSpPr>
        <p:spPr>
          <a:xfrm>
            <a:off x="4638368" y="1878243"/>
            <a:ext cx="4156074" cy="338554"/>
          </a:xfrm>
          <a:prstGeom prst="rect">
            <a:avLst/>
          </a:prstGeom>
          <a:noFill/>
        </p:spPr>
        <p:txBody>
          <a:bodyPr wrap="square" rtlCol="0">
            <a:spAutoFit/>
          </a:bodyPr>
          <a:lstStyle/>
          <a:p>
            <a:pPr algn="ctr"/>
            <a:r>
              <a:rPr lang="fr-FR" sz="1600" b="1" dirty="0"/>
              <a:t>version</a:t>
            </a:r>
          </a:p>
        </p:txBody>
      </p:sp>
      <p:sp>
        <p:nvSpPr>
          <p:cNvPr id="16" name="TextBox 15" descr="TEXT;APPLICATION_NAME"/>
          <p:cNvSpPr txBox="1"/>
          <p:nvPr/>
        </p:nvSpPr>
        <p:spPr>
          <a:xfrm>
            <a:off x="4660509" y="1523665"/>
            <a:ext cx="4133934" cy="338554"/>
          </a:xfrm>
          <a:prstGeom prst="rect">
            <a:avLst/>
          </a:prstGeom>
          <a:noFill/>
        </p:spPr>
        <p:txBody>
          <a:bodyPr wrap="square" rtlCol="0">
            <a:spAutoFit/>
          </a:bodyPr>
          <a:lstStyle/>
          <a:p>
            <a:pPr algn="ctr"/>
            <a:r>
              <a:rPr lang="fr-FR" sz="1600" b="1" dirty="0" err="1"/>
              <a:t>ApplicationName</a:t>
            </a:r>
            <a:endParaRPr lang="fr-FR" sz="1600" b="1" dirty="0"/>
          </a:p>
        </p:txBody>
      </p:sp>
    </p:spTree>
    <p:extLst>
      <p:ext uri="{BB962C8B-B14F-4D97-AF65-F5344CB8AC3E}">
        <p14:creationId xmlns:p14="http://schemas.microsoft.com/office/powerpoint/2010/main" val="347354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4166229" y="796129"/>
            <a:ext cx="4726251" cy="2848895"/>
          </a:xfrm>
          <a:prstGeom prst="roundRect">
            <a:avLst>
              <a:gd name="adj" fmla="val 899"/>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fr-FR" dirty="0" err="1" smtClean="0"/>
              <a:t>Executive</a:t>
            </a:r>
            <a:r>
              <a:rPr lang="fr-FR" dirty="0" smtClean="0"/>
              <a:t> </a:t>
            </a:r>
            <a:r>
              <a:rPr lang="fr-FR" dirty="0" err="1" smtClean="0"/>
              <a:t>Summary</a:t>
            </a:r>
            <a:endParaRPr lang="en-US" dirty="0"/>
          </a:p>
        </p:txBody>
      </p:sp>
      <p:sp>
        <p:nvSpPr>
          <p:cNvPr id="4" name="Rounded Rectangle 3"/>
          <p:cNvSpPr/>
          <p:nvPr/>
        </p:nvSpPr>
        <p:spPr>
          <a:xfrm>
            <a:off x="251521" y="3789040"/>
            <a:ext cx="3816424" cy="2513789"/>
          </a:xfrm>
          <a:prstGeom prst="roundRect">
            <a:avLst>
              <a:gd name="adj" fmla="val 1157"/>
            </a:avLst>
          </a:prstGeom>
          <a:ln>
            <a:solidFill>
              <a:schemeClr val="bg1">
                <a:lumMod val="8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5" name="Rounded Rectangle 4"/>
          <p:cNvSpPr/>
          <p:nvPr/>
        </p:nvSpPr>
        <p:spPr>
          <a:xfrm>
            <a:off x="251520" y="764704"/>
            <a:ext cx="3816425" cy="2880320"/>
          </a:xfrm>
          <a:prstGeom prst="roundRect">
            <a:avLst>
              <a:gd name="adj" fmla="val 1086"/>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aphicFrame>
        <p:nvGraphicFramePr>
          <p:cNvPr id="6" name="Table 5" descr="TABLE;COMPLIANCE;HEADER=SHORT"/>
          <p:cNvGraphicFramePr>
            <a:graphicFrameLocks noGrp="1"/>
          </p:cNvGraphicFramePr>
          <p:nvPr>
            <p:extLst>
              <p:ext uri="{D42A27DB-BD31-4B8C-83A1-F6EECF244321}">
                <p14:modId xmlns:p14="http://schemas.microsoft.com/office/powerpoint/2010/main" val="3631575608"/>
              </p:ext>
            </p:extLst>
          </p:nvPr>
        </p:nvGraphicFramePr>
        <p:xfrm>
          <a:off x="323529" y="4143301"/>
          <a:ext cx="3672406" cy="669243"/>
        </p:xfrm>
        <a:graphic>
          <a:graphicData uri="http://schemas.openxmlformats.org/drawingml/2006/table">
            <a:tbl>
              <a:tblPr firstRow="1" bandRow="1">
                <a:tableStyleId>{B301B821-A1FF-4177-AEE7-76D212191A09}</a:tableStyleId>
              </a:tblPr>
              <a:tblGrid>
                <a:gridCol w="2054057"/>
                <a:gridCol w="560198"/>
                <a:gridCol w="497953"/>
                <a:gridCol w="560198"/>
              </a:tblGrid>
              <a:tr h="210975">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err="1" smtClean="0"/>
                        <a:t>Prog</a:t>
                      </a:r>
                      <a:r>
                        <a:rPr lang="en-GB" sz="900" dirty="0" smtClean="0"/>
                        <a:t>.</a:t>
                      </a:r>
                      <a:endParaRPr lang="fr-FR" sz="1050" dirty="0">
                        <a:latin typeface="Calibri"/>
                        <a:ea typeface="Calibri"/>
                        <a:cs typeface="Times New Roman"/>
                      </a:endParaRPr>
                    </a:p>
                  </a:txBody>
                  <a:tcPr marL="68580" marR="68580" marT="0" marB="0"/>
                </a:tc>
                <a:tc>
                  <a:txBody>
                    <a:bodyPr/>
                    <a:lstStyle/>
                    <a:p>
                      <a:pPr algn="ctr">
                        <a:lnSpc>
                          <a:spcPct val="115000"/>
                        </a:lnSpc>
                        <a:spcAft>
                          <a:spcPts val="0"/>
                        </a:spcAft>
                      </a:pPr>
                      <a:r>
                        <a:rPr lang="fr-FR" sz="900" dirty="0" smtClean="0">
                          <a:latin typeface="+mn-lt"/>
                          <a:ea typeface="Calibri"/>
                          <a:cs typeface="Times New Roman"/>
                        </a:rPr>
                        <a:t>Arch.</a:t>
                      </a:r>
                      <a:r>
                        <a:rPr lang="fr-FR" sz="900" baseline="0" dirty="0" smtClean="0">
                          <a:latin typeface="+mn-lt"/>
                          <a:ea typeface="Calibri"/>
                          <a:cs typeface="Times New Roman"/>
                        </a:rPr>
                        <a:t> </a:t>
                      </a:r>
                      <a:endParaRPr lang="fr-FR" sz="900" dirty="0">
                        <a:latin typeface="+mn-lt"/>
                        <a:ea typeface="Calibri"/>
                        <a:cs typeface="Times New Roman"/>
                      </a:endParaRPr>
                    </a:p>
                  </a:txBody>
                  <a:tcPr marL="68580" marR="68580" marT="0" marB="0"/>
                </a:tc>
                <a:tc>
                  <a:txBody>
                    <a:bodyPr/>
                    <a:lstStyle/>
                    <a:p>
                      <a:pPr algn="ctr">
                        <a:lnSpc>
                          <a:spcPct val="115000"/>
                        </a:lnSpc>
                        <a:spcAft>
                          <a:spcPts val="0"/>
                        </a:spcAft>
                      </a:pPr>
                      <a:r>
                        <a:rPr lang="fr-FR" sz="900" dirty="0" smtClean="0">
                          <a:latin typeface="+mn-lt"/>
                          <a:ea typeface="Calibri"/>
                          <a:cs typeface="Times New Roman"/>
                        </a:rPr>
                        <a:t>Doc.</a:t>
                      </a:r>
                      <a:endParaRPr lang="fr-FR" sz="900" dirty="0">
                        <a:latin typeface="+mn-lt"/>
                        <a:ea typeface="Calibri"/>
                        <a:cs typeface="Times New Roman"/>
                      </a:endParaRPr>
                    </a:p>
                  </a:txBody>
                  <a:tcPr marL="68580" marR="68580" marT="0" marB="0"/>
                </a:tc>
              </a:tr>
              <a:tr h="152756">
                <a:tc>
                  <a:txBody>
                    <a:bodyPr/>
                    <a:lstStyle/>
                    <a:p>
                      <a:pPr>
                        <a:lnSpc>
                          <a:spcPct val="115000"/>
                        </a:lnSpc>
                        <a:spcAft>
                          <a:spcPts val="0"/>
                        </a:spcAft>
                      </a:pPr>
                      <a:r>
                        <a:rPr lang="en-GB" sz="800" dirty="0" smtClean="0"/>
                        <a:t>Current version</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0.00</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a:t>
                      </a:r>
                      <a:endParaRPr lang="fr-FR" sz="800" kern="1200" dirty="0">
                        <a:solidFill>
                          <a:schemeClr val="dk1"/>
                        </a:solidFill>
                        <a:latin typeface="+mn-lt"/>
                        <a:ea typeface="+mn-ea"/>
                        <a:cs typeface="+mn-cs"/>
                      </a:endParaRPr>
                    </a:p>
                  </a:txBody>
                  <a:tcPr marL="68580" marR="68580" marT="0" marB="0"/>
                </a:tc>
              </a:tr>
              <a:tr h="152756">
                <a:tc>
                  <a:txBody>
                    <a:bodyPr/>
                    <a:lstStyle/>
                    <a:p>
                      <a:pPr>
                        <a:lnSpc>
                          <a:spcPct val="115000"/>
                        </a:lnSpc>
                        <a:spcAft>
                          <a:spcPts val="0"/>
                        </a:spcAft>
                      </a:pPr>
                      <a:r>
                        <a:rPr lang="en-GB" sz="800" dirty="0" smtClean="0"/>
                        <a:t>Previous version</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0.00</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a:t>
                      </a:r>
                      <a:endParaRPr lang="fr-FR" sz="800" kern="1200" dirty="0">
                        <a:solidFill>
                          <a:schemeClr val="dk1"/>
                        </a:solidFill>
                        <a:latin typeface="+mn-lt"/>
                        <a:ea typeface="+mn-ea"/>
                        <a:cs typeface="+mn-cs"/>
                      </a:endParaRPr>
                    </a:p>
                  </a:txBody>
                  <a:tcPr marL="68580" marR="68580" marT="0" marB="0"/>
                </a:tc>
              </a:tr>
              <a:tr h="152756">
                <a:tc>
                  <a:txBody>
                    <a:bodyPr/>
                    <a:lstStyle/>
                    <a:p>
                      <a:pPr>
                        <a:lnSpc>
                          <a:spcPct val="115000"/>
                        </a:lnSpc>
                        <a:spcAft>
                          <a:spcPts val="0"/>
                        </a:spcAft>
                      </a:pPr>
                      <a:r>
                        <a:rPr lang="en-GB" sz="800" dirty="0" smtClean="0"/>
                        <a:t>Variation</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0.00 %</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0.00 %</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0.00 %</a:t>
                      </a:r>
                      <a:endParaRPr lang="fr-FR" sz="800" kern="1200" dirty="0">
                        <a:solidFill>
                          <a:schemeClr val="dk1"/>
                        </a:solidFill>
                        <a:latin typeface="+mn-lt"/>
                        <a:ea typeface="+mn-ea"/>
                        <a:cs typeface="+mn-cs"/>
                      </a:endParaRPr>
                    </a:p>
                  </a:txBody>
                  <a:tcPr marL="68580" marR="68580" marT="0" marB="0"/>
                </a:tc>
              </a:tr>
            </a:tbl>
          </a:graphicData>
        </a:graphic>
      </p:graphicFrame>
      <p:sp>
        <p:nvSpPr>
          <p:cNvPr id="7" name="TextBox 6"/>
          <p:cNvSpPr txBox="1"/>
          <p:nvPr/>
        </p:nvSpPr>
        <p:spPr>
          <a:xfrm>
            <a:off x="218629" y="3789040"/>
            <a:ext cx="2911374" cy="338554"/>
          </a:xfrm>
          <a:prstGeom prst="rect">
            <a:avLst/>
          </a:prstGeom>
          <a:noFill/>
        </p:spPr>
        <p:txBody>
          <a:bodyPr wrap="square" rtlCol="0">
            <a:spAutoFit/>
          </a:bodyPr>
          <a:lstStyle>
            <a:defPPr>
              <a:defRPr lang="fr-FR"/>
            </a:defPPr>
            <a:lvl1pPr>
              <a:defRPr sz="1600" b="1">
                <a:solidFill>
                  <a:schemeClr val="accent1"/>
                </a:solidFill>
              </a:defRPr>
            </a:lvl1pPr>
          </a:lstStyle>
          <a:p>
            <a:r>
              <a:rPr lang="en-US" dirty="0"/>
              <a:t>Best Practice Compliance</a:t>
            </a:r>
          </a:p>
        </p:txBody>
      </p:sp>
      <p:graphicFrame>
        <p:nvGraphicFramePr>
          <p:cNvPr id="8" name="Chart 7" descr="GRAPH;RADAR_COMPLIANCE_2_LAST_SNAPSHOTS"/>
          <p:cNvGraphicFramePr/>
          <p:nvPr>
            <p:extLst>
              <p:ext uri="{D42A27DB-BD31-4B8C-83A1-F6EECF244321}">
                <p14:modId xmlns:p14="http://schemas.microsoft.com/office/powerpoint/2010/main" val="4119800239"/>
              </p:ext>
            </p:extLst>
          </p:nvPr>
        </p:nvGraphicFramePr>
        <p:xfrm>
          <a:off x="827584" y="4941169"/>
          <a:ext cx="3341638" cy="16895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descr="TABLE;HEALTH_FACTOR;HEADER=SHORT"/>
          <p:cNvGraphicFramePr>
            <a:graphicFrameLocks noGrp="1"/>
          </p:cNvGraphicFramePr>
          <p:nvPr>
            <p:extLst>
              <p:ext uri="{D42A27DB-BD31-4B8C-83A1-F6EECF244321}">
                <p14:modId xmlns:p14="http://schemas.microsoft.com/office/powerpoint/2010/main" val="2336668090"/>
              </p:ext>
            </p:extLst>
          </p:nvPr>
        </p:nvGraphicFramePr>
        <p:xfrm>
          <a:off x="326641" y="1128090"/>
          <a:ext cx="3669294" cy="710787"/>
        </p:xfrm>
        <a:graphic>
          <a:graphicData uri="http://schemas.openxmlformats.org/drawingml/2006/table">
            <a:tbl>
              <a:tblPr bandRow="1">
                <a:tableStyleId>{B301B821-A1FF-4177-AEE7-76D212191A09}</a:tableStyleId>
              </a:tblPr>
              <a:tblGrid>
                <a:gridCol w="1149015"/>
                <a:gridCol w="431020"/>
                <a:gridCol w="379863"/>
                <a:gridCol w="379863"/>
                <a:gridCol w="443177"/>
                <a:gridCol w="443177"/>
                <a:gridCol w="443179"/>
              </a:tblGrid>
              <a:tr h="169313">
                <a:tc>
                  <a:txBody>
                    <a:bodyPr/>
                    <a:lstStyle/>
                    <a:p>
                      <a:pPr marL="0" algn="r" defTabSz="914400" rtl="0" eaLnBrk="1" latinLnBrk="0" hangingPunct="1">
                        <a:lnSpc>
                          <a:spcPct val="115000"/>
                        </a:lnSpc>
                        <a:spcAft>
                          <a:spcPts val="0"/>
                        </a:spcAft>
                      </a:pPr>
                      <a:endParaRPr lang="fr-FR" sz="900" b="1" kern="1200" dirty="0">
                        <a:solidFill>
                          <a:schemeClr val="bg1"/>
                        </a:solidFill>
                        <a:latin typeface="+mn-lt"/>
                        <a:ea typeface="+mn-ea"/>
                        <a:cs typeface="+mn-cs"/>
                      </a:endParaRPr>
                    </a:p>
                  </a:txBody>
                  <a:tcPr marL="68580" marR="68580" marT="0" marB="0">
                    <a:solidFill>
                      <a:schemeClr val="accent1"/>
                    </a:solidFill>
                  </a:tcPr>
                </a:tc>
                <a:tc>
                  <a:txBody>
                    <a:bodyPr/>
                    <a:lstStyle/>
                    <a:p>
                      <a:pPr algn="ctr">
                        <a:lnSpc>
                          <a:spcPct val="115000"/>
                        </a:lnSpc>
                        <a:spcAft>
                          <a:spcPts val="0"/>
                        </a:spcAft>
                      </a:pPr>
                      <a:r>
                        <a:rPr lang="en-US" sz="900" b="1" kern="1200" dirty="0">
                          <a:solidFill>
                            <a:schemeClr val="bg1"/>
                          </a:solidFill>
                        </a:rPr>
                        <a:t>TQI</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err="1" smtClean="0">
                          <a:solidFill>
                            <a:schemeClr val="bg1"/>
                          </a:solidFill>
                        </a:rPr>
                        <a:t>Robu</a:t>
                      </a:r>
                      <a:r>
                        <a:rPr lang="en-US" sz="900" b="1" kern="1200" dirty="0" smtClean="0">
                          <a:solidFill>
                            <a:schemeClr val="bg1"/>
                          </a:solidFill>
                        </a:rPr>
                        <a:t>.</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err="1" smtClean="0">
                          <a:solidFill>
                            <a:schemeClr val="bg1"/>
                          </a:solidFill>
                        </a:rPr>
                        <a:t>Perf</a:t>
                      </a:r>
                      <a:r>
                        <a:rPr lang="en-US" sz="900" b="1" kern="1200" dirty="0" smtClean="0">
                          <a:solidFill>
                            <a:schemeClr val="bg1"/>
                          </a:solidFill>
                        </a:rPr>
                        <a:t>.</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err="1" smtClean="0">
                          <a:solidFill>
                            <a:schemeClr val="bg1"/>
                          </a:solidFill>
                        </a:rPr>
                        <a:t>Secu</a:t>
                      </a:r>
                      <a:r>
                        <a:rPr lang="en-US" sz="900" b="1" kern="1200" dirty="0" smtClean="0">
                          <a:solidFill>
                            <a:schemeClr val="bg1"/>
                          </a:solidFill>
                        </a:rPr>
                        <a:t>.</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smtClean="0">
                          <a:solidFill>
                            <a:schemeClr val="bg1"/>
                          </a:solidFill>
                        </a:rPr>
                        <a:t>Trans.</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smtClean="0">
                          <a:solidFill>
                            <a:schemeClr val="bg1"/>
                          </a:solidFill>
                        </a:rPr>
                        <a:t>Chang.</a:t>
                      </a:r>
                      <a:endParaRPr lang="fr-FR" sz="900" b="1" kern="1200" dirty="0">
                        <a:solidFill>
                          <a:schemeClr val="bg1"/>
                        </a:solidFill>
                        <a:latin typeface="+mn-lt"/>
                        <a:ea typeface="+mn-ea"/>
                        <a:cs typeface="+mn-cs"/>
                      </a:endParaRPr>
                    </a:p>
                  </a:txBody>
                  <a:tcPr marL="0" marR="0" marT="0" marB="0">
                    <a:solidFill>
                      <a:schemeClr val="accent1"/>
                    </a:solidFill>
                  </a:tcPr>
                </a:tc>
              </a:tr>
              <a:tr h="181434">
                <a:tc>
                  <a:txBody>
                    <a:bodyPr/>
                    <a:lstStyle/>
                    <a:p>
                      <a:pPr>
                        <a:lnSpc>
                          <a:spcPct val="115000"/>
                        </a:lnSpc>
                        <a:spcAft>
                          <a:spcPts val="0"/>
                        </a:spcAft>
                      </a:pPr>
                      <a:r>
                        <a:rPr lang="fr-FR" sz="800" dirty="0" err="1" smtClean="0"/>
                        <a:t>Current</a:t>
                      </a:r>
                      <a:r>
                        <a:rPr lang="fr-FR" sz="800" dirty="0" smtClean="0"/>
                        <a:t> version</a:t>
                      </a:r>
                      <a:endParaRPr lang="fr-FR" sz="105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r>
              <a:tr h="198777">
                <a:tc>
                  <a:txBody>
                    <a:bodyPr/>
                    <a:lstStyle/>
                    <a:p>
                      <a:pPr>
                        <a:lnSpc>
                          <a:spcPct val="115000"/>
                        </a:lnSpc>
                        <a:spcAft>
                          <a:spcPts val="0"/>
                        </a:spcAft>
                      </a:pPr>
                      <a:r>
                        <a:rPr lang="fr-FR" sz="800" dirty="0" err="1" smtClean="0"/>
                        <a:t>Previous</a:t>
                      </a:r>
                      <a:r>
                        <a:rPr lang="fr-FR" sz="800" dirty="0" smtClean="0"/>
                        <a:t> version</a:t>
                      </a:r>
                      <a:endParaRPr lang="fr-FR" sz="105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r>
              <a:tr h="161263">
                <a:tc>
                  <a:txBody>
                    <a:bodyPr/>
                    <a:lstStyle/>
                    <a:p>
                      <a:pPr>
                        <a:lnSpc>
                          <a:spcPct val="115000"/>
                        </a:lnSpc>
                        <a:spcAft>
                          <a:spcPts val="0"/>
                        </a:spcAft>
                      </a:pPr>
                      <a:r>
                        <a:rPr lang="fr-FR" sz="800" dirty="0"/>
                        <a:t>Variation</a:t>
                      </a:r>
                      <a:endParaRPr lang="fr-FR" sz="105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800" dirty="0" smtClean="0"/>
                        <a:t>0,00 %</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r>
            </a:tbl>
          </a:graphicData>
        </a:graphic>
      </p:graphicFrame>
      <p:sp>
        <p:nvSpPr>
          <p:cNvPr id="10" name="TextBox 9"/>
          <p:cNvSpPr txBox="1"/>
          <p:nvPr/>
        </p:nvSpPr>
        <p:spPr>
          <a:xfrm>
            <a:off x="218629" y="764704"/>
            <a:ext cx="2481163" cy="338554"/>
          </a:xfrm>
          <a:prstGeom prst="rect">
            <a:avLst/>
          </a:prstGeom>
          <a:noFill/>
        </p:spPr>
        <p:txBody>
          <a:bodyPr wrap="square" rtlCol="0">
            <a:spAutoFit/>
          </a:bodyPr>
          <a:lstStyle/>
          <a:p>
            <a:r>
              <a:rPr lang="en-US" sz="1600" b="1" dirty="0" smtClean="0">
                <a:solidFill>
                  <a:schemeClr val="accent1"/>
                </a:solidFill>
              </a:rPr>
              <a:t>Health Factors</a:t>
            </a:r>
          </a:p>
        </p:txBody>
      </p:sp>
      <p:graphicFrame>
        <p:nvGraphicFramePr>
          <p:cNvPr id="11" name="Chart 10" descr="GRAPH;RADAR_HEALTH_FACTOR_2_LAST_SNAPSHOTS"/>
          <p:cNvGraphicFramePr/>
          <p:nvPr>
            <p:extLst>
              <p:ext uri="{D42A27DB-BD31-4B8C-83A1-F6EECF244321}">
                <p14:modId xmlns:p14="http://schemas.microsoft.com/office/powerpoint/2010/main" val="2807144489"/>
              </p:ext>
            </p:extLst>
          </p:nvPr>
        </p:nvGraphicFramePr>
        <p:xfrm>
          <a:off x="899592" y="1916832"/>
          <a:ext cx="3096344" cy="1872208"/>
        </p:xfrm>
        <a:graphic>
          <a:graphicData uri="http://schemas.openxmlformats.org/drawingml/2006/chart">
            <c:chart xmlns:c="http://schemas.openxmlformats.org/drawingml/2006/chart" xmlns:r="http://schemas.openxmlformats.org/officeDocument/2006/relationships" r:id="rId4"/>
          </a:graphicData>
        </a:graphic>
      </p:graphicFrame>
      <p:sp>
        <p:nvSpPr>
          <p:cNvPr id="23" name="Rounded Rectangle 22"/>
          <p:cNvSpPr/>
          <p:nvPr/>
        </p:nvSpPr>
        <p:spPr>
          <a:xfrm>
            <a:off x="4175067" y="3789040"/>
            <a:ext cx="4717413" cy="2513788"/>
          </a:xfrm>
          <a:prstGeom prst="roundRect">
            <a:avLst>
              <a:gd name="adj" fmla="val 899"/>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pPr marL="285750" indent="-285750">
              <a:buFont typeface="Wingdings" panose="05000000000000000000" pitchFamily="2" charset="2"/>
              <a:buChar char="§"/>
            </a:pPr>
            <a:endParaRPr lang="fr-FR" sz="1200" dirty="0" smtClean="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endParaRPr lang="fr-FR" sz="1200" dirty="0">
              <a:solidFill>
                <a:schemeClr val="tx2">
                  <a:lumMod val="65000"/>
                  <a:lumOff val="35000"/>
                </a:schemeClr>
              </a:solidFill>
              <a:cs typeface="Arial" pitchFamily="34" charset="0"/>
            </a:endParaRPr>
          </a:p>
        </p:txBody>
      </p:sp>
      <p:sp>
        <p:nvSpPr>
          <p:cNvPr id="24" name="TextBox 23"/>
          <p:cNvSpPr txBox="1"/>
          <p:nvPr/>
        </p:nvSpPr>
        <p:spPr>
          <a:xfrm>
            <a:off x="4175067" y="3789040"/>
            <a:ext cx="1725788" cy="338554"/>
          </a:xfrm>
          <a:prstGeom prst="rect">
            <a:avLst/>
          </a:prstGeom>
          <a:noFill/>
        </p:spPr>
        <p:txBody>
          <a:bodyPr wrap="square" rtlCol="0">
            <a:spAutoFit/>
          </a:bodyPr>
          <a:lstStyle/>
          <a:p>
            <a:r>
              <a:rPr lang="en-US" sz="1600" b="1" dirty="0" smtClean="0">
                <a:solidFill>
                  <a:schemeClr val="accent1"/>
                </a:solidFill>
              </a:rPr>
              <a:t>Comments</a:t>
            </a:r>
            <a:endParaRPr lang="en-US" sz="1600" b="1" dirty="0">
              <a:solidFill>
                <a:schemeClr val="accent1"/>
              </a:solidFill>
            </a:endParaRPr>
          </a:p>
        </p:txBody>
      </p:sp>
      <p:sp>
        <p:nvSpPr>
          <p:cNvPr id="29" name="TextBox 28"/>
          <p:cNvSpPr txBox="1"/>
          <p:nvPr/>
        </p:nvSpPr>
        <p:spPr>
          <a:xfrm>
            <a:off x="4175067" y="796129"/>
            <a:ext cx="2214569" cy="338554"/>
          </a:xfrm>
          <a:prstGeom prst="rect">
            <a:avLst/>
          </a:prstGeom>
          <a:noFill/>
        </p:spPr>
        <p:txBody>
          <a:bodyPr wrap="square" rtlCol="0">
            <a:spAutoFit/>
          </a:bodyPr>
          <a:lstStyle/>
          <a:p>
            <a:r>
              <a:rPr lang="en-US" sz="1600" b="1" dirty="0" smtClean="0">
                <a:solidFill>
                  <a:schemeClr val="accent1"/>
                </a:solidFill>
              </a:rPr>
              <a:t>Technical Inventory</a:t>
            </a:r>
            <a:endParaRPr lang="en-US" sz="1600" b="1" dirty="0">
              <a:solidFill>
                <a:schemeClr val="accent1"/>
              </a:solidFill>
            </a:endParaRPr>
          </a:p>
        </p:txBody>
      </p:sp>
      <p:graphicFrame>
        <p:nvGraphicFramePr>
          <p:cNvPr id="31" name="Chart 30" descr="GRAPH;TECHNO_LOC"/>
          <p:cNvGraphicFramePr/>
          <p:nvPr>
            <p:extLst>
              <p:ext uri="{D42A27DB-BD31-4B8C-83A1-F6EECF244321}">
                <p14:modId xmlns:p14="http://schemas.microsoft.com/office/powerpoint/2010/main" val="1324168946"/>
              </p:ext>
            </p:extLst>
          </p:nvPr>
        </p:nvGraphicFramePr>
        <p:xfrm>
          <a:off x="4585138" y="2220576"/>
          <a:ext cx="1718463" cy="133228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Table 31" descr="TABLE;TECHNO_LOC"/>
          <p:cNvGraphicFramePr>
            <a:graphicFrameLocks noGrp="1"/>
          </p:cNvGraphicFramePr>
          <p:nvPr>
            <p:extLst>
              <p:ext uri="{D42A27DB-BD31-4B8C-83A1-F6EECF244321}">
                <p14:modId xmlns:p14="http://schemas.microsoft.com/office/powerpoint/2010/main" val="3007240930"/>
              </p:ext>
            </p:extLst>
          </p:nvPr>
        </p:nvGraphicFramePr>
        <p:xfrm>
          <a:off x="6660232" y="2493201"/>
          <a:ext cx="1872209" cy="841248"/>
        </p:xfrm>
        <a:graphic>
          <a:graphicData uri="http://schemas.openxmlformats.org/drawingml/2006/table">
            <a:tbl>
              <a:tblPr firstRow="1" bandRow="1">
                <a:tableStyleId>{B301B821-A1FF-4177-AEE7-76D212191A09}</a:tableStyleId>
              </a:tblPr>
              <a:tblGrid>
                <a:gridCol w="1097502"/>
                <a:gridCol w="774707"/>
              </a:tblGrid>
              <a:tr h="139256">
                <a:tc>
                  <a:txBody>
                    <a:bodyPr/>
                    <a:lstStyle/>
                    <a:p>
                      <a:pPr>
                        <a:lnSpc>
                          <a:spcPct val="115000"/>
                        </a:lnSpc>
                        <a:spcAft>
                          <a:spcPts val="0"/>
                        </a:spcAft>
                      </a:pPr>
                      <a:r>
                        <a:rPr lang="en-GB" sz="800" dirty="0"/>
                        <a:t>Name</a:t>
                      </a:r>
                      <a:endParaRPr lang="fr-FR" sz="800" dirty="0">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LOC</a:t>
                      </a:r>
                      <a:endParaRPr lang="fr-FR" sz="800" dirty="0">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1</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2</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3</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4</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5</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bl>
          </a:graphicData>
        </a:graphic>
      </p:graphicFrame>
      <p:sp>
        <p:nvSpPr>
          <p:cNvPr id="33" name="Rectangle 6"/>
          <p:cNvSpPr>
            <a:spLocks noChangeArrowheads="1"/>
          </p:cNvSpPr>
          <p:nvPr/>
        </p:nvSpPr>
        <p:spPr bwMode="auto">
          <a:xfrm>
            <a:off x="6660232" y="2220576"/>
            <a:ext cx="1728192"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small" normalizeH="0" dirty="0" smtClean="0">
                <a:ln>
                  <a:noFill/>
                </a:ln>
                <a:solidFill>
                  <a:srgbClr val="4F6228"/>
                </a:solidFill>
                <a:effectLst/>
                <a:ea typeface="Calibri" pitchFamily="34" charset="0"/>
                <a:cs typeface="Times New Roman" pitchFamily="18" charset="0"/>
              </a:rPr>
              <a:t>Top 5 Technologies</a:t>
            </a:r>
            <a:endParaRPr kumimoji="0" lang="en-GB" sz="1800" b="0" i="0" u="none" strike="noStrike" cap="small" normalizeH="0" dirty="0" smtClean="0">
              <a:ln>
                <a:noFill/>
              </a:ln>
              <a:solidFill>
                <a:schemeClr val="tx1"/>
              </a:solidFill>
              <a:effectLst/>
              <a:cs typeface="Arial" pitchFamily="34" charset="0"/>
            </a:endParaRPr>
          </a:p>
        </p:txBody>
      </p:sp>
      <p:graphicFrame>
        <p:nvGraphicFramePr>
          <p:cNvPr id="34" name="Table 33" descr="TABLE;TECHNICAL_SIZING"/>
          <p:cNvGraphicFramePr>
            <a:graphicFrameLocks noGrp="1"/>
          </p:cNvGraphicFramePr>
          <p:nvPr>
            <p:extLst>
              <p:ext uri="{D42A27DB-BD31-4B8C-83A1-F6EECF244321}">
                <p14:modId xmlns:p14="http://schemas.microsoft.com/office/powerpoint/2010/main" val="1951328702"/>
              </p:ext>
            </p:extLst>
          </p:nvPr>
        </p:nvGraphicFramePr>
        <p:xfrm>
          <a:off x="4585138" y="1314346"/>
          <a:ext cx="1728192" cy="858774"/>
        </p:xfrm>
        <a:graphic>
          <a:graphicData uri="http://schemas.openxmlformats.org/drawingml/2006/table">
            <a:tbl>
              <a:tblPr firstRow="1" bandRow="1">
                <a:tableStyleId>{B301B821-A1FF-4177-AEE7-76D212191A09}</a:tableStyleId>
              </a:tblPr>
              <a:tblGrid>
                <a:gridCol w="731158"/>
                <a:gridCol w="997034"/>
              </a:tblGrid>
              <a:tr h="0">
                <a:tc>
                  <a:txBody>
                    <a:bodyPr/>
                    <a:lstStyle/>
                    <a:p>
                      <a:pPr>
                        <a:lnSpc>
                          <a:spcPct val="115000"/>
                        </a:lnSpc>
                        <a:spcAft>
                          <a:spcPts val="0"/>
                        </a:spcAft>
                      </a:pPr>
                      <a:r>
                        <a:rPr lang="en-GB" sz="900" dirty="0"/>
                        <a:t>Name</a:t>
                      </a:r>
                      <a:endParaRPr lang="fr-FR" sz="1050" dirty="0">
                        <a:latin typeface="Calibri"/>
                        <a:ea typeface="Calibri"/>
                        <a:cs typeface="Times New Roman"/>
                      </a:endParaRPr>
                    </a:p>
                  </a:txBody>
                  <a:tcPr marL="68580" marR="68580" marT="0" marB="0"/>
                </a:tc>
                <a:tc>
                  <a:txBody>
                    <a:bodyPr/>
                    <a:lstStyle/>
                    <a:p>
                      <a:pPr algn="r">
                        <a:lnSpc>
                          <a:spcPct val="115000"/>
                        </a:lnSpc>
                        <a:spcAft>
                          <a:spcPts val="0"/>
                        </a:spcAft>
                      </a:pPr>
                      <a:r>
                        <a:rPr lang="en-GB" sz="900" dirty="0"/>
                        <a:t>Number</a:t>
                      </a:r>
                      <a:endParaRPr lang="fr-FR" sz="1050" dirty="0">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err="1"/>
                        <a:t>kLOCs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a:t>Files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Classes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a:t>SQL Art.</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a:t>Tables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bl>
          </a:graphicData>
        </a:graphic>
      </p:graphicFrame>
      <p:sp>
        <p:nvSpPr>
          <p:cNvPr id="35" name="Rectangle 6"/>
          <p:cNvSpPr>
            <a:spLocks noChangeArrowheads="1"/>
          </p:cNvSpPr>
          <p:nvPr/>
        </p:nvSpPr>
        <p:spPr bwMode="auto">
          <a:xfrm>
            <a:off x="4585138" y="1052736"/>
            <a:ext cx="1187624"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small" normalizeH="0" dirty="0" smtClean="0">
                <a:ln>
                  <a:noFill/>
                </a:ln>
                <a:solidFill>
                  <a:srgbClr val="4F6228"/>
                </a:solidFill>
                <a:effectLst/>
                <a:ea typeface="Calibri" pitchFamily="34" charset="0"/>
                <a:cs typeface="Times New Roman" pitchFamily="18" charset="0"/>
              </a:rPr>
              <a:t>Technical Size</a:t>
            </a:r>
            <a:endParaRPr kumimoji="0" lang="en-GB" sz="1800" b="0" i="0" u="none" strike="noStrike" cap="small" normalizeH="0" dirty="0" smtClean="0">
              <a:ln>
                <a:noFill/>
              </a:ln>
              <a:solidFill>
                <a:schemeClr val="tx1"/>
              </a:solidFill>
              <a:effectLst/>
              <a:cs typeface="Arial" pitchFamily="34" charset="0"/>
            </a:endParaRPr>
          </a:p>
        </p:txBody>
      </p:sp>
      <p:sp>
        <p:nvSpPr>
          <p:cNvPr id="36" name="Rectangle 6"/>
          <p:cNvSpPr>
            <a:spLocks noChangeArrowheads="1"/>
          </p:cNvSpPr>
          <p:nvPr/>
        </p:nvSpPr>
        <p:spPr bwMode="auto">
          <a:xfrm>
            <a:off x="6660232" y="1052736"/>
            <a:ext cx="1728192"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small" normalizeH="0" baseline="0" dirty="0" smtClean="0">
                <a:ln>
                  <a:noFill/>
                </a:ln>
                <a:solidFill>
                  <a:srgbClr val="4F6228"/>
                </a:solidFill>
                <a:effectLst/>
                <a:ea typeface="Calibri" pitchFamily="34" charset="0"/>
                <a:cs typeface="Times New Roman" pitchFamily="18" charset="0"/>
              </a:rPr>
              <a:t>Statistics</a:t>
            </a:r>
            <a:r>
              <a:rPr kumimoji="0" lang="en-GB" sz="1100" b="1" i="0" u="none" strike="noStrike" cap="small" normalizeH="0" dirty="0" smtClean="0">
                <a:ln>
                  <a:noFill/>
                </a:ln>
                <a:solidFill>
                  <a:srgbClr val="4F6228"/>
                </a:solidFill>
                <a:effectLst/>
                <a:ea typeface="Calibri" pitchFamily="34" charset="0"/>
                <a:cs typeface="Times New Roman" pitchFamily="18" charset="0"/>
              </a:rPr>
              <a:t> on Violations</a:t>
            </a:r>
            <a:endParaRPr kumimoji="0" lang="en-GB" sz="1800" b="0" i="0" u="none" strike="noStrike" cap="small" normalizeH="0" baseline="0" dirty="0" smtClean="0">
              <a:ln>
                <a:noFill/>
              </a:ln>
              <a:solidFill>
                <a:schemeClr val="tx1"/>
              </a:solidFill>
              <a:effectLst/>
              <a:cs typeface="Arial" pitchFamily="34" charset="0"/>
            </a:endParaRPr>
          </a:p>
        </p:txBody>
      </p:sp>
      <p:graphicFrame>
        <p:nvGraphicFramePr>
          <p:cNvPr id="37" name="Table 36" descr="TABLE;VIOLATION_STATISTICS"/>
          <p:cNvGraphicFramePr>
            <a:graphicFrameLocks noGrp="1"/>
          </p:cNvGraphicFramePr>
          <p:nvPr>
            <p:extLst>
              <p:ext uri="{D42A27DB-BD31-4B8C-83A1-F6EECF244321}">
                <p14:modId xmlns:p14="http://schemas.microsoft.com/office/powerpoint/2010/main" val="497702580"/>
              </p:ext>
            </p:extLst>
          </p:nvPr>
        </p:nvGraphicFramePr>
        <p:xfrm>
          <a:off x="6660232" y="1314346"/>
          <a:ext cx="1872208" cy="858774"/>
        </p:xfrm>
        <a:graphic>
          <a:graphicData uri="http://schemas.openxmlformats.org/drawingml/2006/table">
            <a:tbl>
              <a:tblPr firstRow="1" bandRow="1">
                <a:tableStyleId>{B301B821-A1FF-4177-AEE7-76D212191A09}</a:tableStyleId>
              </a:tblPr>
              <a:tblGrid>
                <a:gridCol w="1080120"/>
                <a:gridCol w="792088"/>
              </a:tblGrid>
              <a:tr h="0">
                <a:tc>
                  <a:txBody>
                    <a:bodyPr/>
                    <a:lstStyle/>
                    <a:p>
                      <a:pPr>
                        <a:lnSpc>
                          <a:spcPct val="115000"/>
                        </a:lnSpc>
                        <a:spcAft>
                          <a:spcPts val="0"/>
                        </a:spcAft>
                      </a:pPr>
                      <a:r>
                        <a:rPr lang="en-GB" sz="900" dirty="0"/>
                        <a:t>Name</a:t>
                      </a:r>
                      <a:endParaRPr lang="fr-FR" sz="105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900" dirty="0"/>
                        <a:t>Number</a:t>
                      </a:r>
                      <a:endParaRPr lang="fr-FR" sz="1050" dirty="0">
                        <a:solidFill>
                          <a:schemeClr val="bg1"/>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Critical Violations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per Files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Per </a:t>
                      </a:r>
                      <a:r>
                        <a:rPr lang="en-GB" sz="800" dirty="0" err="1" smtClean="0"/>
                        <a:t>kLOC</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Complex Objects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with violations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05762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Risk</a:t>
            </a:r>
            <a:r>
              <a:rPr lang="fr-FR" dirty="0" smtClean="0"/>
              <a:t> Drivers </a:t>
            </a:r>
            <a:r>
              <a:rPr lang="fr-FR" dirty="0" err="1" smtClean="0"/>
              <a:t>analysis</a:t>
            </a:r>
            <a:endParaRPr lang="en-US" dirty="0"/>
          </a:p>
        </p:txBody>
      </p:sp>
      <p:sp>
        <p:nvSpPr>
          <p:cNvPr id="3" name="Text Placeholder 2"/>
          <p:cNvSpPr>
            <a:spLocks noGrp="1"/>
          </p:cNvSpPr>
          <p:nvPr>
            <p:ph type="body" sz="quarter" idx="11"/>
          </p:nvPr>
        </p:nvSpPr>
        <p:spPr>
          <a:xfrm>
            <a:off x="352955" y="907126"/>
            <a:ext cx="8504237" cy="1836400"/>
          </a:xfrm>
        </p:spPr>
        <p:txBody>
          <a:bodyPr/>
          <a:lstStyle/>
          <a:p>
            <a:endParaRPr lang="en-US"/>
          </a:p>
        </p:txBody>
      </p:sp>
      <p:sp>
        <p:nvSpPr>
          <p:cNvPr id="4" name="Rounded Rectangle 3"/>
          <p:cNvSpPr/>
          <p:nvPr/>
        </p:nvSpPr>
        <p:spPr>
          <a:xfrm>
            <a:off x="6111685" y="717957"/>
            <a:ext cx="2952000" cy="5663371"/>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5" name="Rounded Rectangle 4"/>
          <p:cNvSpPr/>
          <p:nvPr/>
        </p:nvSpPr>
        <p:spPr>
          <a:xfrm>
            <a:off x="3087349" y="717957"/>
            <a:ext cx="2952000" cy="5663371"/>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 name="Rounded Rectangle 5"/>
          <p:cNvSpPr/>
          <p:nvPr/>
        </p:nvSpPr>
        <p:spPr>
          <a:xfrm>
            <a:off x="63013" y="717957"/>
            <a:ext cx="2952000" cy="5663371"/>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3014" y="692696"/>
            <a:ext cx="1584176" cy="338554"/>
          </a:xfrm>
          <a:prstGeom prst="rect">
            <a:avLst/>
          </a:prstGeom>
          <a:noFill/>
        </p:spPr>
        <p:txBody>
          <a:bodyPr wrap="square" rtlCol="0">
            <a:spAutoFit/>
          </a:bodyPr>
          <a:lstStyle/>
          <a:p>
            <a:r>
              <a:rPr lang="en-US" sz="1600" b="1" dirty="0" smtClean="0">
                <a:solidFill>
                  <a:schemeClr val="accent1"/>
                </a:solidFill>
              </a:rPr>
              <a:t>Performance:</a:t>
            </a:r>
            <a:endParaRPr lang="en-US" sz="1600" b="1" dirty="0">
              <a:solidFill>
                <a:schemeClr val="accent1"/>
              </a:solidFill>
            </a:endParaRPr>
          </a:p>
        </p:txBody>
      </p:sp>
      <p:sp>
        <p:nvSpPr>
          <p:cNvPr id="8" name="Text"/>
          <p:cNvSpPr>
            <a:spLocks noGrp="1"/>
          </p:cNvSpPr>
          <p:nvPr/>
        </p:nvSpPr>
        <p:spPr>
          <a:xfrm>
            <a:off x="135021" y="976677"/>
            <a:ext cx="2592288" cy="317500"/>
          </a:xfrm>
          <a:prstGeom prst="rect">
            <a:avLst/>
          </a:prstGeom>
        </p:spPr>
        <p:txBody>
          <a:bodyPr wrap="square" lIns="0" tIns="0" rIns="0" bIns="0" rtlCol="0" anchor="t"/>
          <a:lstStyle/>
          <a:p>
            <a:pPr>
              <a:defRPr sz="1000">
                <a:solidFill>
                  <a:srgbClr val="000000"/>
                </a:solidFill>
                <a:latin typeface="Corbel"/>
                <a:ea typeface="Corbel"/>
                <a:cs typeface="Corbel"/>
              </a:defRPr>
            </a:pPr>
            <a:r>
              <a:rPr lang="en-US" sz="1000" dirty="0">
                <a:latin typeface="Corbel"/>
                <a:ea typeface="Corbel"/>
                <a:cs typeface="Corbel"/>
              </a:rPr>
              <a:t>Determines the risk of performance issues of an application</a:t>
            </a:r>
          </a:p>
        </p:txBody>
      </p:sp>
      <p:sp>
        <p:nvSpPr>
          <p:cNvPr id="9" name="TextBox 8"/>
          <p:cNvSpPr txBox="1"/>
          <p:nvPr/>
        </p:nvSpPr>
        <p:spPr>
          <a:xfrm>
            <a:off x="3087349" y="708845"/>
            <a:ext cx="1512168" cy="338554"/>
          </a:xfrm>
          <a:prstGeom prst="rect">
            <a:avLst/>
          </a:prstGeom>
          <a:noFill/>
        </p:spPr>
        <p:txBody>
          <a:bodyPr wrap="square" rtlCol="0">
            <a:spAutoFit/>
          </a:bodyPr>
          <a:lstStyle/>
          <a:p>
            <a:r>
              <a:rPr lang="en-US" sz="1600" b="1" dirty="0" smtClean="0">
                <a:solidFill>
                  <a:schemeClr val="accent1"/>
                </a:solidFill>
              </a:rPr>
              <a:t>Robustness: </a:t>
            </a:r>
            <a:endParaRPr lang="en-US" sz="1600" b="1" dirty="0">
              <a:solidFill>
                <a:schemeClr val="accent1"/>
              </a:solidFill>
            </a:endParaRPr>
          </a:p>
        </p:txBody>
      </p:sp>
      <p:sp>
        <p:nvSpPr>
          <p:cNvPr id="10" name="Text"/>
          <p:cNvSpPr>
            <a:spLocks noGrp="1"/>
          </p:cNvSpPr>
          <p:nvPr/>
        </p:nvSpPr>
        <p:spPr>
          <a:xfrm>
            <a:off x="3159357" y="1031250"/>
            <a:ext cx="2952328" cy="317500"/>
          </a:xfrm>
          <a:prstGeom prst="rect">
            <a:avLst/>
          </a:prstGeom>
        </p:spPr>
        <p:txBody>
          <a:bodyPr wrap="square" lIns="0" tIns="0" rIns="0" bIns="0" rtlCol="0" anchor="t"/>
          <a:lstStyle/>
          <a:p>
            <a:pPr>
              <a:defRPr sz="1000">
                <a:solidFill>
                  <a:srgbClr val="000000"/>
                </a:solidFill>
                <a:latin typeface="Corbel"/>
                <a:ea typeface="Corbel"/>
                <a:cs typeface="Corbel"/>
              </a:defRPr>
            </a:pPr>
            <a:r>
              <a:rPr lang="en-US" sz="1000" dirty="0">
                <a:latin typeface="Corbel"/>
                <a:ea typeface="Corbel"/>
                <a:cs typeface="Corbel"/>
              </a:rPr>
              <a:t>Determines the risk of failures or defects that could occur in production</a:t>
            </a:r>
          </a:p>
        </p:txBody>
      </p:sp>
      <p:sp>
        <p:nvSpPr>
          <p:cNvPr id="11" name="TextBox 10"/>
          <p:cNvSpPr txBox="1"/>
          <p:nvPr/>
        </p:nvSpPr>
        <p:spPr>
          <a:xfrm>
            <a:off x="6156176" y="708845"/>
            <a:ext cx="1512168" cy="338554"/>
          </a:xfrm>
          <a:prstGeom prst="rect">
            <a:avLst/>
          </a:prstGeom>
          <a:noFill/>
        </p:spPr>
        <p:txBody>
          <a:bodyPr wrap="square" rtlCol="0">
            <a:spAutoFit/>
          </a:bodyPr>
          <a:lstStyle/>
          <a:p>
            <a:r>
              <a:rPr lang="en-US" sz="1600" b="1" dirty="0" smtClean="0">
                <a:solidFill>
                  <a:schemeClr val="accent1"/>
                </a:solidFill>
              </a:rPr>
              <a:t>Security:</a:t>
            </a:r>
            <a:endParaRPr lang="en-US" sz="1600" b="1" dirty="0">
              <a:solidFill>
                <a:schemeClr val="accent1"/>
              </a:solidFill>
            </a:endParaRPr>
          </a:p>
        </p:txBody>
      </p:sp>
      <p:sp>
        <p:nvSpPr>
          <p:cNvPr id="12" name="Text"/>
          <p:cNvSpPr>
            <a:spLocks noGrp="1"/>
          </p:cNvSpPr>
          <p:nvPr/>
        </p:nvSpPr>
        <p:spPr>
          <a:xfrm>
            <a:off x="6156176" y="1047399"/>
            <a:ext cx="2952328" cy="317500"/>
          </a:xfrm>
          <a:prstGeom prst="rect">
            <a:avLst/>
          </a:prstGeom>
        </p:spPr>
        <p:txBody>
          <a:bodyPr wrap="square" lIns="0" tIns="0" rIns="0" bIns="0" rtlCol="0" anchor="t"/>
          <a:lstStyle/>
          <a:p>
            <a:pPr>
              <a:defRPr sz="1000">
                <a:solidFill>
                  <a:srgbClr val="000000"/>
                </a:solidFill>
                <a:latin typeface="Corbel"/>
                <a:ea typeface="Corbel"/>
                <a:cs typeface="Corbel"/>
              </a:defRPr>
            </a:pPr>
            <a:r>
              <a:rPr lang="en-US" sz="1000" dirty="0">
                <a:latin typeface="Corbel"/>
                <a:ea typeface="Corbel"/>
                <a:cs typeface="Corbel"/>
              </a:rPr>
              <a:t>Determines the risk of security breaches for an application</a:t>
            </a:r>
          </a:p>
        </p:txBody>
      </p:sp>
      <p:graphicFrame>
        <p:nvGraphicFramePr>
          <p:cNvPr id="13" name="Table 12" descr="TABLE;CRITERIA_GRADE;PAR=60014,COUNT=7"/>
          <p:cNvGraphicFramePr>
            <a:graphicFrameLocks noGrp="1"/>
          </p:cNvGraphicFramePr>
          <p:nvPr>
            <p:extLst>
              <p:ext uri="{D42A27DB-BD31-4B8C-83A1-F6EECF244321}">
                <p14:modId xmlns:p14="http://schemas.microsoft.com/office/powerpoint/2010/main" val="3737661053"/>
              </p:ext>
            </p:extLst>
          </p:nvPr>
        </p:nvGraphicFramePr>
        <p:xfrm>
          <a:off x="135022" y="1424587"/>
          <a:ext cx="2808311" cy="2016220"/>
        </p:xfrm>
        <a:graphic>
          <a:graphicData uri="http://schemas.openxmlformats.org/drawingml/2006/table">
            <a:tbl>
              <a:tblPr firstRow="1" bandRow="1">
                <a:tableStyleId>{B301B821-A1FF-4177-AEE7-76D212191A09}</a:tableStyleId>
              </a:tblPr>
              <a:tblGrid>
                <a:gridCol w="1800199"/>
                <a:gridCol w="504056"/>
                <a:gridCol w="504056"/>
              </a:tblGrid>
              <a:tr h="177141">
                <a:tc>
                  <a:txBody>
                    <a:bodyPr/>
                    <a:lstStyle/>
                    <a:p>
                      <a:pPr marL="0" algn="l" defTabSz="914400" rtl="0" eaLnBrk="1" latinLnBrk="0" hangingPunct="1">
                        <a:lnSpc>
                          <a:spcPct val="115000"/>
                        </a:lnSpc>
                        <a:spcAft>
                          <a:spcPts val="0"/>
                        </a:spcAft>
                      </a:pPr>
                      <a:r>
                        <a:rPr lang="fr-FR" sz="900" kern="1200" dirty="0" err="1" smtClean="0"/>
                        <a:t>Technical</a:t>
                      </a:r>
                      <a:r>
                        <a:rPr lang="fr-FR" sz="900" kern="1200" dirty="0" smtClean="0"/>
                        <a:t> </a:t>
                      </a:r>
                      <a:r>
                        <a:rPr lang="fr-FR" sz="900" kern="1200" baseline="0" dirty="0" smtClean="0"/>
                        <a:t> </a:t>
                      </a:r>
                      <a:r>
                        <a:rPr lang="fr-FR" sz="900" kern="1200" baseline="0" dirty="0" err="1" smtClean="0"/>
                        <a:t>Criteria</a:t>
                      </a:r>
                      <a:r>
                        <a:rPr lang="fr-FR" sz="900" kern="1200" baseline="0" dirty="0" smtClean="0"/>
                        <a:t> </a:t>
                      </a:r>
                      <a:endParaRPr lang="fr-FR" sz="900" b="0"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Grade</a:t>
                      </a:r>
                      <a:endParaRPr lang="fr-FR" sz="900" b="0"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err="1" smtClean="0"/>
                        <a:t>Evol</a:t>
                      </a:r>
                      <a:r>
                        <a:rPr lang="fr-FR" sz="900" kern="1200" dirty="0" smtClean="0"/>
                        <a:t>.</a:t>
                      </a:r>
                      <a:endParaRPr lang="fr-FR" sz="900" b="0" kern="1200" dirty="0" smtClean="0">
                        <a:solidFill>
                          <a:schemeClr val="bg1"/>
                        </a:solidFill>
                      </a:endParaRP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4" name="Table 13" descr="TABLE;CRITERIA_GRADE;PAR=60016,COUNT=7"/>
          <p:cNvGraphicFramePr>
            <a:graphicFrameLocks noGrp="1"/>
          </p:cNvGraphicFramePr>
          <p:nvPr>
            <p:extLst>
              <p:ext uri="{D42A27DB-BD31-4B8C-83A1-F6EECF244321}">
                <p14:modId xmlns:p14="http://schemas.microsoft.com/office/powerpoint/2010/main" val="1214728657"/>
              </p:ext>
            </p:extLst>
          </p:nvPr>
        </p:nvGraphicFramePr>
        <p:xfrm>
          <a:off x="6156176" y="1428925"/>
          <a:ext cx="2835829" cy="2008237"/>
        </p:xfrm>
        <a:graphic>
          <a:graphicData uri="http://schemas.openxmlformats.org/drawingml/2006/table">
            <a:tbl>
              <a:tblPr firstRow="1" bandRow="1">
                <a:tableStyleId>{B301B821-A1FF-4177-AEE7-76D212191A09}</a:tableStyleId>
              </a:tblPr>
              <a:tblGrid>
                <a:gridCol w="1755709"/>
                <a:gridCol w="572484"/>
                <a:gridCol w="507636"/>
              </a:tblGrid>
              <a:tr h="182567">
                <a:tc>
                  <a:txBody>
                    <a:bodyPr/>
                    <a:lstStyle/>
                    <a:p>
                      <a:pPr marL="0" algn="l" defTabSz="914400" rtl="0" eaLnBrk="1" latinLnBrk="0" hangingPunct="1">
                        <a:lnSpc>
                          <a:spcPct val="115000"/>
                        </a:lnSpc>
                        <a:spcAft>
                          <a:spcPts val="0"/>
                        </a:spcAft>
                      </a:pPr>
                      <a:r>
                        <a:rPr lang="fr-FR" sz="900" kern="1200" dirty="0" err="1" smtClean="0">
                          <a:solidFill>
                            <a:schemeClr val="bg1"/>
                          </a:solidFill>
                        </a:rPr>
                        <a:t>Technical</a:t>
                      </a:r>
                      <a:r>
                        <a:rPr lang="fr-FR" sz="900" kern="1200" dirty="0" smtClean="0">
                          <a:solidFill>
                            <a:schemeClr val="bg1"/>
                          </a:solidFill>
                        </a:rPr>
                        <a:t> </a:t>
                      </a:r>
                      <a:r>
                        <a:rPr lang="fr-FR" sz="900" kern="1200" baseline="0" dirty="0" smtClean="0">
                          <a:solidFill>
                            <a:schemeClr val="bg1"/>
                          </a:solidFill>
                        </a:rPr>
                        <a:t> </a:t>
                      </a:r>
                      <a:r>
                        <a:rPr lang="fr-FR" sz="900" kern="1200" baseline="0" dirty="0" err="1" smtClean="0">
                          <a:solidFill>
                            <a:schemeClr val="bg1"/>
                          </a:solidFill>
                        </a:rPr>
                        <a:t>Criteria</a:t>
                      </a:r>
                      <a:r>
                        <a:rPr lang="fr-FR" sz="900" kern="1200" baseline="0" dirty="0" smtClean="0">
                          <a:solidFill>
                            <a:schemeClr val="bg1"/>
                          </a:solidFill>
                        </a:rPr>
                        <a:t> </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solidFill>
                            <a:schemeClr val="bg1"/>
                          </a:solidFill>
                        </a:rPr>
                        <a:t>Grade</a:t>
                      </a:r>
                      <a:endParaRPr lang="fr-FR" sz="9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err="1" smtClean="0">
                          <a:solidFill>
                            <a:schemeClr val="bg1"/>
                          </a:solidFill>
                        </a:rPr>
                        <a:t>Evol</a:t>
                      </a:r>
                      <a:r>
                        <a:rPr lang="fr-FR" sz="900" kern="1200" dirty="0" smtClean="0">
                          <a:solidFill>
                            <a:schemeClr val="bg1"/>
                          </a:solidFill>
                        </a:rPr>
                        <a:t>.</a:t>
                      </a:r>
                      <a:endParaRPr lang="fr-FR" sz="900" b="1" kern="1200" dirty="0" smtClean="0">
                        <a:solidFill>
                          <a:schemeClr val="bg1"/>
                        </a:solidFill>
                      </a:endParaRPr>
                    </a:p>
                  </a:txBody>
                  <a:tcPr marL="68580" marR="68580" marT="0" marB="0" anchor="ctr"/>
                </a:tc>
              </a:tr>
              <a:tr h="165970">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5970">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5" name="Table 14" descr="TABLE;CRITERIA_GRADE;PAR=60013,COUNT=7"/>
          <p:cNvGraphicFramePr>
            <a:graphicFrameLocks noGrp="1"/>
          </p:cNvGraphicFramePr>
          <p:nvPr>
            <p:extLst>
              <p:ext uri="{D42A27DB-BD31-4B8C-83A1-F6EECF244321}">
                <p14:modId xmlns:p14="http://schemas.microsoft.com/office/powerpoint/2010/main" val="848589968"/>
              </p:ext>
            </p:extLst>
          </p:nvPr>
        </p:nvGraphicFramePr>
        <p:xfrm>
          <a:off x="3159358" y="1428925"/>
          <a:ext cx="2808312" cy="2016220"/>
        </p:xfrm>
        <a:graphic>
          <a:graphicData uri="http://schemas.openxmlformats.org/drawingml/2006/table">
            <a:tbl>
              <a:tblPr firstRow="1" bandRow="1">
                <a:tableStyleId>{B301B821-A1FF-4177-AEE7-76D212191A09}</a:tableStyleId>
              </a:tblPr>
              <a:tblGrid>
                <a:gridCol w="1656183"/>
                <a:gridCol w="648072"/>
                <a:gridCol w="504057"/>
              </a:tblGrid>
              <a:tr h="177141">
                <a:tc>
                  <a:txBody>
                    <a:bodyPr/>
                    <a:lstStyle/>
                    <a:p>
                      <a:pPr marL="0" algn="l" defTabSz="914400" rtl="0" eaLnBrk="1" latinLnBrk="0" hangingPunct="1">
                        <a:lnSpc>
                          <a:spcPct val="115000"/>
                        </a:lnSpc>
                        <a:spcAft>
                          <a:spcPts val="0"/>
                        </a:spcAft>
                      </a:pPr>
                      <a:r>
                        <a:rPr lang="fr-FR" sz="900" kern="1200" dirty="0" err="1" smtClean="0"/>
                        <a:t>Technical</a:t>
                      </a:r>
                      <a:r>
                        <a:rPr lang="fr-FR" sz="900" kern="1200" dirty="0" smtClean="0"/>
                        <a:t> </a:t>
                      </a:r>
                      <a:r>
                        <a:rPr lang="fr-FR" sz="900" kern="1200" baseline="0" dirty="0" smtClean="0"/>
                        <a:t> </a:t>
                      </a:r>
                      <a:r>
                        <a:rPr lang="fr-FR" sz="900" kern="1200" baseline="0" dirty="0" err="1" smtClean="0"/>
                        <a:t>Criteria</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Grade</a:t>
                      </a:r>
                      <a:endParaRPr lang="fr-FR" sz="9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err="1" smtClean="0"/>
                        <a:t>Evol</a:t>
                      </a:r>
                      <a:r>
                        <a:rPr lang="fr-FR" sz="900" kern="1200" dirty="0" smtClean="0"/>
                        <a:t>.</a:t>
                      </a:r>
                      <a:endParaRPr lang="fr-FR" sz="900" b="1" kern="1200" dirty="0" smtClean="0">
                        <a:solidFill>
                          <a:schemeClr val="bg1"/>
                        </a:solidFill>
                      </a:endParaRP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6" name="Table 15" descr="TABLE;TOP_CRITICAL_VIOLATIONS;PAR=60014,COUNT=8"/>
          <p:cNvGraphicFramePr>
            <a:graphicFrameLocks noGrp="1"/>
          </p:cNvGraphicFramePr>
          <p:nvPr>
            <p:extLst>
              <p:ext uri="{D42A27DB-BD31-4B8C-83A1-F6EECF244321}">
                <p14:modId xmlns:p14="http://schemas.microsoft.com/office/powerpoint/2010/main" val="865388140"/>
              </p:ext>
            </p:extLst>
          </p:nvPr>
        </p:nvGraphicFramePr>
        <p:xfrm>
          <a:off x="135021" y="4093221"/>
          <a:ext cx="2808312" cy="1345568"/>
        </p:xfrm>
        <a:graphic>
          <a:graphicData uri="http://schemas.openxmlformats.org/drawingml/2006/table">
            <a:tbl>
              <a:tblPr firstRow="1" bandRow="1">
                <a:tableStyleId>{B301B821-A1FF-4177-AEE7-76D212191A09}</a:tableStyleId>
              </a:tblPr>
              <a:tblGrid>
                <a:gridCol w="2016224"/>
                <a:gridCol w="792088"/>
              </a:tblGrid>
              <a:tr h="144446">
                <a:tc>
                  <a:txBody>
                    <a:bodyPr/>
                    <a:lstStyle/>
                    <a:p>
                      <a:pPr>
                        <a:lnSpc>
                          <a:spcPct val="115000"/>
                        </a:lnSpc>
                        <a:spcAft>
                          <a:spcPts val="0"/>
                        </a:spcAft>
                      </a:pPr>
                      <a:r>
                        <a:rPr lang="fr-FR" sz="900" dirty="0" err="1" smtClean="0"/>
                        <a:t>Critical</a:t>
                      </a:r>
                      <a:r>
                        <a:rPr lang="fr-FR" sz="900" dirty="0" smtClean="0"/>
                        <a:t> </a:t>
                      </a:r>
                      <a:r>
                        <a:rPr lang="fr-FR" sz="900" dirty="0" err="1" smtClean="0"/>
                        <a:t>Rules</a:t>
                      </a:r>
                      <a:endParaRPr lang="fr-FR" sz="9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smtClean="0"/>
                        <a:t>Violations</a:t>
                      </a:r>
                      <a:endParaRPr lang="fr-FR" sz="900" dirty="0">
                        <a:latin typeface="Calibri"/>
                        <a:ea typeface="Calibri"/>
                        <a:cs typeface="Times New Roman"/>
                      </a:endParaRPr>
                    </a:p>
                  </a:txBody>
                  <a:tcPr marL="68580" marR="68580" marT="0" marB="0"/>
                </a:tc>
              </a:tr>
              <a:tr h="131305">
                <a:tc>
                  <a:txBody>
                    <a:bodyPr/>
                    <a:lstStyle/>
                    <a:p>
                      <a:pPr>
                        <a:lnSpc>
                          <a:spcPct val="115000"/>
                        </a:lnSpc>
                        <a:spcAft>
                          <a:spcPts val="0"/>
                        </a:spcAft>
                      </a:pPr>
                      <a:r>
                        <a:rPr lang="en-GB" sz="800" dirty="0" smtClean="0"/>
                        <a:t>Rule 1</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kern="1200" dirty="0" smtClean="0"/>
                        <a:t>0</a:t>
                      </a:r>
                      <a:endParaRPr lang="fr-FR" sz="800" kern="1200" dirty="0">
                        <a:solidFill>
                          <a:schemeClr val="dk1"/>
                        </a:solidFill>
                        <a:latin typeface="+mn-lt"/>
                        <a:ea typeface="+mn-ea"/>
                        <a:cs typeface="+mn-cs"/>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fr-FR" sz="800" kern="1200" dirty="0" smtClean="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7" name="Table 16" descr="TABLE;TOP_CRITICAL_VIOLATIONS;PAR=60013,COUNT=8"/>
          <p:cNvGraphicFramePr>
            <a:graphicFrameLocks noGrp="1"/>
          </p:cNvGraphicFramePr>
          <p:nvPr>
            <p:extLst>
              <p:ext uri="{D42A27DB-BD31-4B8C-83A1-F6EECF244321}">
                <p14:modId xmlns:p14="http://schemas.microsoft.com/office/powerpoint/2010/main" val="258970089"/>
              </p:ext>
            </p:extLst>
          </p:nvPr>
        </p:nvGraphicFramePr>
        <p:xfrm>
          <a:off x="3202158" y="4093221"/>
          <a:ext cx="2765511" cy="1345568"/>
        </p:xfrm>
        <a:graphic>
          <a:graphicData uri="http://schemas.openxmlformats.org/drawingml/2006/table">
            <a:tbl>
              <a:tblPr firstRow="1" bandRow="1">
                <a:tableStyleId>{B301B821-A1FF-4177-AEE7-76D212191A09}</a:tableStyleId>
              </a:tblPr>
              <a:tblGrid>
                <a:gridCol w="1973423"/>
                <a:gridCol w="792088"/>
              </a:tblGrid>
              <a:tr h="144446">
                <a:tc>
                  <a:txBody>
                    <a:bodyPr/>
                    <a:lstStyle/>
                    <a:p>
                      <a:pPr>
                        <a:lnSpc>
                          <a:spcPct val="115000"/>
                        </a:lnSpc>
                        <a:spcAft>
                          <a:spcPts val="0"/>
                        </a:spcAft>
                      </a:pPr>
                      <a:r>
                        <a:rPr lang="fr-FR" sz="900" dirty="0" err="1" smtClean="0"/>
                        <a:t>Critical</a:t>
                      </a:r>
                      <a:r>
                        <a:rPr lang="fr-FR" sz="900" dirty="0" smtClean="0"/>
                        <a:t> </a:t>
                      </a:r>
                      <a:r>
                        <a:rPr lang="fr-FR" sz="900" dirty="0" err="1" smtClean="0"/>
                        <a:t>Rules</a:t>
                      </a:r>
                      <a:endParaRPr lang="fr-FR" sz="9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smtClean="0"/>
                        <a:t>Violations</a:t>
                      </a:r>
                      <a:endParaRPr lang="fr-FR" sz="900" dirty="0">
                        <a:latin typeface="Calibri"/>
                        <a:ea typeface="Calibri"/>
                        <a:cs typeface="Times New Roman"/>
                      </a:endParaRPr>
                    </a:p>
                  </a:txBody>
                  <a:tcPr marL="68580" marR="68580" marT="0" marB="0"/>
                </a:tc>
              </a:tr>
              <a:tr h="131305">
                <a:tc>
                  <a:txBody>
                    <a:bodyPr/>
                    <a:lstStyle/>
                    <a:p>
                      <a:pPr>
                        <a:lnSpc>
                          <a:spcPct val="115000"/>
                        </a:lnSpc>
                        <a:spcAft>
                          <a:spcPts val="0"/>
                        </a:spcAft>
                      </a:pPr>
                      <a:r>
                        <a:rPr lang="en-GB" sz="800" dirty="0" smtClean="0"/>
                        <a:t>Rule 1</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kern="1200" dirty="0" smtClean="0"/>
                        <a:t>0</a:t>
                      </a:r>
                      <a:endParaRPr lang="fr-FR" sz="800" kern="1200" dirty="0">
                        <a:solidFill>
                          <a:schemeClr val="dk1"/>
                        </a:solidFill>
                        <a:latin typeface="+mn-lt"/>
                        <a:ea typeface="+mn-ea"/>
                        <a:cs typeface="+mn-cs"/>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fr-FR" sz="800" kern="1200" dirty="0" smtClean="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8" name="Table 17" descr="TABLE;TOP_CRITICAL_VIOLATIONS;PAR=60016,COUNT=8"/>
          <p:cNvGraphicFramePr>
            <a:graphicFrameLocks noGrp="1"/>
          </p:cNvGraphicFramePr>
          <p:nvPr>
            <p:extLst>
              <p:ext uri="{D42A27DB-BD31-4B8C-83A1-F6EECF244321}">
                <p14:modId xmlns:p14="http://schemas.microsoft.com/office/powerpoint/2010/main" val="2434799802"/>
              </p:ext>
            </p:extLst>
          </p:nvPr>
        </p:nvGraphicFramePr>
        <p:xfrm>
          <a:off x="6156176" y="4078723"/>
          <a:ext cx="2835829" cy="1345568"/>
        </p:xfrm>
        <a:graphic>
          <a:graphicData uri="http://schemas.openxmlformats.org/drawingml/2006/table">
            <a:tbl>
              <a:tblPr firstRow="1" bandRow="1">
                <a:tableStyleId>{B301B821-A1FF-4177-AEE7-76D212191A09}</a:tableStyleId>
              </a:tblPr>
              <a:tblGrid>
                <a:gridCol w="2043741"/>
                <a:gridCol w="792088"/>
              </a:tblGrid>
              <a:tr h="144446">
                <a:tc>
                  <a:txBody>
                    <a:bodyPr/>
                    <a:lstStyle/>
                    <a:p>
                      <a:pPr>
                        <a:lnSpc>
                          <a:spcPct val="115000"/>
                        </a:lnSpc>
                        <a:spcAft>
                          <a:spcPts val="0"/>
                        </a:spcAft>
                      </a:pPr>
                      <a:r>
                        <a:rPr lang="fr-FR" sz="900" dirty="0" err="1" smtClean="0"/>
                        <a:t>Critical</a:t>
                      </a:r>
                      <a:r>
                        <a:rPr lang="fr-FR" sz="900" dirty="0" smtClean="0"/>
                        <a:t> </a:t>
                      </a:r>
                      <a:r>
                        <a:rPr lang="fr-FR" sz="900" dirty="0" err="1" smtClean="0"/>
                        <a:t>Rules</a:t>
                      </a:r>
                      <a:endParaRPr lang="fr-FR" sz="9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smtClean="0"/>
                        <a:t>Violations</a:t>
                      </a:r>
                      <a:endParaRPr lang="fr-FR" sz="900" dirty="0">
                        <a:latin typeface="Calibri"/>
                        <a:ea typeface="Calibri"/>
                        <a:cs typeface="Times New Roman"/>
                      </a:endParaRPr>
                    </a:p>
                  </a:txBody>
                  <a:tcPr marL="68580" marR="68580" marT="0" marB="0"/>
                </a:tc>
              </a:tr>
              <a:tr h="131305">
                <a:tc>
                  <a:txBody>
                    <a:bodyPr/>
                    <a:lstStyle/>
                    <a:p>
                      <a:pPr>
                        <a:lnSpc>
                          <a:spcPct val="115000"/>
                        </a:lnSpc>
                        <a:spcAft>
                          <a:spcPts val="0"/>
                        </a:spcAft>
                      </a:pPr>
                      <a:r>
                        <a:rPr lang="en-GB" sz="800" dirty="0" smtClean="0"/>
                        <a:t>Rule 1</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kern="1200" dirty="0" smtClean="0"/>
                        <a:t>0</a:t>
                      </a:r>
                      <a:endParaRPr lang="fr-FR" sz="800" kern="1200" dirty="0">
                        <a:solidFill>
                          <a:schemeClr val="dk1"/>
                        </a:solidFill>
                        <a:latin typeface="+mn-lt"/>
                        <a:ea typeface="+mn-ea"/>
                        <a:cs typeface="+mn-cs"/>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fr-FR" sz="800" kern="1200" dirty="0" smtClean="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bl>
          </a:graphicData>
        </a:graphic>
      </p:graphicFrame>
      <p:sp>
        <p:nvSpPr>
          <p:cNvPr id="19" name="TextBox 18" descr="TEXT;APPLICATION_RULE;ID=60014"/>
          <p:cNvSpPr txBox="1"/>
          <p:nvPr/>
        </p:nvSpPr>
        <p:spPr>
          <a:xfrm>
            <a:off x="1475656" y="714182"/>
            <a:ext cx="1656184" cy="584775"/>
          </a:xfrm>
          <a:prstGeom prst="rect">
            <a:avLst/>
          </a:prstGeom>
          <a:noFill/>
        </p:spPr>
        <p:txBody>
          <a:bodyPr wrap="square" rtlCol="0">
            <a:spAutoFit/>
          </a:bodyPr>
          <a:lstStyle/>
          <a:p>
            <a:r>
              <a:rPr lang="fr-FR" sz="1600" b="1" dirty="0">
                <a:solidFill>
                  <a:schemeClr val="accent1"/>
                </a:solidFill>
              </a:rPr>
              <a:t>qualityRuleGrade</a:t>
            </a:r>
          </a:p>
        </p:txBody>
      </p:sp>
      <p:sp>
        <p:nvSpPr>
          <p:cNvPr id="20" name="TextBox 19" descr="TEXT;APPLICATION_RULE;ID=60013"/>
          <p:cNvSpPr txBox="1"/>
          <p:nvPr/>
        </p:nvSpPr>
        <p:spPr>
          <a:xfrm>
            <a:off x="4399309" y="724587"/>
            <a:ext cx="1872208" cy="338554"/>
          </a:xfrm>
          <a:prstGeom prst="rect">
            <a:avLst/>
          </a:prstGeom>
          <a:noFill/>
        </p:spPr>
        <p:txBody>
          <a:bodyPr wrap="square" rtlCol="0">
            <a:spAutoFit/>
          </a:bodyPr>
          <a:lstStyle/>
          <a:p>
            <a:r>
              <a:rPr lang="fr-FR" sz="1600" b="1" dirty="0">
                <a:solidFill>
                  <a:schemeClr val="accent1"/>
                </a:solidFill>
              </a:rPr>
              <a:t>qualityRuleGrade</a:t>
            </a:r>
          </a:p>
        </p:txBody>
      </p:sp>
      <p:sp>
        <p:nvSpPr>
          <p:cNvPr id="21" name="TextBox 20" descr="TEXT;APPLICATION_RULE;ID=60016&#10;"/>
          <p:cNvSpPr txBox="1"/>
          <p:nvPr/>
        </p:nvSpPr>
        <p:spPr>
          <a:xfrm>
            <a:off x="7092280" y="704051"/>
            <a:ext cx="1872208" cy="338554"/>
          </a:xfrm>
          <a:prstGeom prst="rect">
            <a:avLst/>
          </a:prstGeom>
          <a:noFill/>
        </p:spPr>
        <p:txBody>
          <a:bodyPr wrap="square" rtlCol="0">
            <a:spAutoFit/>
          </a:bodyPr>
          <a:lstStyle/>
          <a:p>
            <a:r>
              <a:rPr lang="fr-FR" sz="1600" b="1" dirty="0">
                <a:solidFill>
                  <a:schemeClr val="accent1"/>
                </a:solidFill>
              </a:rPr>
              <a:t>qualityRuleGrade</a:t>
            </a:r>
          </a:p>
        </p:txBody>
      </p:sp>
    </p:spTree>
    <p:extLst>
      <p:ext uri="{BB962C8B-B14F-4D97-AF65-F5344CB8AC3E}">
        <p14:creationId xmlns:p14="http://schemas.microsoft.com/office/powerpoint/2010/main" val="243440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Technical</a:t>
            </a:r>
            <a:r>
              <a:rPr lang="fr-FR" dirty="0" smtClean="0"/>
              <a:t> </a:t>
            </a:r>
            <a:r>
              <a:rPr lang="fr-FR" dirty="0" err="1" smtClean="0"/>
              <a:t>Debt</a:t>
            </a:r>
            <a:endParaRPr lang="en-US" dirty="0"/>
          </a:p>
        </p:txBody>
      </p:sp>
      <p:sp>
        <p:nvSpPr>
          <p:cNvPr id="3" name="Text Placeholder 2"/>
          <p:cNvSpPr>
            <a:spLocks noGrp="1"/>
          </p:cNvSpPr>
          <p:nvPr>
            <p:ph type="body" sz="quarter" idx="11"/>
          </p:nvPr>
        </p:nvSpPr>
        <p:spPr/>
        <p:txBody>
          <a:bodyPr/>
          <a:lstStyle/>
          <a:p>
            <a:endParaRPr lang="en-US" dirty="0"/>
          </a:p>
        </p:txBody>
      </p:sp>
      <p:sp>
        <p:nvSpPr>
          <p:cNvPr id="5" name="Rounded Rectangle 3"/>
          <p:cNvSpPr/>
          <p:nvPr/>
        </p:nvSpPr>
        <p:spPr>
          <a:xfrm>
            <a:off x="352301" y="764704"/>
            <a:ext cx="4752528" cy="5544616"/>
          </a:xfrm>
          <a:prstGeom prst="roundRect">
            <a:avLst>
              <a:gd name="adj" fmla="val 1157"/>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chemeClr val="bg1">
                <a:lumMod val="75000"/>
              </a:schemeClr>
            </a:solidFill>
            <a:prstDash val="soli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graphicFrame>
        <p:nvGraphicFramePr>
          <p:cNvPr id="6" name="Chart 12" descr="GRAPH;TREND_TECH_DEBT"/>
          <p:cNvGraphicFramePr/>
          <p:nvPr>
            <p:extLst>
              <p:ext uri="{D42A27DB-BD31-4B8C-83A1-F6EECF244321}">
                <p14:modId xmlns:p14="http://schemas.microsoft.com/office/powerpoint/2010/main" val="2899511141"/>
              </p:ext>
            </p:extLst>
          </p:nvPr>
        </p:nvGraphicFramePr>
        <p:xfrm>
          <a:off x="400153" y="1128214"/>
          <a:ext cx="4735023" cy="448919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3"/>
          <p:cNvSpPr txBox="1"/>
          <p:nvPr/>
        </p:nvSpPr>
        <p:spPr>
          <a:xfrm>
            <a:off x="371815" y="796206"/>
            <a:ext cx="1754776" cy="338554"/>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4B7FC9"/>
                </a:solidFill>
                <a:effectLst/>
                <a:uLnTx/>
                <a:uFillTx/>
                <a:latin typeface="Arial"/>
                <a:ea typeface="+mn-ea"/>
                <a:cs typeface="+mn-cs"/>
              </a:rPr>
              <a:t>Technical</a:t>
            </a:r>
            <a:r>
              <a:rPr kumimoji="0" lang="fr-FR" sz="1600" b="1" i="0" u="none" strike="noStrike" kern="1200" cap="none" spc="0" normalizeH="0" baseline="0" noProof="0" dirty="0">
                <a:ln>
                  <a:noFill/>
                </a:ln>
                <a:solidFill>
                  <a:srgbClr val="4B7FC9"/>
                </a:solidFill>
                <a:effectLst/>
                <a:uLnTx/>
                <a:uFillTx/>
                <a:latin typeface="Arial"/>
                <a:ea typeface="+mn-ea"/>
                <a:cs typeface="+mn-cs"/>
              </a:rPr>
              <a:t> </a:t>
            </a:r>
            <a:r>
              <a:rPr kumimoji="0" lang="fr-FR" sz="1600" b="1" i="0" u="none" strike="noStrike" kern="1200" cap="none" spc="0" normalizeH="0" baseline="0" noProof="0" dirty="0" err="1" smtClean="0">
                <a:ln>
                  <a:noFill/>
                </a:ln>
                <a:solidFill>
                  <a:srgbClr val="4B7FC9"/>
                </a:solidFill>
                <a:effectLst/>
                <a:uLnTx/>
                <a:uFillTx/>
                <a:latin typeface="Arial"/>
                <a:ea typeface="+mn-ea"/>
                <a:cs typeface="+mn-cs"/>
              </a:rPr>
              <a:t>Debt</a:t>
            </a:r>
            <a:r>
              <a:rPr kumimoji="0" lang="fr-FR" sz="1600" b="1" i="0" u="none" strike="noStrike" kern="1200" cap="none" spc="0" normalizeH="0" baseline="0" noProof="0" dirty="0" smtClean="0">
                <a:ln>
                  <a:noFill/>
                </a:ln>
                <a:solidFill>
                  <a:srgbClr val="4B7FC9"/>
                </a:solidFill>
                <a:effectLst/>
                <a:uLnTx/>
                <a:uFillTx/>
                <a:latin typeface="Arial"/>
                <a:ea typeface="+mn-ea"/>
                <a:cs typeface="+mn-cs"/>
              </a:rPr>
              <a:t> :</a:t>
            </a:r>
            <a:endParaRPr kumimoji="0" lang="fr-FR" sz="1800" b="1" i="0" u="none" strike="noStrike" kern="1200" cap="none" spc="0" normalizeH="0" baseline="0" noProof="0" dirty="0">
              <a:ln>
                <a:noFill/>
              </a:ln>
              <a:solidFill>
                <a:srgbClr val="4B7FC9"/>
              </a:solidFill>
              <a:effectLst/>
              <a:uLnTx/>
              <a:uFillTx/>
              <a:latin typeface="Arial"/>
              <a:ea typeface="+mn-ea"/>
              <a:cs typeface="+mn-cs"/>
            </a:endParaRPr>
          </a:p>
        </p:txBody>
      </p:sp>
      <p:sp>
        <p:nvSpPr>
          <p:cNvPr id="8" name="TextBox 14" descr="TEXT;METRIC_TECHNICAL_DEBT"/>
          <p:cNvSpPr txBox="1"/>
          <p:nvPr/>
        </p:nvSpPr>
        <p:spPr>
          <a:xfrm>
            <a:off x="1979712" y="789660"/>
            <a:ext cx="2405037" cy="33855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4B7FC9"/>
                </a:solidFill>
                <a:effectLst/>
                <a:uLnTx/>
                <a:uFillTx/>
                <a:latin typeface="Arial"/>
                <a:ea typeface="+mn-ea"/>
                <a:cs typeface="+mn-cs"/>
              </a:rPr>
              <a:t>DebtValue</a:t>
            </a:r>
            <a:endParaRPr kumimoji="0" lang="fr-FR" sz="1600" b="1" i="0" u="none" strike="noStrike" kern="1200" cap="none" spc="0" normalizeH="0" baseline="0" noProof="0" dirty="0">
              <a:ln>
                <a:noFill/>
              </a:ln>
              <a:solidFill>
                <a:srgbClr val="4B7FC9"/>
              </a:solidFill>
              <a:effectLst/>
              <a:uLnTx/>
              <a:uFillTx/>
              <a:latin typeface="Arial"/>
              <a:ea typeface="+mn-ea"/>
              <a:cs typeface="+mn-cs"/>
            </a:endParaRPr>
          </a:p>
        </p:txBody>
      </p:sp>
      <p:sp>
        <p:nvSpPr>
          <p:cNvPr id="9" name="Rounded Rectangle 8"/>
          <p:cNvSpPr/>
          <p:nvPr/>
        </p:nvSpPr>
        <p:spPr>
          <a:xfrm>
            <a:off x="5292080" y="764704"/>
            <a:ext cx="3600400" cy="5538124"/>
          </a:xfrm>
          <a:prstGeom prst="roundRect">
            <a:avLst>
              <a:gd name="adj" fmla="val 899"/>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1" name="Rounded Rectangle 10"/>
          <p:cNvSpPr/>
          <p:nvPr/>
        </p:nvSpPr>
        <p:spPr>
          <a:xfrm>
            <a:off x="5292080" y="764704"/>
            <a:ext cx="3600400" cy="5538124"/>
          </a:xfrm>
          <a:prstGeom prst="roundRect">
            <a:avLst>
              <a:gd name="adj" fmla="val 899"/>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fr-FR" dirty="0" smtClean="0"/>
          </a:p>
          <a:p>
            <a:endParaRPr lang="fr-FR" sz="1200" b="1" dirty="0">
              <a:solidFill>
                <a:schemeClr val="tx2">
                  <a:lumMod val="65000"/>
                  <a:lumOff val="35000"/>
                </a:schemeClr>
              </a:solidFill>
              <a:cs typeface="Arial" pitchFamily="34" charset="0"/>
            </a:endParaRPr>
          </a:p>
          <a:p>
            <a:r>
              <a:rPr lang="en-US" sz="1200" b="1" dirty="0">
                <a:solidFill>
                  <a:schemeClr val="tx2">
                    <a:lumMod val="65000"/>
                    <a:lumOff val="35000"/>
                  </a:schemeClr>
                </a:solidFill>
                <a:cs typeface="Arial" pitchFamily="34" charset="0"/>
              </a:rPr>
              <a:t>The complexity </a:t>
            </a:r>
            <a:r>
              <a:rPr lang="en-US" sz="1200" b="1" dirty="0" smtClean="0">
                <a:solidFill>
                  <a:schemeClr val="tx2">
                    <a:lumMod val="65000"/>
                    <a:lumOff val="35000"/>
                  </a:schemeClr>
                </a:solidFill>
                <a:cs typeface="Arial" pitchFamily="34" charset="0"/>
              </a:rPr>
              <a:t>has </a:t>
            </a:r>
            <a:r>
              <a:rPr lang="en-US" sz="1200" b="1" dirty="0">
                <a:solidFill>
                  <a:schemeClr val="tx2">
                    <a:lumMod val="65000"/>
                    <a:lumOff val="35000"/>
                  </a:schemeClr>
                </a:solidFill>
                <a:cs typeface="Arial" pitchFamily="34" charset="0"/>
              </a:rPr>
              <a:t>been converted into Technical Debt – the cost of fixing the structural quality violations that cause serious business disruption</a:t>
            </a:r>
            <a:r>
              <a:rPr lang="en-US" sz="1200" dirty="0"/>
              <a:t>. </a:t>
            </a:r>
            <a:endParaRPr lang="fr-FR" sz="1200" dirty="0" smtClean="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smtClean="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p>
          <a:p>
            <a:pPr marL="285750" indent="-285750">
              <a:buFont typeface="Wingdings" panose="05000000000000000000" pitchFamily="2" charset="2"/>
              <a:buChar char="§"/>
            </a:pPr>
            <a:endParaRPr lang="fr-FR" sz="1200" dirty="0" smtClean="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endParaRPr lang="en-US" sz="1200" dirty="0">
              <a:solidFill>
                <a:schemeClr val="tx2">
                  <a:lumMod val="65000"/>
                  <a:lumOff val="35000"/>
                </a:schemeClr>
              </a:solidFill>
              <a:cs typeface="Arial" pitchFamily="34" charset="0"/>
            </a:endParaRPr>
          </a:p>
        </p:txBody>
      </p:sp>
      <p:sp>
        <p:nvSpPr>
          <p:cNvPr id="12" name="TextBox 11"/>
          <p:cNvSpPr txBox="1"/>
          <p:nvPr/>
        </p:nvSpPr>
        <p:spPr>
          <a:xfrm>
            <a:off x="5292080" y="796206"/>
            <a:ext cx="1725788" cy="338554"/>
          </a:xfrm>
          <a:prstGeom prst="rect">
            <a:avLst/>
          </a:prstGeom>
          <a:noFill/>
        </p:spPr>
        <p:txBody>
          <a:bodyPr wrap="square" rtlCol="0">
            <a:spAutoFit/>
          </a:bodyPr>
          <a:lstStyle/>
          <a:p>
            <a:r>
              <a:rPr lang="en-US" sz="1600" b="1" dirty="0" smtClean="0">
                <a:solidFill>
                  <a:schemeClr val="accent1"/>
                </a:solidFill>
              </a:rPr>
              <a:t>Definition</a:t>
            </a:r>
            <a:endParaRPr lang="en-US" sz="1600" b="1" dirty="0">
              <a:solidFill>
                <a:schemeClr val="accent1"/>
              </a:solidFill>
            </a:endParaRPr>
          </a:p>
        </p:txBody>
      </p:sp>
      <p:sp>
        <p:nvSpPr>
          <p:cNvPr id="13" name="TextBox 12"/>
          <p:cNvSpPr txBox="1"/>
          <p:nvPr/>
        </p:nvSpPr>
        <p:spPr>
          <a:xfrm>
            <a:off x="5292080" y="2204864"/>
            <a:ext cx="1725788" cy="338554"/>
          </a:xfrm>
          <a:prstGeom prst="rect">
            <a:avLst/>
          </a:prstGeom>
          <a:noFill/>
        </p:spPr>
        <p:txBody>
          <a:bodyPr wrap="square" rtlCol="0">
            <a:spAutoFit/>
          </a:bodyPr>
          <a:lstStyle/>
          <a:p>
            <a:r>
              <a:rPr lang="en-US" sz="1600" b="1" dirty="0" smtClean="0">
                <a:solidFill>
                  <a:schemeClr val="accent1"/>
                </a:solidFill>
              </a:rPr>
              <a:t>Comments</a:t>
            </a:r>
            <a:endParaRPr lang="en-US" sz="1600" b="1" dirty="0">
              <a:solidFill>
                <a:schemeClr val="accent1"/>
              </a:solidFill>
            </a:endParaRPr>
          </a:p>
        </p:txBody>
      </p:sp>
    </p:spTree>
    <p:extLst>
      <p:ext uri="{BB962C8B-B14F-4D97-AF65-F5344CB8AC3E}">
        <p14:creationId xmlns:p14="http://schemas.microsoft.com/office/powerpoint/2010/main" val="1092196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Maintenability</a:t>
            </a:r>
            <a:r>
              <a:rPr lang="fr-FR" dirty="0" smtClean="0"/>
              <a:t> </a:t>
            </a:r>
            <a:r>
              <a:rPr lang="fr-FR" dirty="0" err="1" smtClean="0"/>
              <a:t>Cost</a:t>
            </a:r>
            <a:endParaRPr lang="en-US" dirty="0"/>
          </a:p>
        </p:txBody>
      </p:sp>
      <p:sp>
        <p:nvSpPr>
          <p:cNvPr id="5" name="Rounded Rectangle 4"/>
          <p:cNvSpPr/>
          <p:nvPr/>
        </p:nvSpPr>
        <p:spPr>
          <a:xfrm>
            <a:off x="251520" y="3730419"/>
            <a:ext cx="3744416" cy="2650909"/>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 name="Rounded Rectangle 5"/>
          <p:cNvSpPr/>
          <p:nvPr/>
        </p:nvSpPr>
        <p:spPr>
          <a:xfrm>
            <a:off x="251520" y="764704"/>
            <a:ext cx="3744416" cy="2880320"/>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51520" y="777347"/>
            <a:ext cx="1656184" cy="338554"/>
          </a:xfrm>
          <a:prstGeom prst="rect">
            <a:avLst/>
          </a:prstGeom>
          <a:noFill/>
        </p:spPr>
        <p:txBody>
          <a:bodyPr wrap="square" rtlCol="0">
            <a:spAutoFit/>
          </a:bodyPr>
          <a:lstStyle/>
          <a:p>
            <a:r>
              <a:rPr lang="en-US" sz="1600" b="1" dirty="0" smtClean="0">
                <a:solidFill>
                  <a:schemeClr val="accent1"/>
                </a:solidFill>
              </a:rPr>
              <a:t>Transferability:</a:t>
            </a:r>
            <a:endParaRPr lang="en-US" sz="1600" b="1" dirty="0">
              <a:solidFill>
                <a:schemeClr val="accent1"/>
              </a:solidFill>
            </a:endParaRPr>
          </a:p>
        </p:txBody>
      </p:sp>
      <p:sp>
        <p:nvSpPr>
          <p:cNvPr id="8" name="Text"/>
          <p:cNvSpPr>
            <a:spLocks noGrp="1"/>
          </p:cNvSpPr>
          <p:nvPr/>
        </p:nvSpPr>
        <p:spPr>
          <a:xfrm>
            <a:off x="323528" y="1052736"/>
            <a:ext cx="3600400" cy="504056"/>
          </a:xfrm>
          <a:prstGeom prst="rect">
            <a:avLst/>
          </a:prstGeom>
        </p:spPr>
        <p:txBody>
          <a:bodyPr wrap="square" lIns="0" tIns="0" rIns="0" bIns="0" rtlCol="0" anchor="t"/>
          <a:lstStyle/>
          <a:p>
            <a:r>
              <a:rPr lang="en-US" sz="1000" dirty="0" smtClean="0">
                <a:ea typeface="Corbel"/>
                <a:cs typeface="Corbel"/>
              </a:rPr>
              <a:t>Evaluate </a:t>
            </a:r>
            <a:r>
              <a:rPr lang="en-US" sz="1000" dirty="0" smtClean="0"/>
              <a:t> </a:t>
            </a:r>
            <a:r>
              <a:rPr lang="en-US" sz="1000" dirty="0"/>
              <a:t>how easily a new team or team member can be productive when assigned to work on the application 	</a:t>
            </a:r>
          </a:p>
        </p:txBody>
      </p:sp>
      <p:sp>
        <p:nvSpPr>
          <p:cNvPr id="9" name="TextBox 8"/>
          <p:cNvSpPr txBox="1"/>
          <p:nvPr/>
        </p:nvSpPr>
        <p:spPr>
          <a:xfrm>
            <a:off x="251520" y="3730419"/>
            <a:ext cx="1656184" cy="338554"/>
          </a:xfrm>
          <a:prstGeom prst="rect">
            <a:avLst/>
          </a:prstGeom>
          <a:noFill/>
        </p:spPr>
        <p:txBody>
          <a:bodyPr wrap="square" rtlCol="0">
            <a:spAutoFit/>
          </a:bodyPr>
          <a:lstStyle/>
          <a:p>
            <a:r>
              <a:rPr lang="en-US" sz="1600" b="1" dirty="0" smtClean="0">
                <a:solidFill>
                  <a:schemeClr val="accent1"/>
                </a:solidFill>
              </a:rPr>
              <a:t>Changeability:</a:t>
            </a:r>
            <a:endParaRPr lang="en-US" sz="1600" b="1" dirty="0">
              <a:solidFill>
                <a:schemeClr val="accent1"/>
              </a:solidFill>
            </a:endParaRPr>
          </a:p>
        </p:txBody>
      </p:sp>
      <p:sp>
        <p:nvSpPr>
          <p:cNvPr id="10" name="Text"/>
          <p:cNvSpPr>
            <a:spLocks noGrp="1"/>
          </p:cNvSpPr>
          <p:nvPr/>
        </p:nvSpPr>
        <p:spPr>
          <a:xfrm>
            <a:off x="323528" y="4005064"/>
            <a:ext cx="3600400" cy="504056"/>
          </a:xfrm>
          <a:prstGeom prst="rect">
            <a:avLst/>
          </a:prstGeom>
        </p:spPr>
        <p:txBody>
          <a:bodyPr wrap="square" lIns="0" tIns="0" rIns="0" bIns="0" rtlCol="0" anchor="t"/>
          <a:lstStyle/>
          <a:p>
            <a:r>
              <a:rPr lang="en-US" sz="1000" dirty="0" smtClean="0">
                <a:ea typeface="Corbel"/>
                <a:cs typeface="Corbel"/>
              </a:rPr>
              <a:t>Evaluate </a:t>
            </a:r>
            <a:r>
              <a:rPr lang="en-US" sz="1000" dirty="0" smtClean="0"/>
              <a:t>how </a:t>
            </a:r>
            <a:r>
              <a:rPr lang="en-US" sz="1000" dirty="0"/>
              <a:t>easily and quickly an application can be modified 	</a:t>
            </a:r>
          </a:p>
        </p:txBody>
      </p:sp>
      <p:graphicFrame>
        <p:nvGraphicFramePr>
          <p:cNvPr id="11" name="Table 10" descr="TABLE;CRITERIA_GRADE;PAR=60011,COUNT=7"/>
          <p:cNvGraphicFramePr>
            <a:graphicFrameLocks noGrp="1"/>
          </p:cNvGraphicFramePr>
          <p:nvPr>
            <p:extLst>
              <p:ext uri="{D42A27DB-BD31-4B8C-83A1-F6EECF244321}">
                <p14:modId xmlns:p14="http://schemas.microsoft.com/office/powerpoint/2010/main" val="1137472823"/>
              </p:ext>
            </p:extLst>
          </p:nvPr>
        </p:nvGraphicFramePr>
        <p:xfrm>
          <a:off x="323528" y="1412776"/>
          <a:ext cx="3600400" cy="2016220"/>
        </p:xfrm>
        <a:graphic>
          <a:graphicData uri="http://schemas.openxmlformats.org/drawingml/2006/table">
            <a:tbl>
              <a:tblPr firstRow="1" bandRow="1">
                <a:tableStyleId>{B301B821-A1FF-4177-AEE7-76D212191A09}</a:tableStyleId>
              </a:tblPr>
              <a:tblGrid>
                <a:gridCol w="2269818"/>
                <a:gridCol w="547886"/>
                <a:gridCol w="782696"/>
              </a:tblGrid>
              <a:tr h="177141">
                <a:tc>
                  <a:txBody>
                    <a:bodyPr/>
                    <a:lstStyle/>
                    <a:p>
                      <a:pPr marL="0" algn="l" defTabSz="914400" rtl="0" eaLnBrk="1" latinLnBrk="0" hangingPunct="1">
                        <a:lnSpc>
                          <a:spcPct val="115000"/>
                        </a:lnSpc>
                        <a:spcAft>
                          <a:spcPts val="0"/>
                        </a:spcAft>
                      </a:pPr>
                      <a:r>
                        <a:rPr lang="fr-FR" sz="900" kern="1200" dirty="0" err="1" smtClean="0"/>
                        <a:t>Technical</a:t>
                      </a:r>
                      <a:r>
                        <a:rPr lang="fr-FR" sz="900" kern="1200" dirty="0" smtClean="0"/>
                        <a:t> </a:t>
                      </a:r>
                      <a:r>
                        <a:rPr lang="fr-FR" sz="900" kern="1200" baseline="0" dirty="0" smtClean="0"/>
                        <a:t> </a:t>
                      </a:r>
                      <a:r>
                        <a:rPr lang="fr-FR" sz="900" kern="1200" baseline="0" dirty="0" err="1" smtClean="0"/>
                        <a:t>Criteria</a:t>
                      </a:r>
                      <a:r>
                        <a:rPr lang="fr-FR" sz="900" kern="1200" baseline="0" dirty="0" smtClean="0"/>
                        <a:t> Name</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Grade</a:t>
                      </a:r>
                      <a:endParaRPr lang="fr-FR" sz="9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Evolution</a:t>
                      </a:r>
                      <a:endParaRPr lang="fr-FR" sz="900" b="1" kern="1200" dirty="0" smtClean="0">
                        <a:solidFill>
                          <a:schemeClr val="bg1"/>
                        </a:solidFill>
                      </a:endParaRP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2" name="Table 11" descr="TABLE;CRITERIA_GRADE;PAR=60012,COUNT=7"/>
          <p:cNvGraphicFramePr>
            <a:graphicFrameLocks noGrp="1"/>
          </p:cNvGraphicFramePr>
          <p:nvPr>
            <p:extLst>
              <p:ext uri="{D42A27DB-BD31-4B8C-83A1-F6EECF244321}">
                <p14:modId xmlns:p14="http://schemas.microsoft.com/office/powerpoint/2010/main" val="2431829472"/>
              </p:ext>
            </p:extLst>
          </p:nvPr>
        </p:nvGraphicFramePr>
        <p:xfrm>
          <a:off x="323528" y="4221088"/>
          <a:ext cx="3600400" cy="2016220"/>
        </p:xfrm>
        <a:graphic>
          <a:graphicData uri="http://schemas.openxmlformats.org/drawingml/2006/table">
            <a:tbl>
              <a:tblPr firstRow="1" bandRow="1">
                <a:tableStyleId>{B301B821-A1FF-4177-AEE7-76D212191A09}</a:tableStyleId>
              </a:tblPr>
              <a:tblGrid>
                <a:gridCol w="2269818"/>
                <a:gridCol w="547886"/>
                <a:gridCol w="782696"/>
              </a:tblGrid>
              <a:tr h="177141">
                <a:tc>
                  <a:txBody>
                    <a:bodyPr/>
                    <a:lstStyle/>
                    <a:p>
                      <a:pPr marL="0" algn="l" defTabSz="914400" rtl="0" eaLnBrk="1" latinLnBrk="0" hangingPunct="1">
                        <a:lnSpc>
                          <a:spcPct val="115000"/>
                        </a:lnSpc>
                        <a:spcAft>
                          <a:spcPts val="0"/>
                        </a:spcAft>
                      </a:pPr>
                      <a:r>
                        <a:rPr lang="fr-FR" sz="900" kern="1200" dirty="0" err="1" smtClean="0"/>
                        <a:t>Technical</a:t>
                      </a:r>
                      <a:r>
                        <a:rPr lang="fr-FR" sz="900" kern="1200" dirty="0" smtClean="0"/>
                        <a:t> </a:t>
                      </a:r>
                      <a:r>
                        <a:rPr lang="fr-FR" sz="900" kern="1200" baseline="0" dirty="0" smtClean="0"/>
                        <a:t> </a:t>
                      </a:r>
                      <a:r>
                        <a:rPr lang="fr-FR" sz="900" kern="1200" baseline="0" dirty="0" err="1" smtClean="0"/>
                        <a:t>Criteria</a:t>
                      </a:r>
                      <a:r>
                        <a:rPr lang="fr-FR" sz="900" kern="1200" baseline="0" dirty="0" smtClean="0"/>
                        <a:t> Name</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Grade</a:t>
                      </a:r>
                      <a:endParaRPr lang="fr-FR" sz="9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Evolution</a:t>
                      </a:r>
                      <a:endParaRPr lang="fr-FR" sz="900" b="1" kern="1200" dirty="0" smtClean="0">
                        <a:solidFill>
                          <a:schemeClr val="bg1"/>
                        </a:solidFill>
                      </a:endParaRP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sp>
        <p:nvSpPr>
          <p:cNvPr id="16" name="TextBox 15" descr="TEXT;APPLICATION_RULE;ID=60011"/>
          <p:cNvSpPr txBox="1"/>
          <p:nvPr/>
        </p:nvSpPr>
        <p:spPr>
          <a:xfrm>
            <a:off x="1763688" y="771250"/>
            <a:ext cx="1872208" cy="338554"/>
          </a:xfrm>
          <a:prstGeom prst="rect">
            <a:avLst/>
          </a:prstGeom>
          <a:noFill/>
        </p:spPr>
        <p:txBody>
          <a:bodyPr wrap="square" rtlCol="0">
            <a:spAutoFit/>
          </a:bodyPr>
          <a:lstStyle/>
          <a:p>
            <a:r>
              <a:rPr lang="fr-FR" sz="1600" b="1" dirty="0">
                <a:solidFill>
                  <a:schemeClr val="accent1"/>
                </a:solidFill>
              </a:rPr>
              <a:t>qualityRuleGrade</a:t>
            </a:r>
          </a:p>
        </p:txBody>
      </p:sp>
      <p:sp>
        <p:nvSpPr>
          <p:cNvPr id="17" name="TextBox 16" descr="TEXT;APPLICATION_RULE;ID=60012"/>
          <p:cNvSpPr txBox="1"/>
          <p:nvPr/>
        </p:nvSpPr>
        <p:spPr>
          <a:xfrm>
            <a:off x="1763688" y="3731434"/>
            <a:ext cx="1872208" cy="338554"/>
          </a:xfrm>
          <a:prstGeom prst="rect">
            <a:avLst/>
          </a:prstGeom>
          <a:noFill/>
        </p:spPr>
        <p:txBody>
          <a:bodyPr wrap="square" rtlCol="0">
            <a:spAutoFit/>
          </a:bodyPr>
          <a:lstStyle/>
          <a:p>
            <a:r>
              <a:rPr lang="fr-FR" sz="1600" b="1" dirty="0" err="1" smtClean="0">
                <a:solidFill>
                  <a:schemeClr val="accent1"/>
                </a:solidFill>
              </a:rPr>
              <a:t>qualityRuleGrade</a:t>
            </a:r>
            <a:endParaRPr lang="fr-FR" dirty="0" smtClean="0"/>
          </a:p>
        </p:txBody>
      </p:sp>
      <p:sp>
        <p:nvSpPr>
          <p:cNvPr id="18" name="AutoShape 39"/>
          <p:cNvSpPr>
            <a:spLocks noChangeArrowheads="1"/>
          </p:cNvSpPr>
          <p:nvPr/>
        </p:nvSpPr>
        <p:spPr bwMode="auto">
          <a:xfrm>
            <a:off x="4139953" y="764704"/>
            <a:ext cx="4752528" cy="5616624"/>
          </a:xfrm>
          <a:prstGeom prst="roundRect">
            <a:avLst>
              <a:gd name="adj" fmla="val 214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fr-FR" dirty="0"/>
          </a:p>
        </p:txBody>
      </p:sp>
      <p:sp>
        <p:nvSpPr>
          <p:cNvPr id="19" name="TextBox 18"/>
          <p:cNvSpPr txBox="1"/>
          <p:nvPr/>
        </p:nvSpPr>
        <p:spPr>
          <a:xfrm>
            <a:off x="4139953" y="764704"/>
            <a:ext cx="3384376" cy="338554"/>
          </a:xfrm>
          <a:prstGeom prst="rect">
            <a:avLst/>
          </a:prstGeom>
          <a:noFill/>
        </p:spPr>
        <p:txBody>
          <a:bodyPr wrap="square" rtlCol="0">
            <a:spAutoFit/>
          </a:bodyPr>
          <a:lstStyle/>
          <a:p>
            <a:r>
              <a:rPr lang="en-US" sz="1600" b="1" dirty="0" smtClean="0">
                <a:solidFill>
                  <a:schemeClr val="accent1"/>
                </a:solidFill>
              </a:rPr>
              <a:t>CAST Complexity Distribution</a:t>
            </a:r>
            <a:endParaRPr lang="en-US" sz="1600" b="1" dirty="0">
              <a:solidFill>
                <a:schemeClr val="accent1"/>
              </a:solidFill>
            </a:endParaRPr>
          </a:p>
        </p:txBody>
      </p:sp>
      <p:graphicFrame>
        <p:nvGraphicFramePr>
          <p:cNvPr id="20" name="Chart 19" descr="GRAPH;CAST_COMPLEXITY"/>
          <p:cNvGraphicFramePr/>
          <p:nvPr>
            <p:extLst>
              <p:ext uri="{D42A27DB-BD31-4B8C-83A1-F6EECF244321}">
                <p14:modId xmlns:p14="http://schemas.microsoft.com/office/powerpoint/2010/main" val="1787589534"/>
              </p:ext>
            </p:extLst>
          </p:nvPr>
        </p:nvGraphicFramePr>
        <p:xfrm>
          <a:off x="4773586" y="1115901"/>
          <a:ext cx="3413252" cy="209901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355976" y="3137192"/>
            <a:ext cx="4248472" cy="1015663"/>
          </a:xfrm>
          <a:prstGeom prst="rect">
            <a:avLst/>
          </a:prstGeom>
        </p:spPr>
        <p:txBody>
          <a:bodyPr vert="horz" wrap="square" lIns="45720" tIns="45720" rIns="45720" bIns="45720" rtlCol="0">
            <a:spAutoFit/>
          </a:bodyPr>
          <a:lstStyle/>
          <a:p>
            <a:r>
              <a:rPr lang="en-GB" sz="1000" dirty="0"/>
              <a:t>CAST provides a distribution of objects based on several distributions:</a:t>
            </a:r>
          </a:p>
          <a:p>
            <a:pPr lvl="1"/>
            <a:r>
              <a:rPr lang="en-GB" sz="1000" dirty="0"/>
              <a:t>-Algorithm Complexity (based on </a:t>
            </a:r>
            <a:r>
              <a:rPr lang="en-GB" sz="1000" dirty="0" err="1"/>
              <a:t>Cyclomatic</a:t>
            </a:r>
            <a:r>
              <a:rPr lang="en-GB" sz="1000" dirty="0"/>
              <a:t> </a:t>
            </a:r>
            <a:r>
              <a:rPr lang="en-GB" sz="1000" dirty="0" smtClean="0"/>
              <a:t>complexity)</a:t>
            </a:r>
            <a:endParaRPr lang="en-GB" sz="1000" dirty="0"/>
          </a:p>
          <a:p>
            <a:pPr lvl="1"/>
            <a:r>
              <a:rPr lang="en-GB" sz="1000" dirty="0"/>
              <a:t>-SQL Complexity</a:t>
            </a:r>
          </a:p>
          <a:p>
            <a:pPr lvl="1"/>
            <a:r>
              <a:rPr lang="en-GB" sz="1000" dirty="0"/>
              <a:t>-Coupling (Fan in, Fan out)</a:t>
            </a:r>
          </a:p>
          <a:p>
            <a:pPr lvl="1"/>
            <a:r>
              <a:rPr lang="en-GB" sz="1000" dirty="0"/>
              <a:t>-Ratio of documentation</a:t>
            </a:r>
          </a:p>
          <a:p>
            <a:pPr lvl="1"/>
            <a:r>
              <a:rPr lang="en-GB" sz="1000" dirty="0"/>
              <a:t>-Size of </a:t>
            </a:r>
            <a:r>
              <a:rPr lang="en-GB" sz="1000" dirty="0" smtClean="0"/>
              <a:t>components</a:t>
            </a:r>
            <a:endParaRPr lang="en-US" sz="1000" dirty="0" err="1" smtClean="0">
              <a:cs typeface="Arial" pitchFamily="34" charset="0"/>
            </a:endParaRPr>
          </a:p>
        </p:txBody>
      </p:sp>
      <p:graphicFrame>
        <p:nvGraphicFramePr>
          <p:cNvPr id="22" name="Table 21" descr="TABLE;CAST_COMPLEXITY"/>
          <p:cNvGraphicFramePr>
            <a:graphicFrameLocks noGrp="1"/>
          </p:cNvGraphicFramePr>
          <p:nvPr>
            <p:extLst>
              <p:ext uri="{D42A27DB-BD31-4B8C-83A1-F6EECF244321}">
                <p14:modId xmlns:p14="http://schemas.microsoft.com/office/powerpoint/2010/main" val="3318937121"/>
              </p:ext>
            </p:extLst>
          </p:nvPr>
        </p:nvGraphicFramePr>
        <p:xfrm>
          <a:off x="4456314" y="4221088"/>
          <a:ext cx="4176464" cy="4101084"/>
        </p:xfrm>
        <a:graphic>
          <a:graphicData uri="http://schemas.openxmlformats.org/drawingml/2006/table">
            <a:tbl>
              <a:tblPr firstRow="1" bandRow="1">
                <a:tableStyleId>{B301B821-A1FF-4177-AEE7-76D212191A09}</a:tableStyleId>
              </a:tblPr>
              <a:tblGrid>
                <a:gridCol w="1123798"/>
                <a:gridCol w="648072"/>
                <a:gridCol w="720080"/>
                <a:gridCol w="474450"/>
                <a:gridCol w="445813"/>
                <a:gridCol w="764251"/>
              </a:tblGrid>
              <a:tr h="108012">
                <a:tc>
                  <a:txBody>
                    <a:bodyPr/>
                    <a:lstStyle/>
                    <a:p>
                      <a:pPr marL="0" algn="l" defTabSz="914400" rtl="0" eaLnBrk="1" latinLnBrk="0" hangingPunct="1">
                        <a:lnSpc>
                          <a:spcPct val="115000"/>
                        </a:lnSpc>
                        <a:spcAft>
                          <a:spcPts val="0"/>
                        </a:spcAft>
                      </a:pPr>
                      <a:r>
                        <a:rPr lang="en-GB" sz="900" kern="1200" dirty="0" smtClean="0"/>
                        <a:t>Cast complexity</a:t>
                      </a:r>
                      <a:endParaRPr lang="fr-FR" sz="9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err="1" smtClean="0">
                          <a:solidFill>
                            <a:schemeClr val="lt1"/>
                          </a:solidFill>
                          <a:latin typeface="+mn-lt"/>
                          <a:ea typeface="+mn-ea"/>
                          <a:cs typeface="+mn-cs"/>
                        </a:rPr>
                        <a:t>Current</a:t>
                      </a:r>
                      <a:r>
                        <a:rPr lang="fr-FR" sz="900" b="1" kern="1200" dirty="0" smtClean="0">
                          <a:solidFill>
                            <a:schemeClr val="lt1"/>
                          </a:solidFill>
                          <a:latin typeface="+mn-lt"/>
                          <a:ea typeface="+mn-ea"/>
                          <a:cs typeface="+mn-cs"/>
                        </a:rPr>
                        <a:t> total</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err="1" smtClean="0">
                          <a:solidFill>
                            <a:schemeClr val="lt1"/>
                          </a:solidFill>
                          <a:latin typeface="+mn-lt"/>
                          <a:ea typeface="+mn-ea"/>
                          <a:cs typeface="+mn-cs"/>
                        </a:rPr>
                        <a:t>Previous</a:t>
                      </a:r>
                      <a:r>
                        <a:rPr lang="fr-FR" sz="900" b="1" kern="1200" dirty="0" smtClean="0">
                          <a:solidFill>
                            <a:schemeClr val="lt1"/>
                          </a:solidFill>
                          <a:latin typeface="+mn-lt"/>
                          <a:ea typeface="+mn-ea"/>
                          <a:cs typeface="+mn-cs"/>
                        </a:rPr>
                        <a:t> total</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err="1" smtClean="0">
                          <a:solidFill>
                            <a:schemeClr val="lt1"/>
                          </a:solidFill>
                          <a:latin typeface="+mn-lt"/>
                          <a:ea typeface="+mn-ea"/>
                          <a:cs typeface="+mn-cs"/>
                        </a:rPr>
                        <a:t>Evol</a:t>
                      </a:r>
                      <a:r>
                        <a:rPr lang="fr-FR" sz="900" b="1" kern="1200" dirty="0" smtClean="0">
                          <a:solidFill>
                            <a:schemeClr val="lt1"/>
                          </a:solidFill>
                          <a:latin typeface="+mn-lt"/>
                          <a:ea typeface="+mn-ea"/>
                          <a:cs typeface="+mn-cs"/>
                        </a:rPr>
                        <a:t>.</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err="1" smtClean="0">
                          <a:solidFill>
                            <a:schemeClr val="lt1"/>
                          </a:solidFill>
                          <a:latin typeface="+mn-lt"/>
                          <a:ea typeface="+mn-ea"/>
                          <a:cs typeface="+mn-cs"/>
                        </a:rPr>
                        <a:t>Evol</a:t>
                      </a:r>
                      <a:r>
                        <a:rPr lang="fr-FR" sz="900" b="1" kern="1200" dirty="0" smtClean="0">
                          <a:solidFill>
                            <a:schemeClr val="lt1"/>
                          </a:solidFill>
                          <a:latin typeface="+mn-lt"/>
                          <a:ea typeface="+mn-ea"/>
                          <a:cs typeface="+mn-cs"/>
                        </a:rPr>
                        <a:t>. %</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smtClean="0">
                          <a:solidFill>
                            <a:schemeClr val="lt1"/>
                          </a:solidFill>
                          <a:latin typeface="+mn-lt"/>
                          <a:ea typeface="+mn-ea"/>
                          <a:cs typeface="+mn-cs"/>
                        </a:rPr>
                        <a:t>% on total </a:t>
                      </a:r>
                      <a:r>
                        <a:rPr lang="fr-FR" sz="900" b="1" kern="1200" dirty="0" err="1" smtClean="0">
                          <a:solidFill>
                            <a:schemeClr val="lt1"/>
                          </a:solidFill>
                          <a:latin typeface="+mn-lt"/>
                          <a:ea typeface="+mn-ea"/>
                          <a:cs typeface="+mn-cs"/>
                        </a:rPr>
                        <a:t>elements</a:t>
                      </a:r>
                      <a:endParaRPr lang="fr-FR" sz="900" b="1" kern="1200" dirty="0">
                        <a:solidFill>
                          <a:schemeClr val="lt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900" kern="1200" dirty="0" smtClean="0"/>
                        <a:t>Low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A2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A1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A2 – A1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(A2-A1)/A1</a:t>
                      </a:r>
                      <a:endParaRPr lang="fr-FR" sz="9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900" kern="1200" dirty="0" smtClean="0"/>
                        <a:t>100*A2/(A2+B2+C2+D2)</a:t>
                      </a:r>
                      <a:endParaRPr lang="fr-FR" sz="900" kern="1200" dirty="0">
                        <a:solidFill>
                          <a:schemeClr val="dk1"/>
                        </a:solidFill>
                        <a:latin typeface="+mn-lt"/>
                        <a:ea typeface="+mn-ea"/>
                        <a:cs typeface="+mn-cs"/>
                      </a:endParaRPr>
                    </a:p>
                  </a:txBody>
                  <a:tcPr marL="68580" marR="432000" marT="0" marB="0"/>
                </a:tc>
              </a:tr>
              <a:tr h="108012">
                <a:tc>
                  <a:txBody>
                    <a:bodyPr/>
                    <a:lstStyle/>
                    <a:p>
                      <a:pPr marL="0" algn="l" defTabSz="914400" rtl="0" eaLnBrk="1" latinLnBrk="0" hangingPunct="1">
                        <a:lnSpc>
                          <a:spcPct val="115000"/>
                        </a:lnSpc>
                        <a:spcAft>
                          <a:spcPts val="0"/>
                        </a:spcAft>
                      </a:pPr>
                      <a:r>
                        <a:rPr lang="en-GB" sz="900" kern="1200" dirty="0" smtClean="0"/>
                        <a:t>Average</a:t>
                      </a:r>
                      <a:r>
                        <a:rPr lang="en-GB" sz="900" kern="1200" baseline="0" dirty="0" smtClean="0"/>
                        <a:t> Complexity</a:t>
                      </a:r>
                      <a:endParaRPr lang="fr-FR" sz="9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B2</a:t>
                      </a: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B1</a:t>
                      </a: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B2 – B1</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kern="1200" dirty="0" smtClean="0">
                          <a:solidFill>
                            <a:schemeClr val="dk1"/>
                          </a:solidFill>
                          <a:latin typeface="+mn-lt"/>
                          <a:ea typeface="+mn-ea"/>
                          <a:cs typeface="+mn-cs"/>
                        </a:rPr>
                        <a:t>(B2-B1)/B1</a:t>
                      </a:r>
                    </a:p>
                  </a:txBody>
                  <a:tcPr marL="68580" marR="68580" marT="0" marB="0"/>
                </a:tc>
                <a:tc>
                  <a:txBody>
                    <a:bodyPr/>
                    <a:lstStyle/>
                    <a:p>
                      <a:pPr marL="0" algn="r" defTabSz="914400" rtl="0" eaLnBrk="1" latinLnBrk="0" hangingPunct="1">
                        <a:lnSpc>
                          <a:spcPct val="115000"/>
                        </a:lnSpc>
                        <a:spcAft>
                          <a:spcPts val="0"/>
                        </a:spcAft>
                      </a:pPr>
                      <a:r>
                        <a:rPr lang="fr-FR" sz="900" kern="1200" dirty="0" smtClean="0"/>
                        <a:t>100*B2/(A2+B2+C2+D2)</a:t>
                      </a:r>
                      <a:endParaRPr lang="fr-FR" sz="900" kern="1200" dirty="0">
                        <a:solidFill>
                          <a:schemeClr val="dk1"/>
                        </a:solidFill>
                        <a:latin typeface="+mn-lt"/>
                        <a:ea typeface="+mn-ea"/>
                        <a:cs typeface="+mn-cs"/>
                      </a:endParaRPr>
                    </a:p>
                  </a:txBody>
                  <a:tcPr marL="68580" marR="432000" marT="0" marB="0"/>
                </a:tc>
              </a:tr>
              <a:tr h="108012">
                <a:tc>
                  <a:txBody>
                    <a:bodyPr/>
                    <a:lstStyle/>
                    <a:p>
                      <a:pPr marL="0" algn="l" defTabSz="914400" rtl="0" eaLnBrk="1" latinLnBrk="0" hangingPunct="1">
                        <a:lnSpc>
                          <a:spcPct val="115000"/>
                        </a:lnSpc>
                        <a:spcAft>
                          <a:spcPts val="0"/>
                        </a:spcAft>
                      </a:pPr>
                      <a:r>
                        <a:rPr lang="en-GB" sz="900" kern="1200" dirty="0" smtClean="0"/>
                        <a:t>High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C2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C1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C2 – C1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(C2-C1)/C1</a:t>
                      </a:r>
                      <a:endParaRPr lang="fr-FR" sz="9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900" kern="1200" dirty="0" smtClean="0"/>
                        <a:t>100*C2/(A2+B2+C2+D2)</a:t>
                      </a:r>
                      <a:endParaRPr lang="fr-FR" sz="900" kern="1200" dirty="0">
                        <a:solidFill>
                          <a:schemeClr val="dk1"/>
                        </a:solidFill>
                        <a:latin typeface="+mn-lt"/>
                        <a:ea typeface="+mn-ea"/>
                        <a:cs typeface="+mn-cs"/>
                      </a:endParaRPr>
                    </a:p>
                  </a:txBody>
                  <a:tcPr marL="68580" marR="432000" marT="0" marB="0"/>
                </a:tc>
              </a:tr>
              <a:tr h="108012">
                <a:tc>
                  <a:txBody>
                    <a:bodyPr/>
                    <a:lstStyle/>
                    <a:p>
                      <a:pPr marL="0" algn="l" defTabSz="914400" rtl="0" eaLnBrk="1" latinLnBrk="0" hangingPunct="1">
                        <a:lnSpc>
                          <a:spcPct val="115000"/>
                        </a:lnSpc>
                        <a:spcAft>
                          <a:spcPts val="0"/>
                        </a:spcAft>
                      </a:pPr>
                      <a:r>
                        <a:rPr lang="en-GB" sz="900" kern="1200" dirty="0" smtClean="0"/>
                        <a:t>Very</a:t>
                      </a:r>
                      <a:r>
                        <a:rPr lang="en-GB" sz="900" kern="1200" baseline="0" dirty="0" smtClean="0"/>
                        <a:t> High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D2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D1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D2 – D1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(D2-D1)/D1</a:t>
                      </a:r>
                      <a:endParaRPr lang="fr-FR" sz="9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900" kern="1200" dirty="0" smtClean="0"/>
                        <a:t>100*D2/(A2+B2+C2+D2)</a:t>
                      </a:r>
                      <a:endParaRPr lang="fr-FR" sz="900" kern="1200" dirty="0">
                        <a:solidFill>
                          <a:schemeClr val="dk1"/>
                        </a:solidFill>
                        <a:latin typeface="+mn-lt"/>
                        <a:ea typeface="+mn-ea"/>
                        <a:cs typeface="+mn-cs"/>
                      </a:endParaRPr>
                    </a:p>
                  </a:txBody>
                  <a:tcPr marL="68580" marR="432000" marT="0" marB="0"/>
                </a:tc>
              </a:tr>
            </a:tbl>
          </a:graphicData>
        </a:graphic>
      </p:graphicFrame>
    </p:spTree>
    <p:extLst>
      <p:ext uri="{BB962C8B-B14F-4D97-AF65-F5344CB8AC3E}">
        <p14:creationId xmlns:p14="http://schemas.microsoft.com/office/powerpoint/2010/main" val="944306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Compliance</a:t>
            </a:r>
            <a:endParaRPr lang="en-US" dirty="0"/>
          </a:p>
        </p:txBody>
      </p:sp>
      <p:sp>
        <p:nvSpPr>
          <p:cNvPr id="5" name="Rounded Rectangle 4"/>
          <p:cNvSpPr/>
          <p:nvPr/>
        </p:nvSpPr>
        <p:spPr>
          <a:xfrm>
            <a:off x="251520" y="3899696"/>
            <a:ext cx="3744416" cy="2481632"/>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 name="Rounded Rectangle 5"/>
          <p:cNvSpPr/>
          <p:nvPr/>
        </p:nvSpPr>
        <p:spPr>
          <a:xfrm>
            <a:off x="251520" y="764704"/>
            <a:ext cx="3744416" cy="2880320"/>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51520" y="777347"/>
            <a:ext cx="3672408" cy="338554"/>
          </a:xfrm>
          <a:prstGeom prst="rect">
            <a:avLst/>
          </a:prstGeom>
          <a:noFill/>
        </p:spPr>
        <p:txBody>
          <a:bodyPr wrap="square" rtlCol="0">
            <a:spAutoFit/>
          </a:bodyPr>
          <a:lstStyle/>
          <a:p>
            <a:r>
              <a:rPr lang="fr-FR" sz="1600" b="1" dirty="0" err="1" smtClean="0">
                <a:solidFill>
                  <a:schemeClr val="accent1"/>
                </a:solidFill>
              </a:rPr>
              <a:t>Compliance</a:t>
            </a:r>
            <a:r>
              <a:rPr lang="fr-FR" sz="1600" b="1" dirty="0" smtClean="0">
                <a:solidFill>
                  <a:schemeClr val="accent1"/>
                </a:solidFill>
              </a:rPr>
              <a:t> to Objectives</a:t>
            </a:r>
            <a:endParaRPr lang="en-US" sz="1600" b="1" dirty="0">
              <a:solidFill>
                <a:schemeClr val="accent1"/>
              </a:solidFill>
            </a:endParaRPr>
          </a:p>
        </p:txBody>
      </p:sp>
      <p:sp>
        <p:nvSpPr>
          <p:cNvPr id="9" name="TextBox 8"/>
          <p:cNvSpPr txBox="1"/>
          <p:nvPr/>
        </p:nvSpPr>
        <p:spPr>
          <a:xfrm>
            <a:off x="251520" y="3954542"/>
            <a:ext cx="3672408" cy="338554"/>
          </a:xfrm>
          <a:prstGeom prst="rect">
            <a:avLst/>
          </a:prstGeom>
          <a:noFill/>
        </p:spPr>
        <p:txBody>
          <a:bodyPr wrap="square" rtlCol="0">
            <a:spAutoFit/>
          </a:bodyPr>
          <a:lstStyle/>
          <a:p>
            <a:r>
              <a:rPr lang="fr-FR" sz="1600" b="1" dirty="0" err="1" smtClean="0">
                <a:solidFill>
                  <a:schemeClr val="accent1"/>
                </a:solidFill>
              </a:rPr>
              <a:t>Topmost</a:t>
            </a:r>
            <a:r>
              <a:rPr lang="fr-FR" sz="1600" b="1" dirty="0" smtClean="0">
                <a:solidFill>
                  <a:schemeClr val="accent1"/>
                </a:solidFill>
              </a:rPr>
              <a:t> Violations</a:t>
            </a:r>
            <a:endParaRPr lang="en-US" sz="1600" b="1" dirty="0">
              <a:solidFill>
                <a:schemeClr val="accent1"/>
              </a:solidFill>
            </a:endParaRPr>
          </a:p>
        </p:txBody>
      </p:sp>
      <p:graphicFrame>
        <p:nvGraphicFramePr>
          <p:cNvPr id="12" name="Table 11" descr="TABLE;CRITERIA_GRADE;PAR=60012,COUNT=7"/>
          <p:cNvGraphicFramePr>
            <a:graphicFrameLocks noGrp="1"/>
          </p:cNvGraphicFramePr>
          <p:nvPr>
            <p:extLst>
              <p:ext uri="{D42A27DB-BD31-4B8C-83A1-F6EECF244321}">
                <p14:modId xmlns:p14="http://schemas.microsoft.com/office/powerpoint/2010/main" val="3439966897"/>
              </p:ext>
            </p:extLst>
          </p:nvPr>
        </p:nvGraphicFramePr>
        <p:xfrm>
          <a:off x="323528" y="4440663"/>
          <a:ext cx="3600399" cy="1120241"/>
        </p:xfrm>
        <a:graphic>
          <a:graphicData uri="http://schemas.openxmlformats.org/drawingml/2006/table">
            <a:tbl>
              <a:tblPr firstRow="1" bandRow="1">
                <a:tableStyleId>{B301B821-A1FF-4177-AEE7-76D212191A09}</a:tableStyleId>
              </a:tblPr>
              <a:tblGrid>
                <a:gridCol w="1581994"/>
                <a:gridCol w="381860"/>
                <a:gridCol w="545515"/>
                <a:gridCol w="545515"/>
                <a:gridCol w="545515"/>
              </a:tblGrid>
              <a:tr h="177141">
                <a:tc>
                  <a:txBody>
                    <a:bodyPr/>
                    <a:lstStyle/>
                    <a:p>
                      <a:pPr algn="l" fontAlgn="b"/>
                      <a:r>
                        <a:rPr lang="en-US" sz="900" b="1" kern="1200" dirty="0">
                          <a:solidFill>
                            <a:schemeClr val="lt1"/>
                          </a:solidFill>
                          <a:latin typeface="+mn-lt"/>
                          <a:ea typeface="+mn-ea"/>
                          <a:cs typeface="+mn-cs"/>
                        </a:rPr>
                        <a:t>Critical Rule name</a:t>
                      </a:r>
                    </a:p>
                  </a:txBody>
                  <a:tcPr marL="9525" marR="9525" marT="9525" marB="0" anchor="b"/>
                </a:tc>
                <a:tc>
                  <a:txBody>
                    <a:bodyPr/>
                    <a:lstStyle/>
                    <a:p>
                      <a:pPr marL="0" algn="ctr" defTabSz="914400" rtl="0" eaLnBrk="1" fontAlgn="b" latinLnBrk="0" hangingPunct="1"/>
                      <a:r>
                        <a:rPr lang="en-US" sz="900" b="1" kern="1200" dirty="0">
                          <a:solidFill>
                            <a:schemeClr val="lt1"/>
                          </a:solidFill>
                          <a:latin typeface="+mn-lt"/>
                          <a:ea typeface="+mn-ea"/>
                          <a:cs typeface="+mn-cs"/>
                        </a:rPr>
                        <a:t>Latest Violations</a:t>
                      </a:r>
                    </a:p>
                  </a:txBody>
                  <a:tcPr marL="9525" marR="9525" marT="9525" marB="0" anchor="b"/>
                </a:tc>
                <a:tc>
                  <a:txBody>
                    <a:bodyPr/>
                    <a:lstStyle/>
                    <a:p>
                      <a:pPr algn="ctr" fontAlgn="b"/>
                      <a:r>
                        <a:rPr lang="en-US" sz="900" b="1" kern="1200" dirty="0">
                          <a:solidFill>
                            <a:schemeClr val="lt1"/>
                          </a:solidFill>
                          <a:latin typeface="+mn-lt"/>
                          <a:ea typeface="+mn-ea"/>
                          <a:cs typeface="+mn-cs"/>
                        </a:rPr>
                        <a:t>All</a:t>
                      </a:r>
                      <a:r>
                        <a:rPr lang="en-US" sz="1100" b="0" i="0" u="none" strike="noStrike" dirty="0">
                          <a:solidFill>
                            <a:srgbClr val="000000"/>
                          </a:solidFill>
                          <a:effectLst/>
                          <a:latin typeface="Calibri"/>
                        </a:rPr>
                        <a:t> </a:t>
                      </a:r>
                      <a:r>
                        <a:rPr lang="en-US" sz="900" b="1" kern="1200" dirty="0">
                          <a:solidFill>
                            <a:schemeClr val="lt1"/>
                          </a:solidFill>
                          <a:latin typeface="+mn-lt"/>
                          <a:ea typeface="+mn-ea"/>
                          <a:cs typeface="+mn-cs"/>
                        </a:rPr>
                        <a:t>Violations</a:t>
                      </a:r>
                    </a:p>
                  </a:txBody>
                  <a:tcPr marL="9525" marR="9525" marT="9525" marB="0" anchor="b"/>
                </a:tc>
                <a:tc>
                  <a:txBody>
                    <a:bodyPr/>
                    <a:lstStyle/>
                    <a:p>
                      <a:pPr algn="ctr" fontAlgn="b"/>
                      <a:r>
                        <a:rPr lang="en-US" sz="900" b="1" kern="1200" dirty="0">
                          <a:solidFill>
                            <a:schemeClr val="lt1"/>
                          </a:solidFill>
                          <a:latin typeface="+mn-lt"/>
                          <a:ea typeface="+mn-ea"/>
                          <a:cs typeface="+mn-cs"/>
                        </a:rPr>
                        <a:t>Objective</a:t>
                      </a:r>
                    </a:p>
                  </a:txBody>
                  <a:tcPr marL="9525" marR="9525" marT="9525" marB="0" anchor="b"/>
                </a:tc>
                <a:tc>
                  <a:txBody>
                    <a:bodyPr/>
                    <a:lstStyle/>
                    <a:p>
                      <a:pPr algn="ctr" fontAlgn="b"/>
                      <a:r>
                        <a:rPr lang="en-US" sz="900" b="1" kern="1200" dirty="0">
                          <a:solidFill>
                            <a:schemeClr val="lt1"/>
                          </a:solidFill>
                          <a:latin typeface="+mn-lt"/>
                          <a:ea typeface="+mn-ea"/>
                          <a:cs typeface="+mn-cs"/>
                        </a:rPr>
                        <a:t>Observed</a:t>
                      </a:r>
                    </a:p>
                  </a:txBody>
                  <a:tcPr marL="9525" marR="9525" marT="9525" marB="0" anchor="b"/>
                </a:tc>
              </a:tr>
              <a:tr h="167189">
                <a:tc>
                  <a:txBody>
                    <a:bodyPr/>
                    <a:lstStyle/>
                    <a:p>
                      <a:pPr algn="l" fontAlgn="b"/>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r>
              <a:tr h="167189">
                <a:tc>
                  <a:txBody>
                    <a:bodyPr/>
                    <a:lstStyle/>
                    <a:p>
                      <a:pPr marL="0" algn="l"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r>
              <a:tr h="167189">
                <a:tc>
                  <a:txBody>
                    <a:bodyPr/>
                    <a:lstStyle/>
                    <a:p>
                      <a:pPr marL="0" algn="l"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r>
              <a:tr h="167189">
                <a:tc>
                  <a:txBody>
                    <a:bodyPr/>
                    <a:lstStyle/>
                    <a:p>
                      <a:pPr algn="l" fontAlgn="b"/>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9525" marR="9525" marT="9525" marB="0" anchor="b"/>
                </a:tc>
              </a:tr>
            </a:tbl>
          </a:graphicData>
        </a:graphic>
      </p:graphicFrame>
      <p:sp>
        <p:nvSpPr>
          <p:cNvPr id="18" name="AutoShape 39"/>
          <p:cNvSpPr>
            <a:spLocks noChangeArrowheads="1"/>
          </p:cNvSpPr>
          <p:nvPr/>
        </p:nvSpPr>
        <p:spPr bwMode="auto">
          <a:xfrm>
            <a:off x="4139953" y="764704"/>
            <a:ext cx="4752528" cy="5616624"/>
          </a:xfrm>
          <a:prstGeom prst="roundRect">
            <a:avLst>
              <a:gd name="adj" fmla="val 214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fr-FR" dirty="0"/>
          </a:p>
        </p:txBody>
      </p:sp>
      <p:sp>
        <p:nvSpPr>
          <p:cNvPr id="19" name="TextBox 18"/>
          <p:cNvSpPr txBox="1"/>
          <p:nvPr/>
        </p:nvSpPr>
        <p:spPr>
          <a:xfrm>
            <a:off x="4139953" y="764704"/>
            <a:ext cx="3384376" cy="338554"/>
          </a:xfrm>
          <a:prstGeom prst="rect">
            <a:avLst/>
          </a:prstGeom>
          <a:noFill/>
        </p:spPr>
        <p:txBody>
          <a:bodyPr wrap="square" rtlCol="0">
            <a:spAutoFit/>
          </a:bodyPr>
          <a:lstStyle/>
          <a:p>
            <a:r>
              <a:rPr lang="en-US" sz="1600" b="1" dirty="0" smtClean="0">
                <a:solidFill>
                  <a:schemeClr val="accent1"/>
                </a:solidFill>
              </a:rPr>
              <a:t>Topmost Complexity Increase</a:t>
            </a:r>
            <a:endParaRPr lang="en-US" sz="1600" b="1" dirty="0">
              <a:solidFill>
                <a:schemeClr val="accent1"/>
              </a:solidFill>
            </a:endParaRPr>
          </a:p>
        </p:txBody>
      </p:sp>
      <p:sp>
        <p:nvSpPr>
          <p:cNvPr id="21" name="TextBox 20"/>
          <p:cNvSpPr txBox="1"/>
          <p:nvPr/>
        </p:nvSpPr>
        <p:spPr>
          <a:xfrm>
            <a:off x="4355976" y="1196752"/>
            <a:ext cx="4248472" cy="1015663"/>
          </a:xfrm>
          <a:prstGeom prst="rect">
            <a:avLst/>
          </a:prstGeom>
        </p:spPr>
        <p:txBody>
          <a:bodyPr vert="horz" wrap="square" lIns="45720" tIns="45720" rIns="45720" bIns="45720" rtlCol="0">
            <a:spAutoFit/>
          </a:bodyPr>
          <a:lstStyle/>
          <a:p>
            <a:r>
              <a:rPr lang="en-GB" sz="1000" dirty="0" smtClean="0"/>
              <a:t>The list below shows  the top </a:t>
            </a:r>
            <a:r>
              <a:rPr lang="en-GB" sz="1000" dirty="0"/>
              <a:t>25 complexity </a:t>
            </a:r>
            <a:r>
              <a:rPr lang="en-GB" sz="1000" dirty="0" smtClean="0"/>
              <a:t>increase of the most complex components between the 2 releases.</a:t>
            </a:r>
          </a:p>
          <a:p>
            <a:endParaRPr lang="en-GB" sz="1000" dirty="0" smtClean="0"/>
          </a:p>
          <a:p>
            <a:r>
              <a:rPr lang="en-GB" sz="1000" dirty="0" smtClean="0">
                <a:cs typeface="Arial" pitchFamily="34" charset="0"/>
              </a:rPr>
              <a:t>These components should be tested first and  you should try to fix all important violations on this list first because they are certainly going to change in the future as well.</a:t>
            </a:r>
            <a:endParaRPr lang="en-US" sz="1000" dirty="0" err="1" smtClean="0">
              <a:cs typeface="Arial" pitchFamily="34" charset="0"/>
            </a:endParaRPr>
          </a:p>
        </p:txBody>
      </p:sp>
      <p:graphicFrame>
        <p:nvGraphicFramePr>
          <p:cNvPr id="4" name="Table 3" descr="TABLE;COMPLIANCE_TO_OBJ_TABLE;"/>
          <p:cNvGraphicFramePr>
            <a:graphicFrameLocks noGrp="1"/>
          </p:cNvGraphicFramePr>
          <p:nvPr>
            <p:extLst>
              <p:ext uri="{D42A27DB-BD31-4B8C-83A1-F6EECF244321}">
                <p14:modId xmlns:p14="http://schemas.microsoft.com/office/powerpoint/2010/main" val="2387400357"/>
              </p:ext>
            </p:extLst>
          </p:nvPr>
        </p:nvGraphicFramePr>
        <p:xfrm>
          <a:off x="395536" y="2455537"/>
          <a:ext cx="3528392" cy="1005840"/>
        </p:xfrm>
        <a:graphic>
          <a:graphicData uri="http://schemas.openxmlformats.org/drawingml/2006/table">
            <a:tbl>
              <a:tblPr firstRow="1" bandRow="1">
                <a:tableStyleId>{B301B821-A1FF-4177-AEE7-76D212191A09}</a:tableStyleId>
              </a:tblPr>
              <a:tblGrid>
                <a:gridCol w="882098"/>
                <a:gridCol w="882098"/>
                <a:gridCol w="882098"/>
                <a:gridCol w="882098"/>
              </a:tblGrid>
              <a:tr h="269288">
                <a:tc>
                  <a:txBody>
                    <a:bodyPr/>
                    <a:lstStyle/>
                    <a:p>
                      <a:r>
                        <a:rPr lang="en-US" dirty="0" smtClean="0"/>
                        <a:t> </a:t>
                      </a:r>
                      <a:endParaRPr lang="en-US" dirty="0"/>
                    </a:p>
                  </a:txBody>
                  <a:tcPr marL="0" marR="0" marT="0" marB="0" anchor="ctr"/>
                </a:tc>
                <a:tc>
                  <a:txBody>
                    <a:bodyPr/>
                    <a:lstStyle/>
                    <a:p>
                      <a:pPr algn="ctr"/>
                      <a:r>
                        <a:rPr lang="en-US" sz="900" b="1" kern="1200" dirty="0">
                          <a:solidFill>
                            <a:schemeClr val="lt1"/>
                          </a:solidFill>
                          <a:latin typeface="+mn-lt"/>
                          <a:ea typeface="+mn-ea"/>
                          <a:cs typeface="+mn-cs"/>
                        </a:rPr>
                        <a:t>Objectives </a:t>
                      </a:r>
                    </a:p>
                  </a:txBody>
                  <a:tcPr marL="0" marR="0" marT="0" marB="0" anchor="ctr"/>
                </a:tc>
                <a:tc>
                  <a:txBody>
                    <a:bodyPr/>
                    <a:lstStyle/>
                    <a:p>
                      <a:pPr algn="ctr"/>
                      <a:r>
                        <a:rPr lang="en-US" sz="900" dirty="0"/>
                        <a:t>Achievement</a:t>
                      </a:r>
                      <a:r>
                        <a:rPr lang="en-US" dirty="0"/>
                        <a:t> </a:t>
                      </a:r>
                    </a:p>
                  </a:txBody>
                  <a:tcPr marL="0" marR="0" marT="0" marB="0" anchor="ctr"/>
                </a:tc>
                <a:tc>
                  <a:txBody>
                    <a:bodyPr/>
                    <a:lstStyle/>
                    <a:p>
                      <a:pPr algn="ctr"/>
                      <a:r>
                        <a:rPr lang="en-US" sz="900" dirty="0"/>
                        <a:t>Achievement ratio</a:t>
                      </a:r>
                    </a:p>
                  </a:txBody>
                  <a:tcPr marL="0" marR="0" marT="0" marB="0" anchor="ctr"/>
                </a:tc>
              </a:tr>
              <a:tr h="269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dirty="0" smtClean="0"/>
                        <a:t>Entire Application (whole code)</a:t>
                      </a:r>
                      <a:endParaRPr lang="fr-FR" sz="1000" dirty="0" smtClean="0">
                        <a:solidFill>
                          <a:schemeClr val="accent3">
                            <a:lumMod val="50000"/>
                          </a:schemeClr>
                        </a:solidFill>
                        <a:latin typeface="+mn-lt"/>
                        <a:ea typeface="Calibri"/>
                        <a:cs typeface="Times New Roman"/>
                      </a:endParaRPr>
                    </a:p>
                    <a:p>
                      <a:endParaRPr lang="en-US" sz="800" kern="1200" dirty="0">
                        <a:solidFill>
                          <a:schemeClr val="dk1"/>
                        </a:solidFill>
                        <a:latin typeface="+mn-lt"/>
                        <a:ea typeface="+mn-ea"/>
                        <a:cs typeface="+mn-cs"/>
                      </a:endParaRPr>
                    </a:p>
                  </a:txBody>
                  <a:tcPr marL="0" marR="0" marT="0" marB="0" anchor="ctr"/>
                </a:tc>
                <a:tc>
                  <a:txBody>
                    <a:bodyPr/>
                    <a:lstStyle/>
                    <a:p>
                      <a:pPr algn="ctr"/>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0" marR="0" marT="0" marB="0" anchor="ctr"/>
                </a:tc>
                <a:tc>
                  <a:txBody>
                    <a:bodyPr/>
                    <a:lstStyle/>
                    <a:p>
                      <a:pPr algn="ctr"/>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0" marR="0" marT="0" marB="0" anchor="ctr"/>
                </a:tc>
                <a:tc>
                  <a:txBody>
                    <a:bodyPr/>
                    <a:lstStyle/>
                    <a:p>
                      <a:pPr algn="ctr"/>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0" marR="0" marT="0" marB="0" anchor="ctr"/>
                </a:tc>
              </a:tr>
              <a:tr h="269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dirty="0" smtClean="0"/>
                        <a:t>Last Delivery (new and modified)</a:t>
                      </a:r>
                      <a:endParaRPr lang="fr-FR" sz="1000" dirty="0" smtClean="0">
                        <a:solidFill>
                          <a:schemeClr val="accent3">
                            <a:lumMod val="50000"/>
                          </a:schemeClr>
                        </a:solidFill>
                        <a:latin typeface="+mn-lt"/>
                        <a:ea typeface="Calibri"/>
                        <a:cs typeface="Times New Roman"/>
                      </a:endParaRPr>
                    </a:p>
                    <a:p>
                      <a:endParaRPr lang="en-US" sz="800" kern="1200" dirty="0">
                        <a:solidFill>
                          <a:schemeClr val="dk1"/>
                        </a:solidFill>
                        <a:latin typeface="+mn-lt"/>
                        <a:ea typeface="+mn-ea"/>
                        <a:cs typeface="+mn-cs"/>
                      </a:endParaRPr>
                    </a:p>
                  </a:txBody>
                  <a:tcPr marL="0" marR="0" marT="0" marB="0" anchor="ctr"/>
                </a:tc>
                <a:tc>
                  <a:txBody>
                    <a:bodyPr/>
                    <a:lstStyle/>
                    <a:p>
                      <a:pPr algn="ctr"/>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0" marR="0" marT="0" marB="0" anchor="ctr"/>
                </a:tc>
                <a:tc>
                  <a:txBody>
                    <a:bodyPr/>
                    <a:lstStyle/>
                    <a:p>
                      <a:pPr algn="ctr"/>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0" marR="0" marT="0" marB="0" anchor="ctr"/>
                </a:tc>
                <a:tc>
                  <a:txBody>
                    <a:bodyPr/>
                    <a:lstStyle/>
                    <a:p>
                      <a:pPr algn="ctr"/>
                      <a:r>
                        <a:rPr lang="en-US" sz="800" kern="1200" dirty="0" smtClean="0">
                          <a:solidFill>
                            <a:schemeClr val="dk1"/>
                          </a:solidFill>
                          <a:latin typeface="+mn-lt"/>
                          <a:ea typeface="+mn-ea"/>
                          <a:cs typeface="+mn-cs"/>
                        </a:rPr>
                        <a:t>-</a:t>
                      </a:r>
                      <a:endParaRPr lang="en-US" sz="800" kern="1200" dirty="0">
                        <a:solidFill>
                          <a:schemeClr val="dk1"/>
                        </a:solidFill>
                        <a:latin typeface="+mn-lt"/>
                        <a:ea typeface="+mn-ea"/>
                        <a:cs typeface="+mn-cs"/>
                      </a:endParaRPr>
                    </a:p>
                  </a:txBody>
                  <a:tcPr marL="0" marR="0" marT="0" marB="0" anchor="ctr"/>
                </a:tc>
              </a:tr>
            </a:tbl>
          </a:graphicData>
        </a:graphic>
      </p:graphicFrame>
      <p:sp>
        <p:nvSpPr>
          <p:cNvPr id="23" name="Isosceles Triangle 22"/>
          <p:cNvSpPr/>
          <p:nvPr/>
        </p:nvSpPr>
        <p:spPr bwMode="auto">
          <a:xfrm flipV="1">
            <a:off x="1869249" y="3662601"/>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720615154"/>
              </p:ext>
            </p:extLst>
          </p:nvPr>
        </p:nvGraphicFramePr>
        <p:xfrm>
          <a:off x="4355975" y="2237147"/>
          <a:ext cx="4154155" cy="3856149"/>
        </p:xfrm>
        <a:graphic>
          <a:graphicData uri="http://schemas.openxmlformats.org/drawingml/2006/table">
            <a:tbl>
              <a:tblPr firstRow="1" bandRow="1">
                <a:tableStyleId>{B301B821-A1FF-4177-AEE7-76D212191A09}</a:tableStyleId>
              </a:tblPr>
              <a:tblGrid>
                <a:gridCol w="1557338"/>
                <a:gridCol w="791996"/>
                <a:gridCol w="791996"/>
                <a:gridCol w="1012825"/>
              </a:tblGrid>
              <a:tr h="143131">
                <a:tc>
                  <a:txBody>
                    <a:bodyPr/>
                    <a:lstStyle/>
                    <a:p>
                      <a:pPr marL="0" algn="ctr" defTabSz="914400" rtl="0" eaLnBrk="1" fontAlgn="b" latinLnBrk="0" hangingPunct="1"/>
                      <a:r>
                        <a:rPr lang="en-US" sz="900" kern="1200" dirty="0"/>
                        <a:t>Object</a:t>
                      </a:r>
                      <a:r>
                        <a:rPr lang="en-US" sz="800" kern="1200" dirty="0"/>
                        <a:t> </a:t>
                      </a:r>
                      <a:r>
                        <a:rPr lang="en-US" sz="900" kern="1200" dirty="0"/>
                        <a:t>Name</a:t>
                      </a:r>
                      <a:endParaRPr lang="en-US" sz="900" b="1" kern="1200" dirty="0">
                        <a:solidFill>
                          <a:schemeClr val="lt1"/>
                        </a:solidFill>
                        <a:latin typeface="+mn-lt"/>
                        <a:ea typeface="+mn-ea"/>
                        <a:cs typeface="+mn-cs"/>
                      </a:endParaRPr>
                    </a:p>
                  </a:txBody>
                  <a:tcPr marL="9525" marR="9525" marT="9525" marB="0" anchor="b"/>
                </a:tc>
                <a:tc>
                  <a:txBody>
                    <a:bodyPr/>
                    <a:lstStyle/>
                    <a:p>
                      <a:pPr marL="0" algn="ctr" defTabSz="914400" rtl="0" eaLnBrk="1" fontAlgn="b" latinLnBrk="0" hangingPunct="1"/>
                      <a:r>
                        <a:rPr lang="en-US" sz="900" kern="1200" dirty="0"/>
                        <a:t>CC evolution</a:t>
                      </a:r>
                      <a:endParaRPr lang="en-US" sz="900" b="1" kern="1200" dirty="0">
                        <a:solidFill>
                          <a:schemeClr val="lt1"/>
                        </a:solidFill>
                        <a:latin typeface="+mn-lt"/>
                        <a:ea typeface="+mn-ea"/>
                        <a:cs typeface="+mn-cs"/>
                      </a:endParaRPr>
                    </a:p>
                  </a:txBody>
                  <a:tcPr marL="9525" marR="9525" marT="9525" marB="0" anchor="b"/>
                </a:tc>
                <a:tc>
                  <a:txBody>
                    <a:bodyPr/>
                    <a:lstStyle/>
                    <a:p>
                      <a:pPr marL="0" algn="ctr" defTabSz="914400" rtl="0" eaLnBrk="1" fontAlgn="b" latinLnBrk="0" hangingPunct="1"/>
                      <a:r>
                        <a:rPr lang="en-US" sz="900" kern="1200" dirty="0" err="1"/>
                        <a:t>Cyclomatic</a:t>
                      </a:r>
                      <a:r>
                        <a:rPr lang="en-US" sz="800" kern="1200" dirty="0"/>
                        <a:t> </a:t>
                      </a:r>
                      <a:r>
                        <a:rPr lang="en-US" sz="900" kern="1200" dirty="0"/>
                        <a:t>Complexity (CC)</a:t>
                      </a:r>
                      <a:endParaRPr lang="en-US" sz="900" b="1" kern="1200" dirty="0">
                        <a:solidFill>
                          <a:schemeClr val="lt1"/>
                        </a:solidFill>
                        <a:latin typeface="+mn-lt"/>
                        <a:ea typeface="+mn-ea"/>
                        <a:cs typeface="+mn-cs"/>
                      </a:endParaRPr>
                    </a:p>
                  </a:txBody>
                  <a:tcPr marL="9525" marR="9525" marT="9525" marB="0" anchor="b"/>
                </a:tc>
                <a:tc>
                  <a:txBody>
                    <a:bodyPr/>
                    <a:lstStyle/>
                    <a:p>
                      <a:pPr marL="0" algn="ctr" defTabSz="914400" rtl="0" eaLnBrk="1" fontAlgn="b" latinLnBrk="0" hangingPunct="1"/>
                      <a:r>
                        <a:rPr lang="en-US" sz="900" kern="1200" dirty="0"/>
                        <a:t>Critical</a:t>
                      </a:r>
                      <a:r>
                        <a:rPr lang="en-US" sz="800" kern="1200" dirty="0"/>
                        <a:t> </a:t>
                      </a:r>
                      <a:r>
                        <a:rPr lang="en-US" sz="900" kern="1200" dirty="0"/>
                        <a:t>Violations</a:t>
                      </a:r>
                      <a:endParaRPr lang="en-US" sz="900" b="1" kern="1200" dirty="0">
                        <a:solidFill>
                          <a:schemeClr val="lt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r h="143131">
                <a:tc>
                  <a:txBody>
                    <a:bodyPr/>
                    <a:lstStyle/>
                    <a:p>
                      <a:pPr marL="0" algn="l" defTabSz="914400" rtl="0" eaLnBrk="1" fontAlgn="b" latinLnBrk="0" hangingPunct="1"/>
                      <a:endParaRPr lang="en-US" sz="800" kern="1200" dirty="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a:solidFill>
                          <a:schemeClr val="dk1"/>
                        </a:solidFill>
                        <a:latin typeface="+mn-lt"/>
                        <a:ea typeface="+mn-ea"/>
                        <a:cs typeface="+mn-cs"/>
                      </a:endParaRPr>
                    </a:p>
                  </a:txBody>
                  <a:tcPr marL="9525" marR="9525" marT="9525" marB="0" anchor="b"/>
                </a:tc>
                <a:tc>
                  <a:txBody>
                    <a:bodyPr/>
                    <a:lstStyle/>
                    <a:p>
                      <a:pPr marL="0" algn="ctr" defTabSz="914400" rtl="0" eaLnBrk="1" fontAlgn="b" latinLnBrk="0" hangingPunct="1"/>
                      <a:endParaRPr lang="en-US" sz="800" kern="1200" dirty="0">
                        <a:solidFill>
                          <a:schemeClr val="dk1"/>
                        </a:solidFill>
                        <a:latin typeface="+mn-lt"/>
                        <a:ea typeface="+mn-ea"/>
                        <a:cs typeface="+mn-cs"/>
                      </a:endParaRPr>
                    </a:p>
                  </a:txBody>
                  <a:tcPr marL="9525" marR="9525" marT="9525" marB="0" anchor="b"/>
                </a:tc>
              </a:tr>
            </a:tbl>
          </a:graphicData>
        </a:graphic>
      </p:graphicFrame>
    </p:spTree>
    <p:extLst>
      <p:ext uri="{BB962C8B-B14F-4D97-AF65-F5344CB8AC3E}">
        <p14:creationId xmlns:p14="http://schemas.microsoft.com/office/powerpoint/2010/main" val="1472373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237736"/>
            <a:ext cx="8503920" cy="378565"/>
          </a:xfrm>
        </p:spPr>
        <p:txBody>
          <a:bodyPr/>
          <a:lstStyle/>
          <a:p>
            <a:pPr lvl="0"/>
            <a:r>
              <a:rPr lang="en-US" dirty="0"/>
              <a:t>Potential Points of failures: Propagated Risk </a:t>
            </a:r>
            <a:r>
              <a:rPr lang="en-US" dirty="0" smtClean="0"/>
              <a:t>Index</a:t>
            </a:r>
            <a:endParaRPr lang="en-US" dirty="0"/>
          </a:p>
        </p:txBody>
      </p:sp>
      <p:sp>
        <p:nvSpPr>
          <p:cNvPr id="3" name="Text Placeholder 2"/>
          <p:cNvSpPr>
            <a:spLocks noGrp="1"/>
          </p:cNvSpPr>
          <p:nvPr>
            <p:ph type="body" sz="quarter" idx="11"/>
          </p:nvPr>
        </p:nvSpPr>
        <p:spPr/>
        <p:txBody>
          <a:bodyPr/>
          <a:lstStyle/>
          <a:p>
            <a:endParaRPr lang="en-US"/>
          </a:p>
        </p:txBody>
      </p:sp>
      <p:sp>
        <p:nvSpPr>
          <p:cNvPr id="4" name="Rounded Rectangle 5"/>
          <p:cNvSpPr/>
          <p:nvPr/>
        </p:nvSpPr>
        <p:spPr>
          <a:xfrm>
            <a:off x="276562" y="908720"/>
            <a:ext cx="8543909" cy="5472608"/>
          </a:xfrm>
          <a:prstGeom prst="roundRect">
            <a:avLst>
              <a:gd name="adj" fmla="val 1157"/>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chemeClr val="bg1">
                <a:lumMod val="75000"/>
              </a:schemeClr>
            </a:solidFill>
            <a:prstDash val="soli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5" name="TextBox 6"/>
          <p:cNvSpPr txBox="1"/>
          <p:nvPr/>
        </p:nvSpPr>
        <p:spPr>
          <a:xfrm>
            <a:off x="279096" y="930206"/>
            <a:ext cx="6381136" cy="338554"/>
          </a:xfrm>
          <a:prstGeom prst="rect">
            <a:avLst/>
          </a:prstGeom>
          <a:noFill/>
        </p:spPr>
        <p:txBody>
          <a:bodyPr wrap="square" rtlCol="0">
            <a:spAutoFit/>
          </a:bodyPr>
          <a:lstStyle/>
          <a:p>
            <a:pPr defTabSz="914400">
              <a:defRPr/>
            </a:pPr>
            <a:r>
              <a:rPr lang="en-US" sz="1600" b="1" kern="0" dirty="0" smtClean="0">
                <a:solidFill>
                  <a:srgbClr val="4B7FC9"/>
                </a:solidFill>
              </a:rPr>
              <a:t>Top Riskiest Components</a:t>
            </a:r>
          </a:p>
        </p:txBody>
      </p:sp>
      <p:sp>
        <p:nvSpPr>
          <p:cNvPr id="6" name="Text"/>
          <p:cNvSpPr>
            <a:spLocks noGrp="1"/>
          </p:cNvSpPr>
          <p:nvPr/>
        </p:nvSpPr>
        <p:spPr>
          <a:xfrm>
            <a:off x="422787" y="1268760"/>
            <a:ext cx="8397684" cy="504056"/>
          </a:xfrm>
          <a:prstGeom prst="rect">
            <a:avLst/>
          </a:prstGeom>
        </p:spPr>
        <p:txBody>
          <a:bodyPr wrap="square" lIns="0" tIns="0" rIns="0" bIns="0" rtlCol="0" anchor="t"/>
          <a:lstStyle/>
          <a:p>
            <a:pPr lvl="0" defTabSz="914400">
              <a:defRPr/>
            </a:pPr>
            <a:r>
              <a:rPr lang="en-US" sz="1000" dirty="0" smtClean="0"/>
              <a:t>The PRI number reflects the cumulative risk of the object based on its relationships and interdependencies.  The PRI is calculated as a function of the rules violated, their weight/criticality, and the frequency of the violation. </a:t>
            </a:r>
            <a:r>
              <a:rPr kumimoji="0" lang="en-US" sz="1000" b="0" i="0" u="none" strike="noStrike" kern="0" cap="none" spc="0" normalizeH="0" baseline="0" noProof="0" dirty="0">
                <a:ln>
                  <a:noFill/>
                </a:ln>
                <a:solidFill>
                  <a:sysClr val="windowText" lastClr="000000"/>
                </a:solidFill>
                <a:effectLst/>
                <a:uLnTx/>
                <a:uFillTx/>
              </a:rPr>
              <a:t> </a:t>
            </a:r>
          </a:p>
        </p:txBody>
      </p:sp>
      <p:sp>
        <p:nvSpPr>
          <p:cNvPr id="8" name="TextBox 6"/>
          <p:cNvSpPr txBox="1"/>
          <p:nvPr/>
        </p:nvSpPr>
        <p:spPr>
          <a:xfrm>
            <a:off x="408932" y="1834318"/>
            <a:ext cx="1902542" cy="338554"/>
          </a:xfrm>
          <a:prstGeom prst="rect">
            <a:avLst/>
          </a:prstGeom>
          <a:noFill/>
        </p:spPr>
        <p:txBody>
          <a:bodyPr wrap="square" rtlCol="0">
            <a:spAutoFit/>
          </a:bodyPr>
          <a:lstStyle/>
          <a:p>
            <a:pPr defTabSz="914400">
              <a:defRPr/>
            </a:pPr>
            <a:r>
              <a:rPr lang="en-US" sz="1600" b="1" kern="0" dirty="0" smtClean="0">
                <a:solidFill>
                  <a:srgbClr val="4B7FC9"/>
                </a:solidFill>
              </a:rPr>
              <a:t>PERFORMANCE</a:t>
            </a:r>
          </a:p>
        </p:txBody>
      </p:sp>
      <p:sp>
        <p:nvSpPr>
          <p:cNvPr id="10" name="TextBox 6"/>
          <p:cNvSpPr txBox="1"/>
          <p:nvPr/>
        </p:nvSpPr>
        <p:spPr>
          <a:xfrm>
            <a:off x="422787" y="3306470"/>
            <a:ext cx="1902542" cy="338554"/>
          </a:xfrm>
          <a:prstGeom prst="rect">
            <a:avLst/>
          </a:prstGeom>
          <a:noFill/>
        </p:spPr>
        <p:txBody>
          <a:bodyPr wrap="square" rtlCol="0">
            <a:spAutoFit/>
          </a:bodyPr>
          <a:lstStyle/>
          <a:p>
            <a:pPr defTabSz="914400">
              <a:defRPr/>
            </a:pPr>
            <a:r>
              <a:rPr lang="en-US" sz="1600" b="1" kern="0" dirty="0" smtClean="0">
                <a:solidFill>
                  <a:srgbClr val="4B7FC9"/>
                </a:solidFill>
              </a:rPr>
              <a:t>ROBUSTNESS</a:t>
            </a:r>
          </a:p>
        </p:txBody>
      </p:sp>
      <p:sp>
        <p:nvSpPr>
          <p:cNvPr id="12" name="TextBox 6"/>
          <p:cNvSpPr txBox="1"/>
          <p:nvPr/>
        </p:nvSpPr>
        <p:spPr>
          <a:xfrm>
            <a:off x="408932" y="4710230"/>
            <a:ext cx="1902542" cy="338554"/>
          </a:xfrm>
          <a:prstGeom prst="rect">
            <a:avLst/>
          </a:prstGeom>
          <a:noFill/>
        </p:spPr>
        <p:txBody>
          <a:bodyPr wrap="square" rtlCol="0">
            <a:spAutoFit/>
          </a:bodyPr>
          <a:lstStyle/>
          <a:p>
            <a:pPr defTabSz="914400">
              <a:defRPr/>
            </a:pPr>
            <a:r>
              <a:rPr lang="en-US" sz="1600" b="1" kern="0" dirty="0" smtClean="0">
                <a:solidFill>
                  <a:srgbClr val="4B7FC9"/>
                </a:solidFill>
              </a:rPr>
              <a:t>SECURITY</a:t>
            </a:r>
          </a:p>
        </p:txBody>
      </p:sp>
      <p:graphicFrame>
        <p:nvGraphicFramePr>
          <p:cNvPr id="13" name="Table 12" descr="TABLE;TOP_RISKIEST_COMPONENTS;COUNT=5,SRC=PERF"/>
          <p:cNvGraphicFramePr>
            <a:graphicFrameLocks noGrp="1"/>
          </p:cNvGraphicFramePr>
          <p:nvPr>
            <p:extLst>
              <p:ext uri="{D42A27DB-BD31-4B8C-83A1-F6EECF244321}">
                <p14:modId xmlns:p14="http://schemas.microsoft.com/office/powerpoint/2010/main" val="4017607212"/>
              </p:ext>
            </p:extLst>
          </p:nvPr>
        </p:nvGraphicFramePr>
        <p:xfrm>
          <a:off x="491611" y="2225683"/>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PRI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PRI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5</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14" name="Table 13" descr="TABLE;TOP_RISKIEST_COMPONENTS;COUNT=5,SRC=SEC"/>
          <p:cNvGraphicFramePr>
            <a:graphicFrameLocks noGrp="1"/>
          </p:cNvGraphicFramePr>
          <p:nvPr>
            <p:extLst>
              <p:ext uri="{D42A27DB-BD31-4B8C-83A1-F6EECF244321}">
                <p14:modId xmlns:p14="http://schemas.microsoft.com/office/powerpoint/2010/main" val="673967917"/>
              </p:ext>
            </p:extLst>
          </p:nvPr>
        </p:nvGraphicFramePr>
        <p:xfrm>
          <a:off x="491611" y="5085184"/>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PRI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PRI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5</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15" name="Table 14" descr="TABLE;TOP_RISKIEST_COMPONENTS;COUNT=5,SRC=ROB"/>
          <p:cNvGraphicFramePr>
            <a:graphicFrameLocks noGrp="1"/>
          </p:cNvGraphicFramePr>
          <p:nvPr>
            <p:extLst>
              <p:ext uri="{D42A27DB-BD31-4B8C-83A1-F6EECF244321}">
                <p14:modId xmlns:p14="http://schemas.microsoft.com/office/powerpoint/2010/main" val="182194510"/>
              </p:ext>
            </p:extLst>
          </p:nvPr>
        </p:nvGraphicFramePr>
        <p:xfrm>
          <a:off x="494620" y="3658670"/>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PRI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PRI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5</a:t>
                      </a:r>
                      <a:endParaRPr lang="fr-FR" sz="1000" kern="1200" dirty="0">
                        <a:solidFill>
                          <a:schemeClr val="dk1"/>
                        </a:solidFill>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1054185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223886"/>
            <a:ext cx="8503920" cy="392415"/>
          </a:xfrm>
        </p:spPr>
        <p:txBody>
          <a:bodyPr/>
          <a:lstStyle/>
          <a:p>
            <a:r>
              <a:rPr lang="en-GB" dirty="0"/>
              <a:t>Potential Points of failures: Transaction Risk Index</a:t>
            </a:r>
            <a:endParaRPr lang="en-US" dirty="0"/>
          </a:p>
        </p:txBody>
      </p:sp>
      <p:sp>
        <p:nvSpPr>
          <p:cNvPr id="7" name="Text Placeholder 242"/>
          <p:cNvSpPr txBox="1">
            <a:spLocks/>
          </p:cNvSpPr>
          <p:nvPr/>
        </p:nvSpPr>
        <p:spPr>
          <a:xfrm>
            <a:off x="4399472" y="3089601"/>
            <a:ext cx="4464709" cy="338554"/>
          </a:xfrm>
          <a:prstGeom prst="rect">
            <a:avLst/>
          </a:prstGeom>
          <a:solidFill>
            <a:schemeClr val="bg1"/>
          </a:solidFill>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r>
              <a:rPr lang="fr-FR" sz="1600" kern="0" smtClean="0"/>
              <a:t>Comments</a:t>
            </a:r>
            <a:endParaRPr lang="fr-FR" sz="1400" kern="0"/>
          </a:p>
        </p:txBody>
      </p:sp>
      <p:sp>
        <p:nvSpPr>
          <p:cNvPr id="239" name="Rounded Rectangle 5"/>
          <p:cNvSpPr/>
          <p:nvPr/>
        </p:nvSpPr>
        <p:spPr>
          <a:xfrm>
            <a:off x="276562" y="908720"/>
            <a:ext cx="8543909" cy="5472608"/>
          </a:xfrm>
          <a:prstGeom prst="roundRect">
            <a:avLst>
              <a:gd name="adj" fmla="val 1157"/>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chemeClr val="bg1">
                <a:lumMod val="75000"/>
              </a:schemeClr>
            </a:solidFill>
            <a:prstDash val="soli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240" name="TextBox 6"/>
          <p:cNvSpPr txBox="1"/>
          <p:nvPr/>
        </p:nvSpPr>
        <p:spPr>
          <a:xfrm>
            <a:off x="279096" y="930206"/>
            <a:ext cx="6381136" cy="338554"/>
          </a:xfrm>
          <a:prstGeom prst="rect">
            <a:avLst/>
          </a:prstGeom>
          <a:noFill/>
        </p:spPr>
        <p:txBody>
          <a:bodyPr wrap="square" rtlCol="0">
            <a:spAutoFit/>
          </a:bodyPr>
          <a:lstStyle/>
          <a:p>
            <a:pPr defTabSz="914400">
              <a:defRPr/>
            </a:pPr>
            <a:r>
              <a:rPr lang="en-US" sz="1600" b="1" kern="0" dirty="0" smtClean="0">
                <a:solidFill>
                  <a:srgbClr val="4B7FC9"/>
                </a:solidFill>
              </a:rPr>
              <a:t>Top Riskiest Transactions</a:t>
            </a:r>
          </a:p>
        </p:txBody>
      </p:sp>
      <p:sp>
        <p:nvSpPr>
          <p:cNvPr id="241" name="Text"/>
          <p:cNvSpPr>
            <a:spLocks noGrp="1"/>
          </p:cNvSpPr>
          <p:nvPr/>
        </p:nvSpPr>
        <p:spPr>
          <a:xfrm>
            <a:off x="422787" y="1268760"/>
            <a:ext cx="8397684" cy="504056"/>
          </a:xfrm>
          <a:prstGeom prst="rect">
            <a:avLst/>
          </a:prstGeom>
        </p:spPr>
        <p:txBody>
          <a:bodyPr wrap="square" lIns="0" tIns="0" rIns="0" bIns="0" rtlCol="0" anchor="t"/>
          <a:lstStyle/>
          <a:p>
            <a:pPr lvl="0">
              <a:defRPr/>
            </a:pPr>
            <a:r>
              <a:rPr lang="en-GB" sz="1000" dirty="0"/>
              <a:t>Transaction </a:t>
            </a:r>
            <a:r>
              <a:rPr lang="en-GB" sz="1000" dirty="0" smtClean="0"/>
              <a:t>Wide Risk </a:t>
            </a:r>
            <a:r>
              <a:rPr lang="en-GB" sz="1000" dirty="0"/>
              <a:t>Index (</a:t>
            </a:r>
            <a:r>
              <a:rPr lang="en-GB" sz="1000" dirty="0" err="1" smtClean="0"/>
              <a:t>TwRI</a:t>
            </a:r>
            <a:r>
              <a:rPr lang="en-GB" sz="1000" dirty="0"/>
              <a:t>) is an indicator of the riskiest transactions of the application.  The </a:t>
            </a:r>
            <a:r>
              <a:rPr lang="en-GB" sz="1000" dirty="0" err="1" smtClean="0"/>
              <a:t>TwRI</a:t>
            </a:r>
            <a:r>
              <a:rPr lang="en-GB" sz="1000" dirty="0" smtClean="0"/>
              <a:t> </a:t>
            </a:r>
            <a:r>
              <a:rPr lang="en-GB" sz="1000" dirty="0"/>
              <a:t>number reflects the cumulative risk of the transaction based on the risk in the individual objects contributing to the transaction. The </a:t>
            </a:r>
            <a:r>
              <a:rPr lang="en-GB" sz="1000" dirty="0" err="1" smtClean="0"/>
              <a:t>TwRI</a:t>
            </a:r>
            <a:r>
              <a:rPr lang="en-GB" sz="1000" dirty="0" smtClean="0"/>
              <a:t> </a:t>
            </a:r>
            <a:r>
              <a:rPr lang="en-GB" sz="1000" dirty="0"/>
              <a:t>is calculated as a function of the rules violated, their weight/criticality, and the frequency of the violation across all objects in the path of the transaction. </a:t>
            </a:r>
            <a:r>
              <a:rPr lang="en-GB" sz="1000" dirty="0" err="1" smtClean="0"/>
              <a:t>TwRI</a:t>
            </a:r>
            <a:r>
              <a:rPr lang="en-GB" sz="1000" dirty="0" smtClean="0"/>
              <a:t> </a:t>
            </a:r>
            <a:r>
              <a:rPr lang="en-GB" sz="1000" dirty="0"/>
              <a:t>is a powerful metric to identify, prioritize and ultimately remediate riskiest transactions and their objects</a:t>
            </a:r>
            <a:endParaRPr kumimoji="0" lang="en-US" sz="1000" b="0" i="0" u="none" strike="noStrike" kern="0" cap="none" spc="0" normalizeH="0" baseline="0" noProof="0" dirty="0">
              <a:ln>
                <a:noFill/>
              </a:ln>
              <a:solidFill>
                <a:sysClr val="windowText" lastClr="000000"/>
              </a:solidFill>
              <a:effectLst/>
              <a:uLnTx/>
              <a:uFillTx/>
            </a:endParaRPr>
          </a:p>
        </p:txBody>
      </p:sp>
      <p:sp>
        <p:nvSpPr>
          <p:cNvPr id="242" name="TextBox 6"/>
          <p:cNvSpPr txBox="1"/>
          <p:nvPr/>
        </p:nvSpPr>
        <p:spPr>
          <a:xfrm>
            <a:off x="408932" y="1834318"/>
            <a:ext cx="1902542" cy="338554"/>
          </a:xfrm>
          <a:prstGeom prst="rect">
            <a:avLst/>
          </a:prstGeom>
          <a:noFill/>
        </p:spPr>
        <p:txBody>
          <a:bodyPr wrap="square" rtlCol="0">
            <a:spAutoFit/>
          </a:bodyPr>
          <a:lstStyle/>
          <a:p>
            <a:pPr defTabSz="914400">
              <a:defRPr/>
            </a:pPr>
            <a:r>
              <a:rPr lang="en-US" sz="1600" b="1" kern="0" dirty="0" smtClean="0">
                <a:solidFill>
                  <a:srgbClr val="4B7FC9"/>
                </a:solidFill>
              </a:rPr>
              <a:t>PERFORMANCE</a:t>
            </a:r>
          </a:p>
        </p:txBody>
      </p:sp>
      <p:sp>
        <p:nvSpPr>
          <p:cNvPr id="243" name="TextBox 6"/>
          <p:cNvSpPr txBox="1"/>
          <p:nvPr/>
        </p:nvSpPr>
        <p:spPr>
          <a:xfrm>
            <a:off x="422787" y="3306470"/>
            <a:ext cx="1902542" cy="338554"/>
          </a:xfrm>
          <a:prstGeom prst="rect">
            <a:avLst/>
          </a:prstGeom>
          <a:noFill/>
        </p:spPr>
        <p:txBody>
          <a:bodyPr wrap="square" rtlCol="0">
            <a:spAutoFit/>
          </a:bodyPr>
          <a:lstStyle/>
          <a:p>
            <a:pPr defTabSz="914400">
              <a:defRPr/>
            </a:pPr>
            <a:r>
              <a:rPr lang="en-US" sz="1600" b="1" kern="0" dirty="0" smtClean="0">
                <a:solidFill>
                  <a:srgbClr val="4B7FC9"/>
                </a:solidFill>
              </a:rPr>
              <a:t>ROBUSTNESS</a:t>
            </a:r>
          </a:p>
        </p:txBody>
      </p:sp>
      <p:sp>
        <p:nvSpPr>
          <p:cNvPr id="244" name="TextBox 6"/>
          <p:cNvSpPr txBox="1"/>
          <p:nvPr/>
        </p:nvSpPr>
        <p:spPr>
          <a:xfrm>
            <a:off x="408932" y="4710230"/>
            <a:ext cx="1902542" cy="338554"/>
          </a:xfrm>
          <a:prstGeom prst="rect">
            <a:avLst/>
          </a:prstGeom>
          <a:noFill/>
        </p:spPr>
        <p:txBody>
          <a:bodyPr wrap="square" rtlCol="0">
            <a:spAutoFit/>
          </a:bodyPr>
          <a:lstStyle/>
          <a:p>
            <a:pPr defTabSz="914400">
              <a:defRPr/>
            </a:pPr>
            <a:r>
              <a:rPr lang="en-US" sz="1600" b="1" kern="0" dirty="0" smtClean="0">
                <a:solidFill>
                  <a:srgbClr val="4B7FC9"/>
                </a:solidFill>
              </a:rPr>
              <a:t>SECURITY</a:t>
            </a:r>
          </a:p>
        </p:txBody>
      </p:sp>
      <p:graphicFrame>
        <p:nvGraphicFramePr>
          <p:cNvPr id="245" name="Table 244" descr="TABLE;TOP_RISKIEST_TRANSACTIONS;COUNT=5,SRC=PERF"/>
          <p:cNvGraphicFramePr>
            <a:graphicFrameLocks noGrp="1"/>
          </p:cNvGraphicFramePr>
          <p:nvPr>
            <p:extLst>
              <p:ext uri="{D42A27DB-BD31-4B8C-83A1-F6EECF244321}">
                <p14:modId xmlns:p14="http://schemas.microsoft.com/office/powerpoint/2010/main" val="2767879935"/>
              </p:ext>
            </p:extLst>
          </p:nvPr>
        </p:nvGraphicFramePr>
        <p:xfrm>
          <a:off x="491611" y="2225683"/>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TRI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TRI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5</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246" name="Table 245" descr="TABLE;TOP_RISKIEST_TRANSACTIONS;COUNT=5,SRC=SEC"/>
          <p:cNvGraphicFramePr>
            <a:graphicFrameLocks noGrp="1"/>
          </p:cNvGraphicFramePr>
          <p:nvPr>
            <p:extLst>
              <p:ext uri="{D42A27DB-BD31-4B8C-83A1-F6EECF244321}">
                <p14:modId xmlns:p14="http://schemas.microsoft.com/office/powerpoint/2010/main" val="4138998417"/>
              </p:ext>
            </p:extLst>
          </p:nvPr>
        </p:nvGraphicFramePr>
        <p:xfrm>
          <a:off x="491611" y="5085184"/>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TRI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TRI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5</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247" name="Table 246" descr="TABLE;TOP_RISKIEST_TRANSACTIONS;COUNT=5,SRC=ROB"/>
          <p:cNvGraphicFramePr>
            <a:graphicFrameLocks noGrp="1"/>
          </p:cNvGraphicFramePr>
          <p:nvPr>
            <p:extLst>
              <p:ext uri="{D42A27DB-BD31-4B8C-83A1-F6EECF244321}">
                <p14:modId xmlns:p14="http://schemas.microsoft.com/office/powerpoint/2010/main" val="3081172134"/>
              </p:ext>
            </p:extLst>
          </p:nvPr>
        </p:nvGraphicFramePr>
        <p:xfrm>
          <a:off x="494620" y="3658670"/>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TRI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TRI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5</a:t>
                      </a:r>
                      <a:endParaRPr lang="fr-FR" sz="1000" kern="1200" dirty="0">
                        <a:solidFill>
                          <a:schemeClr val="dk1"/>
                        </a:solidFill>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4260172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recommendations</a:t>
            </a:r>
            <a:endParaRPr lang="en-US" dirty="0"/>
          </a:p>
        </p:txBody>
      </p:sp>
    </p:spTree>
    <p:extLst>
      <p:ext uri="{BB962C8B-B14F-4D97-AF65-F5344CB8AC3E}">
        <p14:creationId xmlns:p14="http://schemas.microsoft.com/office/powerpoint/2010/main" val="2446259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Proposed</a:t>
            </a:r>
            <a:r>
              <a:rPr lang="fr-FR" dirty="0" smtClean="0"/>
              <a:t> Action Plan</a:t>
            </a:r>
            <a:endParaRPr lang="en-US" dirty="0"/>
          </a:p>
        </p:txBody>
      </p:sp>
      <p:sp>
        <p:nvSpPr>
          <p:cNvPr id="4" name="Rounded Rectangle 3"/>
          <p:cNvSpPr/>
          <p:nvPr/>
        </p:nvSpPr>
        <p:spPr>
          <a:xfrm>
            <a:off x="250371" y="800708"/>
            <a:ext cx="4177613" cy="5580620"/>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51520" y="800708"/>
            <a:ext cx="3316627" cy="338554"/>
          </a:xfrm>
          <a:prstGeom prst="rect">
            <a:avLst/>
          </a:prstGeom>
          <a:noFill/>
        </p:spPr>
        <p:txBody>
          <a:bodyPr wrap="square" rtlCol="0">
            <a:spAutoFit/>
          </a:bodyPr>
          <a:lstStyle>
            <a:defPPr>
              <a:defRPr lang="fr-FR"/>
            </a:defPPr>
            <a:lvl1pPr>
              <a:defRPr sz="1600" b="1">
                <a:solidFill>
                  <a:schemeClr val="accent1"/>
                </a:solidFill>
              </a:defRPr>
            </a:lvl1pPr>
          </a:lstStyle>
          <a:p>
            <a:r>
              <a:rPr lang="en-US" dirty="0"/>
              <a:t>Rules selected for action</a:t>
            </a:r>
          </a:p>
        </p:txBody>
      </p:sp>
      <p:graphicFrame>
        <p:nvGraphicFramePr>
          <p:cNvPr id="6" name="Table 5" descr="TABLE;ACTION_PLANS"/>
          <p:cNvGraphicFramePr>
            <a:graphicFrameLocks noGrp="1"/>
          </p:cNvGraphicFramePr>
          <p:nvPr>
            <p:extLst>
              <p:ext uri="{D42A27DB-BD31-4B8C-83A1-F6EECF244321}">
                <p14:modId xmlns:p14="http://schemas.microsoft.com/office/powerpoint/2010/main" val="945544585"/>
              </p:ext>
            </p:extLst>
          </p:nvPr>
        </p:nvGraphicFramePr>
        <p:xfrm>
          <a:off x="391276" y="1232756"/>
          <a:ext cx="3964700" cy="1717548"/>
        </p:xfrm>
        <a:graphic>
          <a:graphicData uri="http://schemas.openxmlformats.org/drawingml/2006/table">
            <a:tbl>
              <a:tblPr firstRow="1" bandRow="1">
                <a:tableStyleId>{B301B821-A1FF-4177-AEE7-76D212191A09}</a:tableStyleId>
              </a:tblPr>
              <a:tblGrid>
                <a:gridCol w="2021218"/>
                <a:gridCol w="1010610"/>
                <a:gridCol w="932872"/>
              </a:tblGrid>
              <a:tr h="108012">
                <a:tc>
                  <a:txBody>
                    <a:bodyPr/>
                    <a:lstStyle/>
                    <a:p>
                      <a:pPr marL="0" algn="l" defTabSz="914400" rtl="0" eaLnBrk="1" latinLnBrk="0" hangingPunct="1">
                        <a:lnSpc>
                          <a:spcPct val="115000"/>
                        </a:lnSpc>
                        <a:spcAft>
                          <a:spcPts val="0"/>
                        </a:spcAft>
                      </a:pPr>
                      <a:r>
                        <a:rPr lang="en-GB" sz="900" kern="1200" dirty="0" smtClean="0"/>
                        <a:t>Rule</a:t>
                      </a:r>
                      <a:endParaRPr lang="fr-FR" sz="9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err="1" smtClean="0"/>
                        <a:t>Still</a:t>
                      </a:r>
                      <a:r>
                        <a:rPr lang="fr-FR" sz="900" kern="1200" baseline="0" dirty="0" smtClean="0"/>
                        <a:t> </a:t>
                      </a:r>
                      <a:r>
                        <a:rPr lang="fr-FR" sz="900" kern="1200" dirty="0" smtClean="0"/>
                        <a:t>Violation </a:t>
                      </a:r>
                      <a:r>
                        <a:rPr lang="fr-FR" sz="900" kern="1200" baseline="0" dirty="0" smtClean="0"/>
                        <a:t>(#)</a:t>
                      </a:r>
                      <a:endParaRPr lang="fr-FR" sz="9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t>New Violation</a:t>
                      </a:r>
                      <a:r>
                        <a:rPr lang="fr-FR" sz="900" kern="1200" baseline="0" dirty="0" smtClean="0"/>
                        <a:t> (#)</a:t>
                      </a:r>
                      <a:endParaRPr lang="fr-FR" sz="900" b="1" kern="1200" dirty="0">
                        <a:solidFill>
                          <a:schemeClr val="accent2">
                            <a:lumMod val="75000"/>
                          </a:schemeClr>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1</a:t>
                      </a:r>
                      <a:endParaRPr lang="fr-FR" sz="8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kern="1200" dirty="0" smtClean="0"/>
                        <a:t>1</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2</a:t>
                      </a:r>
                      <a:endParaRPr lang="fr-FR" sz="8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fr-FR" sz="800" kern="1200" dirty="0" smtClean="0"/>
                        <a:t>2</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3</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4</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5</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6</a:t>
                      </a:r>
                      <a:endParaRPr lang="fr-FR" sz="8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kern="1200" dirty="0" smtClean="0">
                          <a:solidFill>
                            <a:schemeClr val="dk1"/>
                          </a:solidFill>
                          <a:latin typeface="+mn-lt"/>
                          <a:ea typeface="+mn-ea"/>
                          <a:cs typeface="+mn-cs"/>
                        </a:rPr>
                        <a:t>6</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7</a:t>
                      </a:r>
                      <a:endParaRPr lang="fr-FR" sz="8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7</a:t>
                      </a: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7</a:t>
                      </a:r>
                      <a:endParaRPr lang="fr-FR" sz="800" kern="1200" dirty="0">
                        <a:solidFill>
                          <a:schemeClr val="dk1"/>
                        </a:solidFill>
                        <a:latin typeface="+mn-lt"/>
                        <a:ea typeface="+mn-ea"/>
                        <a:cs typeface="+mn-cs"/>
                      </a:endParaRPr>
                    </a:p>
                  </a:txBody>
                  <a:tcPr marL="68580" marR="68580" marT="0" marB="0"/>
                </a:tc>
              </a:tr>
              <a:tr h="38080">
                <a:tc>
                  <a:txBody>
                    <a:bodyPr/>
                    <a:lstStyle/>
                    <a:p>
                      <a:pPr marL="0" algn="l" defTabSz="914400" rtl="0" eaLnBrk="1" latinLnBrk="0" hangingPunct="1">
                        <a:lnSpc>
                          <a:spcPct val="115000"/>
                        </a:lnSpc>
                        <a:spcAft>
                          <a:spcPts val="0"/>
                        </a:spcAft>
                      </a:pPr>
                      <a:r>
                        <a:rPr lang="en-GB" sz="800" kern="1200" dirty="0" smtClean="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8</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9</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10</a:t>
                      </a:r>
                      <a:endParaRPr lang="fr-FR" sz="800" kern="1200" dirty="0">
                        <a:solidFill>
                          <a:schemeClr val="dk1"/>
                        </a:solidFill>
                        <a:latin typeface="+mn-lt"/>
                        <a:ea typeface="+mn-ea"/>
                        <a:cs typeface="+mn-cs"/>
                      </a:endParaRPr>
                    </a:p>
                  </a:txBody>
                  <a:tcPr marL="68580" marR="68580" marT="0" marB="0"/>
                </a:tc>
              </a:tr>
            </a:tbl>
          </a:graphicData>
        </a:graphic>
      </p:graphicFrame>
      <p:sp>
        <p:nvSpPr>
          <p:cNvPr id="7" name="Rounded Rectangle 6"/>
          <p:cNvSpPr/>
          <p:nvPr/>
        </p:nvSpPr>
        <p:spPr>
          <a:xfrm>
            <a:off x="4572000" y="791512"/>
            <a:ext cx="4248472" cy="5589816"/>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8" name="TextBox 7"/>
          <p:cNvSpPr txBox="1"/>
          <p:nvPr/>
        </p:nvSpPr>
        <p:spPr>
          <a:xfrm>
            <a:off x="4572000" y="790979"/>
            <a:ext cx="3316627" cy="338554"/>
          </a:xfrm>
          <a:prstGeom prst="rect">
            <a:avLst/>
          </a:prstGeom>
          <a:noFill/>
        </p:spPr>
        <p:txBody>
          <a:bodyPr wrap="square" rtlCol="0">
            <a:spAutoFit/>
          </a:bodyPr>
          <a:lstStyle>
            <a:defPPr>
              <a:defRPr lang="fr-FR"/>
            </a:defPPr>
            <a:lvl1pPr>
              <a:defRPr sz="1600" b="1">
                <a:solidFill>
                  <a:schemeClr val="accent1"/>
                </a:solidFill>
              </a:defRPr>
            </a:lvl1pPr>
          </a:lstStyle>
          <a:p>
            <a:r>
              <a:rPr lang="en-US" dirty="0" smtClean="0"/>
              <a:t>Recommendations</a:t>
            </a:r>
            <a:endParaRPr lang="en-US" dirty="0"/>
          </a:p>
        </p:txBody>
      </p:sp>
    </p:spTree>
    <p:extLst>
      <p:ext uri="{BB962C8B-B14F-4D97-AF65-F5344CB8AC3E}">
        <p14:creationId xmlns:p14="http://schemas.microsoft.com/office/powerpoint/2010/main" val="2606776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Agenda</a:t>
            </a:r>
            <a:endParaRPr lang="en-US" dirty="0"/>
          </a:p>
        </p:txBody>
      </p:sp>
      <p:sp>
        <p:nvSpPr>
          <p:cNvPr id="3" name="Text Placeholder 2"/>
          <p:cNvSpPr>
            <a:spLocks noGrp="1"/>
          </p:cNvSpPr>
          <p:nvPr>
            <p:ph type="body" sz="quarter" idx="11"/>
          </p:nvPr>
        </p:nvSpPr>
        <p:spPr>
          <a:xfrm>
            <a:off x="0" y="907126"/>
            <a:ext cx="9144000" cy="4955203"/>
          </a:xfrm>
        </p:spPr>
        <p:txBody>
          <a:bodyPr/>
          <a:lstStyle/>
          <a:p>
            <a:r>
              <a:rPr lang="en-US" sz="2000" b="1" dirty="0" smtClean="0"/>
              <a:t>CAST Overview</a:t>
            </a:r>
          </a:p>
          <a:p>
            <a:endParaRPr lang="en-US" sz="2000" dirty="0" smtClean="0"/>
          </a:p>
          <a:p>
            <a:r>
              <a:rPr lang="en-US" sz="2000" b="1" dirty="0" smtClean="0"/>
              <a:t>Application Overview</a:t>
            </a:r>
          </a:p>
          <a:p>
            <a:pPr marL="760413" lvl="1" indent="-457200"/>
            <a:r>
              <a:rPr lang="en-US" sz="1800" dirty="0">
                <a:ea typeface="+mn-ea"/>
              </a:rPr>
              <a:t>Context and Objectives</a:t>
            </a:r>
          </a:p>
          <a:p>
            <a:pPr marL="760413" lvl="1" indent="-457200"/>
            <a:r>
              <a:rPr lang="en-US" sz="1800" dirty="0">
                <a:ea typeface="+mn-ea"/>
              </a:rPr>
              <a:t>Executive Summary</a:t>
            </a:r>
          </a:p>
          <a:p>
            <a:pPr marL="760413" lvl="1" indent="-457200"/>
            <a:r>
              <a:rPr lang="en-US" sz="1800" dirty="0">
                <a:ea typeface="+mn-ea"/>
              </a:rPr>
              <a:t>Risk Drivers and potential Points of failures</a:t>
            </a:r>
          </a:p>
          <a:p>
            <a:pPr marL="760413" lvl="1" indent="-457200"/>
            <a:r>
              <a:rPr lang="en-US" sz="1800" dirty="0">
                <a:ea typeface="+mn-ea"/>
              </a:rPr>
              <a:t>Technical </a:t>
            </a:r>
            <a:r>
              <a:rPr lang="en-US" sz="1800" dirty="0" smtClean="0">
                <a:ea typeface="+mn-ea"/>
              </a:rPr>
              <a:t>Debt, Maintainability costs and Compliance</a:t>
            </a:r>
            <a:endParaRPr lang="en-US" sz="1800" dirty="0">
              <a:ea typeface="+mn-ea"/>
            </a:endParaRPr>
          </a:p>
          <a:p>
            <a:pPr marL="760413" lvl="1" indent="-457200"/>
            <a:endParaRPr lang="en-US" sz="2000" dirty="0" smtClean="0"/>
          </a:p>
          <a:p>
            <a:pPr marL="457200" indent="-457200"/>
            <a:r>
              <a:rPr lang="en-US" sz="2000" b="1" dirty="0" smtClean="0"/>
              <a:t>Recommendations</a:t>
            </a:r>
          </a:p>
          <a:p>
            <a:pPr marL="760413" lvl="1" indent="-457200"/>
            <a:r>
              <a:rPr lang="en-US" sz="1800" dirty="0" smtClean="0">
                <a:ea typeface="+mn-ea"/>
              </a:rPr>
              <a:t>Proposed </a:t>
            </a:r>
            <a:r>
              <a:rPr lang="en-US" sz="1800" dirty="0">
                <a:ea typeface="+mn-ea"/>
              </a:rPr>
              <a:t>Action </a:t>
            </a:r>
            <a:r>
              <a:rPr lang="en-US" sz="1800" dirty="0" smtClean="0">
                <a:ea typeface="+mn-ea"/>
              </a:rPr>
              <a:t>Plan</a:t>
            </a:r>
          </a:p>
          <a:p>
            <a:pPr marL="760413" lvl="1" indent="-457200"/>
            <a:r>
              <a:rPr lang="en-US" sz="1800" dirty="0"/>
              <a:t>Recommended metrics for Education and monitoring (watch list)</a:t>
            </a:r>
          </a:p>
          <a:p>
            <a:pPr marL="760413" lvl="1" indent="-457200"/>
            <a:endParaRPr lang="en-US" sz="1800" dirty="0">
              <a:ea typeface="+mn-ea"/>
            </a:endParaRPr>
          </a:p>
          <a:p>
            <a:endParaRPr lang="en-US" sz="2000" dirty="0"/>
          </a:p>
        </p:txBody>
      </p:sp>
    </p:spTree>
    <p:extLst>
      <p:ext uri="{BB962C8B-B14F-4D97-AF65-F5344CB8AC3E}">
        <p14:creationId xmlns:p14="http://schemas.microsoft.com/office/powerpoint/2010/main" val="2290115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err="1" smtClean="0"/>
              <a:t>Rule</a:t>
            </a:r>
            <a:r>
              <a:rPr lang="fr-FR" dirty="0" smtClean="0"/>
              <a:t> </a:t>
            </a:r>
            <a:r>
              <a:rPr lang="fr-FR" dirty="0" err="1" smtClean="0"/>
              <a:t>name</a:t>
            </a:r>
            <a:endParaRPr lang="fr-FR" dirty="0"/>
          </a:p>
        </p:txBody>
      </p:sp>
      <p:sp>
        <p:nvSpPr>
          <p:cNvPr id="7" name="Rounded Rectangle 6"/>
          <p:cNvSpPr/>
          <p:nvPr/>
        </p:nvSpPr>
        <p:spPr bwMode="auto">
          <a:xfrm>
            <a:off x="319177" y="957532"/>
            <a:ext cx="8453887" cy="128533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600" b="1" dirty="0" smtClean="0">
                <a:solidFill>
                  <a:schemeClr val="tx2">
                    <a:lumMod val="65000"/>
                    <a:lumOff val="35000"/>
                  </a:schemeClr>
                </a:solidFill>
                <a:latin typeface="+mn-lt"/>
                <a:cs typeface="Arial" pitchFamily="34" charset="0"/>
              </a:rPr>
              <a:t>Observation</a:t>
            </a:r>
            <a:r>
              <a:rPr lang="fr-FR" sz="1600" dirty="0" smtClean="0">
                <a:solidFill>
                  <a:schemeClr val="tx2">
                    <a:lumMod val="65000"/>
                    <a:lumOff val="35000"/>
                  </a:schemeClr>
                </a:solidFill>
                <a:latin typeface="+mn-lt"/>
                <a:cs typeface="Arial" pitchFamily="34" charset="0"/>
              </a:rPr>
              <a:t>:</a:t>
            </a:r>
          </a:p>
          <a:p>
            <a:pPr>
              <a:spcBef>
                <a:spcPts val="300"/>
              </a:spcBef>
              <a:spcAft>
                <a:spcPts val="400"/>
              </a:spcAft>
              <a:buClr>
                <a:schemeClr val="accent5">
                  <a:lumMod val="50000"/>
                </a:schemeClr>
              </a:buClr>
              <a:buFont typeface="Webdings" pitchFamily="18" charset="2"/>
              <a:buNone/>
            </a:pPr>
            <a:r>
              <a:rPr lang="fr-FR" sz="1400" dirty="0" smtClean="0">
                <a:solidFill>
                  <a:schemeClr val="tx2">
                    <a:lumMod val="65000"/>
                    <a:lumOff val="35000"/>
                  </a:schemeClr>
                </a:solidFill>
                <a:latin typeface="+mn-lt"/>
                <a:cs typeface="Arial" pitchFamily="34" charset="0"/>
              </a:rPr>
              <a:t>XXXX</a:t>
            </a: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smtClean="0">
              <a:solidFill>
                <a:schemeClr val="tx2">
                  <a:lumMod val="65000"/>
                  <a:lumOff val="35000"/>
                </a:schemeClr>
              </a:solidFill>
              <a:latin typeface="+mn-lt"/>
              <a:cs typeface="Arial" pitchFamily="34" charset="0"/>
            </a:endParaRPr>
          </a:p>
        </p:txBody>
      </p:sp>
      <p:sp>
        <p:nvSpPr>
          <p:cNvPr id="8" name="Rounded Rectangle 7"/>
          <p:cNvSpPr/>
          <p:nvPr/>
        </p:nvSpPr>
        <p:spPr bwMode="auto">
          <a:xfrm>
            <a:off x="333555" y="2441275"/>
            <a:ext cx="4022785" cy="2231367"/>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CAST </a:t>
            </a:r>
            <a:r>
              <a:rPr lang="fr-FR" sz="1600" b="1" dirty="0" err="1" smtClean="0">
                <a:solidFill>
                  <a:srgbClr val="000000">
                    <a:lumMod val="65000"/>
                    <a:lumOff val="35000"/>
                  </a:srgbClr>
                </a:solidFill>
                <a:latin typeface="Arial"/>
                <a:cs typeface="Arial" pitchFamily="34" charset="0"/>
              </a:rPr>
              <a:t>findings</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200" dirty="0" smtClean="0">
              <a:solidFill>
                <a:srgbClr val="000000">
                  <a:lumMod val="65000"/>
                  <a:lumOff val="35000"/>
                </a:srgbClr>
              </a:solidFill>
              <a:latin typeface="Arial"/>
              <a:cs typeface="Arial" pitchFamily="34" charset="0"/>
            </a:endParaRPr>
          </a:p>
        </p:txBody>
      </p:sp>
      <p:sp>
        <p:nvSpPr>
          <p:cNvPr id="9" name="Rounded Rectangle 8"/>
          <p:cNvSpPr/>
          <p:nvPr/>
        </p:nvSpPr>
        <p:spPr bwMode="auto">
          <a:xfrm>
            <a:off x="287549" y="4902679"/>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Business Value</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0" name="Rounded Rectangle 9"/>
          <p:cNvSpPr/>
          <p:nvPr/>
        </p:nvSpPr>
        <p:spPr bwMode="auto">
          <a:xfrm>
            <a:off x="4658266" y="4891177"/>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err="1" smtClean="0">
                <a:solidFill>
                  <a:srgbClr val="000000">
                    <a:lumMod val="65000"/>
                    <a:lumOff val="35000"/>
                  </a:srgbClr>
                </a:solidFill>
                <a:latin typeface="Arial"/>
                <a:cs typeface="Arial" pitchFamily="34" charset="0"/>
              </a:rPr>
              <a:t>Recommendation</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1" name="Isosceles Triangle 10"/>
          <p:cNvSpPr/>
          <p:nvPr/>
        </p:nvSpPr>
        <p:spPr bwMode="auto">
          <a:xfrm flipV="1">
            <a:off x="759125" y="225151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2" name="Isosceles Triangle 11"/>
          <p:cNvSpPr/>
          <p:nvPr/>
        </p:nvSpPr>
        <p:spPr bwMode="auto">
          <a:xfrm flipV="1">
            <a:off x="808008" y="468126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3" name="Isosceles Triangle 12"/>
          <p:cNvSpPr/>
          <p:nvPr/>
        </p:nvSpPr>
        <p:spPr bwMode="auto">
          <a:xfrm rot="16200000" flipV="1">
            <a:off x="4195315" y="5308121"/>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4" name="Rectangle 13"/>
          <p:cNvSpPr/>
          <p:nvPr/>
        </p:nvSpPr>
        <p:spPr bwMode="auto">
          <a:xfrm>
            <a:off x="4753155" y="2536166"/>
            <a:ext cx="3925019" cy="2070340"/>
          </a:xfrm>
          <a:prstGeom prst="rect">
            <a:avLst/>
          </a:prstGeom>
          <a:solidFill>
            <a:schemeClr val="bg1"/>
          </a:solidFill>
          <a:ln w="38100">
            <a:solidFill>
              <a:schemeClr val="accent3"/>
            </a:solidFill>
            <a:prstDash val="dash"/>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r>
              <a:rPr lang="fr-FR" sz="2200" dirty="0" err="1" smtClean="0">
                <a:solidFill>
                  <a:schemeClr val="accent3"/>
                </a:solidFill>
                <a:latin typeface="+mn-lt"/>
                <a:cs typeface="Arial" pitchFamily="34" charset="0"/>
              </a:rPr>
              <a:t>Screen</a:t>
            </a:r>
            <a:r>
              <a:rPr lang="fr-FR" sz="2200" dirty="0" smtClean="0">
                <a:solidFill>
                  <a:schemeClr val="accent3"/>
                </a:solidFill>
                <a:latin typeface="+mn-lt"/>
                <a:cs typeface="Arial" pitchFamily="34" charset="0"/>
              </a:rPr>
              <a:t> copy or </a:t>
            </a:r>
            <a:r>
              <a:rPr lang="fr-FR" sz="2200" dirty="0" err="1" smtClean="0">
                <a:solidFill>
                  <a:schemeClr val="accent3"/>
                </a:solidFill>
                <a:latin typeface="+mn-lt"/>
                <a:cs typeface="Arial" pitchFamily="34" charset="0"/>
              </a:rPr>
              <a:t>picture</a:t>
            </a:r>
            <a:endParaRPr lang="fr-FR" sz="2200" dirty="0" smtClean="0">
              <a:solidFill>
                <a:schemeClr val="accent3"/>
              </a:solidFill>
              <a:latin typeface="+mn-lt"/>
              <a:cs typeface="Arial" pitchFamily="34" charset="0"/>
            </a:endParaRPr>
          </a:p>
        </p:txBody>
      </p:sp>
    </p:spTree>
    <p:extLst>
      <p:ext uri="{BB962C8B-B14F-4D97-AF65-F5344CB8AC3E}">
        <p14:creationId xmlns:p14="http://schemas.microsoft.com/office/powerpoint/2010/main" val="3816656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err="1" smtClean="0"/>
              <a:t>Rule</a:t>
            </a:r>
            <a:r>
              <a:rPr lang="fr-FR" dirty="0" smtClean="0"/>
              <a:t> </a:t>
            </a:r>
            <a:r>
              <a:rPr lang="fr-FR" dirty="0" err="1" smtClean="0"/>
              <a:t>name</a:t>
            </a:r>
            <a:endParaRPr lang="fr-FR" dirty="0"/>
          </a:p>
        </p:txBody>
      </p:sp>
      <p:sp>
        <p:nvSpPr>
          <p:cNvPr id="7" name="Rounded Rectangle 6"/>
          <p:cNvSpPr/>
          <p:nvPr/>
        </p:nvSpPr>
        <p:spPr bwMode="auto">
          <a:xfrm>
            <a:off x="319177" y="957532"/>
            <a:ext cx="8453887" cy="128533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600" b="1" dirty="0" smtClean="0">
                <a:solidFill>
                  <a:schemeClr val="tx2">
                    <a:lumMod val="65000"/>
                    <a:lumOff val="35000"/>
                  </a:schemeClr>
                </a:solidFill>
                <a:latin typeface="+mn-lt"/>
                <a:cs typeface="Arial" pitchFamily="34" charset="0"/>
              </a:rPr>
              <a:t>Observation</a:t>
            </a:r>
            <a:r>
              <a:rPr lang="fr-FR" sz="1600" dirty="0" smtClean="0">
                <a:solidFill>
                  <a:schemeClr val="tx2">
                    <a:lumMod val="65000"/>
                    <a:lumOff val="35000"/>
                  </a:schemeClr>
                </a:solidFill>
                <a:latin typeface="+mn-lt"/>
                <a:cs typeface="Arial" pitchFamily="34" charset="0"/>
              </a:rPr>
              <a:t>:</a:t>
            </a:r>
          </a:p>
          <a:p>
            <a:pPr>
              <a:spcBef>
                <a:spcPts val="300"/>
              </a:spcBef>
              <a:spcAft>
                <a:spcPts val="400"/>
              </a:spcAft>
              <a:buClr>
                <a:schemeClr val="accent5">
                  <a:lumMod val="50000"/>
                </a:schemeClr>
              </a:buClr>
              <a:buFont typeface="Webdings" pitchFamily="18" charset="2"/>
              <a:buNone/>
            </a:pPr>
            <a:r>
              <a:rPr lang="fr-FR" sz="1400" dirty="0" smtClean="0">
                <a:solidFill>
                  <a:schemeClr val="tx2">
                    <a:lumMod val="65000"/>
                    <a:lumOff val="35000"/>
                  </a:schemeClr>
                </a:solidFill>
                <a:latin typeface="+mn-lt"/>
                <a:cs typeface="Arial" pitchFamily="34" charset="0"/>
              </a:rPr>
              <a:t>XXXX</a:t>
            </a: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smtClean="0">
              <a:solidFill>
                <a:schemeClr val="tx2">
                  <a:lumMod val="65000"/>
                  <a:lumOff val="35000"/>
                </a:schemeClr>
              </a:solidFill>
              <a:latin typeface="+mn-lt"/>
              <a:cs typeface="Arial" pitchFamily="34" charset="0"/>
            </a:endParaRPr>
          </a:p>
        </p:txBody>
      </p:sp>
      <p:sp>
        <p:nvSpPr>
          <p:cNvPr id="8" name="Rounded Rectangle 7"/>
          <p:cNvSpPr/>
          <p:nvPr/>
        </p:nvSpPr>
        <p:spPr bwMode="auto">
          <a:xfrm>
            <a:off x="333555" y="2441275"/>
            <a:ext cx="4022785" cy="2231367"/>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CAST </a:t>
            </a:r>
            <a:r>
              <a:rPr lang="fr-FR" sz="1600" b="1" dirty="0" err="1" smtClean="0">
                <a:solidFill>
                  <a:srgbClr val="000000">
                    <a:lumMod val="65000"/>
                    <a:lumOff val="35000"/>
                  </a:srgbClr>
                </a:solidFill>
                <a:latin typeface="Arial"/>
                <a:cs typeface="Arial" pitchFamily="34" charset="0"/>
              </a:rPr>
              <a:t>findings</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200" dirty="0" smtClean="0">
              <a:solidFill>
                <a:srgbClr val="000000">
                  <a:lumMod val="65000"/>
                  <a:lumOff val="35000"/>
                </a:srgbClr>
              </a:solidFill>
              <a:latin typeface="Arial"/>
              <a:cs typeface="Arial" pitchFamily="34" charset="0"/>
            </a:endParaRPr>
          </a:p>
        </p:txBody>
      </p:sp>
      <p:sp>
        <p:nvSpPr>
          <p:cNvPr id="9" name="Rounded Rectangle 8"/>
          <p:cNvSpPr/>
          <p:nvPr/>
        </p:nvSpPr>
        <p:spPr bwMode="auto">
          <a:xfrm>
            <a:off x="287549" y="4902679"/>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Business Value</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0" name="Rounded Rectangle 9"/>
          <p:cNvSpPr/>
          <p:nvPr/>
        </p:nvSpPr>
        <p:spPr bwMode="auto">
          <a:xfrm>
            <a:off x="4658266" y="4891177"/>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err="1" smtClean="0">
                <a:solidFill>
                  <a:srgbClr val="000000">
                    <a:lumMod val="65000"/>
                    <a:lumOff val="35000"/>
                  </a:srgbClr>
                </a:solidFill>
                <a:latin typeface="Arial"/>
                <a:cs typeface="Arial" pitchFamily="34" charset="0"/>
              </a:rPr>
              <a:t>Recommendation</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1" name="Isosceles Triangle 10"/>
          <p:cNvSpPr/>
          <p:nvPr/>
        </p:nvSpPr>
        <p:spPr bwMode="auto">
          <a:xfrm flipV="1">
            <a:off x="759125" y="225151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2" name="Isosceles Triangle 11"/>
          <p:cNvSpPr/>
          <p:nvPr/>
        </p:nvSpPr>
        <p:spPr bwMode="auto">
          <a:xfrm flipV="1">
            <a:off x="808008" y="468126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3" name="Isosceles Triangle 12"/>
          <p:cNvSpPr/>
          <p:nvPr/>
        </p:nvSpPr>
        <p:spPr bwMode="auto">
          <a:xfrm rot="16200000" flipV="1">
            <a:off x="4195315" y="5308121"/>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4" name="Rectangle 13"/>
          <p:cNvSpPr/>
          <p:nvPr/>
        </p:nvSpPr>
        <p:spPr bwMode="auto">
          <a:xfrm>
            <a:off x="4753155" y="2536166"/>
            <a:ext cx="3925019" cy="2070340"/>
          </a:xfrm>
          <a:prstGeom prst="rect">
            <a:avLst/>
          </a:prstGeom>
          <a:solidFill>
            <a:schemeClr val="bg1"/>
          </a:solidFill>
          <a:ln w="38100">
            <a:solidFill>
              <a:schemeClr val="accent3"/>
            </a:solidFill>
            <a:prstDash val="dash"/>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r>
              <a:rPr lang="fr-FR" sz="2200" dirty="0" err="1" smtClean="0">
                <a:solidFill>
                  <a:schemeClr val="accent3"/>
                </a:solidFill>
                <a:latin typeface="+mn-lt"/>
                <a:cs typeface="Arial" pitchFamily="34" charset="0"/>
              </a:rPr>
              <a:t>Screen</a:t>
            </a:r>
            <a:r>
              <a:rPr lang="fr-FR" sz="2200" dirty="0" smtClean="0">
                <a:solidFill>
                  <a:schemeClr val="accent3"/>
                </a:solidFill>
                <a:latin typeface="+mn-lt"/>
                <a:cs typeface="Arial" pitchFamily="34" charset="0"/>
              </a:rPr>
              <a:t> copy or </a:t>
            </a:r>
            <a:r>
              <a:rPr lang="fr-FR" sz="2200" dirty="0" err="1" smtClean="0">
                <a:solidFill>
                  <a:schemeClr val="accent3"/>
                </a:solidFill>
                <a:latin typeface="+mn-lt"/>
                <a:cs typeface="Arial" pitchFamily="34" charset="0"/>
              </a:rPr>
              <a:t>picture</a:t>
            </a:r>
            <a:endParaRPr lang="fr-FR" sz="2200" dirty="0" smtClean="0">
              <a:solidFill>
                <a:schemeClr val="accent3"/>
              </a:solidFill>
              <a:latin typeface="+mn-lt"/>
              <a:cs typeface="Arial" pitchFamily="34" charset="0"/>
            </a:endParaRPr>
          </a:p>
        </p:txBody>
      </p:sp>
    </p:spTree>
    <p:extLst>
      <p:ext uri="{BB962C8B-B14F-4D97-AF65-F5344CB8AC3E}">
        <p14:creationId xmlns:p14="http://schemas.microsoft.com/office/powerpoint/2010/main" val="50280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err="1" smtClean="0"/>
              <a:t>Rule</a:t>
            </a:r>
            <a:r>
              <a:rPr lang="fr-FR" dirty="0" smtClean="0"/>
              <a:t> </a:t>
            </a:r>
            <a:r>
              <a:rPr lang="fr-FR" dirty="0" err="1" smtClean="0"/>
              <a:t>name</a:t>
            </a:r>
            <a:endParaRPr lang="fr-FR" dirty="0"/>
          </a:p>
        </p:txBody>
      </p:sp>
      <p:sp>
        <p:nvSpPr>
          <p:cNvPr id="7" name="Rounded Rectangle 6"/>
          <p:cNvSpPr/>
          <p:nvPr/>
        </p:nvSpPr>
        <p:spPr bwMode="auto">
          <a:xfrm>
            <a:off x="319177" y="957532"/>
            <a:ext cx="8453887" cy="128533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600" b="1" dirty="0" smtClean="0">
                <a:solidFill>
                  <a:schemeClr val="tx2">
                    <a:lumMod val="65000"/>
                    <a:lumOff val="35000"/>
                  </a:schemeClr>
                </a:solidFill>
                <a:latin typeface="+mn-lt"/>
                <a:cs typeface="Arial" pitchFamily="34" charset="0"/>
              </a:rPr>
              <a:t>Observation</a:t>
            </a:r>
            <a:r>
              <a:rPr lang="fr-FR" sz="1600" dirty="0" smtClean="0">
                <a:solidFill>
                  <a:schemeClr val="tx2">
                    <a:lumMod val="65000"/>
                    <a:lumOff val="35000"/>
                  </a:schemeClr>
                </a:solidFill>
                <a:latin typeface="+mn-lt"/>
                <a:cs typeface="Arial" pitchFamily="34" charset="0"/>
              </a:rPr>
              <a:t>:</a:t>
            </a:r>
          </a:p>
          <a:p>
            <a:pPr>
              <a:spcBef>
                <a:spcPts val="300"/>
              </a:spcBef>
              <a:spcAft>
                <a:spcPts val="400"/>
              </a:spcAft>
              <a:buClr>
                <a:schemeClr val="accent5">
                  <a:lumMod val="50000"/>
                </a:schemeClr>
              </a:buClr>
              <a:buFont typeface="Webdings" pitchFamily="18" charset="2"/>
              <a:buNone/>
            </a:pPr>
            <a:r>
              <a:rPr lang="fr-FR" sz="1400" dirty="0" smtClean="0">
                <a:solidFill>
                  <a:schemeClr val="tx2">
                    <a:lumMod val="65000"/>
                    <a:lumOff val="35000"/>
                  </a:schemeClr>
                </a:solidFill>
                <a:latin typeface="+mn-lt"/>
                <a:cs typeface="Arial" pitchFamily="34" charset="0"/>
              </a:rPr>
              <a:t>XXXX</a:t>
            </a: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smtClean="0">
              <a:solidFill>
                <a:schemeClr val="tx2">
                  <a:lumMod val="65000"/>
                  <a:lumOff val="35000"/>
                </a:schemeClr>
              </a:solidFill>
              <a:latin typeface="+mn-lt"/>
              <a:cs typeface="Arial" pitchFamily="34" charset="0"/>
            </a:endParaRPr>
          </a:p>
        </p:txBody>
      </p:sp>
      <p:sp>
        <p:nvSpPr>
          <p:cNvPr id="8" name="Rounded Rectangle 7"/>
          <p:cNvSpPr/>
          <p:nvPr/>
        </p:nvSpPr>
        <p:spPr bwMode="auto">
          <a:xfrm>
            <a:off x="333555" y="2441275"/>
            <a:ext cx="4022785" cy="2231367"/>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CAST </a:t>
            </a:r>
            <a:r>
              <a:rPr lang="fr-FR" sz="1600" b="1" dirty="0" err="1" smtClean="0">
                <a:solidFill>
                  <a:srgbClr val="000000">
                    <a:lumMod val="65000"/>
                    <a:lumOff val="35000"/>
                  </a:srgbClr>
                </a:solidFill>
                <a:latin typeface="Arial"/>
                <a:cs typeface="Arial" pitchFamily="34" charset="0"/>
              </a:rPr>
              <a:t>findings</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200" dirty="0" smtClean="0">
              <a:solidFill>
                <a:srgbClr val="000000">
                  <a:lumMod val="65000"/>
                  <a:lumOff val="35000"/>
                </a:srgbClr>
              </a:solidFill>
              <a:latin typeface="Arial"/>
              <a:cs typeface="Arial" pitchFamily="34" charset="0"/>
            </a:endParaRPr>
          </a:p>
        </p:txBody>
      </p:sp>
      <p:sp>
        <p:nvSpPr>
          <p:cNvPr id="9" name="Rounded Rectangle 8"/>
          <p:cNvSpPr/>
          <p:nvPr/>
        </p:nvSpPr>
        <p:spPr bwMode="auto">
          <a:xfrm>
            <a:off x="287549" y="4902679"/>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Business Value</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0" name="Rounded Rectangle 9"/>
          <p:cNvSpPr/>
          <p:nvPr/>
        </p:nvSpPr>
        <p:spPr bwMode="auto">
          <a:xfrm>
            <a:off x="4658266" y="4891177"/>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err="1" smtClean="0">
                <a:solidFill>
                  <a:srgbClr val="000000">
                    <a:lumMod val="65000"/>
                    <a:lumOff val="35000"/>
                  </a:srgbClr>
                </a:solidFill>
                <a:latin typeface="Arial"/>
                <a:cs typeface="Arial" pitchFamily="34" charset="0"/>
              </a:rPr>
              <a:t>Recommendation</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1" name="Isosceles Triangle 10"/>
          <p:cNvSpPr/>
          <p:nvPr/>
        </p:nvSpPr>
        <p:spPr bwMode="auto">
          <a:xfrm flipV="1">
            <a:off x="759125" y="225151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2" name="Isosceles Triangle 11"/>
          <p:cNvSpPr/>
          <p:nvPr/>
        </p:nvSpPr>
        <p:spPr bwMode="auto">
          <a:xfrm flipV="1">
            <a:off x="808008" y="468126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3" name="Isosceles Triangle 12"/>
          <p:cNvSpPr/>
          <p:nvPr/>
        </p:nvSpPr>
        <p:spPr bwMode="auto">
          <a:xfrm rot="16200000" flipV="1">
            <a:off x="4195315" y="5308121"/>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4" name="Rectangle 13"/>
          <p:cNvSpPr/>
          <p:nvPr/>
        </p:nvSpPr>
        <p:spPr bwMode="auto">
          <a:xfrm>
            <a:off x="4753155" y="2536166"/>
            <a:ext cx="3925019" cy="2070340"/>
          </a:xfrm>
          <a:prstGeom prst="rect">
            <a:avLst/>
          </a:prstGeom>
          <a:solidFill>
            <a:schemeClr val="bg1"/>
          </a:solidFill>
          <a:ln w="38100">
            <a:solidFill>
              <a:schemeClr val="accent3"/>
            </a:solidFill>
            <a:prstDash val="dash"/>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r>
              <a:rPr lang="fr-FR" sz="2200" dirty="0" err="1" smtClean="0">
                <a:solidFill>
                  <a:schemeClr val="accent3"/>
                </a:solidFill>
                <a:latin typeface="+mn-lt"/>
                <a:cs typeface="Arial" pitchFamily="34" charset="0"/>
              </a:rPr>
              <a:t>Screen</a:t>
            </a:r>
            <a:r>
              <a:rPr lang="fr-FR" sz="2200" dirty="0" smtClean="0">
                <a:solidFill>
                  <a:schemeClr val="accent3"/>
                </a:solidFill>
                <a:latin typeface="+mn-lt"/>
                <a:cs typeface="Arial" pitchFamily="34" charset="0"/>
              </a:rPr>
              <a:t> copy or </a:t>
            </a:r>
            <a:r>
              <a:rPr lang="fr-FR" sz="2200" dirty="0" err="1" smtClean="0">
                <a:solidFill>
                  <a:schemeClr val="accent3"/>
                </a:solidFill>
                <a:latin typeface="+mn-lt"/>
                <a:cs typeface="Arial" pitchFamily="34" charset="0"/>
              </a:rPr>
              <a:t>picture</a:t>
            </a:r>
            <a:endParaRPr lang="fr-FR" sz="2200" dirty="0" smtClean="0">
              <a:solidFill>
                <a:schemeClr val="accent3"/>
              </a:solidFill>
              <a:latin typeface="+mn-lt"/>
              <a:cs typeface="Arial" pitchFamily="34" charset="0"/>
            </a:endParaRPr>
          </a:p>
        </p:txBody>
      </p:sp>
    </p:spTree>
    <p:extLst>
      <p:ext uri="{BB962C8B-B14F-4D97-AF65-F5344CB8AC3E}">
        <p14:creationId xmlns:p14="http://schemas.microsoft.com/office/powerpoint/2010/main" val="5028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CAST </a:t>
            </a:r>
            <a:r>
              <a:rPr lang="fr-FR" dirty="0"/>
              <a:t>OVERVIEW</a:t>
            </a:r>
          </a:p>
        </p:txBody>
      </p:sp>
    </p:spTree>
    <p:extLst>
      <p:ext uri="{BB962C8B-B14F-4D97-AF65-F5344CB8AC3E}">
        <p14:creationId xmlns:p14="http://schemas.microsoft.com/office/powerpoint/2010/main" val="376678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 Box 47"/>
          <p:cNvSpPr txBox="1">
            <a:spLocks noChangeArrowheads="1"/>
          </p:cNvSpPr>
          <p:nvPr/>
        </p:nvSpPr>
        <p:spPr bwMode="gray">
          <a:xfrm>
            <a:off x="282623" y="5595556"/>
            <a:ext cx="5175671" cy="722527"/>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endParaRPr lang="en-US" sz="1200" dirty="0"/>
          </a:p>
        </p:txBody>
      </p:sp>
      <p:pic>
        <p:nvPicPr>
          <p:cNvPr id="17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7900" y="3154600"/>
            <a:ext cx="2871520" cy="212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8"/>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936944" y="2814978"/>
            <a:ext cx="1762055" cy="161129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bwMode="gray">
          <a:xfrm>
            <a:off x="320040" y="237736"/>
            <a:ext cx="8503920" cy="378565"/>
          </a:xfrm>
        </p:spPr>
        <p:txBody>
          <a:bodyPr/>
          <a:lstStyle/>
          <a:p>
            <a:r>
              <a:rPr lang="en-US" dirty="0" smtClean="0"/>
              <a:t>The Application </a:t>
            </a:r>
            <a:r>
              <a:rPr lang="en-US" dirty="0"/>
              <a:t>Intelligence Platform: </a:t>
            </a:r>
            <a:r>
              <a:rPr lang="en-US" sz="2000" dirty="0"/>
              <a:t>A $100m e</a:t>
            </a:r>
            <a:r>
              <a:rPr lang="en-US" sz="2000" dirty="0" smtClean="0"/>
              <a:t>ngine</a:t>
            </a:r>
            <a:endParaRPr lang="en-US" dirty="0"/>
          </a:p>
        </p:txBody>
      </p:sp>
      <p:sp>
        <p:nvSpPr>
          <p:cNvPr id="77" name="Oval 15"/>
          <p:cNvSpPr>
            <a:spLocks noChangeArrowheads="1"/>
          </p:cNvSpPr>
          <p:nvPr/>
        </p:nvSpPr>
        <p:spPr bwMode="gray">
          <a:xfrm>
            <a:off x="348977" y="2660316"/>
            <a:ext cx="1200150" cy="204788"/>
          </a:xfrm>
          <a:prstGeom prst="ellipse">
            <a:avLst/>
          </a:prstGeom>
          <a:gradFill rotWithShape="1">
            <a:gsLst>
              <a:gs pos="0">
                <a:srgbClr val="808080"/>
              </a:gs>
              <a:gs pos="100000">
                <a:srgbClr val="FFFFFF">
                  <a:alpha val="0"/>
                </a:srgbClr>
              </a:gs>
            </a:gsLst>
            <a:path path="shape">
              <a:fillToRect l="50000" t="50000" r="50000" b="50000"/>
            </a:path>
          </a:gradFill>
          <a:ln w="12700" algn="ctr">
            <a:noFill/>
            <a:round/>
            <a:headEnd/>
            <a:tailEnd/>
          </a:ln>
        </p:spPr>
        <p:txBody>
          <a:bodyPr wrap="none"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nvGrpSpPr>
          <p:cNvPr id="4" name="Group 93"/>
          <p:cNvGrpSpPr>
            <a:grpSpLocks/>
          </p:cNvGrpSpPr>
          <p:nvPr/>
        </p:nvGrpSpPr>
        <p:grpSpPr bwMode="gray">
          <a:xfrm>
            <a:off x="568052" y="2299954"/>
            <a:ext cx="765175" cy="434975"/>
            <a:chOff x="1280064" y="1586442"/>
            <a:chExt cx="765287" cy="434313"/>
          </a:xfrm>
        </p:grpSpPr>
        <p:sp>
          <p:nvSpPr>
            <p:cNvPr id="79" name="Freeform 17"/>
            <p:cNvSpPr>
              <a:spLocks/>
            </p:cNvSpPr>
            <p:nvPr/>
          </p:nvSpPr>
          <p:spPr bwMode="gray">
            <a:xfrm>
              <a:off x="1524810" y="1755632"/>
              <a:ext cx="520541" cy="167446"/>
            </a:xfrm>
            <a:custGeom>
              <a:avLst/>
              <a:gdLst>
                <a:gd name="T0" fmla="*/ 2147483647 w 302"/>
                <a:gd name="T1" fmla="*/ 2147483647 h 153"/>
                <a:gd name="T2" fmla="*/ 2147483647 w 302"/>
                <a:gd name="T3" fmla="*/ 2147483647 h 153"/>
                <a:gd name="T4" fmla="*/ 2147483647 w 302"/>
                <a:gd name="T5" fmla="*/ 2147483647 h 153"/>
                <a:gd name="T6" fmla="*/ 2147483647 w 302"/>
                <a:gd name="T7" fmla="*/ 2147483647 h 153"/>
                <a:gd name="T8" fmla="*/ 2147483647 w 302"/>
                <a:gd name="T9" fmla="*/ 2147483647 h 153"/>
                <a:gd name="T10" fmla="*/ 2147483647 w 302"/>
                <a:gd name="T11" fmla="*/ 2147483647 h 153"/>
                <a:gd name="T12" fmla="*/ 2147483647 w 302"/>
                <a:gd name="T13" fmla="*/ 2147483647 h 153"/>
                <a:gd name="T14" fmla="*/ 2147483647 w 302"/>
                <a:gd name="T15" fmla="*/ 2147483647 h 153"/>
                <a:gd name="T16" fmla="*/ 0 w 302"/>
                <a:gd name="T17" fmla="*/ 2147483647 h 153"/>
                <a:gd name="T18" fmla="*/ 0 w 302"/>
                <a:gd name="T19" fmla="*/ 2147483647 h 153"/>
                <a:gd name="T20" fmla="*/ 2147483647 w 302"/>
                <a:gd name="T21" fmla="*/ 2147483647 h 153"/>
                <a:gd name="T22" fmla="*/ 2147483647 w 302"/>
                <a:gd name="T23" fmla="*/ 2147483647 h 153"/>
                <a:gd name="T24" fmla="*/ 2147483647 w 302"/>
                <a:gd name="T25" fmla="*/ 2147483647 h 153"/>
                <a:gd name="T26" fmla="*/ 2147483647 w 302"/>
                <a:gd name="T27" fmla="*/ 2147483647 h 153"/>
                <a:gd name="T28" fmla="*/ 2147483647 w 302"/>
                <a:gd name="T29" fmla="*/ 2147483647 h 153"/>
                <a:gd name="T30" fmla="*/ 2147483647 w 302"/>
                <a:gd name="T31" fmla="*/ 2147483647 h 153"/>
                <a:gd name="T32" fmla="*/ 2147483647 w 302"/>
                <a:gd name="T33" fmla="*/ 2147483647 h 153"/>
                <a:gd name="T34" fmla="*/ 2147483647 w 302"/>
                <a:gd name="T35" fmla="*/ 2147483647 h 153"/>
                <a:gd name="T36" fmla="*/ 2147483647 w 302"/>
                <a:gd name="T37" fmla="*/ 2147483647 h 153"/>
                <a:gd name="T38" fmla="*/ 2147483647 w 302"/>
                <a:gd name="T39" fmla="*/ 2147483647 h 153"/>
                <a:gd name="T40" fmla="*/ 2147483647 w 302"/>
                <a:gd name="T41" fmla="*/ 2147483647 h 153"/>
                <a:gd name="T42" fmla="*/ 2147483647 w 302"/>
                <a:gd name="T43" fmla="*/ 2147483647 h 153"/>
                <a:gd name="T44" fmla="*/ 2147483647 w 302"/>
                <a:gd name="T45" fmla="*/ 2147483647 h 153"/>
                <a:gd name="T46" fmla="*/ 2147483647 w 302"/>
                <a:gd name="T47" fmla="*/ 2147483647 h 153"/>
                <a:gd name="T48" fmla="*/ 2147483647 w 302"/>
                <a:gd name="T49" fmla="*/ 2147483647 h 153"/>
                <a:gd name="T50" fmla="*/ 2147483647 w 302"/>
                <a:gd name="T51" fmla="*/ 2147483647 h 153"/>
                <a:gd name="T52" fmla="*/ 2147483647 w 302"/>
                <a:gd name="T53" fmla="*/ 2147483647 h 153"/>
                <a:gd name="T54" fmla="*/ 2147483647 w 302"/>
                <a:gd name="T55" fmla="*/ 2147483647 h 153"/>
                <a:gd name="T56" fmla="*/ 2147483647 w 302"/>
                <a:gd name="T57" fmla="*/ 2147483647 h 153"/>
                <a:gd name="T58" fmla="*/ 2147483647 w 302"/>
                <a:gd name="T59" fmla="*/ 2147483647 h 153"/>
                <a:gd name="T60" fmla="*/ 2147483647 w 302"/>
                <a:gd name="T61" fmla="*/ 2147483647 h 153"/>
                <a:gd name="T62" fmla="*/ 2147483647 w 302"/>
                <a:gd name="T63" fmla="*/ 2147483647 h 153"/>
                <a:gd name="T64" fmla="*/ 2147483647 w 302"/>
                <a:gd name="T65" fmla="*/ 2147483647 h 153"/>
                <a:gd name="T66" fmla="*/ 2147483647 w 302"/>
                <a:gd name="T67" fmla="*/ 2147483647 h 153"/>
                <a:gd name="T68" fmla="*/ 2147483647 w 302"/>
                <a:gd name="T69" fmla="*/ 0 h 153"/>
                <a:gd name="T70" fmla="*/ 2147483647 w 302"/>
                <a:gd name="T71" fmla="*/ 0 h 153"/>
                <a:gd name="T72" fmla="*/ 2147483647 w 302"/>
                <a:gd name="T73" fmla="*/ 2147483647 h 1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2"/>
                <a:gd name="T112" fmla="*/ 0 h 153"/>
                <a:gd name="T113" fmla="*/ 302 w 302"/>
                <a:gd name="T114" fmla="*/ 153 h 1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2" h="153">
                  <a:moveTo>
                    <a:pt x="302" y="3"/>
                  </a:moveTo>
                  <a:cubicBezTo>
                    <a:pt x="302" y="3"/>
                    <a:pt x="302" y="3"/>
                    <a:pt x="302" y="4"/>
                  </a:cubicBezTo>
                  <a:cubicBezTo>
                    <a:pt x="301" y="5"/>
                    <a:pt x="301" y="5"/>
                    <a:pt x="301" y="6"/>
                  </a:cubicBezTo>
                  <a:cubicBezTo>
                    <a:pt x="301" y="7"/>
                    <a:pt x="301" y="7"/>
                    <a:pt x="300" y="8"/>
                  </a:cubicBezTo>
                  <a:cubicBezTo>
                    <a:pt x="300" y="8"/>
                    <a:pt x="300" y="9"/>
                    <a:pt x="300" y="10"/>
                  </a:cubicBezTo>
                  <a:cubicBezTo>
                    <a:pt x="299" y="10"/>
                    <a:pt x="299" y="11"/>
                    <a:pt x="298" y="12"/>
                  </a:cubicBezTo>
                  <a:cubicBezTo>
                    <a:pt x="298" y="12"/>
                    <a:pt x="298" y="12"/>
                    <a:pt x="298" y="13"/>
                  </a:cubicBezTo>
                  <a:cubicBezTo>
                    <a:pt x="277" y="42"/>
                    <a:pt x="187" y="64"/>
                    <a:pt x="79" y="64"/>
                  </a:cubicBezTo>
                  <a:cubicBezTo>
                    <a:pt x="51" y="64"/>
                    <a:pt x="24" y="63"/>
                    <a:pt x="0" y="60"/>
                  </a:cubicBezTo>
                  <a:cubicBezTo>
                    <a:pt x="0" y="149"/>
                    <a:pt x="0" y="149"/>
                    <a:pt x="0" y="149"/>
                  </a:cubicBezTo>
                  <a:cubicBezTo>
                    <a:pt x="0" y="149"/>
                    <a:pt x="1" y="149"/>
                    <a:pt x="2" y="149"/>
                  </a:cubicBezTo>
                  <a:cubicBezTo>
                    <a:pt x="3" y="150"/>
                    <a:pt x="3" y="150"/>
                    <a:pt x="4" y="150"/>
                  </a:cubicBezTo>
                  <a:cubicBezTo>
                    <a:pt x="7" y="150"/>
                    <a:pt x="10" y="150"/>
                    <a:pt x="13" y="151"/>
                  </a:cubicBezTo>
                  <a:cubicBezTo>
                    <a:pt x="13" y="151"/>
                    <a:pt x="14" y="151"/>
                    <a:pt x="15" y="151"/>
                  </a:cubicBezTo>
                  <a:cubicBezTo>
                    <a:pt x="17" y="151"/>
                    <a:pt x="20" y="151"/>
                    <a:pt x="23" y="151"/>
                  </a:cubicBezTo>
                  <a:cubicBezTo>
                    <a:pt x="24" y="151"/>
                    <a:pt x="25" y="152"/>
                    <a:pt x="26" y="152"/>
                  </a:cubicBezTo>
                  <a:cubicBezTo>
                    <a:pt x="29" y="152"/>
                    <a:pt x="31" y="152"/>
                    <a:pt x="34" y="152"/>
                  </a:cubicBezTo>
                  <a:cubicBezTo>
                    <a:pt x="34" y="152"/>
                    <a:pt x="34" y="152"/>
                    <a:pt x="35" y="152"/>
                  </a:cubicBezTo>
                  <a:cubicBezTo>
                    <a:pt x="43" y="153"/>
                    <a:pt x="52" y="153"/>
                    <a:pt x="61" y="153"/>
                  </a:cubicBezTo>
                  <a:cubicBezTo>
                    <a:pt x="67" y="153"/>
                    <a:pt x="73" y="153"/>
                    <a:pt x="79" y="153"/>
                  </a:cubicBezTo>
                  <a:cubicBezTo>
                    <a:pt x="85" y="153"/>
                    <a:pt x="91" y="153"/>
                    <a:pt x="97" y="153"/>
                  </a:cubicBezTo>
                  <a:cubicBezTo>
                    <a:pt x="106" y="153"/>
                    <a:pt x="115" y="153"/>
                    <a:pt x="123" y="152"/>
                  </a:cubicBezTo>
                  <a:cubicBezTo>
                    <a:pt x="123" y="152"/>
                    <a:pt x="124" y="152"/>
                    <a:pt x="124" y="152"/>
                  </a:cubicBezTo>
                  <a:cubicBezTo>
                    <a:pt x="127" y="152"/>
                    <a:pt x="129" y="152"/>
                    <a:pt x="132" y="152"/>
                  </a:cubicBezTo>
                  <a:cubicBezTo>
                    <a:pt x="133" y="151"/>
                    <a:pt x="134" y="151"/>
                    <a:pt x="135" y="151"/>
                  </a:cubicBezTo>
                  <a:cubicBezTo>
                    <a:pt x="138" y="151"/>
                    <a:pt x="141" y="151"/>
                    <a:pt x="143" y="151"/>
                  </a:cubicBezTo>
                  <a:cubicBezTo>
                    <a:pt x="144" y="151"/>
                    <a:pt x="145" y="151"/>
                    <a:pt x="145" y="151"/>
                  </a:cubicBezTo>
                  <a:cubicBezTo>
                    <a:pt x="148" y="150"/>
                    <a:pt x="151" y="150"/>
                    <a:pt x="154" y="150"/>
                  </a:cubicBezTo>
                  <a:cubicBezTo>
                    <a:pt x="155" y="150"/>
                    <a:pt x="155" y="150"/>
                    <a:pt x="156" y="149"/>
                  </a:cubicBezTo>
                  <a:cubicBezTo>
                    <a:pt x="169" y="148"/>
                    <a:pt x="182" y="146"/>
                    <a:pt x="195" y="144"/>
                  </a:cubicBezTo>
                  <a:cubicBezTo>
                    <a:pt x="195" y="144"/>
                    <a:pt x="195" y="144"/>
                    <a:pt x="195" y="144"/>
                  </a:cubicBezTo>
                  <a:cubicBezTo>
                    <a:pt x="259" y="133"/>
                    <a:pt x="302" y="112"/>
                    <a:pt x="302" y="89"/>
                  </a:cubicBezTo>
                  <a:cubicBezTo>
                    <a:pt x="302" y="89"/>
                    <a:pt x="302" y="89"/>
                    <a:pt x="302" y="89"/>
                  </a:cubicBezTo>
                  <a:cubicBezTo>
                    <a:pt x="302" y="89"/>
                    <a:pt x="302" y="89"/>
                    <a:pt x="302" y="89"/>
                  </a:cubicBezTo>
                  <a:cubicBezTo>
                    <a:pt x="302" y="0"/>
                    <a:pt x="302" y="0"/>
                    <a:pt x="302" y="0"/>
                  </a:cubicBezTo>
                  <a:cubicBezTo>
                    <a:pt x="302" y="0"/>
                    <a:pt x="302" y="0"/>
                    <a:pt x="302" y="0"/>
                  </a:cubicBezTo>
                  <a:cubicBezTo>
                    <a:pt x="302" y="1"/>
                    <a:pt x="302" y="2"/>
                    <a:pt x="302" y="3"/>
                  </a:cubicBezTo>
                  <a:close/>
                </a:path>
              </a:pathLst>
            </a:custGeom>
            <a:gradFill rotWithShape="1">
              <a:gsLst>
                <a:gs pos="0">
                  <a:srgbClr val="797979"/>
                </a:gs>
                <a:gs pos="50000">
                  <a:srgbClr val="BABABA"/>
                </a:gs>
                <a:gs pos="100000">
                  <a:srgbClr val="797979"/>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0" name="Freeform 18"/>
            <p:cNvSpPr>
              <a:spLocks/>
            </p:cNvSpPr>
            <p:nvPr/>
          </p:nvSpPr>
          <p:spPr bwMode="gray">
            <a:xfrm>
              <a:off x="1524810" y="1657955"/>
              <a:ext cx="520541" cy="167446"/>
            </a:xfrm>
            <a:custGeom>
              <a:avLst/>
              <a:gdLst>
                <a:gd name="T0" fmla="*/ 2147483647 w 302"/>
                <a:gd name="T1" fmla="*/ 2147483647 h 153"/>
                <a:gd name="T2" fmla="*/ 0 w 302"/>
                <a:gd name="T3" fmla="*/ 2147483647 h 153"/>
                <a:gd name="T4" fmla="*/ 0 w 302"/>
                <a:gd name="T5" fmla="*/ 2147483647 h 153"/>
                <a:gd name="T6" fmla="*/ 2147483647 w 302"/>
                <a:gd name="T7" fmla="*/ 2147483647 h 153"/>
                <a:gd name="T8" fmla="*/ 2147483647 w 302"/>
                <a:gd name="T9" fmla="*/ 2147483647 h 153"/>
                <a:gd name="T10" fmla="*/ 2147483647 w 302"/>
                <a:gd name="T11" fmla="*/ 2147483647 h 153"/>
                <a:gd name="T12" fmla="*/ 2147483647 w 302"/>
                <a:gd name="T13" fmla="*/ 2147483647 h 153"/>
                <a:gd name="T14" fmla="*/ 2147483647 w 302"/>
                <a:gd name="T15" fmla="*/ 2147483647 h 153"/>
                <a:gd name="T16" fmla="*/ 2147483647 w 302"/>
                <a:gd name="T17" fmla="*/ 2147483647 h 153"/>
                <a:gd name="T18" fmla="*/ 2147483647 w 302"/>
                <a:gd name="T19" fmla="*/ 2147483647 h 153"/>
                <a:gd name="T20" fmla="*/ 2147483647 w 302"/>
                <a:gd name="T21" fmla="*/ 2147483647 h 153"/>
                <a:gd name="T22" fmla="*/ 2147483647 w 302"/>
                <a:gd name="T23" fmla="*/ 2147483647 h 153"/>
                <a:gd name="T24" fmla="*/ 2147483647 w 302"/>
                <a:gd name="T25" fmla="*/ 2147483647 h 153"/>
                <a:gd name="T26" fmla="*/ 2147483647 w 302"/>
                <a:gd name="T27" fmla="*/ 2147483647 h 153"/>
                <a:gd name="T28" fmla="*/ 2147483647 w 302"/>
                <a:gd name="T29" fmla="*/ 0 h 153"/>
                <a:gd name="T30" fmla="*/ 2147483647 w 302"/>
                <a:gd name="T31" fmla="*/ 2147483647 h 1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2"/>
                <a:gd name="T49" fmla="*/ 0 h 153"/>
                <a:gd name="T50" fmla="*/ 302 w 302"/>
                <a:gd name="T51" fmla="*/ 153 h 1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2" h="153">
                  <a:moveTo>
                    <a:pt x="79" y="64"/>
                  </a:moveTo>
                  <a:cubicBezTo>
                    <a:pt x="51" y="64"/>
                    <a:pt x="24" y="63"/>
                    <a:pt x="0" y="60"/>
                  </a:cubicBezTo>
                  <a:cubicBezTo>
                    <a:pt x="0" y="149"/>
                    <a:pt x="0" y="149"/>
                    <a:pt x="0" y="149"/>
                  </a:cubicBezTo>
                  <a:cubicBezTo>
                    <a:pt x="24" y="152"/>
                    <a:pt x="51" y="153"/>
                    <a:pt x="79" y="153"/>
                  </a:cubicBezTo>
                  <a:cubicBezTo>
                    <a:pt x="187" y="153"/>
                    <a:pt x="277" y="131"/>
                    <a:pt x="298" y="102"/>
                  </a:cubicBezTo>
                  <a:cubicBezTo>
                    <a:pt x="298" y="101"/>
                    <a:pt x="298" y="101"/>
                    <a:pt x="298" y="101"/>
                  </a:cubicBezTo>
                  <a:cubicBezTo>
                    <a:pt x="299" y="100"/>
                    <a:pt x="299" y="99"/>
                    <a:pt x="300" y="99"/>
                  </a:cubicBezTo>
                  <a:cubicBezTo>
                    <a:pt x="300" y="98"/>
                    <a:pt x="300" y="97"/>
                    <a:pt x="300" y="97"/>
                  </a:cubicBezTo>
                  <a:cubicBezTo>
                    <a:pt x="301" y="96"/>
                    <a:pt x="301" y="96"/>
                    <a:pt x="301" y="95"/>
                  </a:cubicBezTo>
                  <a:cubicBezTo>
                    <a:pt x="301" y="94"/>
                    <a:pt x="301" y="94"/>
                    <a:pt x="302" y="93"/>
                  </a:cubicBezTo>
                  <a:cubicBezTo>
                    <a:pt x="302" y="92"/>
                    <a:pt x="302" y="92"/>
                    <a:pt x="302" y="92"/>
                  </a:cubicBezTo>
                  <a:cubicBezTo>
                    <a:pt x="302" y="91"/>
                    <a:pt x="302" y="90"/>
                    <a:pt x="302" y="89"/>
                  </a:cubicBezTo>
                  <a:cubicBezTo>
                    <a:pt x="302" y="89"/>
                    <a:pt x="302" y="89"/>
                    <a:pt x="302" y="89"/>
                  </a:cubicBezTo>
                  <a:cubicBezTo>
                    <a:pt x="302" y="89"/>
                    <a:pt x="302" y="89"/>
                    <a:pt x="302" y="89"/>
                  </a:cubicBezTo>
                  <a:cubicBezTo>
                    <a:pt x="302" y="0"/>
                    <a:pt x="302" y="0"/>
                    <a:pt x="302" y="0"/>
                  </a:cubicBezTo>
                  <a:cubicBezTo>
                    <a:pt x="302" y="35"/>
                    <a:pt x="202" y="64"/>
                    <a:pt x="79" y="64"/>
                  </a:cubicBezTo>
                  <a:close/>
                </a:path>
              </a:pathLst>
            </a:custGeom>
            <a:gradFill rotWithShape="1">
              <a:gsLst>
                <a:gs pos="0">
                  <a:srgbClr val="949494"/>
                </a:gs>
                <a:gs pos="50000">
                  <a:srgbClr val="DDDDDD"/>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1" name="Freeform 19"/>
            <p:cNvSpPr>
              <a:spLocks/>
            </p:cNvSpPr>
            <p:nvPr/>
          </p:nvSpPr>
          <p:spPr bwMode="gray">
            <a:xfrm>
              <a:off x="1524810" y="1770167"/>
              <a:ext cx="513235" cy="55234"/>
            </a:xfrm>
            <a:custGeom>
              <a:avLst/>
              <a:gdLst>
                <a:gd name="T0" fmla="*/ 2147483647 w 298"/>
                <a:gd name="T1" fmla="*/ 2147483647 h 51"/>
                <a:gd name="T2" fmla="*/ 2147483647 w 298"/>
                <a:gd name="T3" fmla="*/ 0 h 51"/>
                <a:gd name="T4" fmla="*/ 2147483647 w 298"/>
                <a:gd name="T5" fmla="*/ 2147483647 h 51"/>
                <a:gd name="T6" fmla="*/ 0 w 298"/>
                <a:gd name="T7" fmla="*/ 2147483647 h 51"/>
                <a:gd name="T8" fmla="*/ 0 w 298"/>
                <a:gd name="T9" fmla="*/ 2147483647 h 51"/>
                <a:gd name="T10" fmla="*/ 2147483647 w 298"/>
                <a:gd name="T11" fmla="*/ 2147483647 h 51"/>
                <a:gd name="T12" fmla="*/ 0 60000 65536"/>
                <a:gd name="T13" fmla="*/ 0 60000 65536"/>
                <a:gd name="T14" fmla="*/ 0 60000 65536"/>
                <a:gd name="T15" fmla="*/ 0 60000 65536"/>
                <a:gd name="T16" fmla="*/ 0 60000 65536"/>
                <a:gd name="T17" fmla="*/ 0 60000 65536"/>
                <a:gd name="T18" fmla="*/ 0 w 298"/>
                <a:gd name="T19" fmla="*/ 0 h 51"/>
                <a:gd name="T20" fmla="*/ 298 w 29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98" h="51">
                  <a:moveTo>
                    <a:pt x="79" y="51"/>
                  </a:moveTo>
                  <a:cubicBezTo>
                    <a:pt x="187" y="51"/>
                    <a:pt x="277" y="29"/>
                    <a:pt x="298" y="0"/>
                  </a:cubicBezTo>
                  <a:cubicBezTo>
                    <a:pt x="277" y="29"/>
                    <a:pt x="187" y="51"/>
                    <a:pt x="79" y="51"/>
                  </a:cubicBezTo>
                  <a:cubicBezTo>
                    <a:pt x="51" y="51"/>
                    <a:pt x="24" y="50"/>
                    <a:pt x="0" y="47"/>
                  </a:cubicBezTo>
                  <a:cubicBezTo>
                    <a:pt x="0" y="47"/>
                    <a:pt x="0" y="47"/>
                    <a:pt x="0" y="47"/>
                  </a:cubicBezTo>
                  <a:cubicBezTo>
                    <a:pt x="24" y="50"/>
                    <a:pt x="51" y="51"/>
                    <a:pt x="79" y="51"/>
                  </a:cubicBez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2" name="Freeform 20"/>
            <p:cNvSpPr>
              <a:spLocks/>
            </p:cNvSpPr>
            <p:nvPr/>
          </p:nvSpPr>
          <p:spPr bwMode="gray">
            <a:xfrm>
              <a:off x="1403350" y="1807378"/>
              <a:ext cx="124199" cy="111631"/>
            </a:xfrm>
            <a:custGeom>
              <a:avLst/>
              <a:gdLst>
                <a:gd name="T0" fmla="*/ 0 w 72"/>
                <a:gd name="T1" fmla="*/ 2147483647 h 102"/>
                <a:gd name="T2" fmla="*/ 2147483647 w 72"/>
                <a:gd name="T3" fmla="*/ 2147483647 h 102"/>
                <a:gd name="T4" fmla="*/ 2147483647 w 72"/>
                <a:gd name="T5" fmla="*/ 2147483647 h 102"/>
                <a:gd name="T6" fmla="*/ 2147483647 w 72"/>
                <a:gd name="T7" fmla="*/ 2147483647 h 102"/>
                <a:gd name="T8" fmla="*/ 2147483647 w 72"/>
                <a:gd name="T9" fmla="*/ 2147483647 h 102"/>
                <a:gd name="T10" fmla="*/ 0 w 72"/>
                <a:gd name="T11" fmla="*/ 0 h 102"/>
                <a:gd name="T12" fmla="*/ 0 w 72"/>
                <a:gd name="T13" fmla="*/ 2147483647 h 102"/>
                <a:gd name="T14" fmla="*/ 0 60000 65536"/>
                <a:gd name="T15" fmla="*/ 0 60000 65536"/>
                <a:gd name="T16" fmla="*/ 0 60000 65536"/>
                <a:gd name="T17" fmla="*/ 0 60000 65536"/>
                <a:gd name="T18" fmla="*/ 0 60000 65536"/>
                <a:gd name="T19" fmla="*/ 0 60000 65536"/>
                <a:gd name="T20" fmla="*/ 0 60000 65536"/>
                <a:gd name="T21" fmla="*/ 0 w 72"/>
                <a:gd name="T22" fmla="*/ 0 h 102"/>
                <a:gd name="T23" fmla="*/ 72 w 72"/>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02">
                  <a:moveTo>
                    <a:pt x="0" y="89"/>
                  </a:moveTo>
                  <a:cubicBezTo>
                    <a:pt x="11" y="92"/>
                    <a:pt x="23" y="95"/>
                    <a:pt x="35" y="97"/>
                  </a:cubicBezTo>
                  <a:cubicBezTo>
                    <a:pt x="35" y="97"/>
                    <a:pt x="35" y="97"/>
                    <a:pt x="35" y="97"/>
                  </a:cubicBezTo>
                  <a:cubicBezTo>
                    <a:pt x="47" y="99"/>
                    <a:pt x="59" y="101"/>
                    <a:pt x="72" y="102"/>
                  </a:cubicBezTo>
                  <a:cubicBezTo>
                    <a:pt x="72" y="13"/>
                    <a:pt x="72" y="13"/>
                    <a:pt x="72" y="13"/>
                  </a:cubicBezTo>
                  <a:cubicBezTo>
                    <a:pt x="45" y="10"/>
                    <a:pt x="21" y="6"/>
                    <a:pt x="0" y="0"/>
                  </a:cubicBezTo>
                  <a:lnTo>
                    <a:pt x="0" y="89"/>
                  </a:lnTo>
                  <a:close/>
                </a:path>
              </a:pathLst>
            </a:custGeom>
            <a:gradFill rotWithShape="1">
              <a:gsLst>
                <a:gs pos="0">
                  <a:srgbClr val="797979"/>
                </a:gs>
                <a:gs pos="50000">
                  <a:srgbClr val="C0C0C0"/>
                </a:gs>
                <a:gs pos="100000">
                  <a:srgbClr val="797979"/>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3" name="Freeform 21"/>
            <p:cNvSpPr>
              <a:spLocks/>
            </p:cNvSpPr>
            <p:nvPr/>
          </p:nvSpPr>
          <p:spPr bwMode="gray">
            <a:xfrm>
              <a:off x="1283717" y="1755632"/>
              <a:ext cx="124199" cy="149422"/>
            </a:xfrm>
            <a:custGeom>
              <a:avLst/>
              <a:gdLst>
                <a:gd name="T0" fmla="*/ 0 w 72"/>
                <a:gd name="T1" fmla="*/ 2147483647 h 136"/>
                <a:gd name="T2" fmla="*/ 2147483647 w 72"/>
                <a:gd name="T3" fmla="*/ 2147483647 h 136"/>
                <a:gd name="T4" fmla="*/ 2147483647 w 72"/>
                <a:gd name="T5" fmla="*/ 2147483647 h 136"/>
                <a:gd name="T6" fmla="*/ 2147483647 w 72"/>
                <a:gd name="T7" fmla="*/ 2147483647 h 136"/>
                <a:gd name="T8" fmla="*/ 2147483647 w 72"/>
                <a:gd name="T9" fmla="*/ 2147483647 h 136"/>
                <a:gd name="T10" fmla="*/ 2147483647 w 72"/>
                <a:gd name="T11" fmla="*/ 2147483647 h 136"/>
                <a:gd name="T12" fmla="*/ 2147483647 w 72"/>
                <a:gd name="T13" fmla="*/ 2147483647 h 136"/>
                <a:gd name="T14" fmla="*/ 2147483647 w 72"/>
                <a:gd name="T15" fmla="*/ 2147483647 h 136"/>
                <a:gd name="T16" fmla="*/ 0 w 72"/>
                <a:gd name="T17" fmla="*/ 2147483647 h 136"/>
                <a:gd name="T18" fmla="*/ 0 w 72"/>
                <a:gd name="T19" fmla="*/ 2147483647 h 136"/>
                <a:gd name="T20" fmla="*/ 0 w 72"/>
                <a:gd name="T21" fmla="*/ 0 h 136"/>
                <a:gd name="T22" fmla="*/ 0 w 72"/>
                <a:gd name="T23" fmla="*/ 0 h 136"/>
                <a:gd name="T24" fmla="*/ 0 w 72"/>
                <a:gd name="T25" fmla="*/ 0 h 136"/>
                <a:gd name="T26" fmla="*/ 0 w 72"/>
                <a:gd name="T27" fmla="*/ 2147483647 h 136"/>
                <a:gd name="T28" fmla="*/ 0 w 72"/>
                <a:gd name="T29" fmla="*/ 2147483647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136"/>
                <a:gd name="T47" fmla="*/ 72 w 72"/>
                <a:gd name="T48" fmla="*/ 136 h 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136">
                  <a:moveTo>
                    <a:pt x="0" y="89"/>
                  </a:moveTo>
                  <a:cubicBezTo>
                    <a:pt x="0" y="108"/>
                    <a:pt x="28" y="125"/>
                    <a:pt x="72" y="136"/>
                  </a:cubicBezTo>
                  <a:cubicBezTo>
                    <a:pt x="72" y="47"/>
                    <a:pt x="72" y="47"/>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lose/>
                </a:path>
              </a:pathLst>
            </a:custGeom>
            <a:gradFill rotWithShape="1">
              <a:gsLst>
                <a:gs pos="0">
                  <a:srgbClr val="DDDDDD"/>
                </a:gs>
                <a:gs pos="100000">
                  <a:srgbClr val="797979"/>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4" name="Freeform 22"/>
            <p:cNvSpPr>
              <a:spLocks/>
            </p:cNvSpPr>
            <p:nvPr/>
          </p:nvSpPr>
          <p:spPr bwMode="gray">
            <a:xfrm>
              <a:off x="1283717" y="1657955"/>
              <a:ext cx="124199" cy="149422"/>
            </a:xfrm>
            <a:custGeom>
              <a:avLst/>
              <a:gdLst>
                <a:gd name="T0" fmla="*/ 0 w 72"/>
                <a:gd name="T1" fmla="*/ 2147483647 h 136"/>
                <a:gd name="T2" fmla="*/ 0 w 72"/>
                <a:gd name="T3" fmla="*/ 2147483647 h 136"/>
                <a:gd name="T4" fmla="*/ 2147483647 w 72"/>
                <a:gd name="T5" fmla="*/ 2147483647 h 136"/>
                <a:gd name="T6" fmla="*/ 2147483647 w 72"/>
                <a:gd name="T7" fmla="*/ 2147483647 h 136"/>
                <a:gd name="T8" fmla="*/ 2147483647 w 72"/>
                <a:gd name="T9" fmla="*/ 2147483647 h 136"/>
                <a:gd name="T10" fmla="*/ 2147483647 w 72"/>
                <a:gd name="T11" fmla="*/ 2147483647 h 136"/>
                <a:gd name="T12" fmla="*/ 2147483647 w 72"/>
                <a:gd name="T13" fmla="*/ 2147483647 h 136"/>
                <a:gd name="T14" fmla="*/ 2147483647 w 72"/>
                <a:gd name="T15" fmla="*/ 2147483647 h 136"/>
                <a:gd name="T16" fmla="*/ 2147483647 w 72"/>
                <a:gd name="T17" fmla="*/ 2147483647 h 136"/>
                <a:gd name="T18" fmla="*/ 0 w 72"/>
                <a:gd name="T19" fmla="*/ 0 h 136"/>
                <a:gd name="T20" fmla="*/ 0 w 72"/>
                <a:gd name="T21" fmla="*/ 2147483647 h 136"/>
                <a:gd name="T22" fmla="*/ 0 w 72"/>
                <a:gd name="T23" fmla="*/ 2147483647 h 136"/>
                <a:gd name="T24" fmla="*/ 0 w 72"/>
                <a:gd name="T25" fmla="*/ 2147483647 h 1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136"/>
                <a:gd name="T41" fmla="*/ 72 w 72"/>
                <a:gd name="T42" fmla="*/ 136 h 1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136">
                  <a:moveTo>
                    <a:pt x="0" y="92"/>
                  </a:move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72" y="47"/>
                    <a:pt x="72" y="47"/>
                    <a:pt x="72" y="47"/>
                  </a:cubicBezTo>
                  <a:cubicBezTo>
                    <a:pt x="28" y="36"/>
                    <a:pt x="0" y="19"/>
                    <a:pt x="0" y="0"/>
                  </a:cubicBezTo>
                  <a:cubicBezTo>
                    <a:pt x="0" y="89"/>
                    <a:pt x="0" y="89"/>
                    <a:pt x="0" y="89"/>
                  </a:cubicBezTo>
                  <a:cubicBezTo>
                    <a:pt x="0" y="89"/>
                    <a:pt x="0" y="89"/>
                    <a:pt x="0" y="89"/>
                  </a:cubicBezTo>
                  <a:cubicBezTo>
                    <a:pt x="0" y="90"/>
                    <a:pt x="0" y="91"/>
                    <a:pt x="0" y="92"/>
                  </a:cubicBezTo>
                  <a:close/>
                </a:path>
              </a:pathLst>
            </a:custGeom>
            <a:gradFill rotWithShape="1">
              <a:gsLst>
                <a:gs pos="0">
                  <a:srgbClr val="DDDDDD"/>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5" name="Freeform 23"/>
            <p:cNvSpPr>
              <a:spLocks/>
            </p:cNvSpPr>
            <p:nvPr/>
          </p:nvSpPr>
          <p:spPr bwMode="gray">
            <a:xfrm>
              <a:off x="1403350" y="1709701"/>
              <a:ext cx="124199" cy="111631"/>
            </a:xfrm>
            <a:custGeom>
              <a:avLst/>
              <a:gdLst>
                <a:gd name="T0" fmla="*/ 2147483647 w 72"/>
                <a:gd name="T1" fmla="*/ 2147483647 h 102"/>
                <a:gd name="T2" fmla="*/ 2147483647 w 72"/>
                <a:gd name="T3" fmla="*/ 2147483647 h 102"/>
                <a:gd name="T4" fmla="*/ 0 w 72"/>
                <a:gd name="T5" fmla="*/ 0 h 102"/>
                <a:gd name="T6" fmla="*/ 0 w 72"/>
                <a:gd name="T7" fmla="*/ 2147483647 h 102"/>
                <a:gd name="T8" fmla="*/ 2147483647 w 72"/>
                <a:gd name="T9" fmla="*/ 2147483647 h 102"/>
                <a:gd name="T10" fmla="*/ 0 60000 65536"/>
                <a:gd name="T11" fmla="*/ 0 60000 65536"/>
                <a:gd name="T12" fmla="*/ 0 60000 65536"/>
                <a:gd name="T13" fmla="*/ 0 60000 65536"/>
                <a:gd name="T14" fmla="*/ 0 60000 65536"/>
                <a:gd name="T15" fmla="*/ 0 w 72"/>
                <a:gd name="T16" fmla="*/ 0 h 102"/>
                <a:gd name="T17" fmla="*/ 72 w 72"/>
                <a:gd name="T18" fmla="*/ 102 h 102"/>
              </a:gdLst>
              <a:ahLst/>
              <a:cxnLst>
                <a:cxn ang="T10">
                  <a:pos x="T0" y="T1"/>
                </a:cxn>
                <a:cxn ang="T11">
                  <a:pos x="T2" y="T3"/>
                </a:cxn>
                <a:cxn ang="T12">
                  <a:pos x="T4" y="T5"/>
                </a:cxn>
                <a:cxn ang="T13">
                  <a:pos x="T6" y="T7"/>
                </a:cxn>
                <a:cxn ang="T14">
                  <a:pos x="T8" y="T9"/>
                </a:cxn>
              </a:cxnLst>
              <a:rect l="T15" t="T16" r="T17" b="T18"/>
              <a:pathLst>
                <a:path w="72" h="102">
                  <a:moveTo>
                    <a:pt x="72" y="102"/>
                  </a:moveTo>
                  <a:cubicBezTo>
                    <a:pt x="72" y="13"/>
                    <a:pt x="72" y="13"/>
                    <a:pt x="72" y="13"/>
                  </a:cubicBezTo>
                  <a:cubicBezTo>
                    <a:pt x="45" y="10"/>
                    <a:pt x="21" y="6"/>
                    <a:pt x="0" y="0"/>
                  </a:cubicBezTo>
                  <a:cubicBezTo>
                    <a:pt x="0" y="89"/>
                    <a:pt x="0" y="89"/>
                    <a:pt x="0" y="89"/>
                  </a:cubicBezTo>
                  <a:cubicBezTo>
                    <a:pt x="21" y="95"/>
                    <a:pt x="45" y="99"/>
                    <a:pt x="72" y="102"/>
                  </a:cubicBezTo>
                  <a:close/>
                </a:path>
              </a:pathLst>
            </a:custGeom>
            <a:gradFill rotWithShape="1">
              <a:gsLst>
                <a:gs pos="0">
                  <a:srgbClr val="949494"/>
                </a:gs>
                <a:gs pos="50000">
                  <a:srgbClr val="EAEAEA"/>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6" name="Freeform 24"/>
            <p:cNvSpPr>
              <a:spLocks/>
            </p:cNvSpPr>
            <p:nvPr/>
          </p:nvSpPr>
          <p:spPr bwMode="gray">
            <a:xfrm>
              <a:off x="1524810" y="1853309"/>
              <a:ext cx="520541" cy="167446"/>
            </a:xfrm>
            <a:custGeom>
              <a:avLst/>
              <a:gdLst>
                <a:gd name="T0" fmla="*/ 2147483647 w 302"/>
                <a:gd name="T1" fmla="*/ 2147483647 h 153"/>
                <a:gd name="T2" fmla="*/ 2147483647 w 302"/>
                <a:gd name="T3" fmla="*/ 2147483647 h 153"/>
                <a:gd name="T4" fmla="*/ 2147483647 w 302"/>
                <a:gd name="T5" fmla="*/ 2147483647 h 153"/>
                <a:gd name="T6" fmla="*/ 2147483647 w 302"/>
                <a:gd name="T7" fmla="*/ 2147483647 h 153"/>
                <a:gd name="T8" fmla="*/ 2147483647 w 302"/>
                <a:gd name="T9" fmla="*/ 2147483647 h 153"/>
                <a:gd name="T10" fmla="*/ 2147483647 w 302"/>
                <a:gd name="T11" fmla="*/ 2147483647 h 153"/>
                <a:gd name="T12" fmla="*/ 2147483647 w 302"/>
                <a:gd name="T13" fmla="*/ 2147483647 h 153"/>
                <a:gd name="T14" fmla="*/ 2147483647 w 302"/>
                <a:gd name="T15" fmla="*/ 2147483647 h 153"/>
                <a:gd name="T16" fmla="*/ 2147483647 w 302"/>
                <a:gd name="T17" fmla="*/ 2147483647 h 153"/>
                <a:gd name="T18" fmla="*/ 2147483647 w 302"/>
                <a:gd name="T19" fmla="*/ 2147483647 h 153"/>
                <a:gd name="T20" fmla="*/ 2147483647 w 302"/>
                <a:gd name="T21" fmla="*/ 2147483647 h 153"/>
                <a:gd name="T22" fmla="*/ 2147483647 w 302"/>
                <a:gd name="T23" fmla="*/ 2147483647 h 153"/>
                <a:gd name="T24" fmla="*/ 2147483647 w 302"/>
                <a:gd name="T25" fmla="*/ 2147483647 h 153"/>
                <a:gd name="T26" fmla="*/ 2147483647 w 302"/>
                <a:gd name="T27" fmla="*/ 2147483647 h 153"/>
                <a:gd name="T28" fmla="*/ 2147483647 w 302"/>
                <a:gd name="T29" fmla="*/ 2147483647 h 153"/>
                <a:gd name="T30" fmla="*/ 2147483647 w 302"/>
                <a:gd name="T31" fmla="*/ 2147483647 h 153"/>
                <a:gd name="T32" fmla="*/ 2147483647 w 302"/>
                <a:gd name="T33" fmla="*/ 2147483647 h 153"/>
                <a:gd name="T34" fmla="*/ 2147483647 w 302"/>
                <a:gd name="T35" fmla="*/ 2147483647 h 153"/>
                <a:gd name="T36" fmla="*/ 2147483647 w 302"/>
                <a:gd name="T37" fmla="*/ 2147483647 h 153"/>
                <a:gd name="T38" fmla="*/ 2147483647 w 302"/>
                <a:gd name="T39" fmla="*/ 2147483647 h 153"/>
                <a:gd name="T40" fmla="*/ 2147483647 w 302"/>
                <a:gd name="T41" fmla="*/ 2147483647 h 153"/>
                <a:gd name="T42" fmla="*/ 0 w 302"/>
                <a:gd name="T43" fmla="*/ 2147483647 h 153"/>
                <a:gd name="T44" fmla="*/ 0 w 302"/>
                <a:gd name="T45" fmla="*/ 2147483647 h 153"/>
                <a:gd name="T46" fmla="*/ 2147483647 w 302"/>
                <a:gd name="T47" fmla="*/ 2147483647 h 153"/>
                <a:gd name="T48" fmla="*/ 2147483647 w 302"/>
                <a:gd name="T49" fmla="*/ 2147483647 h 153"/>
                <a:gd name="T50" fmla="*/ 2147483647 w 302"/>
                <a:gd name="T51" fmla="*/ 2147483647 h 153"/>
                <a:gd name="T52" fmla="*/ 2147483647 w 302"/>
                <a:gd name="T53" fmla="*/ 0 h 153"/>
                <a:gd name="T54" fmla="*/ 2147483647 w 302"/>
                <a:gd name="T55" fmla="*/ 0 h 153"/>
                <a:gd name="T56" fmla="*/ 2147483647 w 302"/>
                <a:gd name="T57" fmla="*/ 2147483647 h 1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2"/>
                <a:gd name="T88" fmla="*/ 0 h 153"/>
                <a:gd name="T89" fmla="*/ 302 w 302"/>
                <a:gd name="T90" fmla="*/ 153 h 15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2" h="153">
                  <a:moveTo>
                    <a:pt x="195" y="55"/>
                  </a:moveTo>
                  <a:cubicBezTo>
                    <a:pt x="195" y="55"/>
                    <a:pt x="195" y="55"/>
                    <a:pt x="195" y="55"/>
                  </a:cubicBezTo>
                  <a:cubicBezTo>
                    <a:pt x="182" y="57"/>
                    <a:pt x="169" y="59"/>
                    <a:pt x="156" y="60"/>
                  </a:cubicBezTo>
                  <a:cubicBezTo>
                    <a:pt x="155" y="61"/>
                    <a:pt x="155" y="61"/>
                    <a:pt x="154" y="61"/>
                  </a:cubicBezTo>
                  <a:cubicBezTo>
                    <a:pt x="151" y="61"/>
                    <a:pt x="148" y="61"/>
                    <a:pt x="145" y="62"/>
                  </a:cubicBezTo>
                  <a:cubicBezTo>
                    <a:pt x="145" y="62"/>
                    <a:pt x="144" y="62"/>
                    <a:pt x="143" y="62"/>
                  </a:cubicBezTo>
                  <a:cubicBezTo>
                    <a:pt x="141" y="62"/>
                    <a:pt x="138" y="62"/>
                    <a:pt x="135" y="62"/>
                  </a:cubicBezTo>
                  <a:cubicBezTo>
                    <a:pt x="134" y="62"/>
                    <a:pt x="133" y="62"/>
                    <a:pt x="132" y="63"/>
                  </a:cubicBezTo>
                  <a:cubicBezTo>
                    <a:pt x="129" y="63"/>
                    <a:pt x="127" y="63"/>
                    <a:pt x="124" y="63"/>
                  </a:cubicBezTo>
                  <a:cubicBezTo>
                    <a:pt x="124" y="63"/>
                    <a:pt x="123" y="63"/>
                    <a:pt x="123" y="63"/>
                  </a:cubicBezTo>
                  <a:cubicBezTo>
                    <a:pt x="115" y="64"/>
                    <a:pt x="106" y="64"/>
                    <a:pt x="97" y="64"/>
                  </a:cubicBezTo>
                  <a:cubicBezTo>
                    <a:pt x="91" y="64"/>
                    <a:pt x="85" y="64"/>
                    <a:pt x="79" y="64"/>
                  </a:cubicBezTo>
                  <a:cubicBezTo>
                    <a:pt x="73" y="64"/>
                    <a:pt x="67" y="64"/>
                    <a:pt x="61" y="64"/>
                  </a:cubicBezTo>
                  <a:cubicBezTo>
                    <a:pt x="52" y="64"/>
                    <a:pt x="43" y="64"/>
                    <a:pt x="35" y="63"/>
                  </a:cubicBezTo>
                  <a:cubicBezTo>
                    <a:pt x="34" y="63"/>
                    <a:pt x="34" y="63"/>
                    <a:pt x="34" y="63"/>
                  </a:cubicBezTo>
                  <a:cubicBezTo>
                    <a:pt x="31" y="63"/>
                    <a:pt x="29" y="63"/>
                    <a:pt x="26" y="63"/>
                  </a:cubicBezTo>
                  <a:cubicBezTo>
                    <a:pt x="25" y="63"/>
                    <a:pt x="24" y="62"/>
                    <a:pt x="23" y="62"/>
                  </a:cubicBezTo>
                  <a:cubicBezTo>
                    <a:pt x="20" y="62"/>
                    <a:pt x="17" y="62"/>
                    <a:pt x="15" y="62"/>
                  </a:cubicBezTo>
                  <a:cubicBezTo>
                    <a:pt x="14" y="62"/>
                    <a:pt x="13" y="62"/>
                    <a:pt x="13" y="62"/>
                  </a:cubicBezTo>
                  <a:cubicBezTo>
                    <a:pt x="10" y="61"/>
                    <a:pt x="7" y="61"/>
                    <a:pt x="4" y="61"/>
                  </a:cubicBezTo>
                  <a:cubicBezTo>
                    <a:pt x="3" y="61"/>
                    <a:pt x="3" y="61"/>
                    <a:pt x="2" y="60"/>
                  </a:cubicBezTo>
                  <a:cubicBezTo>
                    <a:pt x="1" y="60"/>
                    <a:pt x="0" y="60"/>
                    <a:pt x="0" y="60"/>
                  </a:cubicBezTo>
                  <a:cubicBezTo>
                    <a:pt x="0" y="149"/>
                    <a:pt x="0" y="149"/>
                    <a:pt x="0" y="149"/>
                  </a:cubicBezTo>
                  <a:cubicBezTo>
                    <a:pt x="24" y="152"/>
                    <a:pt x="51" y="153"/>
                    <a:pt x="79" y="153"/>
                  </a:cubicBezTo>
                  <a:cubicBezTo>
                    <a:pt x="202" y="153"/>
                    <a:pt x="302" y="125"/>
                    <a:pt x="302" y="89"/>
                  </a:cubicBezTo>
                  <a:cubicBezTo>
                    <a:pt x="302" y="89"/>
                    <a:pt x="302" y="89"/>
                    <a:pt x="302" y="89"/>
                  </a:cubicBezTo>
                  <a:cubicBezTo>
                    <a:pt x="302" y="0"/>
                    <a:pt x="302" y="0"/>
                    <a:pt x="302" y="0"/>
                  </a:cubicBezTo>
                  <a:cubicBezTo>
                    <a:pt x="302" y="0"/>
                    <a:pt x="302" y="0"/>
                    <a:pt x="302" y="0"/>
                  </a:cubicBezTo>
                  <a:cubicBezTo>
                    <a:pt x="302" y="23"/>
                    <a:pt x="259" y="44"/>
                    <a:pt x="195" y="55"/>
                  </a:cubicBezTo>
                  <a:close/>
                </a:path>
              </a:pathLst>
            </a:custGeom>
            <a:gradFill rotWithShape="1">
              <a:gsLst>
                <a:gs pos="0">
                  <a:srgbClr val="949494"/>
                </a:gs>
                <a:gs pos="50000">
                  <a:srgbClr val="DDDDDD"/>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7" name="Freeform 25"/>
            <p:cNvSpPr>
              <a:spLocks/>
            </p:cNvSpPr>
            <p:nvPr/>
          </p:nvSpPr>
          <p:spPr bwMode="gray">
            <a:xfrm>
              <a:off x="1403350" y="1905054"/>
              <a:ext cx="124199" cy="111631"/>
            </a:xfrm>
            <a:custGeom>
              <a:avLst/>
              <a:gdLst>
                <a:gd name="T0" fmla="*/ 2147483647 w 72"/>
                <a:gd name="T1" fmla="*/ 2147483647 h 102"/>
                <a:gd name="T2" fmla="*/ 2147483647 w 72"/>
                <a:gd name="T3" fmla="*/ 2147483647 h 102"/>
                <a:gd name="T4" fmla="*/ 0 w 72"/>
                <a:gd name="T5" fmla="*/ 0 h 102"/>
                <a:gd name="T6" fmla="*/ 0 w 72"/>
                <a:gd name="T7" fmla="*/ 2147483647 h 102"/>
                <a:gd name="T8" fmla="*/ 2147483647 w 72"/>
                <a:gd name="T9" fmla="*/ 2147483647 h 102"/>
                <a:gd name="T10" fmla="*/ 2147483647 w 72"/>
                <a:gd name="T11" fmla="*/ 2147483647 h 102"/>
                <a:gd name="T12" fmla="*/ 2147483647 w 72"/>
                <a:gd name="T13" fmla="*/ 2147483647 h 102"/>
                <a:gd name="T14" fmla="*/ 0 60000 65536"/>
                <a:gd name="T15" fmla="*/ 0 60000 65536"/>
                <a:gd name="T16" fmla="*/ 0 60000 65536"/>
                <a:gd name="T17" fmla="*/ 0 60000 65536"/>
                <a:gd name="T18" fmla="*/ 0 60000 65536"/>
                <a:gd name="T19" fmla="*/ 0 60000 65536"/>
                <a:gd name="T20" fmla="*/ 0 60000 65536"/>
                <a:gd name="T21" fmla="*/ 0 w 72"/>
                <a:gd name="T22" fmla="*/ 0 h 102"/>
                <a:gd name="T23" fmla="*/ 72 w 72"/>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02">
                  <a:moveTo>
                    <a:pt x="35" y="8"/>
                  </a:moveTo>
                  <a:cubicBezTo>
                    <a:pt x="35" y="8"/>
                    <a:pt x="35" y="8"/>
                    <a:pt x="35" y="8"/>
                  </a:cubicBezTo>
                  <a:cubicBezTo>
                    <a:pt x="23" y="6"/>
                    <a:pt x="11" y="3"/>
                    <a:pt x="0" y="0"/>
                  </a:cubicBezTo>
                  <a:cubicBezTo>
                    <a:pt x="0" y="90"/>
                    <a:pt x="0" y="90"/>
                    <a:pt x="0" y="90"/>
                  </a:cubicBezTo>
                  <a:cubicBezTo>
                    <a:pt x="21" y="95"/>
                    <a:pt x="45" y="99"/>
                    <a:pt x="72" y="102"/>
                  </a:cubicBezTo>
                  <a:cubicBezTo>
                    <a:pt x="72" y="13"/>
                    <a:pt x="72" y="13"/>
                    <a:pt x="72" y="13"/>
                  </a:cubicBezTo>
                  <a:cubicBezTo>
                    <a:pt x="59" y="12"/>
                    <a:pt x="47" y="10"/>
                    <a:pt x="35" y="8"/>
                  </a:cubicBezTo>
                  <a:close/>
                </a:path>
              </a:pathLst>
            </a:custGeom>
            <a:gradFill rotWithShape="1">
              <a:gsLst>
                <a:gs pos="0">
                  <a:srgbClr val="949494"/>
                </a:gs>
                <a:gs pos="50000">
                  <a:srgbClr val="EAEAEA"/>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8" name="Freeform 26"/>
            <p:cNvSpPr>
              <a:spLocks/>
            </p:cNvSpPr>
            <p:nvPr/>
          </p:nvSpPr>
          <p:spPr bwMode="gray">
            <a:xfrm>
              <a:off x="1283717" y="1853309"/>
              <a:ext cx="124199" cy="150585"/>
            </a:xfrm>
            <a:custGeom>
              <a:avLst/>
              <a:gdLst>
                <a:gd name="T0" fmla="*/ 0 w 72"/>
                <a:gd name="T1" fmla="*/ 0 h 137"/>
                <a:gd name="T2" fmla="*/ 0 w 72"/>
                <a:gd name="T3" fmla="*/ 0 h 137"/>
                <a:gd name="T4" fmla="*/ 0 w 72"/>
                <a:gd name="T5" fmla="*/ 2147483647 h 137"/>
                <a:gd name="T6" fmla="*/ 0 w 72"/>
                <a:gd name="T7" fmla="*/ 2147483647 h 137"/>
                <a:gd name="T8" fmla="*/ 2147483647 w 72"/>
                <a:gd name="T9" fmla="*/ 2147483647 h 137"/>
                <a:gd name="T10" fmla="*/ 2147483647 w 72"/>
                <a:gd name="T11" fmla="*/ 2147483647 h 137"/>
                <a:gd name="T12" fmla="*/ 0 w 72"/>
                <a:gd name="T13" fmla="*/ 0 h 137"/>
                <a:gd name="T14" fmla="*/ 0 60000 65536"/>
                <a:gd name="T15" fmla="*/ 0 60000 65536"/>
                <a:gd name="T16" fmla="*/ 0 60000 65536"/>
                <a:gd name="T17" fmla="*/ 0 60000 65536"/>
                <a:gd name="T18" fmla="*/ 0 60000 65536"/>
                <a:gd name="T19" fmla="*/ 0 60000 65536"/>
                <a:gd name="T20" fmla="*/ 0 60000 65536"/>
                <a:gd name="T21" fmla="*/ 0 w 72"/>
                <a:gd name="T22" fmla="*/ 0 h 137"/>
                <a:gd name="T23" fmla="*/ 72 w 72"/>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37">
                  <a:moveTo>
                    <a:pt x="0" y="0"/>
                  </a:moveTo>
                  <a:cubicBezTo>
                    <a:pt x="0" y="0"/>
                    <a:pt x="0" y="0"/>
                    <a:pt x="0" y="0"/>
                  </a:cubicBezTo>
                  <a:cubicBezTo>
                    <a:pt x="0" y="89"/>
                    <a:pt x="0" y="89"/>
                    <a:pt x="0" y="89"/>
                  </a:cubicBezTo>
                  <a:cubicBezTo>
                    <a:pt x="0" y="89"/>
                    <a:pt x="0" y="89"/>
                    <a:pt x="0" y="89"/>
                  </a:cubicBezTo>
                  <a:cubicBezTo>
                    <a:pt x="0" y="108"/>
                    <a:pt x="28" y="125"/>
                    <a:pt x="72" y="137"/>
                  </a:cubicBezTo>
                  <a:cubicBezTo>
                    <a:pt x="72" y="47"/>
                    <a:pt x="72" y="47"/>
                    <a:pt x="72" y="47"/>
                  </a:cubicBezTo>
                  <a:cubicBezTo>
                    <a:pt x="28" y="36"/>
                    <a:pt x="0" y="19"/>
                    <a:pt x="0" y="0"/>
                  </a:cubicBezTo>
                  <a:close/>
                </a:path>
              </a:pathLst>
            </a:custGeom>
            <a:gradFill rotWithShape="1">
              <a:gsLst>
                <a:gs pos="0">
                  <a:srgbClr val="DDDDDD"/>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9" name="Oval 27"/>
            <p:cNvSpPr>
              <a:spLocks noChangeArrowheads="1"/>
            </p:cNvSpPr>
            <p:nvPr/>
          </p:nvSpPr>
          <p:spPr bwMode="gray">
            <a:xfrm>
              <a:off x="1280064" y="1586442"/>
              <a:ext cx="762547" cy="141864"/>
            </a:xfrm>
            <a:prstGeom prst="ellipse">
              <a:avLst/>
            </a:prstGeom>
            <a:gradFill rotWithShape="1">
              <a:gsLst>
                <a:gs pos="0">
                  <a:srgbClr val="797979"/>
                </a:gs>
                <a:gs pos="100000">
                  <a:srgbClr val="DDDDDD"/>
                </a:gs>
              </a:gsLst>
              <a:lin ang="0" scaled="1"/>
            </a:gradFill>
            <a:ln w="3175" algn="ctr">
              <a:solidFill>
                <a:srgbClr val="F8F8F8"/>
              </a:solidFill>
              <a:round/>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nvGrpSpPr>
            <p:cNvPr id="5" name="Group 28"/>
            <p:cNvGrpSpPr>
              <a:grpSpLocks/>
            </p:cNvGrpSpPr>
            <p:nvPr/>
          </p:nvGrpSpPr>
          <p:grpSpPr bwMode="gray">
            <a:xfrm>
              <a:off x="1280064" y="1586447"/>
              <a:ext cx="764374" cy="432570"/>
              <a:chOff x="2403" y="3379"/>
              <a:chExt cx="1054" cy="936"/>
            </a:xfrm>
          </p:grpSpPr>
          <p:sp>
            <p:nvSpPr>
              <p:cNvPr id="91" name="Freeform 29"/>
              <p:cNvSpPr>
                <a:spLocks/>
              </p:cNvSpPr>
              <p:nvPr/>
            </p:nvSpPr>
            <p:spPr bwMode="gray">
              <a:xfrm>
                <a:off x="2403" y="3743"/>
                <a:ext cx="1054" cy="362"/>
              </a:xfrm>
              <a:custGeom>
                <a:avLst/>
                <a:gdLst>
                  <a:gd name="T0" fmla="*/ 178628052 w 446"/>
                  <a:gd name="T1" fmla="*/ 0 h 153"/>
                  <a:gd name="T2" fmla="*/ 178628052 w 446"/>
                  <a:gd name="T3" fmla="*/ 1236457 h 153"/>
                  <a:gd name="T4" fmla="*/ 178628052 w 446"/>
                  <a:gd name="T5" fmla="*/ 1534142 h 153"/>
                  <a:gd name="T6" fmla="*/ 178269749 w 446"/>
                  <a:gd name="T7" fmla="*/ 2407051 h 153"/>
                  <a:gd name="T8" fmla="*/ 177758838 w 446"/>
                  <a:gd name="T9" fmla="*/ 3264556 h 153"/>
                  <a:gd name="T10" fmla="*/ 177758838 w 446"/>
                  <a:gd name="T11" fmla="*/ 4150313 h 153"/>
                  <a:gd name="T12" fmla="*/ 177113166 w 446"/>
                  <a:gd name="T13" fmla="*/ 4800259 h 153"/>
                  <a:gd name="T14" fmla="*/ 177113166 w 446"/>
                  <a:gd name="T15" fmla="*/ 5320747 h 153"/>
                  <a:gd name="T16" fmla="*/ 89279466 w 446"/>
                  <a:gd name="T17" fmla="*/ 26002842 h 153"/>
                  <a:gd name="T18" fmla="*/ 57586971 w 446"/>
                  <a:gd name="T19" fmla="*/ 24465010 h 153"/>
                  <a:gd name="T20" fmla="*/ 28823773 w 446"/>
                  <a:gd name="T21" fmla="*/ 19148321 h 153"/>
                  <a:gd name="T22" fmla="*/ 1514953 w 446"/>
                  <a:gd name="T23" fmla="*/ 5320747 h 153"/>
                  <a:gd name="T24" fmla="*/ 1514953 w 446"/>
                  <a:gd name="T25" fmla="*/ 4800259 h 153"/>
                  <a:gd name="T26" fmla="*/ 848480 w 446"/>
                  <a:gd name="T27" fmla="*/ 4150313 h 153"/>
                  <a:gd name="T28" fmla="*/ 848480 w 446"/>
                  <a:gd name="T29" fmla="*/ 3264556 h 153"/>
                  <a:gd name="T30" fmla="*/ 359034 w 446"/>
                  <a:gd name="T31" fmla="*/ 2407051 h 153"/>
                  <a:gd name="T32" fmla="*/ 0 w 446"/>
                  <a:gd name="T33" fmla="*/ 1534142 h 153"/>
                  <a:gd name="T34" fmla="*/ 0 w 446"/>
                  <a:gd name="T35" fmla="*/ 1236457 h 153"/>
                  <a:gd name="T36" fmla="*/ 0 w 446"/>
                  <a:gd name="T37" fmla="*/ 0 h 153"/>
                  <a:gd name="T38" fmla="*/ 0 w 446"/>
                  <a:gd name="T39" fmla="*/ 0 h 153"/>
                  <a:gd name="T40" fmla="*/ 0 w 446"/>
                  <a:gd name="T41" fmla="*/ 0 h 153"/>
                  <a:gd name="T42" fmla="*/ 0 w 446"/>
                  <a:gd name="T43" fmla="*/ 36345117 h 153"/>
                  <a:gd name="T44" fmla="*/ 0 w 446"/>
                  <a:gd name="T45" fmla="*/ 36345117 h 153"/>
                  <a:gd name="T46" fmla="*/ 28823773 w 446"/>
                  <a:gd name="T47" fmla="*/ 55486410 h 153"/>
                  <a:gd name="T48" fmla="*/ 42872417 w 446"/>
                  <a:gd name="T49" fmla="*/ 58753362 h 153"/>
                  <a:gd name="T50" fmla="*/ 42872417 w 446"/>
                  <a:gd name="T51" fmla="*/ 58753362 h 153"/>
                  <a:gd name="T52" fmla="*/ 47252216 w 446"/>
                  <a:gd name="T53" fmla="*/ 59430193 h 153"/>
                  <a:gd name="T54" fmla="*/ 57586971 w 446"/>
                  <a:gd name="T55" fmla="*/ 60807893 h 153"/>
                  <a:gd name="T56" fmla="*/ 58444880 w 446"/>
                  <a:gd name="T57" fmla="*/ 60807893 h 153"/>
                  <a:gd name="T58" fmla="*/ 59293184 w 446"/>
                  <a:gd name="T59" fmla="*/ 61148675 h 153"/>
                  <a:gd name="T60" fmla="*/ 62900604 w 446"/>
                  <a:gd name="T61" fmla="*/ 61523035 h 153"/>
                  <a:gd name="T62" fmla="*/ 63749098 w 446"/>
                  <a:gd name="T63" fmla="*/ 61523035 h 153"/>
                  <a:gd name="T64" fmla="*/ 66909811 w 446"/>
                  <a:gd name="T65" fmla="*/ 61523035 h 153"/>
                  <a:gd name="T66" fmla="*/ 68117137 w 446"/>
                  <a:gd name="T67" fmla="*/ 62046397 h 153"/>
                  <a:gd name="T68" fmla="*/ 71338009 w 446"/>
                  <a:gd name="T69" fmla="*/ 62046397 h 153"/>
                  <a:gd name="T70" fmla="*/ 71696161 w 446"/>
                  <a:gd name="T71" fmla="*/ 62046397 h 153"/>
                  <a:gd name="T72" fmla="*/ 82047308 w 446"/>
                  <a:gd name="T73" fmla="*/ 62320362 h 153"/>
                  <a:gd name="T74" fmla="*/ 89279466 w 446"/>
                  <a:gd name="T75" fmla="*/ 62320362 h 153"/>
                  <a:gd name="T76" fmla="*/ 96581501 w 446"/>
                  <a:gd name="T77" fmla="*/ 62320362 h 153"/>
                  <a:gd name="T78" fmla="*/ 106931910 w 446"/>
                  <a:gd name="T79" fmla="*/ 62046397 h 153"/>
                  <a:gd name="T80" fmla="*/ 107262460 w 446"/>
                  <a:gd name="T81" fmla="*/ 62046397 h 153"/>
                  <a:gd name="T82" fmla="*/ 110511766 w 446"/>
                  <a:gd name="T83" fmla="*/ 62046397 h 153"/>
                  <a:gd name="T84" fmla="*/ 111667743 w 446"/>
                  <a:gd name="T85" fmla="*/ 61523035 h 153"/>
                  <a:gd name="T86" fmla="*/ 114879843 w 446"/>
                  <a:gd name="T87" fmla="*/ 61523035 h 153"/>
                  <a:gd name="T88" fmla="*/ 115728336 w 446"/>
                  <a:gd name="T89" fmla="*/ 61523035 h 153"/>
                  <a:gd name="T90" fmla="*/ 119307285 w 446"/>
                  <a:gd name="T91" fmla="*/ 61148675 h 153"/>
                  <a:gd name="T92" fmla="*/ 120192758 w 446"/>
                  <a:gd name="T93" fmla="*/ 60807893 h 153"/>
                  <a:gd name="T94" fmla="*/ 135754974 w 446"/>
                  <a:gd name="T95" fmla="*/ 58753362 h 153"/>
                  <a:gd name="T96" fmla="*/ 135754974 w 446"/>
                  <a:gd name="T97" fmla="*/ 58753362 h 153"/>
                  <a:gd name="T98" fmla="*/ 178628052 w 446"/>
                  <a:gd name="T99" fmla="*/ 36345117 h 153"/>
                  <a:gd name="T100" fmla="*/ 178628052 w 446"/>
                  <a:gd name="T101" fmla="*/ 36345117 h 153"/>
                  <a:gd name="T102" fmla="*/ 178628052 w 446"/>
                  <a:gd name="T103" fmla="*/ 0 h 1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46"/>
                  <a:gd name="T157" fmla="*/ 0 h 153"/>
                  <a:gd name="T158" fmla="*/ 446 w 446"/>
                  <a:gd name="T159" fmla="*/ 153 h 1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46" h="153">
                    <a:moveTo>
                      <a:pt x="446" y="0"/>
                    </a:moveTo>
                    <a:cubicBezTo>
                      <a:pt x="446" y="1"/>
                      <a:pt x="446" y="2"/>
                      <a:pt x="446" y="3"/>
                    </a:cubicBezTo>
                    <a:cubicBezTo>
                      <a:pt x="446" y="3"/>
                      <a:pt x="446" y="3"/>
                      <a:pt x="446" y="4"/>
                    </a:cubicBezTo>
                    <a:cubicBezTo>
                      <a:pt x="445" y="5"/>
                      <a:pt x="445" y="5"/>
                      <a:pt x="445" y="6"/>
                    </a:cubicBezTo>
                    <a:cubicBezTo>
                      <a:pt x="445" y="7"/>
                      <a:pt x="445" y="7"/>
                      <a:pt x="444" y="8"/>
                    </a:cubicBezTo>
                    <a:cubicBezTo>
                      <a:pt x="444" y="8"/>
                      <a:pt x="444" y="9"/>
                      <a:pt x="444" y="10"/>
                    </a:cubicBezTo>
                    <a:cubicBezTo>
                      <a:pt x="443" y="10"/>
                      <a:pt x="443" y="11"/>
                      <a:pt x="442" y="12"/>
                    </a:cubicBezTo>
                    <a:cubicBezTo>
                      <a:pt x="442" y="12"/>
                      <a:pt x="442" y="12"/>
                      <a:pt x="442" y="13"/>
                    </a:cubicBezTo>
                    <a:cubicBezTo>
                      <a:pt x="421" y="42"/>
                      <a:pt x="331" y="64"/>
                      <a:pt x="223" y="64"/>
                    </a:cubicBezTo>
                    <a:cubicBezTo>
                      <a:pt x="195" y="64"/>
                      <a:pt x="168" y="63"/>
                      <a:pt x="144" y="60"/>
                    </a:cubicBezTo>
                    <a:cubicBezTo>
                      <a:pt x="117" y="57"/>
                      <a:pt x="93" y="53"/>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ubicBezTo>
                      <a:pt x="0" y="108"/>
                      <a:pt x="28" y="125"/>
                      <a:pt x="72" y="136"/>
                    </a:cubicBezTo>
                    <a:cubicBezTo>
                      <a:pt x="83" y="139"/>
                      <a:pt x="95" y="142"/>
                      <a:pt x="107" y="144"/>
                    </a:cubicBezTo>
                    <a:cubicBezTo>
                      <a:pt x="107" y="144"/>
                      <a:pt x="107" y="144"/>
                      <a:pt x="107" y="144"/>
                    </a:cubicBezTo>
                    <a:cubicBezTo>
                      <a:pt x="111" y="145"/>
                      <a:pt x="114" y="145"/>
                      <a:pt x="118" y="146"/>
                    </a:cubicBezTo>
                    <a:cubicBezTo>
                      <a:pt x="126" y="147"/>
                      <a:pt x="135" y="148"/>
                      <a:pt x="144" y="149"/>
                    </a:cubicBezTo>
                    <a:cubicBezTo>
                      <a:pt x="144" y="149"/>
                      <a:pt x="145" y="149"/>
                      <a:pt x="146" y="149"/>
                    </a:cubicBezTo>
                    <a:cubicBezTo>
                      <a:pt x="147" y="150"/>
                      <a:pt x="147" y="150"/>
                      <a:pt x="148" y="150"/>
                    </a:cubicBezTo>
                    <a:cubicBezTo>
                      <a:pt x="151" y="150"/>
                      <a:pt x="154" y="150"/>
                      <a:pt x="157" y="151"/>
                    </a:cubicBezTo>
                    <a:cubicBezTo>
                      <a:pt x="157" y="151"/>
                      <a:pt x="158" y="151"/>
                      <a:pt x="159" y="151"/>
                    </a:cubicBezTo>
                    <a:cubicBezTo>
                      <a:pt x="161" y="151"/>
                      <a:pt x="164" y="151"/>
                      <a:pt x="167" y="151"/>
                    </a:cubicBezTo>
                    <a:cubicBezTo>
                      <a:pt x="168" y="151"/>
                      <a:pt x="169" y="152"/>
                      <a:pt x="170" y="152"/>
                    </a:cubicBezTo>
                    <a:cubicBezTo>
                      <a:pt x="173" y="152"/>
                      <a:pt x="175" y="152"/>
                      <a:pt x="178" y="152"/>
                    </a:cubicBezTo>
                    <a:cubicBezTo>
                      <a:pt x="178" y="152"/>
                      <a:pt x="178" y="152"/>
                      <a:pt x="179" y="152"/>
                    </a:cubicBezTo>
                    <a:cubicBezTo>
                      <a:pt x="187" y="153"/>
                      <a:pt x="196" y="153"/>
                      <a:pt x="205" y="153"/>
                    </a:cubicBezTo>
                    <a:cubicBezTo>
                      <a:pt x="211" y="153"/>
                      <a:pt x="217" y="153"/>
                      <a:pt x="223" y="153"/>
                    </a:cubicBezTo>
                    <a:cubicBezTo>
                      <a:pt x="229" y="153"/>
                      <a:pt x="235" y="153"/>
                      <a:pt x="241" y="153"/>
                    </a:cubicBezTo>
                    <a:cubicBezTo>
                      <a:pt x="250" y="153"/>
                      <a:pt x="259" y="153"/>
                      <a:pt x="267" y="152"/>
                    </a:cubicBezTo>
                    <a:cubicBezTo>
                      <a:pt x="267" y="152"/>
                      <a:pt x="268" y="152"/>
                      <a:pt x="268" y="152"/>
                    </a:cubicBezTo>
                    <a:cubicBezTo>
                      <a:pt x="271" y="152"/>
                      <a:pt x="273" y="152"/>
                      <a:pt x="276" y="152"/>
                    </a:cubicBezTo>
                    <a:cubicBezTo>
                      <a:pt x="277" y="151"/>
                      <a:pt x="278" y="151"/>
                      <a:pt x="279" y="151"/>
                    </a:cubicBezTo>
                    <a:cubicBezTo>
                      <a:pt x="282" y="151"/>
                      <a:pt x="285" y="151"/>
                      <a:pt x="287" y="151"/>
                    </a:cubicBezTo>
                    <a:cubicBezTo>
                      <a:pt x="288" y="151"/>
                      <a:pt x="289" y="151"/>
                      <a:pt x="289" y="151"/>
                    </a:cubicBezTo>
                    <a:cubicBezTo>
                      <a:pt x="292" y="150"/>
                      <a:pt x="295" y="150"/>
                      <a:pt x="298" y="150"/>
                    </a:cubicBezTo>
                    <a:cubicBezTo>
                      <a:pt x="299" y="150"/>
                      <a:pt x="299" y="150"/>
                      <a:pt x="300" y="149"/>
                    </a:cubicBezTo>
                    <a:cubicBezTo>
                      <a:pt x="313" y="148"/>
                      <a:pt x="326" y="146"/>
                      <a:pt x="339" y="144"/>
                    </a:cubicBezTo>
                    <a:cubicBezTo>
                      <a:pt x="339" y="144"/>
                      <a:pt x="339" y="144"/>
                      <a:pt x="339" y="144"/>
                    </a:cubicBezTo>
                    <a:cubicBezTo>
                      <a:pt x="403" y="133"/>
                      <a:pt x="446" y="112"/>
                      <a:pt x="446" y="89"/>
                    </a:cubicBezTo>
                    <a:cubicBezTo>
                      <a:pt x="446" y="89"/>
                      <a:pt x="446" y="89"/>
                      <a:pt x="446" y="89"/>
                    </a:cubicBezTo>
                    <a:cubicBezTo>
                      <a:pt x="446" y="0"/>
                      <a:pt x="446" y="0"/>
                      <a:pt x="446" y="0"/>
                    </a:cubicBezTo>
                    <a:close/>
                  </a:path>
                </a:pathLst>
              </a:custGeom>
              <a:noFill/>
              <a:ln w="14288" cap="flat">
                <a:solidFill>
                  <a:srgbClr val="EAEAEA"/>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92" name="Freeform 30"/>
              <p:cNvSpPr>
                <a:spLocks/>
              </p:cNvSpPr>
              <p:nvPr/>
            </p:nvSpPr>
            <p:spPr bwMode="gray">
              <a:xfrm>
                <a:off x="2403" y="3533"/>
                <a:ext cx="1054" cy="362"/>
              </a:xfrm>
              <a:custGeom>
                <a:avLst/>
                <a:gdLst>
                  <a:gd name="T0" fmla="*/ 89279466 w 446"/>
                  <a:gd name="T1" fmla="*/ 26002842 h 153"/>
                  <a:gd name="T2" fmla="*/ 57586971 w 446"/>
                  <a:gd name="T3" fmla="*/ 24465010 h 153"/>
                  <a:gd name="T4" fmla="*/ 28823773 w 446"/>
                  <a:gd name="T5" fmla="*/ 19148321 h 153"/>
                  <a:gd name="T6" fmla="*/ 0 w 446"/>
                  <a:gd name="T7" fmla="*/ 0 h 153"/>
                  <a:gd name="T8" fmla="*/ 0 w 446"/>
                  <a:gd name="T9" fmla="*/ 36345117 h 153"/>
                  <a:gd name="T10" fmla="*/ 0 w 446"/>
                  <a:gd name="T11" fmla="*/ 36345117 h 153"/>
                  <a:gd name="T12" fmla="*/ 0 w 446"/>
                  <a:gd name="T13" fmla="*/ 37576617 h 153"/>
                  <a:gd name="T14" fmla="*/ 0 w 446"/>
                  <a:gd name="T15" fmla="*/ 37943765 h 153"/>
                  <a:gd name="T16" fmla="*/ 359034 w 446"/>
                  <a:gd name="T17" fmla="*/ 38747812 h 153"/>
                  <a:gd name="T18" fmla="*/ 848480 w 446"/>
                  <a:gd name="T19" fmla="*/ 39609172 h 153"/>
                  <a:gd name="T20" fmla="*/ 848480 w 446"/>
                  <a:gd name="T21" fmla="*/ 40345939 h 153"/>
                  <a:gd name="T22" fmla="*/ 1514953 w 446"/>
                  <a:gd name="T23" fmla="*/ 41143304 h 153"/>
                  <a:gd name="T24" fmla="*/ 1514953 w 446"/>
                  <a:gd name="T25" fmla="*/ 41517664 h 153"/>
                  <a:gd name="T26" fmla="*/ 28823773 w 446"/>
                  <a:gd name="T27" fmla="*/ 55486410 h 153"/>
                  <a:gd name="T28" fmla="*/ 57586971 w 446"/>
                  <a:gd name="T29" fmla="*/ 60807893 h 153"/>
                  <a:gd name="T30" fmla="*/ 89279466 w 446"/>
                  <a:gd name="T31" fmla="*/ 62320362 h 153"/>
                  <a:gd name="T32" fmla="*/ 177113166 w 446"/>
                  <a:gd name="T33" fmla="*/ 41517664 h 153"/>
                  <a:gd name="T34" fmla="*/ 177113166 w 446"/>
                  <a:gd name="T35" fmla="*/ 41143304 h 153"/>
                  <a:gd name="T36" fmla="*/ 177758838 w 446"/>
                  <a:gd name="T37" fmla="*/ 40345939 h 153"/>
                  <a:gd name="T38" fmla="*/ 177758838 w 446"/>
                  <a:gd name="T39" fmla="*/ 39609172 h 153"/>
                  <a:gd name="T40" fmla="*/ 178269749 w 446"/>
                  <a:gd name="T41" fmla="*/ 38747812 h 153"/>
                  <a:gd name="T42" fmla="*/ 178628052 w 446"/>
                  <a:gd name="T43" fmla="*/ 37943765 h 153"/>
                  <a:gd name="T44" fmla="*/ 178628052 w 446"/>
                  <a:gd name="T45" fmla="*/ 37576617 h 153"/>
                  <a:gd name="T46" fmla="*/ 178628052 w 446"/>
                  <a:gd name="T47" fmla="*/ 36345117 h 153"/>
                  <a:gd name="T48" fmla="*/ 178628052 w 446"/>
                  <a:gd name="T49" fmla="*/ 36345117 h 153"/>
                  <a:gd name="T50" fmla="*/ 178628052 w 446"/>
                  <a:gd name="T51" fmla="*/ 0 h 153"/>
                  <a:gd name="T52" fmla="*/ 89279466 w 446"/>
                  <a:gd name="T53" fmla="*/ 26002842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46"/>
                  <a:gd name="T82" fmla="*/ 0 h 153"/>
                  <a:gd name="T83" fmla="*/ 446 w 446"/>
                  <a:gd name="T84" fmla="*/ 153 h 1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46" h="153">
                    <a:moveTo>
                      <a:pt x="223" y="64"/>
                    </a:moveTo>
                    <a:cubicBezTo>
                      <a:pt x="195" y="64"/>
                      <a:pt x="168" y="63"/>
                      <a:pt x="144" y="60"/>
                    </a:cubicBezTo>
                    <a:cubicBezTo>
                      <a:pt x="117" y="57"/>
                      <a:pt x="93" y="53"/>
                      <a:pt x="72" y="47"/>
                    </a:cubicBezTo>
                    <a:cubicBezTo>
                      <a:pt x="28" y="36"/>
                      <a:pt x="0" y="19"/>
                      <a:pt x="0" y="0"/>
                    </a:cubicBezTo>
                    <a:cubicBezTo>
                      <a:pt x="0" y="89"/>
                      <a:pt x="0" y="89"/>
                      <a:pt x="0" y="89"/>
                    </a:cubicBezTo>
                    <a:cubicBezTo>
                      <a:pt x="0" y="89"/>
                      <a:pt x="0" y="89"/>
                      <a:pt x="0" y="89"/>
                    </a:cubicBezTo>
                    <a:cubicBezTo>
                      <a:pt x="0" y="90"/>
                      <a:pt x="0" y="91"/>
                      <a:pt x="0" y="92"/>
                    </a:cubicBez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93" y="142"/>
                      <a:pt x="117" y="146"/>
                      <a:pt x="144" y="149"/>
                    </a:cubicBezTo>
                    <a:cubicBezTo>
                      <a:pt x="168" y="152"/>
                      <a:pt x="195" y="153"/>
                      <a:pt x="223" y="153"/>
                    </a:cubicBezTo>
                    <a:cubicBezTo>
                      <a:pt x="331" y="153"/>
                      <a:pt x="421" y="131"/>
                      <a:pt x="442" y="102"/>
                    </a:cubicBezTo>
                    <a:cubicBezTo>
                      <a:pt x="442" y="101"/>
                      <a:pt x="442" y="101"/>
                      <a:pt x="442" y="101"/>
                    </a:cubicBezTo>
                    <a:cubicBezTo>
                      <a:pt x="443" y="100"/>
                      <a:pt x="443" y="99"/>
                      <a:pt x="444" y="99"/>
                    </a:cubicBezTo>
                    <a:cubicBezTo>
                      <a:pt x="444" y="98"/>
                      <a:pt x="444" y="97"/>
                      <a:pt x="444" y="97"/>
                    </a:cubicBezTo>
                    <a:cubicBezTo>
                      <a:pt x="445" y="96"/>
                      <a:pt x="445" y="96"/>
                      <a:pt x="445" y="95"/>
                    </a:cubicBezTo>
                    <a:cubicBezTo>
                      <a:pt x="445" y="94"/>
                      <a:pt x="445" y="94"/>
                      <a:pt x="446" y="93"/>
                    </a:cubicBezTo>
                    <a:cubicBezTo>
                      <a:pt x="446" y="92"/>
                      <a:pt x="446" y="92"/>
                      <a:pt x="446" y="92"/>
                    </a:cubicBezTo>
                    <a:cubicBezTo>
                      <a:pt x="446" y="91"/>
                      <a:pt x="446" y="90"/>
                      <a:pt x="446" y="89"/>
                    </a:cubicBezTo>
                    <a:cubicBezTo>
                      <a:pt x="446" y="89"/>
                      <a:pt x="446" y="89"/>
                      <a:pt x="446" y="89"/>
                    </a:cubicBezTo>
                    <a:cubicBezTo>
                      <a:pt x="446" y="0"/>
                      <a:pt x="446" y="0"/>
                      <a:pt x="446" y="0"/>
                    </a:cubicBezTo>
                    <a:cubicBezTo>
                      <a:pt x="446" y="35"/>
                      <a:pt x="346" y="64"/>
                      <a:pt x="223" y="64"/>
                    </a:cubicBezTo>
                    <a:close/>
                  </a:path>
                </a:pathLst>
              </a:custGeom>
              <a:noFill/>
              <a:ln w="14288" cap="flat">
                <a:solidFill>
                  <a:srgbClr val="EAEAEA"/>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93" name="Freeform 31"/>
              <p:cNvSpPr>
                <a:spLocks/>
              </p:cNvSpPr>
              <p:nvPr/>
            </p:nvSpPr>
            <p:spPr bwMode="gray">
              <a:xfrm>
                <a:off x="2403" y="3954"/>
                <a:ext cx="1054" cy="361"/>
              </a:xfrm>
              <a:custGeom>
                <a:avLst/>
                <a:gdLst>
                  <a:gd name="T0" fmla="*/ 178628052 w 446"/>
                  <a:gd name="T1" fmla="*/ 0 h 153"/>
                  <a:gd name="T2" fmla="*/ 135754974 w 446"/>
                  <a:gd name="T3" fmla="*/ 21551163 h 153"/>
                  <a:gd name="T4" fmla="*/ 135754974 w 446"/>
                  <a:gd name="T5" fmla="*/ 21551163 h 153"/>
                  <a:gd name="T6" fmla="*/ 120192758 w 446"/>
                  <a:gd name="T7" fmla="*/ 23518343 h 153"/>
                  <a:gd name="T8" fmla="*/ 119307285 w 446"/>
                  <a:gd name="T9" fmla="*/ 23871963 h 153"/>
                  <a:gd name="T10" fmla="*/ 115728336 w 446"/>
                  <a:gd name="T11" fmla="*/ 24176561 h 153"/>
                  <a:gd name="T12" fmla="*/ 114879843 w 446"/>
                  <a:gd name="T13" fmla="*/ 24176561 h 153"/>
                  <a:gd name="T14" fmla="*/ 111667743 w 446"/>
                  <a:gd name="T15" fmla="*/ 24176561 h 153"/>
                  <a:gd name="T16" fmla="*/ 110511766 w 446"/>
                  <a:gd name="T17" fmla="*/ 24741967 h 153"/>
                  <a:gd name="T18" fmla="*/ 107262460 w 446"/>
                  <a:gd name="T19" fmla="*/ 24741967 h 153"/>
                  <a:gd name="T20" fmla="*/ 106931910 w 446"/>
                  <a:gd name="T21" fmla="*/ 24741967 h 153"/>
                  <a:gd name="T22" fmla="*/ 96581501 w 446"/>
                  <a:gd name="T23" fmla="*/ 25005436 h 153"/>
                  <a:gd name="T24" fmla="*/ 89279466 w 446"/>
                  <a:gd name="T25" fmla="*/ 25005436 h 153"/>
                  <a:gd name="T26" fmla="*/ 82047308 w 446"/>
                  <a:gd name="T27" fmla="*/ 25005436 h 153"/>
                  <a:gd name="T28" fmla="*/ 71696161 w 446"/>
                  <a:gd name="T29" fmla="*/ 24741967 h 153"/>
                  <a:gd name="T30" fmla="*/ 71338009 w 446"/>
                  <a:gd name="T31" fmla="*/ 24741967 h 153"/>
                  <a:gd name="T32" fmla="*/ 68117137 w 446"/>
                  <a:gd name="T33" fmla="*/ 24741967 h 153"/>
                  <a:gd name="T34" fmla="*/ 66909811 w 446"/>
                  <a:gd name="T35" fmla="*/ 24176561 h 153"/>
                  <a:gd name="T36" fmla="*/ 63749098 w 446"/>
                  <a:gd name="T37" fmla="*/ 24176561 h 153"/>
                  <a:gd name="T38" fmla="*/ 62900604 w 446"/>
                  <a:gd name="T39" fmla="*/ 24176561 h 153"/>
                  <a:gd name="T40" fmla="*/ 59293184 w 446"/>
                  <a:gd name="T41" fmla="*/ 23871963 h 153"/>
                  <a:gd name="T42" fmla="*/ 58444880 w 446"/>
                  <a:gd name="T43" fmla="*/ 23518343 h 153"/>
                  <a:gd name="T44" fmla="*/ 57586971 w 446"/>
                  <a:gd name="T45" fmla="*/ 23518343 h 153"/>
                  <a:gd name="T46" fmla="*/ 42872417 w 446"/>
                  <a:gd name="T47" fmla="*/ 21551163 h 153"/>
                  <a:gd name="T48" fmla="*/ 42872417 w 446"/>
                  <a:gd name="T49" fmla="*/ 21551163 h 153"/>
                  <a:gd name="T50" fmla="*/ 28823773 w 446"/>
                  <a:gd name="T51" fmla="*/ 18396737 h 153"/>
                  <a:gd name="T52" fmla="*/ 0 w 446"/>
                  <a:gd name="T53" fmla="*/ 0 h 153"/>
                  <a:gd name="T54" fmla="*/ 0 w 446"/>
                  <a:gd name="T55" fmla="*/ 0 h 153"/>
                  <a:gd name="T56" fmla="*/ 0 w 446"/>
                  <a:gd name="T57" fmla="*/ 34776480 h 153"/>
                  <a:gd name="T58" fmla="*/ 0 w 446"/>
                  <a:gd name="T59" fmla="*/ 34776480 h 153"/>
                  <a:gd name="T60" fmla="*/ 28823773 w 446"/>
                  <a:gd name="T61" fmla="*/ 53523320 h 153"/>
                  <a:gd name="T62" fmla="*/ 57586971 w 446"/>
                  <a:gd name="T63" fmla="*/ 58378065 h 153"/>
                  <a:gd name="T64" fmla="*/ 89279466 w 446"/>
                  <a:gd name="T65" fmla="*/ 59844867 h 153"/>
                  <a:gd name="T66" fmla="*/ 178628052 w 446"/>
                  <a:gd name="T67" fmla="*/ 34776480 h 153"/>
                  <a:gd name="T68" fmla="*/ 178628052 w 446"/>
                  <a:gd name="T69" fmla="*/ 34776480 h 153"/>
                  <a:gd name="T70" fmla="*/ 178628052 w 446"/>
                  <a:gd name="T71" fmla="*/ 0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6"/>
                  <a:gd name="T109" fmla="*/ 0 h 153"/>
                  <a:gd name="T110" fmla="*/ 446 w 446"/>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6" h="153">
                    <a:moveTo>
                      <a:pt x="446" y="0"/>
                    </a:moveTo>
                    <a:cubicBezTo>
                      <a:pt x="446" y="23"/>
                      <a:pt x="403" y="44"/>
                      <a:pt x="339" y="55"/>
                    </a:cubicBezTo>
                    <a:cubicBezTo>
                      <a:pt x="339" y="55"/>
                      <a:pt x="339" y="55"/>
                      <a:pt x="339" y="55"/>
                    </a:cubicBezTo>
                    <a:cubicBezTo>
                      <a:pt x="326" y="57"/>
                      <a:pt x="313" y="59"/>
                      <a:pt x="300" y="60"/>
                    </a:cubicBezTo>
                    <a:cubicBezTo>
                      <a:pt x="299" y="61"/>
                      <a:pt x="299" y="61"/>
                      <a:pt x="298" y="61"/>
                    </a:cubicBezTo>
                    <a:cubicBezTo>
                      <a:pt x="295" y="61"/>
                      <a:pt x="292" y="61"/>
                      <a:pt x="289" y="62"/>
                    </a:cubicBezTo>
                    <a:cubicBezTo>
                      <a:pt x="289" y="62"/>
                      <a:pt x="288" y="62"/>
                      <a:pt x="287" y="62"/>
                    </a:cubicBezTo>
                    <a:cubicBezTo>
                      <a:pt x="285" y="62"/>
                      <a:pt x="282" y="62"/>
                      <a:pt x="279" y="62"/>
                    </a:cubicBezTo>
                    <a:cubicBezTo>
                      <a:pt x="278" y="62"/>
                      <a:pt x="277" y="62"/>
                      <a:pt x="276" y="63"/>
                    </a:cubicBezTo>
                    <a:cubicBezTo>
                      <a:pt x="273" y="63"/>
                      <a:pt x="271" y="63"/>
                      <a:pt x="268" y="63"/>
                    </a:cubicBezTo>
                    <a:cubicBezTo>
                      <a:pt x="268" y="63"/>
                      <a:pt x="267" y="63"/>
                      <a:pt x="267" y="63"/>
                    </a:cubicBezTo>
                    <a:cubicBezTo>
                      <a:pt x="259" y="64"/>
                      <a:pt x="250" y="64"/>
                      <a:pt x="241" y="64"/>
                    </a:cubicBezTo>
                    <a:cubicBezTo>
                      <a:pt x="235" y="64"/>
                      <a:pt x="229" y="64"/>
                      <a:pt x="223" y="64"/>
                    </a:cubicBezTo>
                    <a:cubicBezTo>
                      <a:pt x="217" y="64"/>
                      <a:pt x="211" y="64"/>
                      <a:pt x="205" y="64"/>
                    </a:cubicBezTo>
                    <a:cubicBezTo>
                      <a:pt x="196" y="64"/>
                      <a:pt x="187" y="64"/>
                      <a:pt x="179" y="63"/>
                    </a:cubicBezTo>
                    <a:cubicBezTo>
                      <a:pt x="178" y="63"/>
                      <a:pt x="178" y="63"/>
                      <a:pt x="178" y="63"/>
                    </a:cubicBezTo>
                    <a:cubicBezTo>
                      <a:pt x="175" y="63"/>
                      <a:pt x="173" y="63"/>
                      <a:pt x="170" y="63"/>
                    </a:cubicBezTo>
                    <a:cubicBezTo>
                      <a:pt x="169" y="63"/>
                      <a:pt x="168" y="62"/>
                      <a:pt x="167" y="62"/>
                    </a:cubicBezTo>
                    <a:cubicBezTo>
                      <a:pt x="164" y="62"/>
                      <a:pt x="161" y="62"/>
                      <a:pt x="159" y="62"/>
                    </a:cubicBezTo>
                    <a:cubicBezTo>
                      <a:pt x="158" y="62"/>
                      <a:pt x="157" y="62"/>
                      <a:pt x="157" y="62"/>
                    </a:cubicBezTo>
                    <a:cubicBezTo>
                      <a:pt x="154" y="61"/>
                      <a:pt x="151" y="61"/>
                      <a:pt x="148" y="61"/>
                    </a:cubicBezTo>
                    <a:cubicBezTo>
                      <a:pt x="147" y="61"/>
                      <a:pt x="147" y="61"/>
                      <a:pt x="146" y="60"/>
                    </a:cubicBezTo>
                    <a:cubicBezTo>
                      <a:pt x="145" y="60"/>
                      <a:pt x="144" y="60"/>
                      <a:pt x="144" y="60"/>
                    </a:cubicBezTo>
                    <a:cubicBezTo>
                      <a:pt x="131" y="59"/>
                      <a:pt x="119" y="57"/>
                      <a:pt x="107" y="55"/>
                    </a:cubicBezTo>
                    <a:cubicBezTo>
                      <a:pt x="107" y="55"/>
                      <a:pt x="107" y="55"/>
                      <a:pt x="107" y="55"/>
                    </a:cubicBezTo>
                    <a:cubicBezTo>
                      <a:pt x="95" y="53"/>
                      <a:pt x="83" y="50"/>
                      <a:pt x="72" y="47"/>
                    </a:cubicBezTo>
                    <a:cubicBezTo>
                      <a:pt x="28" y="36"/>
                      <a:pt x="0" y="19"/>
                      <a:pt x="0" y="0"/>
                    </a:cubicBezTo>
                    <a:cubicBezTo>
                      <a:pt x="0" y="0"/>
                      <a:pt x="0" y="0"/>
                      <a:pt x="0" y="0"/>
                    </a:cubicBezTo>
                    <a:cubicBezTo>
                      <a:pt x="0" y="89"/>
                      <a:pt x="0" y="89"/>
                      <a:pt x="0" y="89"/>
                    </a:cubicBezTo>
                    <a:cubicBezTo>
                      <a:pt x="0" y="89"/>
                      <a:pt x="0" y="89"/>
                      <a:pt x="0" y="89"/>
                    </a:cubicBezTo>
                    <a:cubicBezTo>
                      <a:pt x="0" y="108"/>
                      <a:pt x="28" y="125"/>
                      <a:pt x="72" y="137"/>
                    </a:cubicBezTo>
                    <a:cubicBezTo>
                      <a:pt x="93" y="142"/>
                      <a:pt x="117" y="146"/>
                      <a:pt x="144" y="149"/>
                    </a:cubicBezTo>
                    <a:cubicBezTo>
                      <a:pt x="168" y="152"/>
                      <a:pt x="195" y="153"/>
                      <a:pt x="223" y="153"/>
                    </a:cubicBezTo>
                    <a:cubicBezTo>
                      <a:pt x="346" y="153"/>
                      <a:pt x="446" y="125"/>
                      <a:pt x="446" y="89"/>
                    </a:cubicBezTo>
                    <a:cubicBezTo>
                      <a:pt x="446" y="89"/>
                      <a:pt x="446" y="89"/>
                      <a:pt x="446" y="89"/>
                    </a:cubicBezTo>
                    <a:cubicBezTo>
                      <a:pt x="446" y="0"/>
                      <a:pt x="446" y="0"/>
                      <a:pt x="446" y="0"/>
                    </a:cubicBezTo>
                    <a:close/>
                  </a:path>
                </a:pathLst>
              </a:custGeom>
              <a:noFill/>
              <a:ln w="14288" cap="flat">
                <a:solidFill>
                  <a:srgbClr val="EAEAEA"/>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94" name="Oval 32"/>
              <p:cNvSpPr>
                <a:spLocks noChangeArrowheads="1"/>
              </p:cNvSpPr>
              <p:nvPr/>
            </p:nvSpPr>
            <p:spPr bwMode="gray">
              <a:xfrm>
                <a:off x="2403" y="3379"/>
                <a:ext cx="1054" cy="305"/>
              </a:xfrm>
              <a:prstGeom prst="ellipse">
                <a:avLst/>
              </a:prstGeom>
              <a:noFill/>
              <a:ln w="14288">
                <a:solidFill>
                  <a:srgbClr val="EAEAEA"/>
                </a:solidFill>
                <a:miter lim="800000"/>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grpSp>
      <p:sp>
        <p:nvSpPr>
          <p:cNvPr id="96" name="Oval 540"/>
          <p:cNvSpPr>
            <a:spLocks noChangeArrowheads="1"/>
          </p:cNvSpPr>
          <p:nvPr/>
        </p:nvSpPr>
        <p:spPr bwMode="gray">
          <a:xfrm>
            <a:off x="837728" y="2016598"/>
            <a:ext cx="560388" cy="176213"/>
          </a:xfrm>
          <a:prstGeom prst="ellipse">
            <a:avLst/>
          </a:prstGeom>
          <a:gradFill rotWithShape="1">
            <a:gsLst>
              <a:gs pos="0">
                <a:srgbClr val="808080"/>
              </a:gs>
              <a:gs pos="100000">
                <a:srgbClr val="EAEAEA"/>
              </a:gs>
            </a:gsLst>
            <a:path path="shape">
              <a:fillToRect l="50000" t="50000" r="50000" b="50000"/>
            </a:path>
          </a:gradFill>
          <a:ln w="19050" algn="ctr">
            <a:noFill/>
            <a:round/>
            <a:headEnd/>
            <a:tailEnd/>
          </a:ln>
        </p:spPr>
        <p:txBody>
          <a:bodyPr rot="10800000" vert="eaVert" wrap="none" lIns="90000" tIns="46800" rIns="90000" bIns="46800"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nvGrpSpPr>
          <p:cNvPr id="6" name="Group 541"/>
          <p:cNvGrpSpPr>
            <a:grpSpLocks/>
          </p:cNvGrpSpPr>
          <p:nvPr/>
        </p:nvGrpSpPr>
        <p:grpSpPr bwMode="gray">
          <a:xfrm>
            <a:off x="404341" y="1411761"/>
            <a:ext cx="1004887" cy="727075"/>
            <a:chOff x="643" y="1164"/>
            <a:chExt cx="688" cy="498"/>
          </a:xfrm>
        </p:grpSpPr>
        <p:grpSp>
          <p:nvGrpSpPr>
            <p:cNvPr id="7" name="Group 542"/>
            <p:cNvGrpSpPr>
              <a:grpSpLocks/>
            </p:cNvGrpSpPr>
            <p:nvPr/>
          </p:nvGrpSpPr>
          <p:grpSpPr bwMode="gray">
            <a:xfrm>
              <a:off x="643" y="1163"/>
              <a:ext cx="484" cy="431"/>
              <a:chOff x="308" y="234"/>
              <a:chExt cx="1528" cy="1353"/>
            </a:xfrm>
          </p:grpSpPr>
          <p:sp>
            <p:nvSpPr>
              <p:cNvPr id="131" name="Oval 543"/>
              <p:cNvSpPr>
                <a:spLocks noChangeArrowheads="1"/>
              </p:cNvSpPr>
              <p:nvPr/>
            </p:nvSpPr>
            <p:spPr bwMode="gray">
              <a:xfrm>
                <a:off x="308" y="1389"/>
                <a:ext cx="1528" cy="198"/>
              </a:xfrm>
              <a:prstGeom prst="ellipse">
                <a:avLst/>
              </a:prstGeom>
              <a:gradFill rotWithShape="1">
                <a:gsLst>
                  <a:gs pos="0">
                    <a:srgbClr val="808080"/>
                  </a:gs>
                  <a:gs pos="100000">
                    <a:srgbClr val="FFFFFF">
                      <a:alpha val="0"/>
                    </a:srgbClr>
                  </a:gs>
                </a:gsLst>
                <a:path path="shape">
                  <a:fillToRect l="50000" t="50000" r="50000" b="50000"/>
                </a:path>
              </a:gradFill>
              <a:ln w="12700">
                <a:noFill/>
                <a:round/>
                <a:headEnd/>
                <a:tailEnd/>
              </a:ln>
            </p:spPr>
            <p:txBody>
              <a:bodyPr wrap="none"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2" name="Freeform 544"/>
              <p:cNvSpPr>
                <a:spLocks/>
              </p:cNvSpPr>
              <p:nvPr/>
            </p:nvSpPr>
            <p:spPr bwMode="gray">
              <a:xfrm>
                <a:off x="403" y="283"/>
                <a:ext cx="1332" cy="1008"/>
              </a:xfrm>
              <a:custGeom>
                <a:avLst/>
                <a:gdLst>
                  <a:gd name="T0" fmla="*/ 691609307 w 519"/>
                  <a:gd name="T1" fmla="*/ 0 h 393"/>
                  <a:gd name="T2" fmla="*/ 691609307 w 519"/>
                  <a:gd name="T3" fmla="*/ 491064042 h 393"/>
                  <a:gd name="T4" fmla="*/ 24758198 w 519"/>
                  <a:gd name="T5" fmla="*/ 491064042 h 393"/>
                  <a:gd name="T6" fmla="*/ 24758198 w 519"/>
                  <a:gd name="T7" fmla="*/ 0 h 393"/>
                  <a:gd name="T8" fmla="*/ 0 w 519"/>
                  <a:gd name="T9" fmla="*/ 0 h 393"/>
                  <a:gd name="T10" fmla="*/ 0 w 519"/>
                  <a:gd name="T11" fmla="*/ 526403804 h 393"/>
                  <a:gd name="T12" fmla="*/ 9646783 w 519"/>
                  <a:gd name="T13" fmla="*/ 537433875 h 393"/>
                  <a:gd name="T14" fmla="*/ 706726612 w 519"/>
                  <a:gd name="T15" fmla="*/ 537433875 h 393"/>
                  <a:gd name="T16" fmla="*/ 716629830 w 519"/>
                  <a:gd name="T17" fmla="*/ 526403804 h 393"/>
                  <a:gd name="T18" fmla="*/ 716629830 w 519"/>
                  <a:gd name="T19" fmla="*/ 0 h 393"/>
                  <a:gd name="T20" fmla="*/ 691609307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3" name="Freeform 545"/>
              <p:cNvSpPr>
                <a:spLocks/>
              </p:cNvSpPr>
              <p:nvPr/>
            </p:nvSpPr>
            <p:spPr bwMode="gray">
              <a:xfrm>
                <a:off x="819" y="1291"/>
                <a:ext cx="501" cy="175"/>
              </a:xfrm>
              <a:custGeom>
                <a:avLst/>
                <a:gdLst>
                  <a:gd name="T0" fmla="*/ 241487310 w 195"/>
                  <a:gd name="T1" fmla="*/ 62110828 h 68"/>
                  <a:gd name="T2" fmla="*/ 229955783 w 195"/>
                  <a:gd name="T3" fmla="*/ 0 h 68"/>
                  <a:gd name="T4" fmla="*/ 43763626 w 195"/>
                  <a:gd name="T5" fmla="*/ 0 h 68"/>
                  <a:gd name="T6" fmla="*/ 32359174 w 195"/>
                  <a:gd name="T7" fmla="*/ 62110828 h 68"/>
                  <a:gd name="T8" fmla="*/ 0 w 195"/>
                  <a:gd name="T9" fmla="*/ 97727903 h 68"/>
                  <a:gd name="T10" fmla="*/ 273554095 w 195"/>
                  <a:gd name="T11" fmla="*/ 97727903 h 68"/>
                  <a:gd name="T12" fmla="*/ 241487310 w 195"/>
                  <a:gd name="T13" fmla="*/ 62110828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4" name="Rectangle 546"/>
              <p:cNvSpPr>
                <a:spLocks noChangeArrowheads="1"/>
              </p:cNvSpPr>
              <p:nvPr/>
            </p:nvSpPr>
            <p:spPr bwMode="gray">
              <a:xfrm>
                <a:off x="1075" y="1238"/>
                <a:ext cx="100" cy="18"/>
              </a:xfrm>
              <a:prstGeom prst="rect">
                <a:avLst/>
              </a:prstGeom>
              <a:solidFill>
                <a:srgbClr val="DBDBDB"/>
              </a:solidFill>
              <a:ln w="9525">
                <a:noFill/>
                <a:miter lim="800000"/>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5" name="Rectangle 547"/>
              <p:cNvSpPr>
                <a:spLocks noChangeArrowheads="1"/>
              </p:cNvSpPr>
              <p:nvPr/>
            </p:nvSpPr>
            <p:spPr bwMode="gray">
              <a:xfrm>
                <a:off x="962" y="1238"/>
                <a:ext cx="100" cy="18"/>
              </a:xfrm>
              <a:prstGeom prst="rect">
                <a:avLst/>
              </a:prstGeom>
              <a:solidFill>
                <a:srgbClr val="DBDBDB"/>
              </a:solidFill>
              <a:ln w="9525">
                <a:noFill/>
                <a:miter lim="800000"/>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6" name="Freeform 548"/>
              <p:cNvSpPr>
                <a:spLocks/>
              </p:cNvSpPr>
              <p:nvPr/>
            </p:nvSpPr>
            <p:spPr bwMode="gray">
              <a:xfrm>
                <a:off x="1062" y="283"/>
                <a:ext cx="627" cy="921"/>
              </a:xfrm>
              <a:custGeom>
                <a:avLst/>
                <a:gdLst>
                  <a:gd name="T0" fmla="*/ 2007 w 577"/>
                  <a:gd name="T1" fmla="*/ 0 h 848"/>
                  <a:gd name="T2" fmla="*/ 0 w 577"/>
                  <a:gd name="T3" fmla="*/ 0 h 848"/>
                  <a:gd name="T4" fmla="*/ 1078 w 577"/>
                  <a:gd name="T5" fmla="*/ 2922 h 848"/>
                  <a:gd name="T6" fmla="*/ 2007 w 577"/>
                  <a:gd name="T7" fmla="*/ 2922 h 848"/>
                  <a:gd name="T8" fmla="*/ 2007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cap="flat"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7" name="Freeform 549"/>
              <p:cNvSpPr>
                <a:spLocks/>
              </p:cNvSpPr>
              <p:nvPr/>
            </p:nvSpPr>
            <p:spPr bwMode="gray">
              <a:xfrm>
                <a:off x="449" y="430"/>
                <a:ext cx="575" cy="774"/>
              </a:xfrm>
              <a:custGeom>
                <a:avLst/>
                <a:gdLst>
                  <a:gd name="T0" fmla="*/ 0 w 529"/>
                  <a:gd name="T1" fmla="*/ 2444 h 713"/>
                  <a:gd name="T2" fmla="*/ 1847 w 529"/>
                  <a:gd name="T3" fmla="*/ 2444 h 713"/>
                  <a:gd name="T4" fmla="*/ 0 w 529"/>
                  <a:gd name="T5" fmla="*/ 0 h 713"/>
                  <a:gd name="T6" fmla="*/ 0 w 529"/>
                  <a:gd name="T7" fmla="*/ 2444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8" name="Freeform 550"/>
              <p:cNvSpPr>
                <a:spLocks/>
              </p:cNvSpPr>
              <p:nvPr/>
            </p:nvSpPr>
            <p:spPr bwMode="gray">
              <a:xfrm>
                <a:off x="449" y="283"/>
                <a:ext cx="950" cy="921"/>
              </a:xfrm>
              <a:custGeom>
                <a:avLst/>
                <a:gdLst>
                  <a:gd name="T0" fmla="*/ 0 w 874"/>
                  <a:gd name="T1" fmla="*/ 0 h 848"/>
                  <a:gd name="T2" fmla="*/ 0 w 874"/>
                  <a:gd name="T3" fmla="*/ 470 h 848"/>
                  <a:gd name="T4" fmla="*/ 1847 w 874"/>
                  <a:gd name="T5" fmla="*/ 2922 h 848"/>
                  <a:gd name="T6" fmla="*/ 3053 w 874"/>
                  <a:gd name="T7" fmla="*/ 2922 h 848"/>
                  <a:gd name="T8" fmla="*/ 1968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9" name="Freeform 551"/>
              <p:cNvSpPr>
                <a:spLocks/>
              </p:cNvSpPr>
              <p:nvPr/>
            </p:nvSpPr>
            <p:spPr bwMode="gray">
              <a:xfrm>
                <a:off x="403" y="234"/>
                <a:ext cx="1332" cy="49"/>
              </a:xfrm>
              <a:custGeom>
                <a:avLst/>
                <a:gdLst>
                  <a:gd name="T0" fmla="*/ 24758198 w 519"/>
                  <a:gd name="T1" fmla="*/ 28123028 h 19"/>
                  <a:gd name="T2" fmla="*/ 691609307 w 519"/>
                  <a:gd name="T3" fmla="*/ 28123028 h 19"/>
                  <a:gd name="T4" fmla="*/ 691609307 w 519"/>
                  <a:gd name="T5" fmla="*/ 28123028 h 19"/>
                  <a:gd name="T6" fmla="*/ 716629830 w 519"/>
                  <a:gd name="T7" fmla="*/ 28123028 h 19"/>
                  <a:gd name="T8" fmla="*/ 716629830 w 519"/>
                  <a:gd name="T9" fmla="*/ 12011097 h 19"/>
                  <a:gd name="T10" fmla="*/ 706726612 w 519"/>
                  <a:gd name="T11" fmla="*/ 0 h 19"/>
                  <a:gd name="T12" fmla="*/ 9646783 w 519"/>
                  <a:gd name="T13" fmla="*/ 0 h 19"/>
                  <a:gd name="T14" fmla="*/ 0 w 519"/>
                  <a:gd name="T15" fmla="*/ 12011097 h 19"/>
                  <a:gd name="T16" fmla="*/ 0 w 519"/>
                  <a:gd name="T17" fmla="*/ 28123028 h 19"/>
                  <a:gd name="T18" fmla="*/ 24758198 w 519"/>
                  <a:gd name="T19" fmla="*/ 2812302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40" name="Freeform 552"/>
              <p:cNvSpPr>
                <a:spLocks/>
              </p:cNvSpPr>
              <p:nvPr/>
            </p:nvSpPr>
            <p:spPr bwMode="gray">
              <a:xfrm>
                <a:off x="819" y="1466"/>
                <a:ext cx="501" cy="42"/>
              </a:xfrm>
              <a:custGeom>
                <a:avLst/>
                <a:gdLst>
                  <a:gd name="T0" fmla="*/ 0 w 195"/>
                  <a:gd name="T1" fmla="*/ 0 h 16"/>
                  <a:gd name="T2" fmla="*/ 0 w 195"/>
                  <a:gd name="T3" fmla="*/ 19042649 h 16"/>
                  <a:gd name="T4" fmla="*/ 5542202 w 195"/>
                  <a:gd name="T5" fmla="*/ 30944189 h 16"/>
                  <a:gd name="T6" fmla="*/ 268018206 w 195"/>
                  <a:gd name="T7" fmla="*/ 30944189 h 16"/>
                  <a:gd name="T8" fmla="*/ 273554095 w 195"/>
                  <a:gd name="T9" fmla="*/ 19042649 h 16"/>
                  <a:gd name="T10" fmla="*/ 273554095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41" name="Rectangle 553"/>
              <p:cNvSpPr>
                <a:spLocks noChangeArrowheads="1"/>
              </p:cNvSpPr>
              <p:nvPr/>
            </p:nvSpPr>
            <p:spPr bwMode="gray">
              <a:xfrm>
                <a:off x="1620" y="1238"/>
                <a:ext cx="64" cy="18"/>
              </a:xfrm>
              <a:prstGeom prst="rect">
                <a:avLst/>
              </a:prstGeom>
              <a:solidFill>
                <a:srgbClr val="DBDBDB"/>
              </a:solidFill>
              <a:ln w="9525">
                <a:noFill/>
                <a:miter lim="800000"/>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42" name="Rectangle 554"/>
              <p:cNvSpPr>
                <a:spLocks noChangeArrowheads="1"/>
              </p:cNvSpPr>
              <p:nvPr/>
            </p:nvSpPr>
            <p:spPr bwMode="gray">
              <a:xfrm>
                <a:off x="449" y="283"/>
                <a:ext cx="1239" cy="921"/>
              </a:xfrm>
              <a:prstGeom prst="rect">
                <a:avLst/>
              </a:prstGeom>
              <a:noFill/>
              <a:ln w="12700">
                <a:solidFill>
                  <a:srgbClr val="C0C0C0"/>
                </a:solidFill>
                <a:miter lim="800000"/>
                <a:headEnd/>
                <a:tailEnd/>
              </a:ln>
            </p:spPr>
            <p:txBody>
              <a:bodyPr wrap="none"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sp>
          <p:nvSpPr>
            <p:cNvPr id="99" name="WordArt 555"/>
            <p:cNvSpPr>
              <a:spLocks noChangeArrowheads="1" noChangeShapeType="1" noTextEdit="1"/>
            </p:cNvSpPr>
            <p:nvPr/>
          </p:nvSpPr>
          <p:spPr bwMode="gray">
            <a:xfrm>
              <a:off x="739" y="1291"/>
              <a:ext cx="284" cy="7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10" cap="none" spc="0" normalizeH="0" baseline="0" dirty="0" smtClean="0">
                  <a:ln w="9525">
                    <a:solidFill>
                      <a:srgbClr val="02040A"/>
                    </a:solidFill>
                    <a:round/>
                    <a:headEnd/>
                    <a:tailEnd/>
                  </a:ln>
                  <a:solidFill>
                    <a:srgbClr val="FFFFFF"/>
                  </a:solidFill>
                  <a:effectLst/>
                  <a:uLnTx/>
                  <a:uFillTx/>
                  <a:latin typeface="Arial Black"/>
                </a:rPr>
                <a:t>Admin</a:t>
              </a:r>
              <a:endParaRPr kumimoji="0" lang="en-US" sz="3600" b="0" i="0" u="none" strike="noStrike" kern="10" cap="none" spc="0" normalizeH="0" baseline="0" dirty="0">
                <a:ln w="9525">
                  <a:solidFill>
                    <a:srgbClr val="02040A"/>
                  </a:solidFill>
                  <a:round/>
                  <a:headEnd/>
                  <a:tailEnd/>
                </a:ln>
                <a:solidFill>
                  <a:srgbClr val="FFFFFF"/>
                </a:solidFill>
                <a:effectLst/>
                <a:uLnTx/>
                <a:uFillTx/>
                <a:latin typeface="Arial Black"/>
              </a:endParaRPr>
            </a:p>
          </p:txBody>
        </p:sp>
        <p:grpSp>
          <p:nvGrpSpPr>
            <p:cNvPr id="8" name="Group 556"/>
            <p:cNvGrpSpPr>
              <a:grpSpLocks/>
            </p:cNvGrpSpPr>
            <p:nvPr/>
          </p:nvGrpSpPr>
          <p:grpSpPr bwMode="gray">
            <a:xfrm flipH="1">
              <a:off x="967" y="1278"/>
              <a:ext cx="364" cy="386"/>
              <a:chOff x="3680" y="1604"/>
              <a:chExt cx="1033" cy="1095"/>
            </a:xfrm>
          </p:grpSpPr>
          <p:sp>
            <p:nvSpPr>
              <p:cNvPr id="101" name="AutoShape 557"/>
              <p:cNvSpPr>
                <a:spLocks noChangeAspect="1" noChangeArrowheads="1" noTextEdit="1"/>
              </p:cNvSpPr>
              <p:nvPr/>
            </p:nvSpPr>
            <p:spPr bwMode="gray">
              <a:xfrm>
                <a:off x="3680" y="1624"/>
                <a:ext cx="977" cy="1043"/>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2" name="Freeform 558"/>
              <p:cNvSpPr>
                <a:spLocks/>
              </p:cNvSpPr>
              <p:nvPr/>
            </p:nvSpPr>
            <p:spPr bwMode="gray">
              <a:xfrm>
                <a:off x="3970" y="2148"/>
                <a:ext cx="743" cy="551"/>
              </a:xfrm>
              <a:custGeom>
                <a:avLst/>
                <a:gdLst>
                  <a:gd name="T0" fmla="*/ 0 w 2937"/>
                  <a:gd name="T1" fmla="*/ 0 h 2178"/>
                  <a:gd name="T2" fmla="*/ 0 w 2937"/>
                  <a:gd name="T3" fmla="*/ 0 h 2178"/>
                  <a:gd name="T4" fmla="*/ 0 w 2937"/>
                  <a:gd name="T5" fmla="*/ 0 h 2178"/>
                  <a:gd name="T6" fmla="*/ 0 w 2937"/>
                  <a:gd name="T7" fmla="*/ 0 h 2178"/>
                  <a:gd name="T8" fmla="*/ 0 w 2937"/>
                  <a:gd name="T9" fmla="*/ 0 h 2178"/>
                  <a:gd name="T10" fmla="*/ 0 w 2937"/>
                  <a:gd name="T11" fmla="*/ 0 h 2178"/>
                  <a:gd name="T12" fmla="*/ 0 w 2937"/>
                  <a:gd name="T13" fmla="*/ 0 h 2178"/>
                  <a:gd name="T14" fmla="*/ 0 w 2937"/>
                  <a:gd name="T15" fmla="*/ 0 h 2178"/>
                  <a:gd name="T16" fmla="*/ 0 w 2937"/>
                  <a:gd name="T17" fmla="*/ 0 h 2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37"/>
                  <a:gd name="T28" fmla="*/ 0 h 2178"/>
                  <a:gd name="T29" fmla="*/ 2937 w 2937"/>
                  <a:gd name="T30" fmla="*/ 2178 h 2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37" h="2178">
                    <a:moveTo>
                      <a:pt x="2697" y="1704"/>
                    </a:moveTo>
                    <a:cubicBezTo>
                      <a:pt x="2697" y="1704"/>
                      <a:pt x="2937" y="468"/>
                      <a:pt x="1683" y="0"/>
                    </a:cubicBezTo>
                    <a:cubicBezTo>
                      <a:pt x="1683" y="0"/>
                      <a:pt x="1491" y="612"/>
                      <a:pt x="1041" y="654"/>
                    </a:cubicBezTo>
                    <a:cubicBezTo>
                      <a:pt x="1041" y="654"/>
                      <a:pt x="777" y="714"/>
                      <a:pt x="723" y="414"/>
                    </a:cubicBezTo>
                    <a:cubicBezTo>
                      <a:pt x="669" y="114"/>
                      <a:pt x="729" y="168"/>
                      <a:pt x="729" y="168"/>
                    </a:cubicBezTo>
                    <a:cubicBezTo>
                      <a:pt x="729" y="168"/>
                      <a:pt x="639" y="60"/>
                      <a:pt x="165" y="492"/>
                    </a:cubicBezTo>
                    <a:cubicBezTo>
                      <a:pt x="165" y="492"/>
                      <a:pt x="0" y="635"/>
                      <a:pt x="27" y="1476"/>
                    </a:cubicBezTo>
                    <a:cubicBezTo>
                      <a:pt x="27" y="1476"/>
                      <a:pt x="453" y="1920"/>
                      <a:pt x="1059" y="1962"/>
                    </a:cubicBezTo>
                    <a:cubicBezTo>
                      <a:pt x="1059" y="1962"/>
                      <a:pt x="2397" y="2178"/>
                      <a:pt x="2697" y="1704"/>
                    </a:cubicBezTo>
                    <a:close/>
                  </a:path>
                </a:pathLst>
              </a:custGeom>
              <a:solidFill>
                <a:srgbClr val="DF9B13"/>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3" name="Freeform 559"/>
              <p:cNvSpPr>
                <a:spLocks/>
              </p:cNvSpPr>
              <p:nvPr/>
            </p:nvSpPr>
            <p:spPr bwMode="gray">
              <a:xfrm>
                <a:off x="3911" y="2178"/>
                <a:ext cx="282" cy="351"/>
              </a:xfrm>
              <a:custGeom>
                <a:avLst/>
                <a:gdLst>
                  <a:gd name="T0" fmla="*/ 0 w 1114"/>
                  <a:gd name="T1" fmla="*/ 0 h 1388"/>
                  <a:gd name="T2" fmla="*/ 0 w 1114"/>
                  <a:gd name="T3" fmla="*/ 0 h 1388"/>
                  <a:gd name="T4" fmla="*/ 0 w 1114"/>
                  <a:gd name="T5" fmla="*/ 0 h 1388"/>
                  <a:gd name="T6" fmla="*/ 0 w 1114"/>
                  <a:gd name="T7" fmla="*/ 0 h 1388"/>
                  <a:gd name="T8" fmla="*/ 0 w 1114"/>
                  <a:gd name="T9" fmla="*/ 0 h 1388"/>
                  <a:gd name="T10" fmla="*/ 0 w 1114"/>
                  <a:gd name="T11" fmla="*/ 0 h 1388"/>
                  <a:gd name="T12" fmla="*/ 0 w 1114"/>
                  <a:gd name="T13" fmla="*/ 0 h 1388"/>
                  <a:gd name="T14" fmla="*/ 0 w 1114"/>
                  <a:gd name="T15" fmla="*/ 0 h 1388"/>
                  <a:gd name="T16" fmla="*/ 0 w 1114"/>
                  <a:gd name="T17" fmla="*/ 0 h 1388"/>
                  <a:gd name="T18" fmla="*/ 0 w 1114"/>
                  <a:gd name="T19" fmla="*/ 0 h 1388"/>
                  <a:gd name="T20" fmla="*/ 0 w 1114"/>
                  <a:gd name="T21" fmla="*/ 0 h 13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4"/>
                  <a:gd name="T34" fmla="*/ 0 h 1388"/>
                  <a:gd name="T35" fmla="*/ 1114 w 1114"/>
                  <a:gd name="T36" fmla="*/ 1388 h 13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4" h="1388">
                    <a:moveTo>
                      <a:pt x="956" y="168"/>
                    </a:moveTo>
                    <a:cubicBezTo>
                      <a:pt x="956" y="168"/>
                      <a:pt x="830" y="284"/>
                      <a:pt x="751" y="646"/>
                    </a:cubicBezTo>
                    <a:cubicBezTo>
                      <a:pt x="751" y="646"/>
                      <a:pt x="690" y="955"/>
                      <a:pt x="290" y="1360"/>
                    </a:cubicBezTo>
                    <a:cubicBezTo>
                      <a:pt x="290" y="1360"/>
                      <a:pt x="274" y="1369"/>
                      <a:pt x="272" y="1370"/>
                    </a:cubicBezTo>
                    <a:cubicBezTo>
                      <a:pt x="233" y="1388"/>
                      <a:pt x="169" y="1372"/>
                      <a:pt x="149" y="1378"/>
                    </a:cubicBezTo>
                    <a:cubicBezTo>
                      <a:pt x="130" y="1383"/>
                      <a:pt x="47" y="1372"/>
                      <a:pt x="47" y="1372"/>
                    </a:cubicBezTo>
                    <a:cubicBezTo>
                      <a:pt x="47" y="1372"/>
                      <a:pt x="0" y="1335"/>
                      <a:pt x="168" y="1314"/>
                    </a:cubicBezTo>
                    <a:cubicBezTo>
                      <a:pt x="168" y="1314"/>
                      <a:pt x="273" y="1324"/>
                      <a:pt x="614" y="746"/>
                    </a:cubicBezTo>
                    <a:cubicBezTo>
                      <a:pt x="614" y="746"/>
                      <a:pt x="683" y="620"/>
                      <a:pt x="709" y="447"/>
                    </a:cubicBezTo>
                    <a:cubicBezTo>
                      <a:pt x="709" y="447"/>
                      <a:pt x="840" y="95"/>
                      <a:pt x="977" y="47"/>
                    </a:cubicBezTo>
                    <a:cubicBezTo>
                      <a:pt x="1114" y="0"/>
                      <a:pt x="1056" y="95"/>
                      <a:pt x="956" y="168"/>
                    </a:cubicBezTo>
                    <a:close/>
                  </a:path>
                </a:pathLst>
              </a:custGeom>
              <a:solidFill>
                <a:srgbClr val="515E60">
                  <a:alpha val="59999"/>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4" name="Freeform 560"/>
              <p:cNvSpPr>
                <a:spLocks/>
              </p:cNvSpPr>
              <p:nvPr/>
            </p:nvSpPr>
            <p:spPr bwMode="gray">
              <a:xfrm>
                <a:off x="4131" y="2050"/>
                <a:ext cx="265" cy="281"/>
              </a:xfrm>
              <a:custGeom>
                <a:avLst/>
                <a:gdLst>
                  <a:gd name="T0" fmla="*/ 0 w 1046"/>
                  <a:gd name="T1" fmla="*/ 0 h 1112"/>
                  <a:gd name="T2" fmla="*/ 0 w 1046"/>
                  <a:gd name="T3" fmla="*/ 0 h 1112"/>
                  <a:gd name="T4" fmla="*/ 0 w 1046"/>
                  <a:gd name="T5" fmla="*/ 0 h 1112"/>
                  <a:gd name="T6" fmla="*/ 0 w 1046"/>
                  <a:gd name="T7" fmla="*/ 0 h 1112"/>
                  <a:gd name="T8" fmla="*/ 0 w 1046"/>
                  <a:gd name="T9" fmla="*/ 0 h 1112"/>
                  <a:gd name="T10" fmla="*/ 0 60000 65536"/>
                  <a:gd name="T11" fmla="*/ 0 60000 65536"/>
                  <a:gd name="T12" fmla="*/ 0 60000 65536"/>
                  <a:gd name="T13" fmla="*/ 0 60000 65536"/>
                  <a:gd name="T14" fmla="*/ 0 60000 65536"/>
                  <a:gd name="T15" fmla="*/ 0 w 1046"/>
                  <a:gd name="T16" fmla="*/ 0 h 1112"/>
                  <a:gd name="T17" fmla="*/ 1046 w 1046"/>
                  <a:gd name="T18" fmla="*/ 1112 h 1112"/>
                </a:gdLst>
                <a:ahLst/>
                <a:cxnLst>
                  <a:cxn ang="T10">
                    <a:pos x="T0" y="T1"/>
                  </a:cxn>
                  <a:cxn ang="T11">
                    <a:pos x="T2" y="T3"/>
                  </a:cxn>
                  <a:cxn ang="T12">
                    <a:pos x="T4" y="T5"/>
                  </a:cxn>
                  <a:cxn ang="T13">
                    <a:pos x="T6" y="T7"/>
                  </a:cxn>
                  <a:cxn ang="T14">
                    <a:pos x="T8" y="T9"/>
                  </a:cxn>
                </a:cxnLst>
                <a:rect l="T15" t="T16" r="T17" b="T18"/>
                <a:pathLst>
                  <a:path w="1046" h="1112">
                    <a:moveTo>
                      <a:pt x="977" y="348"/>
                    </a:moveTo>
                    <a:cubicBezTo>
                      <a:pt x="1046" y="390"/>
                      <a:pt x="1046" y="390"/>
                      <a:pt x="1046" y="390"/>
                    </a:cubicBezTo>
                    <a:cubicBezTo>
                      <a:pt x="1046" y="390"/>
                      <a:pt x="880" y="1092"/>
                      <a:pt x="344" y="1048"/>
                    </a:cubicBezTo>
                    <a:cubicBezTo>
                      <a:pt x="344" y="1048"/>
                      <a:pt x="0" y="1112"/>
                      <a:pt x="68" y="556"/>
                    </a:cubicBezTo>
                    <a:cubicBezTo>
                      <a:pt x="136" y="0"/>
                      <a:pt x="977" y="348"/>
                      <a:pt x="977" y="348"/>
                    </a:cubicBezTo>
                    <a:close/>
                  </a:path>
                </a:pathLst>
              </a:custGeom>
              <a:solidFill>
                <a:srgbClr val="F9E1B1"/>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5" name="Freeform 561"/>
              <p:cNvSpPr>
                <a:spLocks/>
              </p:cNvSpPr>
              <p:nvPr/>
            </p:nvSpPr>
            <p:spPr bwMode="gray">
              <a:xfrm>
                <a:off x="3911" y="2168"/>
                <a:ext cx="282" cy="355"/>
              </a:xfrm>
              <a:custGeom>
                <a:avLst/>
                <a:gdLst>
                  <a:gd name="T0" fmla="*/ 0 w 1114"/>
                  <a:gd name="T1" fmla="*/ 0 h 1403"/>
                  <a:gd name="T2" fmla="*/ 0 w 1114"/>
                  <a:gd name="T3" fmla="*/ 0 h 1403"/>
                  <a:gd name="T4" fmla="*/ 0 w 1114"/>
                  <a:gd name="T5" fmla="*/ 0 h 1403"/>
                  <a:gd name="T6" fmla="*/ 0 w 1114"/>
                  <a:gd name="T7" fmla="*/ 0 h 1403"/>
                  <a:gd name="T8" fmla="*/ 0 w 1114"/>
                  <a:gd name="T9" fmla="*/ 0 h 1403"/>
                  <a:gd name="T10" fmla="*/ 0 w 1114"/>
                  <a:gd name="T11" fmla="*/ 0 h 1403"/>
                  <a:gd name="T12" fmla="*/ 0 w 1114"/>
                  <a:gd name="T13" fmla="*/ 0 h 1403"/>
                  <a:gd name="T14" fmla="*/ 0 w 1114"/>
                  <a:gd name="T15" fmla="*/ 0 h 1403"/>
                  <a:gd name="T16" fmla="*/ 0 w 1114"/>
                  <a:gd name="T17" fmla="*/ 0 h 1403"/>
                  <a:gd name="T18" fmla="*/ 0 w 1114"/>
                  <a:gd name="T19" fmla="*/ 0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4"/>
                  <a:gd name="T31" fmla="*/ 0 h 1403"/>
                  <a:gd name="T32" fmla="*/ 1114 w 1114"/>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4" h="1403">
                    <a:moveTo>
                      <a:pt x="956" y="168"/>
                    </a:moveTo>
                    <a:cubicBezTo>
                      <a:pt x="956" y="168"/>
                      <a:pt x="830" y="284"/>
                      <a:pt x="751" y="646"/>
                    </a:cubicBezTo>
                    <a:cubicBezTo>
                      <a:pt x="751" y="646"/>
                      <a:pt x="677" y="946"/>
                      <a:pt x="278" y="1351"/>
                    </a:cubicBezTo>
                    <a:cubicBezTo>
                      <a:pt x="278" y="1351"/>
                      <a:pt x="220" y="1403"/>
                      <a:pt x="157" y="1393"/>
                    </a:cubicBezTo>
                    <a:cubicBezTo>
                      <a:pt x="94" y="1382"/>
                      <a:pt x="47" y="1372"/>
                      <a:pt x="47" y="1372"/>
                    </a:cubicBezTo>
                    <a:cubicBezTo>
                      <a:pt x="47" y="1372"/>
                      <a:pt x="0" y="1335"/>
                      <a:pt x="168" y="1314"/>
                    </a:cubicBezTo>
                    <a:cubicBezTo>
                      <a:pt x="168" y="1314"/>
                      <a:pt x="273" y="1324"/>
                      <a:pt x="614" y="746"/>
                    </a:cubicBezTo>
                    <a:cubicBezTo>
                      <a:pt x="614" y="746"/>
                      <a:pt x="683" y="620"/>
                      <a:pt x="709" y="447"/>
                    </a:cubicBezTo>
                    <a:cubicBezTo>
                      <a:pt x="709" y="447"/>
                      <a:pt x="840" y="95"/>
                      <a:pt x="977" y="47"/>
                    </a:cubicBezTo>
                    <a:cubicBezTo>
                      <a:pt x="1114" y="0"/>
                      <a:pt x="1056" y="95"/>
                      <a:pt x="956" y="168"/>
                    </a:cubicBezTo>
                    <a:close/>
                  </a:path>
                </a:pathLst>
              </a:custGeom>
              <a:gradFill rotWithShape="1">
                <a:gsLst>
                  <a:gs pos="0">
                    <a:srgbClr val="0061B2"/>
                  </a:gs>
                  <a:gs pos="50000">
                    <a:srgbClr val="A9CAE5"/>
                  </a:gs>
                  <a:gs pos="100000">
                    <a:srgbClr val="0061B2"/>
                  </a:gs>
                </a:gsLst>
                <a:lin ang="189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6" name="Freeform 562"/>
              <p:cNvSpPr>
                <a:spLocks/>
              </p:cNvSpPr>
              <p:nvPr/>
            </p:nvSpPr>
            <p:spPr bwMode="gray">
              <a:xfrm>
                <a:off x="4426" y="2192"/>
                <a:ext cx="204" cy="400"/>
              </a:xfrm>
              <a:custGeom>
                <a:avLst/>
                <a:gdLst>
                  <a:gd name="T0" fmla="*/ 0 w 805"/>
                  <a:gd name="T1" fmla="*/ 0 h 1580"/>
                  <a:gd name="T2" fmla="*/ 0 w 805"/>
                  <a:gd name="T3" fmla="*/ 0 h 1580"/>
                  <a:gd name="T4" fmla="*/ 0 w 805"/>
                  <a:gd name="T5" fmla="*/ 0 h 1580"/>
                  <a:gd name="T6" fmla="*/ 0 w 805"/>
                  <a:gd name="T7" fmla="*/ 0 h 1580"/>
                  <a:gd name="T8" fmla="*/ 0 w 805"/>
                  <a:gd name="T9" fmla="*/ 0 h 1580"/>
                  <a:gd name="T10" fmla="*/ 0 w 805"/>
                  <a:gd name="T11" fmla="*/ 0 h 1580"/>
                  <a:gd name="T12" fmla="*/ 0 w 805"/>
                  <a:gd name="T13" fmla="*/ 0 h 1580"/>
                  <a:gd name="T14" fmla="*/ 0 60000 65536"/>
                  <a:gd name="T15" fmla="*/ 0 60000 65536"/>
                  <a:gd name="T16" fmla="*/ 0 60000 65536"/>
                  <a:gd name="T17" fmla="*/ 0 60000 65536"/>
                  <a:gd name="T18" fmla="*/ 0 60000 65536"/>
                  <a:gd name="T19" fmla="*/ 0 60000 65536"/>
                  <a:gd name="T20" fmla="*/ 0 60000 65536"/>
                  <a:gd name="T21" fmla="*/ 0 w 805"/>
                  <a:gd name="T22" fmla="*/ 0 h 1580"/>
                  <a:gd name="T23" fmla="*/ 805 w 805"/>
                  <a:gd name="T24" fmla="*/ 1580 h 15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5" h="1580">
                    <a:moveTo>
                      <a:pt x="38" y="45"/>
                    </a:moveTo>
                    <a:cubicBezTo>
                      <a:pt x="0" y="23"/>
                      <a:pt x="69" y="0"/>
                      <a:pt x="78" y="7"/>
                    </a:cubicBezTo>
                    <a:cubicBezTo>
                      <a:pt x="78" y="7"/>
                      <a:pt x="660" y="367"/>
                      <a:pt x="678" y="553"/>
                    </a:cubicBezTo>
                    <a:cubicBezTo>
                      <a:pt x="678" y="553"/>
                      <a:pt x="734" y="584"/>
                      <a:pt x="801" y="1447"/>
                    </a:cubicBezTo>
                    <a:cubicBezTo>
                      <a:pt x="805" y="1500"/>
                      <a:pt x="631" y="1580"/>
                      <a:pt x="631" y="1580"/>
                    </a:cubicBezTo>
                    <a:cubicBezTo>
                      <a:pt x="550" y="626"/>
                      <a:pt x="550" y="626"/>
                      <a:pt x="550" y="626"/>
                    </a:cubicBezTo>
                    <a:cubicBezTo>
                      <a:pt x="550" y="626"/>
                      <a:pt x="403" y="253"/>
                      <a:pt x="38" y="45"/>
                    </a:cubicBezTo>
                    <a:close/>
                  </a:path>
                </a:pathLst>
              </a:custGeom>
              <a:solidFill>
                <a:srgbClr val="F2C16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7" name="Freeform 563"/>
              <p:cNvSpPr>
                <a:spLocks/>
              </p:cNvSpPr>
              <p:nvPr/>
            </p:nvSpPr>
            <p:spPr bwMode="gray">
              <a:xfrm>
                <a:off x="4156" y="1877"/>
                <a:ext cx="222" cy="430"/>
              </a:xfrm>
              <a:custGeom>
                <a:avLst/>
                <a:gdLst>
                  <a:gd name="T0" fmla="*/ 0 w 877"/>
                  <a:gd name="T1" fmla="*/ 0 h 1701"/>
                  <a:gd name="T2" fmla="*/ 0 w 877"/>
                  <a:gd name="T3" fmla="*/ 0 h 1701"/>
                  <a:gd name="T4" fmla="*/ 0 w 877"/>
                  <a:gd name="T5" fmla="*/ 0 h 1701"/>
                  <a:gd name="T6" fmla="*/ 0 w 877"/>
                  <a:gd name="T7" fmla="*/ 0 h 1701"/>
                  <a:gd name="T8" fmla="*/ 0 w 877"/>
                  <a:gd name="T9" fmla="*/ 0 h 1701"/>
                  <a:gd name="T10" fmla="*/ 0 w 877"/>
                  <a:gd name="T11" fmla="*/ 0 h 1701"/>
                  <a:gd name="T12" fmla="*/ 0 60000 65536"/>
                  <a:gd name="T13" fmla="*/ 0 60000 65536"/>
                  <a:gd name="T14" fmla="*/ 0 60000 65536"/>
                  <a:gd name="T15" fmla="*/ 0 60000 65536"/>
                  <a:gd name="T16" fmla="*/ 0 60000 65536"/>
                  <a:gd name="T17" fmla="*/ 0 60000 65536"/>
                  <a:gd name="T18" fmla="*/ 0 w 877"/>
                  <a:gd name="T19" fmla="*/ 0 h 1701"/>
                  <a:gd name="T20" fmla="*/ 877 w 877"/>
                  <a:gd name="T21" fmla="*/ 1701 h 1701"/>
                </a:gdLst>
                <a:ahLst/>
                <a:cxnLst>
                  <a:cxn ang="T12">
                    <a:pos x="T0" y="T1"/>
                  </a:cxn>
                  <a:cxn ang="T13">
                    <a:pos x="T2" y="T3"/>
                  </a:cxn>
                  <a:cxn ang="T14">
                    <a:pos x="T4" y="T5"/>
                  </a:cxn>
                  <a:cxn ang="T15">
                    <a:pos x="T6" y="T7"/>
                  </a:cxn>
                  <a:cxn ang="T16">
                    <a:pos x="T8" y="T9"/>
                  </a:cxn>
                  <a:cxn ang="T17">
                    <a:pos x="T10" y="T11"/>
                  </a:cxn>
                </a:cxnLst>
                <a:rect l="T18" t="T19" r="T20" b="T21"/>
                <a:pathLst>
                  <a:path w="877" h="1701">
                    <a:moveTo>
                      <a:pt x="877" y="1033"/>
                    </a:moveTo>
                    <a:cubicBezTo>
                      <a:pt x="877" y="1033"/>
                      <a:pt x="827" y="954"/>
                      <a:pt x="762" y="477"/>
                    </a:cubicBezTo>
                    <a:cubicBezTo>
                      <a:pt x="697" y="0"/>
                      <a:pt x="11" y="1087"/>
                      <a:pt x="11" y="1087"/>
                    </a:cubicBezTo>
                    <a:cubicBezTo>
                      <a:pt x="0" y="1459"/>
                      <a:pt x="0" y="1459"/>
                      <a:pt x="0" y="1459"/>
                    </a:cubicBezTo>
                    <a:cubicBezTo>
                      <a:pt x="0" y="1459"/>
                      <a:pt x="47" y="1701"/>
                      <a:pt x="264" y="1665"/>
                    </a:cubicBezTo>
                    <a:cubicBezTo>
                      <a:pt x="264" y="1665"/>
                      <a:pt x="762" y="1621"/>
                      <a:pt x="877" y="1033"/>
                    </a:cubicBezTo>
                    <a:close/>
                  </a:path>
                </a:pathLst>
              </a:custGeom>
              <a:gradFill rotWithShape="1">
                <a:gsLst>
                  <a:gs pos="0">
                    <a:srgbClr val="AC8C6F"/>
                  </a:gs>
                  <a:gs pos="100000">
                    <a:srgbClr val="8E633B"/>
                  </a:gs>
                </a:gsLst>
                <a:lin ang="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8" name="Freeform 564"/>
              <p:cNvSpPr>
                <a:spLocks/>
              </p:cNvSpPr>
              <p:nvPr/>
            </p:nvSpPr>
            <p:spPr bwMode="gray">
              <a:xfrm>
                <a:off x="4024" y="1683"/>
                <a:ext cx="398" cy="511"/>
              </a:xfrm>
              <a:custGeom>
                <a:avLst/>
                <a:gdLst>
                  <a:gd name="T0" fmla="*/ 0 w 1572"/>
                  <a:gd name="T1" fmla="*/ 0 h 2024"/>
                  <a:gd name="T2" fmla="*/ 0 w 1572"/>
                  <a:gd name="T3" fmla="*/ 0 h 2024"/>
                  <a:gd name="T4" fmla="*/ 0 w 1572"/>
                  <a:gd name="T5" fmla="*/ 0 h 2024"/>
                  <a:gd name="T6" fmla="*/ 0 w 1572"/>
                  <a:gd name="T7" fmla="*/ 0 h 2024"/>
                  <a:gd name="T8" fmla="*/ 0 w 1572"/>
                  <a:gd name="T9" fmla="*/ 0 h 2024"/>
                  <a:gd name="T10" fmla="*/ 0 w 1572"/>
                  <a:gd name="T11" fmla="*/ 0 h 2024"/>
                  <a:gd name="T12" fmla="*/ 0 w 1572"/>
                  <a:gd name="T13" fmla="*/ 0 h 2024"/>
                  <a:gd name="T14" fmla="*/ 0 w 1572"/>
                  <a:gd name="T15" fmla="*/ 0 h 2024"/>
                  <a:gd name="T16" fmla="*/ 0 w 1572"/>
                  <a:gd name="T17" fmla="*/ 0 h 20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2"/>
                  <a:gd name="T28" fmla="*/ 0 h 2024"/>
                  <a:gd name="T29" fmla="*/ 1572 w 1572"/>
                  <a:gd name="T30" fmla="*/ 2024 h 20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2" h="2024">
                    <a:moveTo>
                      <a:pt x="1180" y="890"/>
                    </a:moveTo>
                    <a:cubicBezTo>
                      <a:pt x="1189" y="747"/>
                      <a:pt x="1203" y="599"/>
                      <a:pt x="1168" y="488"/>
                    </a:cubicBezTo>
                    <a:cubicBezTo>
                      <a:pt x="1068" y="172"/>
                      <a:pt x="811" y="0"/>
                      <a:pt x="588" y="0"/>
                    </a:cubicBezTo>
                    <a:cubicBezTo>
                      <a:pt x="401" y="0"/>
                      <a:pt x="196" y="70"/>
                      <a:pt x="88" y="304"/>
                    </a:cubicBezTo>
                    <a:cubicBezTo>
                      <a:pt x="8" y="477"/>
                      <a:pt x="0" y="775"/>
                      <a:pt x="0" y="1012"/>
                    </a:cubicBezTo>
                    <a:cubicBezTo>
                      <a:pt x="0" y="1571"/>
                      <a:pt x="263" y="2024"/>
                      <a:pt x="588" y="2024"/>
                    </a:cubicBezTo>
                    <a:cubicBezTo>
                      <a:pt x="645" y="2024"/>
                      <a:pt x="701" y="2010"/>
                      <a:pt x="753" y="1983"/>
                    </a:cubicBezTo>
                    <a:cubicBezTo>
                      <a:pt x="985" y="1896"/>
                      <a:pt x="1314" y="1431"/>
                      <a:pt x="1440" y="1120"/>
                    </a:cubicBezTo>
                    <a:cubicBezTo>
                      <a:pt x="1572" y="794"/>
                      <a:pt x="1264" y="865"/>
                      <a:pt x="1180" y="890"/>
                    </a:cubicBezTo>
                    <a:close/>
                  </a:path>
                </a:pathLst>
              </a:custGeom>
              <a:gradFill rotWithShape="1">
                <a:gsLst>
                  <a:gs pos="0">
                    <a:srgbClr val="DCBC9E"/>
                  </a:gs>
                  <a:gs pos="100000">
                    <a:srgbClr val="CFA47C"/>
                  </a:gs>
                </a:gsLst>
                <a:lin ang="27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9" name="Freeform 565"/>
              <p:cNvSpPr>
                <a:spLocks/>
              </p:cNvSpPr>
              <p:nvPr/>
            </p:nvSpPr>
            <p:spPr bwMode="gray">
              <a:xfrm>
                <a:off x="4028" y="1604"/>
                <a:ext cx="449" cy="429"/>
              </a:xfrm>
              <a:custGeom>
                <a:avLst/>
                <a:gdLst>
                  <a:gd name="T0" fmla="*/ 0 w 1776"/>
                  <a:gd name="T1" fmla="*/ 0 h 1697"/>
                  <a:gd name="T2" fmla="*/ 0 w 1776"/>
                  <a:gd name="T3" fmla="*/ 0 h 1697"/>
                  <a:gd name="T4" fmla="*/ 0 w 1776"/>
                  <a:gd name="T5" fmla="*/ 0 h 1697"/>
                  <a:gd name="T6" fmla="*/ 0 w 1776"/>
                  <a:gd name="T7" fmla="*/ 0 h 1697"/>
                  <a:gd name="T8" fmla="*/ 0 w 1776"/>
                  <a:gd name="T9" fmla="*/ 0 h 1697"/>
                  <a:gd name="T10" fmla="*/ 0 w 1776"/>
                  <a:gd name="T11" fmla="*/ 0 h 1697"/>
                  <a:gd name="T12" fmla="*/ 0 w 1776"/>
                  <a:gd name="T13" fmla="*/ 0 h 1697"/>
                  <a:gd name="T14" fmla="*/ 0 w 1776"/>
                  <a:gd name="T15" fmla="*/ 0 h 1697"/>
                  <a:gd name="T16" fmla="*/ 0 w 1776"/>
                  <a:gd name="T17" fmla="*/ 0 h 1697"/>
                  <a:gd name="T18" fmla="*/ 0 w 1776"/>
                  <a:gd name="T19" fmla="*/ 0 h 16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6"/>
                  <a:gd name="T31" fmla="*/ 0 h 1697"/>
                  <a:gd name="T32" fmla="*/ 1776 w 1776"/>
                  <a:gd name="T33" fmla="*/ 1697 h 16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6" h="1697">
                    <a:moveTo>
                      <a:pt x="0" y="408"/>
                    </a:moveTo>
                    <a:cubicBezTo>
                      <a:pt x="0" y="408"/>
                      <a:pt x="146" y="885"/>
                      <a:pt x="568" y="560"/>
                    </a:cubicBezTo>
                    <a:cubicBezTo>
                      <a:pt x="776" y="400"/>
                      <a:pt x="904" y="640"/>
                      <a:pt x="904" y="640"/>
                    </a:cubicBezTo>
                    <a:cubicBezTo>
                      <a:pt x="904" y="640"/>
                      <a:pt x="1209" y="507"/>
                      <a:pt x="1164" y="1202"/>
                    </a:cubicBezTo>
                    <a:cubicBezTo>
                      <a:pt x="1164" y="1202"/>
                      <a:pt x="1680" y="1022"/>
                      <a:pt x="1290" y="1697"/>
                    </a:cubicBezTo>
                    <a:cubicBezTo>
                      <a:pt x="1290" y="1697"/>
                      <a:pt x="1440" y="1656"/>
                      <a:pt x="1600" y="1304"/>
                    </a:cubicBezTo>
                    <a:cubicBezTo>
                      <a:pt x="1600" y="1304"/>
                      <a:pt x="1776" y="752"/>
                      <a:pt x="1560" y="360"/>
                    </a:cubicBezTo>
                    <a:cubicBezTo>
                      <a:pt x="1560" y="360"/>
                      <a:pt x="1520" y="272"/>
                      <a:pt x="1264" y="192"/>
                    </a:cubicBezTo>
                    <a:cubicBezTo>
                      <a:pt x="1264" y="192"/>
                      <a:pt x="1160" y="128"/>
                      <a:pt x="1128" y="104"/>
                    </a:cubicBezTo>
                    <a:cubicBezTo>
                      <a:pt x="1096" y="80"/>
                      <a:pt x="520" y="0"/>
                      <a:pt x="0" y="408"/>
                    </a:cubicBezTo>
                    <a:close/>
                  </a:path>
                </a:pathLst>
              </a:custGeom>
              <a:gradFill rotWithShape="1">
                <a:gsLst>
                  <a:gs pos="0">
                    <a:srgbClr val="828282"/>
                  </a:gs>
                  <a:gs pos="50000">
                    <a:srgbClr val="343434"/>
                  </a:gs>
                  <a:gs pos="100000">
                    <a:srgbClr val="828282"/>
                  </a:gs>
                </a:gsLst>
                <a:lin ang="189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0" name="Freeform 566"/>
              <p:cNvSpPr>
                <a:spLocks/>
              </p:cNvSpPr>
              <p:nvPr/>
            </p:nvSpPr>
            <p:spPr bwMode="gray">
              <a:xfrm>
                <a:off x="4028" y="1759"/>
                <a:ext cx="237" cy="163"/>
              </a:xfrm>
              <a:custGeom>
                <a:avLst/>
                <a:gdLst>
                  <a:gd name="T0" fmla="*/ 0 w 936"/>
                  <a:gd name="T1" fmla="*/ 0 h 648"/>
                  <a:gd name="T2" fmla="*/ 0 w 936"/>
                  <a:gd name="T3" fmla="*/ 0 h 648"/>
                  <a:gd name="T4" fmla="*/ 0 w 936"/>
                  <a:gd name="T5" fmla="*/ 0 h 648"/>
                  <a:gd name="T6" fmla="*/ 0 w 936"/>
                  <a:gd name="T7" fmla="*/ 0 h 648"/>
                  <a:gd name="T8" fmla="*/ 0 w 936"/>
                  <a:gd name="T9" fmla="*/ 0 h 648"/>
                  <a:gd name="T10" fmla="*/ 0 60000 65536"/>
                  <a:gd name="T11" fmla="*/ 0 60000 65536"/>
                  <a:gd name="T12" fmla="*/ 0 60000 65536"/>
                  <a:gd name="T13" fmla="*/ 0 60000 65536"/>
                  <a:gd name="T14" fmla="*/ 0 60000 65536"/>
                  <a:gd name="T15" fmla="*/ 0 w 936"/>
                  <a:gd name="T16" fmla="*/ 0 h 648"/>
                  <a:gd name="T17" fmla="*/ 936 w 936"/>
                  <a:gd name="T18" fmla="*/ 648 h 648"/>
                </a:gdLst>
                <a:ahLst/>
                <a:cxnLst>
                  <a:cxn ang="T10">
                    <a:pos x="T0" y="T1"/>
                  </a:cxn>
                  <a:cxn ang="T11">
                    <a:pos x="T2" y="T3"/>
                  </a:cxn>
                  <a:cxn ang="T12">
                    <a:pos x="T4" y="T5"/>
                  </a:cxn>
                  <a:cxn ang="T13">
                    <a:pos x="T6" y="T7"/>
                  </a:cxn>
                  <a:cxn ang="T14">
                    <a:pos x="T8" y="T9"/>
                  </a:cxn>
                </a:cxnLst>
                <a:rect l="T15" t="T16" r="T17" b="T18"/>
                <a:pathLst>
                  <a:path w="936" h="648">
                    <a:moveTo>
                      <a:pt x="72" y="126"/>
                    </a:moveTo>
                    <a:cubicBezTo>
                      <a:pt x="72" y="126"/>
                      <a:pt x="300" y="240"/>
                      <a:pt x="426" y="180"/>
                    </a:cubicBezTo>
                    <a:cubicBezTo>
                      <a:pt x="552" y="120"/>
                      <a:pt x="936" y="0"/>
                      <a:pt x="936" y="132"/>
                    </a:cubicBezTo>
                    <a:cubicBezTo>
                      <a:pt x="936" y="132"/>
                      <a:pt x="708" y="642"/>
                      <a:pt x="42" y="648"/>
                    </a:cubicBezTo>
                    <a:cubicBezTo>
                      <a:pt x="42" y="648"/>
                      <a:pt x="0" y="462"/>
                      <a:pt x="72" y="126"/>
                    </a:cubicBezTo>
                    <a:close/>
                  </a:path>
                </a:pathLst>
              </a:custGeom>
              <a:solidFill>
                <a:srgbClr val="F8D3B0">
                  <a:alpha val="59999"/>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1" name="Freeform 567"/>
              <p:cNvSpPr>
                <a:spLocks/>
              </p:cNvSpPr>
              <p:nvPr/>
            </p:nvSpPr>
            <p:spPr bwMode="gray">
              <a:xfrm>
                <a:off x="4190" y="1935"/>
                <a:ext cx="172" cy="232"/>
              </a:xfrm>
              <a:custGeom>
                <a:avLst/>
                <a:gdLst>
                  <a:gd name="T0" fmla="*/ 0 w 678"/>
                  <a:gd name="T1" fmla="*/ 0 h 918"/>
                  <a:gd name="T2" fmla="*/ 0 w 678"/>
                  <a:gd name="T3" fmla="*/ 0 h 918"/>
                  <a:gd name="T4" fmla="*/ 0 w 678"/>
                  <a:gd name="T5" fmla="*/ 0 h 918"/>
                  <a:gd name="T6" fmla="*/ 0 w 678"/>
                  <a:gd name="T7" fmla="*/ 0 h 918"/>
                  <a:gd name="T8" fmla="*/ 0 60000 65536"/>
                  <a:gd name="T9" fmla="*/ 0 60000 65536"/>
                  <a:gd name="T10" fmla="*/ 0 60000 65536"/>
                  <a:gd name="T11" fmla="*/ 0 60000 65536"/>
                  <a:gd name="T12" fmla="*/ 0 w 678"/>
                  <a:gd name="T13" fmla="*/ 0 h 918"/>
                  <a:gd name="T14" fmla="*/ 678 w 678"/>
                  <a:gd name="T15" fmla="*/ 918 h 918"/>
                </a:gdLst>
                <a:ahLst/>
                <a:cxnLst>
                  <a:cxn ang="T8">
                    <a:pos x="T0" y="T1"/>
                  </a:cxn>
                  <a:cxn ang="T9">
                    <a:pos x="T2" y="T3"/>
                  </a:cxn>
                  <a:cxn ang="T10">
                    <a:pos x="T4" y="T5"/>
                  </a:cxn>
                  <a:cxn ang="T11">
                    <a:pos x="T6" y="T7"/>
                  </a:cxn>
                </a:cxnLst>
                <a:rect l="T12" t="T13" r="T14" b="T15"/>
                <a:pathLst>
                  <a:path w="678" h="918">
                    <a:moveTo>
                      <a:pt x="564" y="0"/>
                    </a:moveTo>
                    <a:cubicBezTo>
                      <a:pt x="564" y="0"/>
                      <a:pt x="450" y="792"/>
                      <a:pt x="0" y="918"/>
                    </a:cubicBezTo>
                    <a:cubicBezTo>
                      <a:pt x="0" y="918"/>
                      <a:pt x="498" y="750"/>
                      <a:pt x="600" y="342"/>
                    </a:cubicBezTo>
                    <a:cubicBezTo>
                      <a:pt x="600" y="342"/>
                      <a:pt x="678" y="84"/>
                      <a:pt x="564" y="0"/>
                    </a:cubicBezTo>
                    <a:close/>
                  </a:path>
                </a:pathLst>
              </a:custGeom>
              <a:solidFill>
                <a:srgbClr val="F8D3B0">
                  <a:alpha val="59999"/>
                </a:srgbClr>
              </a:soli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2" name="Freeform 568"/>
              <p:cNvSpPr>
                <a:spLocks/>
              </p:cNvSpPr>
              <p:nvPr/>
            </p:nvSpPr>
            <p:spPr bwMode="gray">
              <a:xfrm>
                <a:off x="4334" y="1883"/>
                <a:ext cx="89" cy="79"/>
              </a:xfrm>
              <a:custGeom>
                <a:avLst/>
                <a:gdLst>
                  <a:gd name="T0" fmla="*/ 0 w 354"/>
                  <a:gd name="T1" fmla="*/ 0 h 312"/>
                  <a:gd name="T2" fmla="*/ 0 w 354"/>
                  <a:gd name="T3" fmla="*/ 0 h 312"/>
                  <a:gd name="T4" fmla="*/ 0 w 354"/>
                  <a:gd name="T5" fmla="*/ 0 h 312"/>
                  <a:gd name="T6" fmla="*/ 0 60000 65536"/>
                  <a:gd name="T7" fmla="*/ 0 60000 65536"/>
                  <a:gd name="T8" fmla="*/ 0 60000 65536"/>
                  <a:gd name="T9" fmla="*/ 0 w 354"/>
                  <a:gd name="T10" fmla="*/ 0 h 312"/>
                  <a:gd name="T11" fmla="*/ 354 w 354"/>
                  <a:gd name="T12" fmla="*/ 312 h 312"/>
                </a:gdLst>
                <a:ahLst/>
                <a:cxnLst>
                  <a:cxn ang="T6">
                    <a:pos x="T0" y="T1"/>
                  </a:cxn>
                  <a:cxn ang="T7">
                    <a:pos x="T2" y="T3"/>
                  </a:cxn>
                  <a:cxn ang="T8">
                    <a:pos x="T4" y="T5"/>
                  </a:cxn>
                </a:cxnLst>
                <a:rect l="T9" t="T10" r="T11" b="T12"/>
                <a:pathLst>
                  <a:path w="354" h="312">
                    <a:moveTo>
                      <a:pt x="0" y="84"/>
                    </a:moveTo>
                    <a:cubicBezTo>
                      <a:pt x="0" y="84"/>
                      <a:pt x="240" y="132"/>
                      <a:pt x="198" y="312"/>
                    </a:cubicBezTo>
                    <a:cubicBezTo>
                      <a:pt x="198" y="312"/>
                      <a:pt x="354" y="0"/>
                      <a:pt x="0" y="84"/>
                    </a:cubicBezTo>
                    <a:close/>
                  </a:path>
                </a:pathLst>
              </a:custGeom>
              <a:solidFill>
                <a:srgbClr val="BC916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3" name="Freeform 569"/>
              <p:cNvSpPr>
                <a:spLocks/>
              </p:cNvSpPr>
              <p:nvPr/>
            </p:nvSpPr>
            <p:spPr bwMode="gray">
              <a:xfrm>
                <a:off x="3960" y="2168"/>
                <a:ext cx="479" cy="470"/>
              </a:xfrm>
              <a:custGeom>
                <a:avLst/>
                <a:gdLst>
                  <a:gd name="T0" fmla="*/ 177 w 479"/>
                  <a:gd name="T1" fmla="*/ 443 h 470"/>
                  <a:gd name="T2" fmla="*/ 479 w 479"/>
                  <a:gd name="T3" fmla="*/ 0 h 470"/>
                  <a:gd name="T4" fmla="*/ 460 w 479"/>
                  <a:gd name="T5" fmla="*/ 2 h 470"/>
                  <a:gd name="T6" fmla="*/ 141 w 479"/>
                  <a:gd name="T7" fmla="*/ 418 h 470"/>
                  <a:gd name="T8" fmla="*/ 58 w 479"/>
                  <a:gd name="T9" fmla="*/ 426 h 470"/>
                  <a:gd name="T10" fmla="*/ 25 w 479"/>
                  <a:gd name="T11" fmla="*/ 435 h 470"/>
                  <a:gd name="T12" fmla="*/ 166 w 479"/>
                  <a:gd name="T13" fmla="*/ 449 h 470"/>
                  <a:gd name="T14" fmla="*/ 177 w 479"/>
                  <a:gd name="T15" fmla="*/ 443 h 470"/>
                  <a:gd name="T16" fmla="*/ 0 60000 65536"/>
                  <a:gd name="T17" fmla="*/ 0 60000 65536"/>
                  <a:gd name="T18" fmla="*/ 0 60000 65536"/>
                  <a:gd name="T19" fmla="*/ 0 60000 65536"/>
                  <a:gd name="T20" fmla="*/ 0 60000 65536"/>
                  <a:gd name="T21" fmla="*/ 0 60000 65536"/>
                  <a:gd name="T22" fmla="*/ 0 60000 65536"/>
                  <a:gd name="T23" fmla="*/ 0 60000 65536"/>
                  <a:gd name="T24" fmla="*/ 0 w 479"/>
                  <a:gd name="T25" fmla="*/ 0 h 470"/>
                  <a:gd name="T26" fmla="*/ 479 w 479"/>
                  <a:gd name="T27" fmla="*/ 470 h 4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9" h="470">
                    <a:moveTo>
                      <a:pt x="177" y="443"/>
                    </a:moveTo>
                    <a:cubicBezTo>
                      <a:pt x="215" y="410"/>
                      <a:pt x="286" y="286"/>
                      <a:pt x="479" y="0"/>
                    </a:cubicBezTo>
                    <a:cubicBezTo>
                      <a:pt x="479" y="0"/>
                      <a:pt x="471" y="1"/>
                      <a:pt x="460" y="2"/>
                    </a:cubicBezTo>
                    <a:cubicBezTo>
                      <a:pt x="460" y="2"/>
                      <a:pt x="201" y="394"/>
                      <a:pt x="141" y="418"/>
                    </a:cubicBezTo>
                    <a:cubicBezTo>
                      <a:pt x="141" y="418"/>
                      <a:pt x="117" y="435"/>
                      <a:pt x="58" y="426"/>
                    </a:cubicBezTo>
                    <a:cubicBezTo>
                      <a:pt x="0" y="416"/>
                      <a:pt x="25" y="435"/>
                      <a:pt x="25" y="435"/>
                    </a:cubicBezTo>
                    <a:cubicBezTo>
                      <a:pt x="25" y="435"/>
                      <a:pt x="125" y="470"/>
                      <a:pt x="166" y="449"/>
                    </a:cubicBezTo>
                    <a:cubicBezTo>
                      <a:pt x="179" y="442"/>
                      <a:pt x="174" y="446"/>
                      <a:pt x="177" y="443"/>
                    </a:cubicBezTo>
                    <a:close/>
                  </a:path>
                </a:pathLst>
              </a:custGeom>
              <a:solidFill>
                <a:srgbClr val="515E60">
                  <a:alpha val="70195"/>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4" name="Freeform 570"/>
              <p:cNvSpPr>
                <a:spLocks/>
              </p:cNvSpPr>
              <p:nvPr/>
            </p:nvSpPr>
            <p:spPr bwMode="gray">
              <a:xfrm>
                <a:off x="3960" y="2159"/>
                <a:ext cx="480" cy="462"/>
              </a:xfrm>
              <a:custGeom>
                <a:avLst/>
                <a:gdLst>
                  <a:gd name="T0" fmla="*/ 0 w 1897"/>
                  <a:gd name="T1" fmla="*/ 0 h 1829"/>
                  <a:gd name="T2" fmla="*/ 0 w 1897"/>
                  <a:gd name="T3" fmla="*/ 0 h 1829"/>
                  <a:gd name="T4" fmla="*/ 0 w 1897"/>
                  <a:gd name="T5" fmla="*/ 0 h 1829"/>
                  <a:gd name="T6" fmla="*/ 0 w 1897"/>
                  <a:gd name="T7" fmla="*/ 0 h 1829"/>
                  <a:gd name="T8" fmla="*/ 0 w 1897"/>
                  <a:gd name="T9" fmla="*/ 0 h 1829"/>
                  <a:gd name="T10" fmla="*/ 0 w 1897"/>
                  <a:gd name="T11" fmla="*/ 0 h 1829"/>
                  <a:gd name="T12" fmla="*/ 0 w 1897"/>
                  <a:gd name="T13" fmla="*/ 0 h 1829"/>
                  <a:gd name="T14" fmla="*/ 0 60000 65536"/>
                  <a:gd name="T15" fmla="*/ 0 60000 65536"/>
                  <a:gd name="T16" fmla="*/ 0 60000 65536"/>
                  <a:gd name="T17" fmla="*/ 0 60000 65536"/>
                  <a:gd name="T18" fmla="*/ 0 60000 65536"/>
                  <a:gd name="T19" fmla="*/ 0 60000 65536"/>
                  <a:gd name="T20" fmla="*/ 0 60000 65536"/>
                  <a:gd name="T21" fmla="*/ 0 w 1897"/>
                  <a:gd name="T22" fmla="*/ 0 h 1829"/>
                  <a:gd name="T23" fmla="*/ 1897 w 1897"/>
                  <a:gd name="T24" fmla="*/ 1829 h 18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7" h="1829">
                    <a:moveTo>
                      <a:pt x="1897" y="42"/>
                    </a:moveTo>
                    <a:cubicBezTo>
                      <a:pt x="1897" y="42"/>
                      <a:pt x="1860" y="0"/>
                      <a:pt x="1818" y="5"/>
                    </a:cubicBezTo>
                    <a:cubicBezTo>
                      <a:pt x="1818" y="5"/>
                      <a:pt x="794" y="1556"/>
                      <a:pt x="557" y="1650"/>
                    </a:cubicBezTo>
                    <a:cubicBezTo>
                      <a:pt x="557" y="1650"/>
                      <a:pt x="462" y="1719"/>
                      <a:pt x="231" y="1682"/>
                    </a:cubicBezTo>
                    <a:cubicBezTo>
                      <a:pt x="0" y="1645"/>
                      <a:pt x="100" y="1719"/>
                      <a:pt x="100" y="1719"/>
                    </a:cubicBezTo>
                    <a:cubicBezTo>
                      <a:pt x="100" y="1719"/>
                      <a:pt x="389" y="1829"/>
                      <a:pt x="552" y="1745"/>
                    </a:cubicBezTo>
                    <a:cubicBezTo>
                      <a:pt x="715" y="1661"/>
                      <a:pt x="778" y="1708"/>
                      <a:pt x="1897" y="42"/>
                    </a:cubicBezTo>
                    <a:close/>
                  </a:path>
                </a:pathLst>
              </a:custGeom>
              <a:gradFill rotWithShape="1">
                <a:gsLst>
                  <a:gs pos="0">
                    <a:srgbClr val="0061B2"/>
                  </a:gs>
                  <a:gs pos="50000">
                    <a:srgbClr val="A9CAE5"/>
                  </a:gs>
                  <a:gs pos="100000">
                    <a:srgbClr val="0061B2"/>
                  </a:gs>
                </a:gsLst>
                <a:lin ang="189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5" name="Freeform 571"/>
              <p:cNvSpPr>
                <a:spLocks/>
              </p:cNvSpPr>
              <p:nvPr/>
            </p:nvSpPr>
            <p:spPr bwMode="gray">
              <a:xfrm>
                <a:off x="4300" y="2138"/>
                <a:ext cx="171" cy="129"/>
              </a:xfrm>
              <a:custGeom>
                <a:avLst/>
                <a:gdLst>
                  <a:gd name="T0" fmla="*/ 0 w 674"/>
                  <a:gd name="T1" fmla="*/ 0 h 510"/>
                  <a:gd name="T2" fmla="*/ 0 w 674"/>
                  <a:gd name="T3" fmla="*/ 0 h 510"/>
                  <a:gd name="T4" fmla="*/ 0 w 674"/>
                  <a:gd name="T5" fmla="*/ 0 h 510"/>
                  <a:gd name="T6" fmla="*/ 0 w 674"/>
                  <a:gd name="T7" fmla="*/ 0 h 510"/>
                  <a:gd name="T8" fmla="*/ 0 w 674"/>
                  <a:gd name="T9" fmla="*/ 0 h 510"/>
                  <a:gd name="T10" fmla="*/ 0 60000 65536"/>
                  <a:gd name="T11" fmla="*/ 0 60000 65536"/>
                  <a:gd name="T12" fmla="*/ 0 60000 65536"/>
                  <a:gd name="T13" fmla="*/ 0 60000 65536"/>
                  <a:gd name="T14" fmla="*/ 0 60000 65536"/>
                  <a:gd name="T15" fmla="*/ 0 w 674"/>
                  <a:gd name="T16" fmla="*/ 0 h 510"/>
                  <a:gd name="T17" fmla="*/ 674 w 674"/>
                  <a:gd name="T18" fmla="*/ 510 h 510"/>
                </a:gdLst>
                <a:ahLst/>
                <a:cxnLst>
                  <a:cxn ang="T10">
                    <a:pos x="T0" y="T1"/>
                  </a:cxn>
                  <a:cxn ang="T11">
                    <a:pos x="T2" y="T3"/>
                  </a:cxn>
                  <a:cxn ang="T12">
                    <a:pos x="T4" y="T5"/>
                  </a:cxn>
                  <a:cxn ang="T13">
                    <a:pos x="T6" y="T7"/>
                  </a:cxn>
                  <a:cxn ang="T14">
                    <a:pos x="T8" y="T9"/>
                  </a:cxn>
                </a:cxnLst>
                <a:rect l="T15" t="T16" r="T17" b="T18"/>
                <a:pathLst>
                  <a:path w="674" h="510">
                    <a:moveTo>
                      <a:pt x="309" y="0"/>
                    </a:moveTo>
                    <a:cubicBezTo>
                      <a:pt x="377" y="40"/>
                      <a:pt x="377" y="40"/>
                      <a:pt x="377" y="40"/>
                    </a:cubicBezTo>
                    <a:cubicBezTo>
                      <a:pt x="377" y="40"/>
                      <a:pt x="585" y="122"/>
                      <a:pt x="674" y="181"/>
                    </a:cubicBezTo>
                    <a:cubicBezTo>
                      <a:pt x="0" y="510"/>
                      <a:pt x="0" y="510"/>
                      <a:pt x="0" y="510"/>
                    </a:cubicBezTo>
                    <a:cubicBezTo>
                      <a:pt x="0" y="510"/>
                      <a:pt x="218" y="388"/>
                      <a:pt x="309" y="0"/>
                    </a:cubicBezTo>
                    <a:close/>
                  </a:path>
                </a:pathLst>
              </a:custGeom>
              <a:solidFill>
                <a:srgbClr val="F9E1B1">
                  <a:alpha val="50195"/>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6" name="Freeform 572"/>
              <p:cNvSpPr>
                <a:spLocks/>
              </p:cNvSpPr>
              <p:nvPr/>
            </p:nvSpPr>
            <p:spPr bwMode="gray">
              <a:xfrm>
                <a:off x="3683" y="2506"/>
                <a:ext cx="338" cy="159"/>
              </a:xfrm>
              <a:custGeom>
                <a:avLst/>
                <a:gdLst>
                  <a:gd name="T0" fmla="*/ 252 w 338"/>
                  <a:gd name="T1" fmla="*/ 0 h 159"/>
                  <a:gd name="T2" fmla="*/ 338 w 338"/>
                  <a:gd name="T3" fmla="*/ 84 h 159"/>
                  <a:gd name="T4" fmla="*/ 81 w 338"/>
                  <a:gd name="T5" fmla="*/ 159 h 159"/>
                  <a:gd name="T6" fmla="*/ 0 w 338"/>
                  <a:gd name="T7" fmla="*/ 71 h 159"/>
                  <a:gd name="T8" fmla="*/ 252 w 338"/>
                  <a:gd name="T9" fmla="*/ 0 h 159"/>
                  <a:gd name="T10" fmla="*/ 0 60000 65536"/>
                  <a:gd name="T11" fmla="*/ 0 60000 65536"/>
                  <a:gd name="T12" fmla="*/ 0 60000 65536"/>
                  <a:gd name="T13" fmla="*/ 0 60000 65536"/>
                  <a:gd name="T14" fmla="*/ 0 60000 65536"/>
                  <a:gd name="T15" fmla="*/ 0 w 338"/>
                  <a:gd name="T16" fmla="*/ 0 h 159"/>
                  <a:gd name="T17" fmla="*/ 338 w 338"/>
                  <a:gd name="T18" fmla="*/ 159 h 159"/>
                </a:gdLst>
                <a:ahLst/>
                <a:cxnLst>
                  <a:cxn ang="T10">
                    <a:pos x="T0" y="T1"/>
                  </a:cxn>
                  <a:cxn ang="T11">
                    <a:pos x="T2" y="T3"/>
                  </a:cxn>
                  <a:cxn ang="T12">
                    <a:pos x="T4" y="T5"/>
                  </a:cxn>
                  <a:cxn ang="T13">
                    <a:pos x="T6" y="T7"/>
                  </a:cxn>
                  <a:cxn ang="T14">
                    <a:pos x="T8" y="T9"/>
                  </a:cxn>
                </a:cxnLst>
                <a:rect l="T15" t="T16" r="T17" b="T18"/>
                <a:pathLst>
                  <a:path w="338" h="159">
                    <a:moveTo>
                      <a:pt x="252" y="0"/>
                    </a:moveTo>
                    <a:lnTo>
                      <a:pt x="338" y="84"/>
                    </a:lnTo>
                    <a:lnTo>
                      <a:pt x="81" y="159"/>
                    </a:lnTo>
                    <a:lnTo>
                      <a:pt x="0" y="71"/>
                    </a:lnTo>
                    <a:lnTo>
                      <a:pt x="252" y="0"/>
                    </a:lnTo>
                    <a:close/>
                  </a:path>
                </a:pathLst>
              </a:custGeom>
              <a:noFill/>
              <a:ln w="4763" cap="flat">
                <a:solidFill>
                  <a:srgbClr val="000000"/>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7" name="Freeform 573"/>
              <p:cNvSpPr>
                <a:spLocks/>
              </p:cNvSpPr>
              <p:nvPr/>
            </p:nvSpPr>
            <p:spPr bwMode="gray">
              <a:xfrm>
                <a:off x="3687" y="2508"/>
                <a:ext cx="330" cy="155"/>
              </a:xfrm>
              <a:custGeom>
                <a:avLst/>
                <a:gdLst>
                  <a:gd name="T0" fmla="*/ 246 w 330"/>
                  <a:gd name="T1" fmla="*/ 0 h 155"/>
                  <a:gd name="T2" fmla="*/ 330 w 330"/>
                  <a:gd name="T3" fmla="*/ 81 h 155"/>
                  <a:gd name="T4" fmla="*/ 79 w 330"/>
                  <a:gd name="T5" fmla="*/ 155 h 155"/>
                  <a:gd name="T6" fmla="*/ 0 w 330"/>
                  <a:gd name="T7" fmla="*/ 69 h 155"/>
                  <a:gd name="T8" fmla="*/ 246 w 330"/>
                  <a:gd name="T9" fmla="*/ 0 h 155"/>
                  <a:gd name="T10" fmla="*/ 0 60000 65536"/>
                  <a:gd name="T11" fmla="*/ 0 60000 65536"/>
                  <a:gd name="T12" fmla="*/ 0 60000 65536"/>
                  <a:gd name="T13" fmla="*/ 0 60000 65536"/>
                  <a:gd name="T14" fmla="*/ 0 60000 65536"/>
                  <a:gd name="T15" fmla="*/ 0 w 330"/>
                  <a:gd name="T16" fmla="*/ 0 h 155"/>
                  <a:gd name="T17" fmla="*/ 330 w 330"/>
                  <a:gd name="T18" fmla="*/ 155 h 155"/>
                </a:gdLst>
                <a:ahLst/>
                <a:cxnLst>
                  <a:cxn ang="T10">
                    <a:pos x="T0" y="T1"/>
                  </a:cxn>
                  <a:cxn ang="T11">
                    <a:pos x="T2" y="T3"/>
                  </a:cxn>
                  <a:cxn ang="T12">
                    <a:pos x="T4" y="T5"/>
                  </a:cxn>
                  <a:cxn ang="T13">
                    <a:pos x="T6" y="T7"/>
                  </a:cxn>
                  <a:cxn ang="T14">
                    <a:pos x="T8" y="T9"/>
                  </a:cxn>
                </a:cxnLst>
                <a:rect l="T15" t="T16" r="T17" b="T18"/>
                <a:pathLst>
                  <a:path w="330" h="155">
                    <a:moveTo>
                      <a:pt x="246" y="0"/>
                    </a:moveTo>
                    <a:lnTo>
                      <a:pt x="330" y="81"/>
                    </a:lnTo>
                    <a:lnTo>
                      <a:pt x="79" y="155"/>
                    </a:lnTo>
                    <a:lnTo>
                      <a:pt x="0" y="69"/>
                    </a:lnTo>
                    <a:lnTo>
                      <a:pt x="246" y="0"/>
                    </a:lnTo>
                    <a:close/>
                  </a:path>
                </a:pathLst>
              </a:custGeom>
              <a:noFill/>
              <a:ln w="4763" cap="flat">
                <a:solidFill>
                  <a:srgbClr val="BABABA"/>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8" name="Freeform 574"/>
              <p:cNvSpPr>
                <a:spLocks/>
              </p:cNvSpPr>
              <p:nvPr/>
            </p:nvSpPr>
            <p:spPr bwMode="gray">
              <a:xfrm>
                <a:off x="3690" y="2510"/>
                <a:ext cx="323" cy="150"/>
              </a:xfrm>
              <a:custGeom>
                <a:avLst/>
                <a:gdLst>
                  <a:gd name="T0" fmla="*/ 242 w 323"/>
                  <a:gd name="T1" fmla="*/ 0 h 150"/>
                  <a:gd name="T2" fmla="*/ 323 w 323"/>
                  <a:gd name="T3" fmla="*/ 78 h 150"/>
                  <a:gd name="T4" fmla="*/ 77 w 323"/>
                  <a:gd name="T5" fmla="*/ 150 h 150"/>
                  <a:gd name="T6" fmla="*/ 0 w 323"/>
                  <a:gd name="T7" fmla="*/ 69 h 150"/>
                  <a:gd name="T8" fmla="*/ 242 w 323"/>
                  <a:gd name="T9" fmla="*/ 0 h 150"/>
                  <a:gd name="T10" fmla="*/ 0 60000 65536"/>
                  <a:gd name="T11" fmla="*/ 0 60000 65536"/>
                  <a:gd name="T12" fmla="*/ 0 60000 65536"/>
                  <a:gd name="T13" fmla="*/ 0 60000 65536"/>
                  <a:gd name="T14" fmla="*/ 0 60000 65536"/>
                  <a:gd name="T15" fmla="*/ 0 w 323"/>
                  <a:gd name="T16" fmla="*/ 0 h 150"/>
                  <a:gd name="T17" fmla="*/ 323 w 323"/>
                  <a:gd name="T18" fmla="*/ 150 h 150"/>
                </a:gdLst>
                <a:ahLst/>
                <a:cxnLst>
                  <a:cxn ang="T10">
                    <a:pos x="T0" y="T1"/>
                  </a:cxn>
                  <a:cxn ang="T11">
                    <a:pos x="T2" y="T3"/>
                  </a:cxn>
                  <a:cxn ang="T12">
                    <a:pos x="T4" y="T5"/>
                  </a:cxn>
                  <a:cxn ang="T13">
                    <a:pos x="T6" y="T7"/>
                  </a:cxn>
                  <a:cxn ang="T14">
                    <a:pos x="T8" y="T9"/>
                  </a:cxn>
                </a:cxnLst>
                <a:rect l="T15" t="T16" r="T17" b="T18"/>
                <a:pathLst>
                  <a:path w="323" h="150">
                    <a:moveTo>
                      <a:pt x="242" y="0"/>
                    </a:moveTo>
                    <a:lnTo>
                      <a:pt x="323" y="78"/>
                    </a:lnTo>
                    <a:lnTo>
                      <a:pt x="77" y="150"/>
                    </a:lnTo>
                    <a:lnTo>
                      <a:pt x="0" y="69"/>
                    </a:lnTo>
                    <a:lnTo>
                      <a:pt x="242" y="0"/>
                    </a:lnTo>
                    <a:close/>
                  </a:path>
                </a:pathLst>
              </a:custGeom>
              <a:noFill/>
              <a:ln w="4763" cap="flat">
                <a:solidFill>
                  <a:srgbClr val="99D5DD"/>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9" name="Freeform 575"/>
              <p:cNvSpPr>
                <a:spLocks/>
              </p:cNvSpPr>
              <p:nvPr/>
            </p:nvSpPr>
            <p:spPr bwMode="gray">
              <a:xfrm>
                <a:off x="3694" y="2512"/>
                <a:ext cx="314" cy="145"/>
              </a:xfrm>
              <a:custGeom>
                <a:avLst/>
                <a:gdLst>
                  <a:gd name="T0" fmla="*/ 236 w 314"/>
                  <a:gd name="T1" fmla="*/ 0 h 145"/>
                  <a:gd name="T2" fmla="*/ 314 w 314"/>
                  <a:gd name="T3" fmla="*/ 75 h 145"/>
                  <a:gd name="T4" fmla="*/ 73 w 314"/>
                  <a:gd name="T5" fmla="*/ 145 h 145"/>
                  <a:gd name="T6" fmla="*/ 0 w 314"/>
                  <a:gd name="T7" fmla="*/ 67 h 145"/>
                  <a:gd name="T8" fmla="*/ 236 w 314"/>
                  <a:gd name="T9" fmla="*/ 0 h 145"/>
                  <a:gd name="T10" fmla="*/ 0 60000 65536"/>
                  <a:gd name="T11" fmla="*/ 0 60000 65536"/>
                  <a:gd name="T12" fmla="*/ 0 60000 65536"/>
                  <a:gd name="T13" fmla="*/ 0 60000 65536"/>
                  <a:gd name="T14" fmla="*/ 0 60000 65536"/>
                  <a:gd name="T15" fmla="*/ 0 w 314"/>
                  <a:gd name="T16" fmla="*/ 0 h 145"/>
                  <a:gd name="T17" fmla="*/ 314 w 314"/>
                  <a:gd name="T18" fmla="*/ 145 h 145"/>
                </a:gdLst>
                <a:ahLst/>
                <a:cxnLst>
                  <a:cxn ang="T10">
                    <a:pos x="T0" y="T1"/>
                  </a:cxn>
                  <a:cxn ang="T11">
                    <a:pos x="T2" y="T3"/>
                  </a:cxn>
                  <a:cxn ang="T12">
                    <a:pos x="T4" y="T5"/>
                  </a:cxn>
                  <a:cxn ang="T13">
                    <a:pos x="T6" y="T7"/>
                  </a:cxn>
                  <a:cxn ang="T14">
                    <a:pos x="T8" y="T9"/>
                  </a:cxn>
                </a:cxnLst>
                <a:rect l="T15" t="T16" r="T17" b="T18"/>
                <a:pathLst>
                  <a:path w="314" h="145">
                    <a:moveTo>
                      <a:pt x="236" y="0"/>
                    </a:moveTo>
                    <a:lnTo>
                      <a:pt x="314" y="75"/>
                    </a:lnTo>
                    <a:lnTo>
                      <a:pt x="73" y="145"/>
                    </a:lnTo>
                    <a:lnTo>
                      <a:pt x="0" y="67"/>
                    </a:lnTo>
                    <a:lnTo>
                      <a:pt x="236" y="0"/>
                    </a:lnTo>
                    <a:close/>
                  </a:path>
                </a:pathLst>
              </a:custGeom>
              <a:solidFill>
                <a:srgbClr val="BBF7FC"/>
              </a:solidFill>
              <a:ln w="4763" cap="flat">
                <a:solidFill>
                  <a:srgbClr val="FFFFFF"/>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0" name="Freeform 576"/>
              <p:cNvSpPr>
                <a:spLocks/>
              </p:cNvSpPr>
              <p:nvPr/>
            </p:nvSpPr>
            <p:spPr bwMode="gray">
              <a:xfrm>
                <a:off x="3765" y="2564"/>
                <a:ext cx="70" cy="59"/>
              </a:xfrm>
              <a:custGeom>
                <a:avLst/>
                <a:gdLst>
                  <a:gd name="T0" fmla="*/ 0 w 276"/>
                  <a:gd name="T1" fmla="*/ 0 h 235"/>
                  <a:gd name="T2" fmla="*/ 0 w 276"/>
                  <a:gd name="T3" fmla="*/ 0 h 235"/>
                  <a:gd name="T4" fmla="*/ 0 w 276"/>
                  <a:gd name="T5" fmla="*/ 0 h 235"/>
                  <a:gd name="T6" fmla="*/ 0 w 276"/>
                  <a:gd name="T7" fmla="*/ 0 h 235"/>
                  <a:gd name="T8" fmla="*/ 0 w 276"/>
                  <a:gd name="T9" fmla="*/ 0 h 235"/>
                  <a:gd name="T10" fmla="*/ 0 w 276"/>
                  <a:gd name="T11" fmla="*/ 0 h 235"/>
                  <a:gd name="T12" fmla="*/ 0 w 276"/>
                  <a:gd name="T13" fmla="*/ 0 h 235"/>
                  <a:gd name="T14" fmla="*/ 0 w 276"/>
                  <a:gd name="T15" fmla="*/ 0 h 235"/>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235"/>
                  <a:gd name="T26" fmla="*/ 276 w 276"/>
                  <a:gd name="T27" fmla="*/ 235 h 2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235">
                    <a:moveTo>
                      <a:pt x="251" y="231"/>
                    </a:moveTo>
                    <a:cubicBezTo>
                      <a:pt x="231" y="235"/>
                      <a:pt x="206" y="227"/>
                      <a:pt x="194" y="215"/>
                    </a:cubicBezTo>
                    <a:cubicBezTo>
                      <a:pt x="12" y="30"/>
                      <a:pt x="12" y="30"/>
                      <a:pt x="12" y="30"/>
                    </a:cubicBezTo>
                    <a:cubicBezTo>
                      <a:pt x="0" y="18"/>
                      <a:pt x="6" y="6"/>
                      <a:pt x="25" y="3"/>
                    </a:cubicBezTo>
                    <a:cubicBezTo>
                      <a:pt x="25" y="3"/>
                      <a:pt x="25" y="3"/>
                      <a:pt x="25" y="3"/>
                    </a:cubicBezTo>
                    <a:cubicBezTo>
                      <a:pt x="44" y="0"/>
                      <a:pt x="70" y="7"/>
                      <a:pt x="82" y="19"/>
                    </a:cubicBezTo>
                    <a:cubicBezTo>
                      <a:pt x="264" y="204"/>
                      <a:pt x="264" y="204"/>
                      <a:pt x="264" y="204"/>
                    </a:cubicBezTo>
                    <a:cubicBezTo>
                      <a:pt x="276" y="216"/>
                      <a:pt x="270" y="228"/>
                      <a:pt x="251" y="231"/>
                    </a:cubicBezTo>
                    <a:close/>
                  </a:path>
                </a:pathLst>
              </a:custGeom>
              <a:solidFill>
                <a:srgbClr val="76B6B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1" name="Freeform 577"/>
              <p:cNvSpPr>
                <a:spLocks/>
              </p:cNvSpPr>
              <p:nvPr/>
            </p:nvSpPr>
            <p:spPr bwMode="gray">
              <a:xfrm>
                <a:off x="3732" y="2570"/>
                <a:ext cx="55" cy="47"/>
              </a:xfrm>
              <a:custGeom>
                <a:avLst/>
                <a:gdLst>
                  <a:gd name="T0" fmla="*/ 0 w 218"/>
                  <a:gd name="T1" fmla="*/ 0 h 188"/>
                  <a:gd name="T2" fmla="*/ 0 w 218"/>
                  <a:gd name="T3" fmla="*/ 0 h 188"/>
                  <a:gd name="T4" fmla="*/ 0 w 218"/>
                  <a:gd name="T5" fmla="*/ 0 h 188"/>
                  <a:gd name="T6" fmla="*/ 0 w 218"/>
                  <a:gd name="T7" fmla="*/ 0 h 188"/>
                  <a:gd name="T8" fmla="*/ 0 w 218"/>
                  <a:gd name="T9" fmla="*/ 0 h 188"/>
                  <a:gd name="T10" fmla="*/ 0 w 218"/>
                  <a:gd name="T11" fmla="*/ 0 h 188"/>
                  <a:gd name="T12" fmla="*/ 0 w 218"/>
                  <a:gd name="T13" fmla="*/ 0 h 188"/>
                  <a:gd name="T14" fmla="*/ 0 w 218"/>
                  <a:gd name="T15" fmla="*/ 0 h 188"/>
                  <a:gd name="T16" fmla="*/ 0 60000 65536"/>
                  <a:gd name="T17" fmla="*/ 0 60000 65536"/>
                  <a:gd name="T18" fmla="*/ 0 60000 65536"/>
                  <a:gd name="T19" fmla="*/ 0 60000 65536"/>
                  <a:gd name="T20" fmla="*/ 0 60000 65536"/>
                  <a:gd name="T21" fmla="*/ 0 60000 65536"/>
                  <a:gd name="T22" fmla="*/ 0 60000 65536"/>
                  <a:gd name="T23" fmla="*/ 0 60000 65536"/>
                  <a:gd name="T24" fmla="*/ 0 w 218"/>
                  <a:gd name="T25" fmla="*/ 0 h 188"/>
                  <a:gd name="T26" fmla="*/ 218 w 218"/>
                  <a:gd name="T27" fmla="*/ 188 h 1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8" h="188">
                    <a:moveTo>
                      <a:pt x="194" y="183"/>
                    </a:moveTo>
                    <a:cubicBezTo>
                      <a:pt x="177" y="188"/>
                      <a:pt x="155" y="184"/>
                      <a:pt x="146" y="175"/>
                    </a:cubicBezTo>
                    <a:cubicBezTo>
                      <a:pt x="9" y="32"/>
                      <a:pt x="9" y="32"/>
                      <a:pt x="9" y="32"/>
                    </a:cubicBezTo>
                    <a:cubicBezTo>
                      <a:pt x="0" y="22"/>
                      <a:pt x="6" y="11"/>
                      <a:pt x="24" y="6"/>
                    </a:cubicBezTo>
                    <a:cubicBezTo>
                      <a:pt x="24" y="6"/>
                      <a:pt x="24" y="6"/>
                      <a:pt x="24" y="6"/>
                    </a:cubicBezTo>
                    <a:cubicBezTo>
                      <a:pt x="41" y="0"/>
                      <a:pt x="62" y="4"/>
                      <a:pt x="71" y="13"/>
                    </a:cubicBezTo>
                    <a:cubicBezTo>
                      <a:pt x="209" y="156"/>
                      <a:pt x="209" y="156"/>
                      <a:pt x="209" y="156"/>
                    </a:cubicBezTo>
                    <a:cubicBezTo>
                      <a:pt x="218" y="166"/>
                      <a:pt x="211" y="177"/>
                      <a:pt x="194" y="183"/>
                    </a:cubicBezTo>
                    <a:close/>
                  </a:path>
                </a:pathLst>
              </a:custGeom>
              <a:solidFill>
                <a:srgbClr val="76B6B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2" name="Freeform 578"/>
              <p:cNvSpPr>
                <a:spLocks/>
              </p:cNvSpPr>
              <p:nvPr/>
            </p:nvSpPr>
            <p:spPr bwMode="gray">
              <a:xfrm>
                <a:off x="3809" y="2528"/>
                <a:ext cx="148" cy="73"/>
              </a:xfrm>
              <a:custGeom>
                <a:avLst/>
                <a:gdLst>
                  <a:gd name="T0" fmla="*/ 42 w 148"/>
                  <a:gd name="T1" fmla="*/ 73 h 73"/>
                  <a:gd name="T2" fmla="*/ 0 w 148"/>
                  <a:gd name="T3" fmla="*/ 29 h 73"/>
                  <a:gd name="T4" fmla="*/ 106 w 148"/>
                  <a:gd name="T5" fmla="*/ 0 h 73"/>
                  <a:gd name="T6" fmla="*/ 148 w 148"/>
                  <a:gd name="T7" fmla="*/ 43 h 73"/>
                  <a:gd name="T8" fmla="*/ 42 w 148"/>
                  <a:gd name="T9" fmla="*/ 73 h 73"/>
                  <a:gd name="T10" fmla="*/ 0 60000 65536"/>
                  <a:gd name="T11" fmla="*/ 0 60000 65536"/>
                  <a:gd name="T12" fmla="*/ 0 60000 65536"/>
                  <a:gd name="T13" fmla="*/ 0 60000 65536"/>
                  <a:gd name="T14" fmla="*/ 0 60000 65536"/>
                  <a:gd name="T15" fmla="*/ 0 w 148"/>
                  <a:gd name="T16" fmla="*/ 0 h 73"/>
                  <a:gd name="T17" fmla="*/ 148 w 148"/>
                  <a:gd name="T18" fmla="*/ 73 h 73"/>
                </a:gdLst>
                <a:ahLst/>
                <a:cxnLst>
                  <a:cxn ang="T10">
                    <a:pos x="T0" y="T1"/>
                  </a:cxn>
                  <a:cxn ang="T11">
                    <a:pos x="T2" y="T3"/>
                  </a:cxn>
                  <a:cxn ang="T12">
                    <a:pos x="T4" y="T5"/>
                  </a:cxn>
                  <a:cxn ang="T13">
                    <a:pos x="T6" y="T7"/>
                  </a:cxn>
                  <a:cxn ang="T14">
                    <a:pos x="T8" y="T9"/>
                  </a:cxn>
                </a:cxnLst>
                <a:rect l="T15" t="T16" r="T17" b="T18"/>
                <a:pathLst>
                  <a:path w="148" h="73">
                    <a:moveTo>
                      <a:pt x="42" y="73"/>
                    </a:moveTo>
                    <a:lnTo>
                      <a:pt x="0" y="29"/>
                    </a:lnTo>
                    <a:lnTo>
                      <a:pt x="106" y="0"/>
                    </a:lnTo>
                    <a:lnTo>
                      <a:pt x="148" y="43"/>
                    </a:lnTo>
                    <a:lnTo>
                      <a:pt x="42" y="73"/>
                    </a:lnTo>
                    <a:close/>
                  </a:path>
                </a:pathLst>
              </a:custGeom>
              <a:solidFill>
                <a:srgbClr val="76B6B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3" name="Freeform 579"/>
              <p:cNvSpPr>
                <a:spLocks/>
              </p:cNvSpPr>
              <p:nvPr/>
            </p:nvSpPr>
            <p:spPr bwMode="gray">
              <a:xfrm>
                <a:off x="3821" y="2534"/>
                <a:ext cx="124" cy="61"/>
              </a:xfrm>
              <a:custGeom>
                <a:avLst/>
                <a:gdLst>
                  <a:gd name="T0" fmla="*/ 35 w 124"/>
                  <a:gd name="T1" fmla="*/ 61 h 61"/>
                  <a:gd name="T2" fmla="*/ 0 w 124"/>
                  <a:gd name="T3" fmla="*/ 24 h 61"/>
                  <a:gd name="T4" fmla="*/ 89 w 124"/>
                  <a:gd name="T5" fmla="*/ 0 h 61"/>
                  <a:gd name="T6" fmla="*/ 124 w 124"/>
                  <a:gd name="T7" fmla="*/ 35 h 61"/>
                  <a:gd name="T8" fmla="*/ 35 w 124"/>
                  <a:gd name="T9" fmla="*/ 61 h 61"/>
                  <a:gd name="T10" fmla="*/ 0 60000 65536"/>
                  <a:gd name="T11" fmla="*/ 0 60000 65536"/>
                  <a:gd name="T12" fmla="*/ 0 60000 65536"/>
                  <a:gd name="T13" fmla="*/ 0 60000 65536"/>
                  <a:gd name="T14" fmla="*/ 0 60000 65536"/>
                  <a:gd name="T15" fmla="*/ 0 w 124"/>
                  <a:gd name="T16" fmla="*/ 0 h 61"/>
                  <a:gd name="T17" fmla="*/ 124 w 124"/>
                  <a:gd name="T18" fmla="*/ 61 h 61"/>
                </a:gdLst>
                <a:ahLst/>
                <a:cxnLst>
                  <a:cxn ang="T10">
                    <a:pos x="T0" y="T1"/>
                  </a:cxn>
                  <a:cxn ang="T11">
                    <a:pos x="T2" y="T3"/>
                  </a:cxn>
                  <a:cxn ang="T12">
                    <a:pos x="T4" y="T5"/>
                  </a:cxn>
                  <a:cxn ang="T13">
                    <a:pos x="T6" y="T7"/>
                  </a:cxn>
                  <a:cxn ang="T14">
                    <a:pos x="T8" y="T9"/>
                  </a:cxn>
                </a:cxnLst>
                <a:rect l="T15" t="T16" r="T17" b="T18"/>
                <a:pathLst>
                  <a:path w="124" h="61">
                    <a:moveTo>
                      <a:pt x="35" y="61"/>
                    </a:moveTo>
                    <a:lnTo>
                      <a:pt x="0" y="24"/>
                    </a:lnTo>
                    <a:lnTo>
                      <a:pt x="89" y="0"/>
                    </a:lnTo>
                    <a:lnTo>
                      <a:pt x="124" y="35"/>
                    </a:lnTo>
                    <a:lnTo>
                      <a:pt x="35" y="61"/>
                    </a:lnTo>
                    <a:close/>
                  </a:path>
                </a:pathLst>
              </a:custGeom>
              <a:solidFill>
                <a:srgbClr val="D1D9FB"/>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4" name="Freeform 580"/>
              <p:cNvSpPr>
                <a:spLocks/>
              </p:cNvSpPr>
              <p:nvPr/>
            </p:nvSpPr>
            <p:spPr bwMode="gray">
              <a:xfrm>
                <a:off x="3821" y="2544"/>
                <a:ext cx="98" cy="51"/>
              </a:xfrm>
              <a:custGeom>
                <a:avLst/>
                <a:gdLst>
                  <a:gd name="T0" fmla="*/ 0 w 387"/>
                  <a:gd name="T1" fmla="*/ 0 h 200"/>
                  <a:gd name="T2" fmla="*/ 0 w 387"/>
                  <a:gd name="T3" fmla="*/ 0 h 200"/>
                  <a:gd name="T4" fmla="*/ 0 w 387"/>
                  <a:gd name="T5" fmla="*/ 0 h 200"/>
                  <a:gd name="T6" fmla="*/ 0 w 387"/>
                  <a:gd name="T7" fmla="*/ 0 h 200"/>
                  <a:gd name="T8" fmla="*/ 0 w 387"/>
                  <a:gd name="T9" fmla="*/ 0 h 200"/>
                  <a:gd name="T10" fmla="*/ 0 w 387"/>
                  <a:gd name="T11" fmla="*/ 0 h 200"/>
                  <a:gd name="T12" fmla="*/ 0 w 387"/>
                  <a:gd name="T13" fmla="*/ 0 h 200"/>
                  <a:gd name="T14" fmla="*/ 0 w 387"/>
                  <a:gd name="T15" fmla="*/ 0 h 200"/>
                  <a:gd name="T16" fmla="*/ 0 60000 65536"/>
                  <a:gd name="T17" fmla="*/ 0 60000 65536"/>
                  <a:gd name="T18" fmla="*/ 0 60000 65536"/>
                  <a:gd name="T19" fmla="*/ 0 60000 65536"/>
                  <a:gd name="T20" fmla="*/ 0 60000 65536"/>
                  <a:gd name="T21" fmla="*/ 0 60000 65536"/>
                  <a:gd name="T22" fmla="*/ 0 60000 65536"/>
                  <a:gd name="T23" fmla="*/ 0 60000 65536"/>
                  <a:gd name="T24" fmla="*/ 0 w 387"/>
                  <a:gd name="T25" fmla="*/ 0 h 200"/>
                  <a:gd name="T26" fmla="*/ 387 w 387"/>
                  <a:gd name="T27" fmla="*/ 200 h 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7" h="200">
                    <a:moveTo>
                      <a:pt x="148" y="29"/>
                    </a:moveTo>
                    <a:cubicBezTo>
                      <a:pt x="148" y="29"/>
                      <a:pt x="213" y="37"/>
                      <a:pt x="231" y="31"/>
                    </a:cubicBezTo>
                    <a:cubicBezTo>
                      <a:pt x="248" y="24"/>
                      <a:pt x="387" y="0"/>
                      <a:pt x="352" y="72"/>
                    </a:cubicBezTo>
                    <a:cubicBezTo>
                      <a:pt x="329" y="119"/>
                      <a:pt x="295" y="109"/>
                      <a:pt x="276" y="116"/>
                    </a:cubicBezTo>
                    <a:cubicBezTo>
                      <a:pt x="257" y="123"/>
                      <a:pt x="276" y="141"/>
                      <a:pt x="276" y="141"/>
                    </a:cubicBezTo>
                    <a:cubicBezTo>
                      <a:pt x="276" y="141"/>
                      <a:pt x="249" y="173"/>
                      <a:pt x="138" y="200"/>
                    </a:cubicBezTo>
                    <a:cubicBezTo>
                      <a:pt x="0" y="53"/>
                      <a:pt x="0" y="53"/>
                      <a:pt x="0" y="53"/>
                    </a:cubicBezTo>
                    <a:cubicBezTo>
                      <a:pt x="0" y="53"/>
                      <a:pt x="115" y="17"/>
                      <a:pt x="148" y="29"/>
                    </a:cubicBezTo>
                    <a:close/>
                  </a:path>
                </a:pathLst>
              </a:custGeom>
              <a:solidFill>
                <a:srgbClr val="144444"/>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5" name="Freeform 581"/>
              <p:cNvSpPr>
                <a:spLocks/>
              </p:cNvSpPr>
              <p:nvPr/>
            </p:nvSpPr>
            <p:spPr bwMode="gray">
              <a:xfrm>
                <a:off x="3697" y="2514"/>
                <a:ext cx="308" cy="73"/>
              </a:xfrm>
              <a:custGeom>
                <a:avLst/>
                <a:gdLst>
                  <a:gd name="T0" fmla="*/ 0 w 1215"/>
                  <a:gd name="T1" fmla="*/ 0 h 287"/>
                  <a:gd name="T2" fmla="*/ 0 w 1215"/>
                  <a:gd name="T3" fmla="*/ 0 h 287"/>
                  <a:gd name="T4" fmla="*/ 0 w 1215"/>
                  <a:gd name="T5" fmla="*/ 0 h 287"/>
                  <a:gd name="T6" fmla="*/ 0 w 1215"/>
                  <a:gd name="T7" fmla="*/ 0 h 287"/>
                  <a:gd name="T8" fmla="*/ 0 60000 65536"/>
                  <a:gd name="T9" fmla="*/ 0 60000 65536"/>
                  <a:gd name="T10" fmla="*/ 0 60000 65536"/>
                  <a:gd name="T11" fmla="*/ 0 60000 65536"/>
                  <a:gd name="T12" fmla="*/ 0 w 1215"/>
                  <a:gd name="T13" fmla="*/ 0 h 287"/>
                  <a:gd name="T14" fmla="*/ 1215 w 1215"/>
                  <a:gd name="T15" fmla="*/ 287 h 287"/>
                </a:gdLst>
                <a:ahLst/>
                <a:cxnLst>
                  <a:cxn ang="T8">
                    <a:pos x="T0" y="T1"/>
                  </a:cxn>
                  <a:cxn ang="T9">
                    <a:pos x="T2" y="T3"/>
                  </a:cxn>
                  <a:cxn ang="T10">
                    <a:pos x="T4" y="T5"/>
                  </a:cxn>
                  <a:cxn ang="T11">
                    <a:pos x="T6" y="T7"/>
                  </a:cxn>
                </a:cxnLst>
                <a:rect l="T12" t="T13" r="T14" b="T15"/>
                <a:pathLst>
                  <a:path w="1215" h="287">
                    <a:moveTo>
                      <a:pt x="0" y="261"/>
                    </a:moveTo>
                    <a:cubicBezTo>
                      <a:pt x="0" y="261"/>
                      <a:pt x="882" y="76"/>
                      <a:pt x="1215" y="287"/>
                    </a:cubicBezTo>
                    <a:cubicBezTo>
                      <a:pt x="920" y="0"/>
                      <a:pt x="920" y="0"/>
                      <a:pt x="920" y="0"/>
                    </a:cubicBezTo>
                    <a:lnTo>
                      <a:pt x="0" y="261"/>
                    </a:lnTo>
                    <a:close/>
                  </a:path>
                </a:pathLst>
              </a:custGeom>
              <a:solidFill>
                <a:srgbClr val="FFFFFF">
                  <a:alpha val="39999"/>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6" name="Line 582"/>
              <p:cNvSpPr>
                <a:spLocks noChangeShapeType="1"/>
              </p:cNvSpPr>
              <p:nvPr/>
            </p:nvSpPr>
            <p:spPr bwMode="gray">
              <a:xfrm>
                <a:off x="3941" y="2651"/>
                <a:ext cx="1" cy="1"/>
              </a:xfrm>
              <a:prstGeom prst="line">
                <a:avLst/>
              </a:prstGeom>
              <a:no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7" name="Line 583"/>
              <p:cNvSpPr>
                <a:spLocks noChangeShapeType="1"/>
              </p:cNvSpPr>
              <p:nvPr/>
            </p:nvSpPr>
            <p:spPr bwMode="gray">
              <a:xfrm>
                <a:off x="3941" y="2651"/>
                <a:ext cx="1" cy="1"/>
              </a:xfrm>
              <a:prstGeom prst="line">
                <a:avLst/>
              </a:prstGeom>
              <a:no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8" name="Freeform 584"/>
              <p:cNvSpPr>
                <a:spLocks/>
              </p:cNvSpPr>
              <p:nvPr/>
            </p:nvSpPr>
            <p:spPr bwMode="gray">
              <a:xfrm>
                <a:off x="4361" y="1670"/>
                <a:ext cx="103" cy="281"/>
              </a:xfrm>
              <a:custGeom>
                <a:avLst/>
                <a:gdLst>
                  <a:gd name="T0" fmla="*/ 0 w 408"/>
                  <a:gd name="T1" fmla="*/ 0 h 1112"/>
                  <a:gd name="T2" fmla="*/ 0 w 408"/>
                  <a:gd name="T3" fmla="*/ 0 h 1112"/>
                  <a:gd name="T4" fmla="*/ 0 w 408"/>
                  <a:gd name="T5" fmla="*/ 0 h 1112"/>
                  <a:gd name="T6" fmla="*/ 0 60000 65536"/>
                  <a:gd name="T7" fmla="*/ 0 60000 65536"/>
                  <a:gd name="T8" fmla="*/ 0 60000 65536"/>
                  <a:gd name="T9" fmla="*/ 0 w 408"/>
                  <a:gd name="T10" fmla="*/ 0 h 1112"/>
                  <a:gd name="T11" fmla="*/ 408 w 408"/>
                  <a:gd name="T12" fmla="*/ 1112 h 1112"/>
                </a:gdLst>
                <a:ahLst/>
                <a:cxnLst>
                  <a:cxn ang="T6">
                    <a:pos x="T0" y="T1"/>
                  </a:cxn>
                  <a:cxn ang="T7">
                    <a:pos x="T2" y="T3"/>
                  </a:cxn>
                  <a:cxn ang="T8">
                    <a:pos x="T4" y="T5"/>
                  </a:cxn>
                </a:cxnLst>
                <a:rect l="T9" t="T10" r="T11" b="T12"/>
                <a:pathLst>
                  <a:path w="408" h="1112">
                    <a:moveTo>
                      <a:pt x="0" y="0"/>
                    </a:moveTo>
                    <a:cubicBezTo>
                      <a:pt x="0" y="0"/>
                      <a:pt x="241" y="315"/>
                      <a:pt x="179" y="1112"/>
                    </a:cubicBezTo>
                    <a:cubicBezTo>
                      <a:pt x="179" y="1112"/>
                      <a:pt x="408" y="167"/>
                      <a:pt x="0" y="0"/>
                    </a:cubicBezTo>
                    <a:close/>
                  </a:path>
                </a:pathLst>
              </a:custGeom>
              <a:solidFill>
                <a:srgbClr val="D0D0D0">
                  <a:alpha val="59999"/>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9" name="Freeform 585"/>
              <p:cNvSpPr>
                <a:spLocks/>
              </p:cNvSpPr>
              <p:nvPr/>
            </p:nvSpPr>
            <p:spPr bwMode="gray">
              <a:xfrm>
                <a:off x="4258" y="1709"/>
                <a:ext cx="86" cy="109"/>
              </a:xfrm>
              <a:custGeom>
                <a:avLst/>
                <a:gdLst>
                  <a:gd name="T0" fmla="*/ 0 w 340"/>
                  <a:gd name="T1" fmla="*/ 0 h 433"/>
                  <a:gd name="T2" fmla="*/ 0 w 340"/>
                  <a:gd name="T3" fmla="*/ 0 h 433"/>
                  <a:gd name="T4" fmla="*/ 0 w 340"/>
                  <a:gd name="T5" fmla="*/ 0 h 433"/>
                  <a:gd name="T6" fmla="*/ 0 60000 65536"/>
                  <a:gd name="T7" fmla="*/ 0 60000 65536"/>
                  <a:gd name="T8" fmla="*/ 0 60000 65536"/>
                  <a:gd name="T9" fmla="*/ 0 w 340"/>
                  <a:gd name="T10" fmla="*/ 0 h 433"/>
                  <a:gd name="T11" fmla="*/ 340 w 340"/>
                  <a:gd name="T12" fmla="*/ 433 h 433"/>
                </a:gdLst>
                <a:ahLst/>
                <a:cxnLst>
                  <a:cxn ang="T6">
                    <a:pos x="T0" y="T1"/>
                  </a:cxn>
                  <a:cxn ang="T7">
                    <a:pos x="T2" y="T3"/>
                  </a:cxn>
                  <a:cxn ang="T8">
                    <a:pos x="T4" y="T5"/>
                  </a:cxn>
                </a:cxnLst>
                <a:rect l="T9" t="T10" r="T11" b="T12"/>
                <a:pathLst>
                  <a:path w="340" h="433">
                    <a:moveTo>
                      <a:pt x="241" y="433"/>
                    </a:moveTo>
                    <a:cubicBezTo>
                      <a:pt x="241" y="433"/>
                      <a:pt x="340" y="0"/>
                      <a:pt x="0" y="192"/>
                    </a:cubicBezTo>
                    <a:cubicBezTo>
                      <a:pt x="0" y="192"/>
                      <a:pt x="266" y="99"/>
                      <a:pt x="241" y="433"/>
                    </a:cubicBezTo>
                    <a:close/>
                  </a:path>
                </a:pathLst>
              </a:custGeom>
              <a:solidFill>
                <a:srgbClr val="D0D0D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0" name="Freeform 586"/>
              <p:cNvSpPr>
                <a:spLocks/>
              </p:cNvSpPr>
              <p:nvPr/>
            </p:nvSpPr>
            <p:spPr bwMode="gray">
              <a:xfrm>
                <a:off x="4040" y="1689"/>
                <a:ext cx="213" cy="69"/>
              </a:xfrm>
              <a:custGeom>
                <a:avLst/>
                <a:gdLst>
                  <a:gd name="T0" fmla="*/ 0 w 841"/>
                  <a:gd name="T1" fmla="*/ 0 h 272"/>
                  <a:gd name="T2" fmla="*/ 0 w 841"/>
                  <a:gd name="T3" fmla="*/ 0 h 272"/>
                  <a:gd name="T4" fmla="*/ 0 w 841"/>
                  <a:gd name="T5" fmla="*/ 0 h 272"/>
                  <a:gd name="T6" fmla="*/ 0 w 841"/>
                  <a:gd name="T7" fmla="*/ 0 h 272"/>
                  <a:gd name="T8" fmla="*/ 0 w 841"/>
                  <a:gd name="T9" fmla="*/ 0 h 272"/>
                  <a:gd name="T10" fmla="*/ 0 60000 65536"/>
                  <a:gd name="T11" fmla="*/ 0 60000 65536"/>
                  <a:gd name="T12" fmla="*/ 0 60000 65536"/>
                  <a:gd name="T13" fmla="*/ 0 60000 65536"/>
                  <a:gd name="T14" fmla="*/ 0 60000 65536"/>
                  <a:gd name="T15" fmla="*/ 0 w 841"/>
                  <a:gd name="T16" fmla="*/ 0 h 272"/>
                  <a:gd name="T17" fmla="*/ 841 w 841"/>
                  <a:gd name="T18" fmla="*/ 272 h 272"/>
                </a:gdLst>
                <a:ahLst/>
                <a:cxnLst>
                  <a:cxn ang="T10">
                    <a:pos x="T0" y="T1"/>
                  </a:cxn>
                  <a:cxn ang="T11">
                    <a:pos x="T2" y="T3"/>
                  </a:cxn>
                  <a:cxn ang="T12">
                    <a:pos x="T4" y="T5"/>
                  </a:cxn>
                  <a:cxn ang="T13">
                    <a:pos x="T6" y="T7"/>
                  </a:cxn>
                  <a:cxn ang="T14">
                    <a:pos x="T8" y="T9"/>
                  </a:cxn>
                </a:cxnLst>
                <a:rect l="T15" t="T16" r="T17" b="T18"/>
                <a:pathLst>
                  <a:path w="841" h="272">
                    <a:moveTo>
                      <a:pt x="834" y="272"/>
                    </a:moveTo>
                    <a:cubicBezTo>
                      <a:pt x="834" y="272"/>
                      <a:pt x="841" y="0"/>
                      <a:pt x="327" y="99"/>
                    </a:cubicBezTo>
                    <a:cubicBezTo>
                      <a:pt x="327" y="99"/>
                      <a:pt x="55" y="179"/>
                      <a:pt x="0" y="99"/>
                    </a:cubicBezTo>
                    <a:cubicBezTo>
                      <a:pt x="0" y="99"/>
                      <a:pt x="18" y="185"/>
                      <a:pt x="253" y="167"/>
                    </a:cubicBezTo>
                    <a:cubicBezTo>
                      <a:pt x="488" y="148"/>
                      <a:pt x="674" y="117"/>
                      <a:pt x="834" y="272"/>
                    </a:cubicBezTo>
                    <a:close/>
                  </a:path>
                </a:pathLst>
              </a:custGeom>
              <a:gradFill rotWithShape="1">
                <a:gsLst>
                  <a:gs pos="0">
                    <a:srgbClr val="CCCCCC"/>
                  </a:gs>
                  <a:gs pos="100000">
                    <a:srgbClr val="BABABA"/>
                  </a:gs>
                </a:gsLst>
                <a:lin ang="189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grpSp>
      <p:sp>
        <p:nvSpPr>
          <p:cNvPr id="144" name="Rectangle 99"/>
          <p:cNvSpPr>
            <a:spLocks noChangeArrowheads="1"/>
          </p:cNvSpPr>
          <p:nvPr/>
        </p:nvSpPr>
        <p:spPr bwMode="gray">
          <a:xfrm>
            <a:off x="320243" y="1059767"/>
            <a:ext cx="4851400" cy="4149352"/>
          </a:xfrm>
          <a:prstGeom prst="rect">
            <a:avLst/>
          </a:prstGeom>
          <a:noFill/>
          <a:ln w="9525" algn="ctr">
            <a:solidFill>
              <a:schemeClr val="accent1"/>
            </a:solidFill>
            <a:prstDash val="dash"/>
            <a:round/>
            <a:headEnd/>
            <a:tailEnd/>
          </a:ln>
        </p:spPr>
        <p:txBody>
          <a:bodyPr wrap="square" lIns="90000" tIns="46800" rIns="90000" bIns="46800">
            <a:noAutofit/>
          </a:bodyPr>
          <a:lstStyle/>
          <a:p>
            <a:pPr marL="114300" marR="0" lvl="0" indent="-11430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45" name="Rectangle 100"/>
          <p:cNvSpPr>
            <a:spLocks noChangeArrowheads="1"/>
          </p:cNvSpPr>
          <p:nvPr/>
        </p:nvSpPr>
        <p:spPr bwMode="gray">
          <a:xfrm>
            <a:off x="558799" y="905375"/>
            <a:ext cx="3646985" cy="307777"/>
          </a:xfrm>
          <a:prstGeom prst="rect">
            <a:avLst/>
          </a:prstGeom>
          <a:solidFill>
            <a:srgbClr val="FFFFFF"/>
          </a:solid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smtClean="0">
                <a:ln>
                  <a:noFill/>
                </a:ln>
                <a:solidFill>
                  <a:schemeClr val="accent1"/>
                </a:solidFill>
                <a:effectLst/>
                <a:uLnTx/>
                <a:uFillTx/>
                <a:latin typeface="+mn-lt"/>
              </a:rPr>
              <a:t>The CAST </a:t>
            </a:r>
            <a:r>
              <a:rPr kumimoji="0" lang="en-US" sz="1400" b="0" u="none" strike="noStrike" kern="0" cap="none" spc="0" normalizeH="0" baseline="0">
                <a:ln>
                  <a:noFill/>
                </a:ln>
                <a:solidFill>
                  <a:schemeClr val="accent1"/>
                </a:solidFill>
                <a:effectLst/>
                <a:uLnTx/>
                <a:uFillTx/>
                <a:latin typeface="+mn-lt"/>
              </a:rPr>
              <a:t>Application Intelligence Center</a:t>
            </a:r>
          </a:p>
        </p:txBody>
      </p:sp>
      <p:sp>
        <p:nvSpPr>
          <p:cNvPr id="149" name="Text Box 47"/>
          <p:cNvSpPr txBox="1">
            <a:spLocks noChangeArrowheads="1"/>
          </p:cNvSpPr>
          <p:nvPr/>
        </p:nvSpPr>
        <p:spPr bwMode="gray">
          <a:xfrm>
            <a:off x="5614234" y="2423401"/>
            <a:ext cx="3240000" cy="10318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r>
              <a:rPr lang="en-US" sz="1200" dirty="0"/>
              <a:t>Reports on application health, </a:t>
            </a:r>
            <a:r>
              <a:rPr lang="en-US" sz="1200" dirty="0" smtClean="0"/>
              <a:t> </a:t>
            </a:r>
            <a:br>
              <a:rPr lang="en-US" sz="1200" dirty="0" smtClean="0"/>
            </a:br>
            <a:r>
              <a:rPr lang="en-US" sz="1200" dirty="0" smtClean="0"/>
              <a:t>team </a:t>
            </a:r>
            <a:r>
              <a:rPr lang="en-US" sz="1200" dirty="0"/>
              <a:t>performance, benchmarking </a:t>
            </a:r>
          </a:p>
        </p:txBody>
      </p:sp>
      <p:sp>
        <p:nvSpPr>
          <p:cNvPr id="150" name="Rectangle 91"/>
          <p:cNvSpPr>
            <a:spLocks noChangeArrowheads="1"/>
          </p:cNvSpPr>
          <p:nvPr/>
        </p:nvSpPr>
        <p:spPr bwMode="gray">
          <a:xfrm>
            <a:off x="6993034" y="3358421"/>
            <a:ext cx="1861200" cy="230187"/>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anchor="ctr"/>
          <a:lstStyle/>
          <a:p>
            <a:r>
              <a:rPr lang="en-US" sz="1200" b="1" dirty="0">
                <a:solidFill>
                  <a:schemeClr val="tx2">
                    <a:lumMod val="65000"/>
                    <a:lumOff val="35000"/>
                  </a:schemeClr>
                </a:solidFill>
                <a:latin typeface="Arial"/>
              </a:rPr>
              <a:t>CFOs, CIOs and </a:t>
            </a:r>
            <a:r>
              <a:rPr lang="en-US" sz="1200" b="1" dirty="0" smtClean="0">
                <a:solidFill>
                  <a:schemeClr val="tx2">
                    <a:lumMod val="65000"/>
                    <a:lumOff val="35000"/>
                  </a:schemeClr>
                </a:solidFill>
                <a:latin typeface="Arial"/>
              </a:rPr>
              <a:t>VPs</a:t>
            </a:r>
            <a:endParaRPr lang="en-US" sz="1200" b="1" dirty="0">
              <a:solidFill>
                <a:schemeClr val="tx2">
                  <a:lumMod val="65000"/>
                  <a:lumOff val="35000"/>
                </a:schemeClr>
              </a:solidFill>
              <a:latin typeface="Arial"/>
            </a:endParaRPr>
          </a:p>
        </p:txBody>
      </p:sp>
      <p:pic>
        <p:nvPicPr>
          <p:cNvPr id="151" name="Picture 68" descr="APP SCAN 2.png"/>
          <p:cNvPicPr>
            <a:picLocks noChangeAspect="1"/>
          </p:cNvPicPr>
          <p:nvPr/>
        </p:nvPicPr>
        <p:blipFill>
          <a:blip r:embed="rId6" cstate="screen"/>
          <a:srcRect/>
          <a:stretch>
            <a:fillRect/>
          </a:stretch>
        </p:blipFill>
        <p:spPr bwMode="gray">
          <a:xfrm>
            <a:off x="8009683" y="2371014"/>
            <a:ext cx="812800" cy="979487"/>
          </a:xfrm>
          <a:prstGeom prst="rect">
            <a:avLst/>
          </a:prstGeom>
          <a:noFill/>
          <a:ln w="9525">
            <a:noFill/>
            <a:miter lim="800000"/>
            <a:headEnd/>
            <a:tailEnd/>
          </a:ln>
        </p:spPr>
      </p:pic>
      <p:sp>
        <p:nvSpPr>
          <p:cNvPr id="152" name="Text Box 47"/>
          <p:cNvSpPr txBox="1">
            <a:spLocks noChangeArrowheads="1"/>
          </p:cNvSpPr>
          <p:nvPr/>
        </p:nvSpPr>
        <p:spPr bwMode="gray">
          <a:xfrm>
            <a:off x="5614234" y="3874165"/>
            <a:ext cx="3240000" cy="10318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r>
              <a:rPr lang="en-US" sz="1200" dirty="0" smtClean="0"/>
              <a:t>Software characteristics</a:t>
            </a:r>
            <a:r>
              <a:rPr lang="en-US" sz="1200" dirty="0"/>
              <a:t>, cost and </a:t>
            </a:r>
            <a:r>
              <a:rPr lang="en-US" sz="1200" dirty="0" smtClean="0"/>
              <a:t> </a:t>
            </a:r>
            <a:br>
              <a:rPr lang="en-US" sz="1200" dirty="0" smtClean="0"/>
            </a:br>
            <a:r>
              <a:rPr lang="en-US" sz="1200" dirty="0" smtClean="0"/>
              <a:t>risk </a:t>
            </a:r>
            <a:r>
              <a:rPr lang="en-US" sz="1200" dirty="0"/>
              <a:t>drivers, </a:t>
            </a:r>
            <a:r>
              <a:rPr lang="en-US" sz="1200" dirty="0" smtClean="0"/>
              <a:t>ARB, architectural </a:t>
            </a:r>
          </a:p>
          <a:p>
            <a:r>
              <a:rPr lang="en-US" sz="1200" dirty="0" smtClean="0"/>
              <a:t>governance</a:t>
            </a:r>
            <a:r>
              <a:rPr lang="en-US" sz="1200" dirty="0"/>
              <a:t>, root cause </a:t>
            </a:r>
            <a:r>
              <a:rPr lang="en-US" sz="1200" dirty="0" smtClean="0"/>
              <a:t>analysis…</a:t>
            </a:r>
            <a:endParaRPr lang="en-US" sz="1200" dirty="0"/>
          </a:p>
        </p:txBody>
      </p:sp>
      <p:sp>
        <p:nvSpPr>
          <p:cNvPr id="153" name="Rectangle 91"/>
          <p:cNvSpPr>
            <a:spLocks noChangeArrowheads="1"/>
          </p:cNvSpPr>
          <p:nvPr/>
        </p:nvSpPr>
        <p:spPr bwMode="gray">
          <a:xfrm>
            <a:off x="6998914" y="4806432"/>
            <a:ext cx="1861200" cy="230188"/>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anchor="ctr"/>
          <a:lstStyle/>
          <a:p>
            <a:r>
              <a:rPr lang="en-US" sz="1200" b="1" dirty="0" smtClean="0">
                <a:solidFill>
                  <a:schemeClr val="tx2">
                    <a:lumMod val="65000"/>
                    <a:lumOff val="35000"/>
                  </a:schemeClr>
                </a:solidFill>
                <a:latin typeface="Arial"/>
              </a:rPr>
              <a:t>PMs, QA, Architects</a:t>
            </a:r>
            <a:endParaRPr lang="en-US" sz="1200" b="1" dirty="0">
              <a:solidFill>
                <a:schemeClr val="tx2">
                  <a:lumMod val="65000"/>
                  <a:lumOff val="35000"/>
                </a:schemeClr>
              </a:solidFill>
              <a:latin typeface="Arial"/>
            </a:endParaRPr>
          </a:p>
        </p:txBody>
      </p:sp>
      <p:pic>
        <p:nvPicPr>
          <p:cNvPr id="155" name="Picture 67" descr="APP Scan Dev Ed.png"/>
          <p:cNvPicPr>
            <a:picLocks noChangeAspect="1"/>
          </p:cNvPicPr>
          <p:nvPr/>
        </p:nvPicPr>
        <p:blipFill>
          <a:blip r:embed="rId7" cstate="screen"/>
          <a:srcRect/>
          <a:stretch>
            <a:fillRect/>
          </a:stretch>
        </p:blipFill>
        <p:spPr bwMode="gray">
          <a:xfrm flipH="1">
            <a:off x="8085883" y="3928140"/>
            <a:ext cx="727075" cy="866775"/>
          </a:xfrm>
          <a:prstGeom prst="rect">
            <a:avLst/>
          </a:prstGeom>
          <a:noFill/>
          <a:ln w="9525">
            <a:noFill/>
            <a:miter lim="800000"/>
            <a:headEnd/>
            <a:tailEnd/>
          </a:ln>
        </p:spPr>
      </p:pic>
      <p:sp>
        <p:nvSpPr>
          <p:cNvPr id="154" name="Text Box 47"/>
          <p:cNvSpPr txBox="1">
            <a:spLocks noChangeArrowheads="1"/>
          </p:cNvSpPr>
          <p:nvPr/>
        </p:nvSpPr>
        <p:spPr bwMode="gray">
          <a:xfrm>
            <a:off x="5614234" y="5284076"/>
            <a:ext cx="3240000" cy="10318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r>
              <a:rPr lang="en-US" sz="1200" dirty="0"/>
              <a:t>… and feedback &amp; advice </a:t>
            </a:r>
            <a:r>
              <a:rPr lang="en-US" sz="1200" dirty="0" smtClean="0"/>
              <a:t> </a:t>
            </a:r>
            <a:br>
              <a:rPr lang="en-US" sz="1200" dirty="0" smtClean="0"/>
            </a:br>
            <a:r>
              <a:rPr lang="en-US" sz="1200" dirty="0" smtClean="0"/>
              <a:t>on </a:t>
            </a:r>
            <a:r>
              <a:rPr lang="en-US" sz="1200" dirty="0"/>
              <a:t>s</a:t>
            </a:r>
            <a:r>
              <a:rPr lang="en-US" sz="1200" dirty="0" smtClean="0"/>
              <a:t>oftware </a:t>
            </a:r>
            <a:r>
              <a:rPr lang="en-US" sz="1200" dirty="0"/>
              <a:t>q</a:t>
            </a:r>
            <a:r>
              <a:rPr lang="en-US" sz="1200" dirty="0" smtClean="0"/>
              <a:t>uality </a:t>
            </a:r>
            <a:br>
              <a:rPr lang="en-US" sz="1200" dirty="0" smtClean="0"/>
            </a:br>
            <a:r>
              <a:rPr lang="en-US" sz="1200" dirty="0" smtClean="0"/>
              <a:t>and engineering </a:t>
            </a:r>
            <a:endParaRPr lang="en-US" sz="1200" dirty="0"/>
          </a:p>
        </p:txBody>
      </p:sp>
      <p:sp>
        <p:nvSpPr>
          <p:cNvPr id="156" name="Rectangle 95"/>
          <p:cNvSpPr>
            <a:spLocks noChangeArrowheads="1"/>
          </p:cNvSpPr>
          <p:nvPr/>
        </p:nvSpPr>
        <p:spPr bwMode="gray">
          <a:xfrm>
            <a:off x="6998914" y="6200063"/>
            <a:ext cx="1861200" cy="2317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anchor="ctr"/>
          <a:lstStyle/>
          <a:p>
            <a:r>
              <a:rPr lang="en-US" sz="1200" b="1">
                <a:solidFill>
                  <a:schemeClr val="tx2">
                    <a:lumMod val="65000"/>
                    <a:lumOff val="35000"/>
                  </a:schemeClr>
                </a:solidFill>
                <a:latin typeface="Arial"/>
              </a:rPr>
              <a:t>Development </a:t>
            </a:r>
            <a:r>
              <a:rPr lang="en-US" sz="1200" b="1" smtClean="0">
                <a:solidFill>
                  <a:schemeClr val="tx2">
                    <a:lumMod val="65000"/>
                    <a:lumOff val="35000"/>
                  </a:schemeClr>
                </a:solidFill>
                <a:latin typeface="Arial"/>
              </a:rPr>
              <a:t>Teams</a:t>
            </a:r>
            <a:endParaRPr lang="en-US" sz="1200" b="1">
              <a:solidFill>
                <a:schemeClr val="tx2">
                  <a:lumMod val="65000"/>
                  <a:lumOff val="35000"/>
                </a:schemeClr>
              </a:solidFill>
              <a:latin typeface="Arial"/>
            </a:endParaRPr>
          </a:p>
        </p:txBody>
      </p:sp>
      <p:grpSp>
        <p:nvGrpSpPr>
          <p:cNvPr id="9" name="Gruppieren 278"/>
          <p:cNvGrpSpPr>
            <a:grpSpLocks/>
          </p:cNvGrpSpPr>
          <p:nvPr/>
        </p:nvGrpSpPr>
        <p:grpSpPr bwMode="gray">
          <a:xfrm flipH="1">
            <a:off x="7722345" y="5393614"/>
            <a:ext cx="968375" cy="760412"/>
            <a:chOff x="9536858" y="5107676"/>
            <a:chExt cx="968375" cy="759724"/>
          </a:xfrm>
        </p:grpSpPr>
        <p:pic>
          <p:nvPicPr>
            <p:cNvPr id="158" name="Picture 67" descr="APP Scan Dev Ed.png"/>
            <p:cNvPicPr>
              <a:picLocks noChangeAspect="1"/>
            </p:cNvPicPr>
            <p:nvPr/>
          </p:nvPicPr>
          <p:blipFill>
            <a:blip r:embed="rId8" cstate="screen"/>
            <a:srcRect/>
            <a:stretch>
              <a:fillRect/>
            </a:stretch>
          </p:blipFill>
          <p:spPr bwMode="gray">
            <a:xfrm>
              <a:off x="9536858" y="5107676"/>
              <a:ext cx="414337" cy="492125"/>
            </a:xfrm>
            <a:prstGeom prst="rect">
              <a:avLst/>
            </a:prstGeom>
            <a:noFill/>
            <a:ln w="9525">
              <a:noFill/>
              <a:miter lim="800000"/>
              <a:headEnd/>
              <a:tailEnd/>
            </a:ln>
          </p:spPr>
        </p:pic>
        <p:pic>
          <p:nvPicPr>
            <p:cNvPr id="159" name="Picture 67" descr="APP Scan Dev Ed.png"/>
            <p:cNvPicPr>
              <a:picLocks noChangeAspect="1"/>
            </p:cNvPicPr>
            <p:nvPr/>
          </p:nvPicPr>
          <p:blipFill>
            <a:blip r:embed="rId9" cstate="screen"/>
            <a:srcRect/>
            <a:stretch>
              <a:fillRect/>
            </a:stretch>
          </p:blipFill>
          <p:spPr bwMode="gray">
            <a:xfrm>
              <a:off x="9724183" y="5373688"/>
              <a:ext cx="414337" cy="493712"/>
            </a:xfrm>
            <a:prstGeom prst="rect">
              <a:avLst/>
            </a:prstGeom>
            <a:noFill/>
            <a:ln w="9525">
              <a:noFill/>
              <a:miter lim="800000"/>
              <a:headEnd/>
              <a:tailEnd/>
            </a:ln>
          </p:spPr>
        </p:pic>
        <p:pic>
          <p:nvPicPr>
            <p:cNvPr id="160" name="Picture 67" descr="APP Scan Dev Ed.png"/>
            <p:cNvPicPr>
              <a:picLocks noChangeAspect="1"/>
            </p:cNvPicPr>
            <p:nvPr/>
          </p:nvPicPr>
          <p:blipFill>
            <a:blip r:embed="rId9" cstate="screen"/>
            <a:srcRect/>
            <a:stretch>
              <a:fillRect/>
            </a:stretch>
          </p:blipFill>
          <p:spPr bwMode="gray">
            <a:xfrm>
              <a:off x="10090895" y="5195888"/>
              <a:ext cx="414338" cy="493712"/>
            </a:xfrm>
            <a:prstGeom prst="rect">
              <a:avLst/>
            </a:prstGeom>
            <a:noFill/>
            <a:ln w="9525">
              <a:noFill/>
              <a:miter lim="800000"/>
              <a:headEnd/>
              <a:tailEnd/>
            </a:ln>
          </p:spPr>
        </p:pic>
      </p:grpSp>
      <p:sp>
        <p:nvSpPr>
          <p:cNvPr id="161" name="AutoShape 45"/>
          <p:cNvSpPr>
            <a:spLocks noChangeArrowheads="1"/>
          </p:cNvSpPr>
          <p:nvPr/>
        </p:nvSpPr>
        <p:spPr bwMode="gray">
          <a:xfrm rot="5400000">
            <a:off x="4828504" y="1494467"/>
            <a:ext cx="1078893" cy="180688"/>
          </a:xfrm>
          <a:prstGeom prst="triangle">
            <a:avLst>
              <a:gd name="adj" fmla="val 49817"/>
            </a:avLst>
          </a:prstGeom>
          <a:gradFill flip="none" rotWithShape="1">
            <a:gsLst>
              <a:gs pos="0">
                <a:schemeClr val="tx2">
                  <a:lumMod val="85000"/>
                  <a:lumOff val="15000"/>
                </a:schemeClr>
              </a:gs>
              <a:gs pos="100000">
                <a:schemeClr val="tx2">
                  <a:lumMod val="65000"/>
                  <a:lumOff val="35000"/>
                </a:schemeClr>
              </a:gs>
            </a:gsLst>
            <a:lin ang="16200000" scaled="1"/>
            <a:tileRect/>
          </a:gradFill>
          <a:ln w="6350">
            <a:solidFill>
              <a:schemeClr val="bg1"/>
            </a:solidFill>
            <a:miter lim="800000"/>
            <a:headEnd/>
            <a:tailEnd/>
          </a:ln>
        </p:spPr>
        <p:txBody>
          <a:bodyPr wrap="none" anchor="ctr"/>
          <a:lstStyle/>
          <a:p>
            <a:pPr algn="ctr"/>
            <a:endParaRPr lang="en-US" sz="1400" b="1">
              <a:solidFill>
                <a:schemeClr val="bg1"/>
              </a:solidFill>
              <a:latin typeface="+mn-lt"/>
            </a:endParaRPr>
          </a:p>
        </p:txBody>
      </p:sp>
      <p:sp>
        <p:nvSpPr>
          <p:cNvPr id="162" name="AutoShape 45"/>
          <p:cNvSpPr>
            <a:spLocks noChangeArrowheads="1"/>
          </p:cNvSpPr>
          <p:nvPr/>
        </p:nvSpPr>
        <p:spPr bwMode="gray">
          <a:xfrm>
            <a:off x="1950999" y="5295291"/>
            <a:ext cx="1571625" cy="219077"/>
          </a:xfrm>
          <a:prstGeom prst="triangle">
            <a:avLst>
              <a:gd name="adj" fmla="val 49413"/>
            </a:avLst>
          </a:prstGeom>
          <a:gradFill flip="none" rotWithShape="1">
            <a:gsLst>
              <a:gs pos="0">
                <a:schemeClr val="tx2">
                  <a:lumMod val="85000"/>
                  <a:lumOff val="15000"/>
                </a:schemeClr>
              </a:gs>
              <a:gs pos="100000">
                <a:schemeClr val="tx2">
                  <a:lumMod val="65000"/>
                  <a:lumOff val="35000"/>
                </a:schemeClr>
              </a:gs>
            </a:gsLst>
            <a:lin ang="16200000" scaled="1"/>
            <a:tileRect/>
          </a:gradFill>
          <a:ln w="6350">
            <a:solidFill>
              <a:schemeClr val="bg1"/>
            </a:solidFill>
            <a:miter lim="800000"/>
            <a:headEnd/>
            <a:tailEnd/>
          </a:ln>
        </p:spPr>
        <p:txBody>
          <a:bodyPr wrap="none" anchor="ctr"/>
          <a:lstStyle/>
          <a:p>
            <a:pPr algn="ctr"/>
            <a:endParaRPr lang="en-US" sz="1400" b="1">
              <a:solidFill>
                <a:schemeClr val="bg1"/>
              </a:solidFill>
              <a:latin typeface="+mn-lt"/>
            </a:endParaRPr>
          </a:p>
        </p:txBody>
      </p:sp>
      <p:sp>
        <p:nvSpPr>
          <p:cNvPr id="172" name="Oval 15"/>
          <p:cNvSpPr>
            <a:spLocks noChangeArrowheads="1"/>
          </p:cNvSpPr>
          <p:nvPr/>
        </p:nvSpPr>
        <p:spPr bwMode="gray">
          <a:xfrm>
            <a:off x="1272059" y="2486337"/>
            <a:ext cx="4138590" cy="218387"/>
          </a:xfrm>
          <a:prstGeom prst="ellipse">
            <a:avLst/>
          </a:prstGeom>
          <a:gradFill rotWithShape="1">
            <a:gsLst>
              <a:gs pos="0">
                <a:srgbClr val="808080">
                  <a:alpha val="50000"/>
                </a:srgbClr>
              </a:gs>
              <a:gs pos="100000">
                <a:srgbClr val="FFFFFF">
                  <a:alpha val="0"/>
                </a:srgbClr>
              </a:gs>
            </a:gsLst>
            <a:path path="shape">
              <a:fillToRect l="50000" t="50000" r="50000" b="50000"/>
            </a:path>
          </a:gradFill>
          <a:ln w="12700" algn="ctr">
            <a:noFill/>
            <a:round/>
            <a:headEnd/>
            <a:tailEnd/>
          </a:ln>
        </p:spPr>
        <p:txBody>
          <a:bodyPr wrap="none"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pic>
        <p:nvPicPr>
          <p:cNvPr id="171"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91294" y="1400637"/>
            <a:ext cx="3528126" cy="119094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177" name="Rectangle 100"/>
          <p:cNvSpPr>
            <a:spLocks noChangeArrowheads="1"/>
          </p:cNvSpPr>
          <p:nvPr/>
        </p:nvSpPr>
        <p:spPr bwMode="gray">
          <a:xfrm>
            <a:off x="5614234" y="1300428"/>
            <a:ext cx="2530020" cy="574722"/>
          </a:xfrm>
          <a:prstGeom prst="rect">
            <a:avLst/>
          </a:prstGeom>
          <a:gradFill>
            <a:gsLst>
              <a:gs pos="0">
                <a:schemeClr val="accent1"/>
              </a:gs>
              <a:gs pos="80000">
                <a:srgbClr val="759CD5"/>
              </a:gs>
              <a:gs pos="100000">
                <a:srgbClr val="759CD5"/>
              </a:gs>
            </a:gsLst>
          </a:gradFill>
          <a:ln>
            <a:solidFill>
              <a:schemeClr val="bg1"/>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400" b="1" dirty="0">
                <a:solidFill>
                  <a:schemeClr val="bg1"/>
                </a:solidFill>
                <a:latin typeface="+mn-lt"/>
              </a:rPr>
              <a:t>Actionable visibility </a:t>
            </a:r>
            <a:br>
              <a:rPr lang="en-US" sz="1400" b="1" dirty="0">
                <a:solidFill>
                  <a:schemeClr val="bg1"/>
                </a:solidFill>
                <a:latin typeface="+mn-lt"/>
              </a:rPr>
            </a:br>
            <a:r>
              <a:rPr lang="en-US" sz="1400" b="1" dirty="0">
                <a:solidFill>
                  <a:schemeClr val="bg1"/>
                </a:solidFill>
                <a:latin typeface="+mn-lt"/>
              </a:rPr>
              <a:t>across the IT </a:t>
            </a:r>
            <a:r>
              <a:rPr lang="en-US" sz="1400" b="1" dirty="0" smtClean="0">
                <a:solidFill>
                  <a:schemeClr val="bg1"/>
                </a:solidFill>
                <a:latin typeface="+mn-lt"/>
              </a:rPr>
              <a:t>organization</a:t>
            </a:r>
            <a:endParaRPr lang="en-US" sz="1400" b="1" dirty="0">
              <a:solidFill>
                <a:schemeClr val="bg1"/>
              </a:solidFill>
              <a:latin typeface="+mn-lt"/>
            </a:endParaRPr>
          </a:p>
        </p:txBody>
      </p:sp>
      <p:pic>
        <p:nvPicPr>
          <p:cNvPr id="178"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25343" y="1178211"/>
            <a:ext cx="739775" cy="71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 name="Rectangle 51"/>
          <p:cNvSpPr>
            <a:spLocks noChangeArrowheads="1"/>
          </p:cNvSpPr>
          <p:nvPr/>
        </p:nvSpPr>
        <p:spPr bwMode="gray">
          <a:xfrm>
            <a:off x="376998" y="5586742"/>
            <a:ext cx="2819111" cy="738664"/>
          </a:xfrm>
          <a:prstGeom prst="rect">
            <a:avLst/>
          </a:prstGeom>
          <a:noFill/>
          <a:ln w="12700" algn="ctr">
            <a:noFill/>
            <a:miter lim="800000"/>
            <a:headEnd/>
            <a:tailEnd/>
          </a:ln>
        </p:spPr>
        <p:txBody>
          <a:bodyPr wrap="square" lIns="0">
            <a:spAutoFit/>
          </a:bodyPr>
          <a:lstStyle/>
          <a:p>
            <a:pPr marL="177800" marR="0" lvl="0" indent="-177800" algn="l" defTabSz="914400" eaLnBrk="1" fontAlgn="auto" latinLnBrk="0" hangingPunct="1">
              <a:lnSpc>
                <a:spcPct val="100000"/>
              </a:lnSpc>
              <a:spcBef>
                <a:spcPct val="25000"/>
              </a:spcBef>
              <a:spcAft>
                <a:spcPts val="0"/>
              </a:spcAft>
              <a:buClrTx/>
              <a:buSzTx/>
              <a:buFontTx/>
              <a:buNone/>
              <a:tabLst/>
              <a:defRPr/>
            </a:pPr>
            <a:r>
              <a:rPr lang="en-US" sz="1200" b="1" dirty="0" smtClean="0">
                <a:solidFill>
                  <a:schemeClr val="tx2">
                    <a:lumMod val="65000"/>
                    <a:lumOff val="35000"/>
                  </a:schemeClr>
                </a:solidFill>
                <a:latin typeface="Arial"/>
              </a:rPr>
              <a:t>Application Source Code</a:t>
            </a:r>
            <a:endParaRPr lang="en-US" sz="1200" b="1" dirty="0">
              <a:solidFill>
                <a:schemeClr val="tx2">
                  <a:lumMod val="65000"/>
                  <a:lumOff val="35000"/>
                </a:schemeClr>
              </a:solidFill>
              <a:latin typeface="Arial"/>
            </a:endParaRPr>
          </a:p>
          <a:p>
            <a:pPr marL="114300" marR="0" lvl="0" indent="-114300" algn="l" defTabSz="914400" eaLnBrk="1" fontAlgn="auto" latinLnBrk="0" hangingPunct="1">
              <a:lnSpc>
                <a:spcPct val="100000"/>
              </a:lnSpc>
              <a:spcBef>
                <a:spcPct val="25000"/>
              </a:spcBef>
              <a:spcAft>
                <a:spcPts val="0"/>
              </a:spcAft>
              <a:buClr>
                <a:srgbClr val="808080"/>
              </a:buClr>
              <a:buSzTx/>
              <a:buFont typeface="Arial" pitchFamily="34" charset="0"/>
              <a:buChar char="•"/>
              <a:tabLst/>
              <a:defRPr/>
            </a:pPr>
            <a:r>
              <a:rPr lang="en-US" sz="1200" dirty="0" smtClean="0">
                <a:solidFill>
                  <a:schemeClr val="tx2">
                    <a:lumMod val="65000"/>
                    <a:lumOff val="35000"/>
                  </a:schemeClr>
                </a:solidFill>
                <a:latin typeface="Arial"/>
              </a:rPr>
              <a:t>CICS, IMS</a:t>
            </a:r>
            <a:r>
              <a:rPr lang="en-US" sz="1200" dirty="0">
                <a:solidFill>
                  <a:schemeClr val="tx2">
                    <a:lumMod val="65000"/>
                    <a:lumOff val="35000"/>
                  </a:schemeClr>
                </a:solidFill>
                <a:latin typeface="Arial"/>
              </a:rPr>
              <a:t>, </a:t>
            </a:r>
            <a:r>
              <a:rPr lang="en-US" sz="1200" dirty="0" smtClean="0">
                <a:solidFill>
                  <a:schemeClr val="tx2">
                    <a:lumMod val="65000"/>
                    <a:lumOff val="35000"/>
                  </a:schemeClr>
                </a:solidFill>
                <a:latin typeface="Arial"/>
              </a:rPr>
              <a:t>COBOL, DB2</a:t>
            </a:r>
            <a:r>
              <a:rPr lang="en-US" sz="1200" dirty="0">
                <a:solidFill>
                  <a:schemeClr val="tx2">
                    <a:lumMod val="65000"/>
                    <a:lumOff val="35000"/>
                  </a:schemeClr>
                </a:solidFill>
                <a:latin typeface="Arial"/>
              </a:rPr>
              <a:t> </a:t>
            </a:r>
            <a:r>
              <a:rPr lang="en-US" sz="1200" dirty="0" smtClean="0">
                <a:solidFill>
                  <a:schemeClr val="tx2">
                    <a:lumMod val="65000"/>
                    <a:lumOff val="35000"/>
                  </a:schemeClr>
                </a:solidFill>
                <a:latin typeface="Arial"/>
              </a:rPr>
              <a:t>z/OS</a:t>
            </a:r>
          </a:p>
          <a:p>
            <a:pPr marL="114300" marR="0" lvl="0" indent="-114300" algn="l" defTabSz="914400" eaLnBrk="1" fontAlgn="auto" latinLnBrk="0" hangingPunct="1">
              <a:lnSpc>
                <a:spcPct val="100000"/>
              </a:lnSpc>
              <a:spcBef>
                <a:spcPct val="25000"/>
              </a:spcBef>
              <a:spcAft>
                <a:spcPts val="0"/>
              </a:spcAft>
              <a:buClr>
                <a:srgbClr val="808080"/>
              </a:buClr>
              <a:buSzTx/>
              <a:buFont typeface="Arial" pitchFamily="34" charset="0"/>
              <a:buChar char="•"/>
              <a:tabLst/>
              <a:defRPr/>
            </a:pPr>
            <a:r>
              <a:rPr lang="en-US" sz="1200" dirty="0" smtClean="0">
                <a:solidFill>
                  <a:schemeClr val="tx2">
                    <a:lumMod val="65000"/>
                    <a:lumOff val="35000"/>
                  </a:schemeClr>
                </a:solidFill>
                <a:latin typeface="Arial"/>
              </a:rPr>
              <a:t>J2EE, .NET and all Major RDBMS</a:t>
            </a:r>
            <a:endParaRPr lang="en-US" sz="1200" dirty="0">
              <a:solidFill>
                <a:schemeClr val="tx2">
                  <a:lumMod val="65000"/>
                  <a:lumOff val="35000"/>
                </a:schemeClr>
              </a:solidFill>
              <a:latin typeface="Arial"/>
            </a:endParaRPr>
          </a:p>
        </p:txBody>
      </p:sp>
      <p:sp>
        <p:nvSpPr>
          <p:cNvPr id="181" name="Rectangle 51"/>
          <p:cNvSpPr>
            <a:spLocks noChangeArrowheads="1"/>
          </p:cNvSpPr>
          <p:nvPr/>
        </p:nvSpPr>
        <p:spPr bwMode="gray">
          <a:xfrm>
            <a:off x="2857884" y="5586742"/>
            <a:ext cx="2819111" cy="769441"/>
          </a:xfrm>
          <a:prstGeom prst="rect">
            <a:avLst/>
          </a:prstGeom>
          <a:noFill/>
          <a:ln w="12700" algn="ctr">
            <a:noFill/>
            <a:miter lim="800000"/>
            <a:headEnd/>
            <a:tailEnd/>
          </a:ln>
        </p:spPr>
        <p:txBody>
          <a:bodyPr wrap="square" lIns="0">
            <a:spAutoFit/>
          </a:bodyPr>
          <a:lstStyle/>
          <a:p>
            <a:pPr marL="177800" marR="0" lvl="0" indent="-177800" algn="l" defTabSz="914400" eaLnBrk="1" fontAlgn="auto" latinLnBrk="0" hangingPunct="1">
              <a:lnSpc>
                <a:spcPct val="100000"/>
              </a:lnSpc>
              <a:spcBef>
                <a:spcPct val="2500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mn-lt"/>
              </a:rPr>
              <a:t> </a:t>
            </a:r>
            <a:endParaRPr kumimoji="0" lang="en-US" sz="1400" b="0" i="0" u="none" strike="noStrike" kern="0" cap="none" spc="0" normalizeH="0" baseline="0" noProof="0" dirty="0">
              <a:ln>
                <a:noFill/>
              </a:ln>
              <a:solidFill>
                <a:srgbClr val="000000"/>
              </a:solidFill>
              <a:effectLst/>
              <a:uLnTx/>
              <a:uFillTx/>
              <a:latin typeface="+mn-lt"/>
            </a:endParaRPr>
          </a:p>
          <a:p>
            <a:pPr marL="114300" indent="-114300" fontAlgn="auto">
              <a:spcBef>
                <a:spcPct val="25000"/>
              </a:spcBef>
              <a:spcAft>
                <a:spcPts val="0"/>
              </a:spcAft>
              <a:buClr>
                <a:srgbClr val="808080"/>
              </a:buClr>
              <a:buFont typeface="Arial" pitchFamily="34" charset="0"/>
              <a:buChar char="•"/>
              <a:defRPr/>
            </a:pPr>
            <a:r>
              <a:rPr lang="en-US" sz="1200" dirty="0" smtClean="0">
                <a:solidFill>
                  <a:schemeClr val="tx2">
                    <a:lumMod val="65000"/>
                    <a:lumOff val="35000"/>
                  </a:schemeClr>
                </a:solidFill>
                <a:latin typeface="Arial"/>
              </a:rPr>
              <a:t>Web </a:t>
            </a:r>
            <a:r>
              <a:rPr lang="en-US" sz="1200" dirty="0">
                <a:solidFill>
                  <a:schemeClr val="tx2">
                    <a:lumMod val="65000"/>
                    <a:lumOff val="35000"/>
                  </a:schemeClr>
                </a:solidFill>
                <a:latin typeface="Arial"/>
              </a:rPr>
              <a:t>Apps, BI, </a:t>
            </a:r>
            <a:r>
              <a:rPr lang="en-US" sz="1200" dirty="0" smtClean="0">
                <a:solidFill>
                  <a:schemeClr val="tx2">
                    <a:lumMod val="65000"/>
                    <a:lumOff val="35000"/>
                  </a:schemeClr>
                </a:solidFill>
                <a:latin typeface="Arial"/>
              </a:rPr>
              <a:t>EAI, C/C++, VB, PB</a:t>
            </a:r>
            <a:endParaRPr lang="en-US" sz="1200" dirty="0">
              <a:solidFill>
                <a:schemeClr val="tx2">
                  <a:lumMod val="65000"/>
                  <a:lumOff val="35000"/>
                </a:schemeClr>
              </a:solidFill>
              <a:latin typeface="Arial"/>
            </a:endParaRPr>
          </a:p>
          <a:p>
            <a:pPr marL="114300" indent="-114300" fontAlgn="auto">
              <a:spcBef>
                <a:spcPct val="25000"/>
              </a:spcBef>
              <a:spcAft>
                <a:spcPts val="0"/>
              </a:spcAft>
              <a:buClr>
                <a:srgbClr val="808080"/>
              </a:buClr>
              <a:buFont typeface="Arial" pitchFamily="34" charset="0"/>
              <a:buChar char="•"/>
              <a:defRPr/>
            </a:pPr>
            <a:r>
              <a:rPr lang="en-US" sz="1200" dirty="0" smtClean="0">
                <a:solidFill>
                  <a:schemeClr val="tx2">
                    <a:lumMod val="65000"/>
                    <a:lumOff val="35000"/>
                  </a:schemeClr>
                </a:solidFill>
                <a:latin typeface="Arial"/>
              </a:rPr>
              <a:t>Siebel, </a:t>
            </a:r>
            <a:r>
              <a:rPr lang="en-US" sz="1200" dirty="0">
                <a:solidFill>
                  <a:schemeClr val="tx2">
                    <a:lumMod val="65000"/>
                    <a:lumOff val="35000"/>
                  </a:schemeClr>
                </a:solidFill>
                <a:latin typeface="Arial"/>
              </a:rPr>
              <a:t>SAP, </a:t>
            </a:r>
            <a:r>
              <a:rPr lang="en-US" sz="1200" dirty="0" smtClean="0">
                <a:solidFill>
                  <a:schemeClr val="tx2">
                    <a:lumMod val="65000"/>
                    <a:lumOff val="35000"/>
                  </a:schemeClr>
                </a:solidFill>
                <a:latin typeface="Arial"/>
              </a:rPr>
              <a:t>PSFT, OBS</a:t>
            </a:r>
            <a:r>
              <a:rPr lang="en-US" sz="1200" dirty="0">
                <a:solidFill>
                  <a:schemeClr val="tx2">
                    <a:lumMod val="65000"/>
                    <a:lumOff val="35000"/>
                  </a:schemeClr>
                </a:solidFill>
                <a:latin typeface="Arial"/>
              </a:rPr>
              <a:t>, </a:t>
            </a:r>
            <a:r>
              <a:rPr lang="en-US" sz="1200" dirty="0" smtClean="0">
                <a:solidFill>
                  <a:schemeClr val="tx2">
                    <a:lumMod val="65000"/>
                    <a:lumOff val="35000"/>
                  </a:schemeClr>
                </a:solidFill>
                <a:latin typeface="Arial"/>
              </a:rPr>
              <a:t>Amdocs</a:t>
            </a:r>
            <a:endParaRPr lang="en-US" sz="1200" dirty="0">
              <a:solidFill>
                <a:schemeClr val="tx2">
                  <a:lumMod val="65000"/>
                  <a:lumOff val="35000"/>
                </a:schemeClr>
              </a:solidFill>
              <a:latin typeface="Arial"/>
            </a:endParaRPr>
          </a:p>
        </p:txBody>
      </p:sp>
      <p:sp>
        <p:nvSpPr>
          <p:cNvPr id="183" name="Rectangle 91"/>
          <p:cNvSpPr>
            <a:spLocks noChangeArrowheads="1"/>
          </p:cNvSpPr>
          <p:nvPr/>
        </p:nvSpPr>
        <p:spPr bwMode="gray">
          <a:xfrm>
            <a:off x="415098" y="3557961"/>
            <a:ext cx="1644923" cy="46166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wrap="square" anchor="ctr">
            <a:spAutoFit/>
          </a:bodyPr>
          <a:lstStyle/>
          <a:p>
            <a:pPr algn="ctr"/>
            <a:r>
              <a:rPr lang="en-US" sz="1200" dirty="0">
                <a:solidFill>
                  <a:schemeClr val="tx2">
                    <a:lumMod val="65000"/>
                    <a:lumOff val="35000"/>
                  </a:schemeClr>
                </a:solidFill>
                <a:latin typeface="Arial"/>
              </a:rPr>
              <a:t>Quality Measurement &amp; Functional Sizing</a:t>
            </a:r>
          </a:p>
        </p:txBody>
      </p:sp>
      <p:sp>
        <p:nvSpPr>
          <p:cNvPr id="184" name="Rectangle 91"/>
          <p:cNvSpPr>
            <a:spLocks noChangeArrowheads="1"/>
          </p:cNvSpPr>
          <p:nvPr/>
        </p:nvSpPr>
        <p:spPr bwMode="gray">
          <a:xfrm>
            <a:off x="415098" y="4119185"/>
            <a:ext cx="1644923" cy="276999"/>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wrap="square" anchor="ctr">
            <a:spAutoFit/>
          </a:bodyPr>
          <a:lstStyle/>
          <a:p>
            <a:pPr algn="ctr"/>
            <a:r>
              <a:rPr lang="en-US" sz="1200" dirty="0">
                <a:solidFill>
                  <a:schemeClr val="tx2">
                    <a:lumMod val="65000"/>
                    <a:lumOff val="35000"/>
                  </a:schemeClr>
                </a:solidFill>
                <a:latin typeface="Arial"/>
              </a:rPr>
              <a:t>Compliance checks</a:t>
            </a:r>
          </a:p>
        </p:txBody>
      </p:sp>
      <p:sp>
        <p:nvSpPr>
          <p:cNvPr id="185" name="Rectangle 91"/>
          <p:cNvSpPr>
            <a:spLocks noChangeArrowheads="1"/>
          </p:cNvSpPr>
          <p:nvPr/>
        </p:nvSpPr>
        <p:spPr bwMode="gray">
          <a:xfrm>
            <a:off x="415098" y="4470566"/>
            <a:ext cx="1644923" cy="646331"/>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wrap="square" anchor="ctr">
            <a:spAutoFit/>
          </a:bodyPr>
          <a:lstStyle/>
          <a:p>
            <a:pPr algn="ctr"/>
            <a:r>
              <a:rPr lang="en-US" sz="1200" dirty="0">
                <a:solidFill>
                  <a:schemeClr val="tx2">
                    <a:lumMod val="65000"/>
                    <a:lumOff val="35000"/>
                  </a:schemeClr>
                </a:solidFill>
                <a:latin typeface="Arial"/>
              </a:rPr>
              <a:t>Code, Architecture and Data Structure  Analysis</a:t>
            </a:r>
          </a:p>
        </p:txBody>
      </p:sp>
      <p:sp>
        <p:nvSpPr>
          <p:cNvPr id="10" name="Rectangle 9"/>
          <p:cNvSpPr/>
          <p:nvPr/>
        </p:nvSpPr>
        <p:spPr>
          <a:xfrm>
            <a:off x="618235" y="3172543"/>
            <a:ext cx="1253292" cy="369332"/>
          </a:xfrm>
          <a:prstGeom prst="rect">
            <a:avLst/>
          </a:prstGeom>
        </p:spPr>
        <p:txBody>
          <a:bodyPr wrap="none">
            <a:spAutoFit/>
          </a:bodyPr>
          <a:lstStyle/>
          <a:p>
            <a:pPr algn="ctr"/>
            <a:r>
              <a:rPr lang="en-US" sz="1800" b="1" dirty="0" smtClean="0">
                <a:solidFill>
                  <a:schemeClr val="tx2">
                    <a:lumMod val="65000"/>
                    <a:lumOff val="35000"/>
                  </a:schemeClr>
                </a:solidFill>
                <a:latin typeface="Arial"/>
              </a:rPr>
              <a:t>CAST AIP</a:t>
            </a:r>
            <a:endParaRPr lang="en-US" sz="1800" b="1" dirty="0">
              <a:solidFill>
                <a:schemeClr val="tx2">
                  <a:lumMod val="65000"/>
                  <a:lumOff val="35000"/>
                </a:schemeClr>
              </a:solidFill>
              <a:latin typeface="Arial"/>
            </a:endParaRPr>
          </a:p>
        </p:txBody>
      </p:sp>
    </p:spTree>
    <p:extLst>
      <p:ext uri="{BB962C8B-B14F-4D97-AF65-F5344CB8AC3E}">
        <p14:creationId xmlns:p14="http://schemas.microsoft.com/office/powerpoint/2010/main" val="1850141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a:t>
            </a:r>
            <a:r>
              <a:rPr lang="en-US" dirty="0"/>
              <a:t>: Verification of CISQ’s Standards</a:t>
            </a:r>
            <a:endParaRPr lang="fr-FR" dirty="0"/>
          </a:p>
        </p:txBody>
      </p:sp>
      <p:sp>
        <p:nvSpPr>
          <p:cNvPr id="8" name="Text Placeholder 7"/>
          <p:cNvSpPr>
            <a:spLocks noGrp="1"/>
          </p:cNvSpPr>
          <p:nvPr>
            <p:ph type="body" sz="quarter" idx="11"/>
          </p:nvPr>
        </p:nvSpPr>
        <p:spPr>
          <a:xfrm>
            <a:off x="334064" y="717345"/>
            <a:ext cx="7205423" cy="707886"/>
          </a:xfrm>
        </p:spPr>
        <p:txBody>
          <a:bodyPr/>
          <a:lstStyle/>
          <a:p>
            <a:pPr>
              <a:buNone/>
            </a:pPr>
            <a:r>
              <a:rPr lang="en-US" sz="2000" b="1" dirty="0">
                <a:solidFill>
                  <a:srgbClr val="000000">
                    <a:lumMod val="65000"/>
                    <a:lumOff val="35000"/>
                  </a:srgbClr>
                </a:solidFill>
                <a:latin typeface="Arial"/>
              </a:rPr>
              <a:t>CAST is the only SAM solution that inspects and verifies software in accordance to CISQ’s recommendations</a:t>
            </a:r>
            <a:endParaRPr lang="fr-FR" sz="2000" b="1" dirty="0">
              <a:solidFill>
                <a:srgbClr val="000000">
                  <a:lumMod val="65000"/>
                  <a:lumOff val="35000"/>
                </a:srgbClr>
              </a:solidFill>
              <a:latin typeface="Arial"/>
            </a:endParaRPr>
          </a:p>
        </p:txBody>
      </p:sp>
      <p:graphicFrame>
        <p:nvGraphicFramePr>
          <p:cNvPr id="5" name="Table 4"/>
          <p:cNvGraphicFramePr>
            <a:graphicFrameLocks noGrp="1"/>
          </p:cNvGraphicFramePr>
          <p:nvPr/>
        </p:nvGraphicFramePr>
        <p:xfrm>
          <a:off x="323528" y="1700808"/>
          <a:ext cx="8479765" cy="4724400"/>
        </p:xfrm>
        <a:graphic>
          <a:graphicData uri="http://schemas.openxmlformats.org/drawingml/2006/table">
            <a:tbl>
              <a:tblPr firstRow="1" bandRow="1">
                <a:tableStyleId>{5C22544A-7EE6-4342-B048-85BDC9FD1C3A}</a:tableStyleId>
              </a:tblPr>
              <a:tblGrid>
                <a:gridCol w="1526875"/>
                <a:gridCol w="2976114"/>
                <a:gridCol w="3976776"/>
              </a:tblGrid>
              <a:tr h="370840">
                <a:tc>
                  <a:txBody>
                    <a:bodyPr/>
                    <a:lstStyle/>
                    <a:p>
                      <a:r>
                        <a:rPr lang="fr-FR" sz="1400" b="1" kern="1200" baseline="0" dirty="0" smtClean="0">
                          <a:solidFill>
                            <a:schemeClr val="lt1"/>
                          </a:solidFill>
                          <a:latin typeface="+mn-lt"/>
                          <a:ea typeface="+mn-ea"/>
                          <a:cs typeface="+mn-cs"/>
                        </a:rPr>
                        <a:t>CISQ </a:t>
                      </a:r>
                      <a:r>
                        <a:rPr lang="fr-FR" sz="1400" b="1" kern="1200" baseline="0" dirty="0" err="1" smtClean="0">
                          <a:solidFill>
                            <a:schemeClr val="lt1"/>
                          </a:solidFill>
                          <a:latin typeface="+mn-lt"/>
                          <a:ea typeface="+mn-ea"/>
                          <a:cs typeface="+mn-cs"/>
                        </a:rPr>
                        <a:t>Characteristic</a:t>
                      </a:r>
                      <a:r>
                        <a:rPr lang="fr-FR" sz="1400" b="1" kern="1200" baseline="0" dirty="0" smtClean="0">
                          <a:solidFill>
                            <a:schemeClr val="lt1"/>
                          </a:solidFill>
                          <a:latin typeface="+mn-lt"/>
                          <a:ea typeface="+mn-ea"/>
                          <a:cs typeface="+mn-cs"/>
                        </a:rPr>
                        <a:t> </a:t>
                      </a:r>
                    </a:p>
                  </a:txBody>
                  <a:tcPr/>
                </a:tc>
                <a:tc>
                  <a:txBody>
                    <a:bodyPr/>
                    <a:lstStyle/>
                    <a:p>
                      <a:r>
                        <a:rPr lang="fr-FR" sz="1400" b="1" kern="1200" baseline="0" dirty="0" smtClean="0">
                          <a:solidFill>
                            <a:schemeClr val="lt1"/>
                          </a:solidFill>
                          <a:latin typeface="+mn-lt"/>
                          <a:ea typeface="+mn-ea"/>
                          <a:cs typeface="+mn-cs"/>
                        </a:rPr>
                        <a:t>System </a:t>
                      </a:r>
                      <a:r>
                        <a:rPr lang="fr-FR" sz="1400" b="1" kern="1200" baseline="0" dirty="0" err="1" smtClean="0">
                          <a:solidFill>
                            <a:schemeClr val="lt1"/>
                          </a:solidFill>
                          <a:latin typeface="+mn-lt"/>
                          <a:ea typeface="+mn-ea"/>
                          <a:cs typeface="+mn-cs"/>
                        </a:rPr>
                        <a:t>Level</a:t>
                      </a:r>
                      <a:r>
                        <a:rPr lang="fr-FR" sz="1400" b="1" kern="1200" baseline="0" dirty="0" smtClean="0">
                          <a:solidFill>
                            <a:schemeClr val="lt1"/>
                          </a:solidFill>
                          <a:latin typeface="+mn-lt"/>
                          <a:ea typeface="+mn-ea"/>
                          <a:cs typeface="+mn-cs"/>
                        </a:rPr>
                        <a:t> &amp; Architecture </a:t>
                      </a:r>
                    </a:p>
                    <a:p>
                      <a:r>
                        <a:rPr lang="fr-FR" sz="1400" b="1" kern="1200" baseline="0" dirty="0" err="1" smtClean="0">
                          <a:solidFill>
                            <a:schemeClr val="lt1"/>
                          </a:solidFill>
                          <a:latin typeface="+mn-lt"/>
                          <a:ea typeface="+mn-ea"/>
                          <a:cs typeface="+mn-cs"/>
                        </a:rPr>
                        <a:t>Coding</a:t>
                      </a:r>
                      <a:r>
                        <a:rPr lang="fr-FR" sz="1400" b="1" kern="1200" baseline="0" dirty="0" smtClean="0">
                          <a:solidFill>
                            <a:schemeClr val="lt1"/>
                          </a:solidFill>
                          <a:latin typeface="+mn-lt"/>
                          <a:ea typeface="+mn-ea"/>
                          <a:cs typeface="+mn-cs"/>
                        </a:rPr>
                        <a:t> Practices </a:t>
                      </a:r>
                    </a:p>
                  </a:txBody>
                  <a:tcPr/>
                </a:tc>
                <a:tc>
                  <a:txBody>
                    <a:bodyPr/>
                    <a:lstStyle/>
                    <a:p>
                      <a:r>
                        <a:rPr lang="fr-FR" sz="1400" b="1" kern="1200" baseline="0" dirty="0" smtClean="0">
                          <a:solidFill>
                            <a:schemeClr val="lt1"/>
                          </a:solidFill>
                          <a:latin typeface="+mn-lt"/>
                          <a:ea typeface="+mn-ea"/>
                          <a:cs typeface="+mn-cs"/>
                        </a:rPr>
                        <a:t>Component </a:t>
                      </a:r>
                      <a:r>
                        <a:rPr lang="fr-FR" sz="1400" b="1" kern="1200" baseline="0" dirty="0" err="1" smtClean="0">
                          <a:solidFill>
                            <a:schemeClr val="lt1"/>
                          </a:solidFill>
                          <a:latin typeface="+mn-lt"/>
                          <a:ea typeface="+mn-ea"/>
                          <a:cs typeface="+mn-cs"/>
                        </a:rPr>
                        <a:t>Level</a:t>
                      </a:r>
                      <a:r>
                        <a:rPr lang="fr-FR" sz="1400" b="1" kern="1200" baseline="0" dirty="0" smtClean="0">
                          <a:solidFill>
                            <a:schemeClr val="lt1"/>
                          </a:solidFill>
                          <a:latin typeface="+mn-lt"/>
                          <a:ea typeface="+mn-ea"/>
                          <a:cs typeface="+mn-cs"/>
                        </a:rPr>
                        <a:t> </a:t>
                      </a:r>
                      <a:r>
                        <a:rPr lang="fr-FR" sz="1400" b="1" kern="1200" baseline="0" dirty="0" err="1" smtClean="0">
                          <a:solidFill>
                            <a:schemeClr val="lt1"/>
                          </a:solidFill>
                          <a:latin typeface="+mn-lt"/>
                          <a:ea typeface="+mn-ea"/>
                          <a:cs typeface="+mn-cs"/>
                        </a:rPr>
                        <a:t>Coding</a:t>
                      </a:r>
                      <a:r>
                        <a:rPr lang="fr-FR" sz="1400" b="1" kern="1200" baseline="0" dirty="0" smtClean="0">
                          <a:solidFill>
                            <a:schemeClr val="lt1"/>
                          </a:solidFill>
                          <a:latin typeface="+mn-lt"/>
                          <a:ea typeface="+mn-ea"/>
                          <a:cs typeface="+mn-cs"/>
                        </a:rPr>
                        <a:t> Practices 	</a:t>
                      </a:r>
                    </a:p>
                  </a:txBody>
                  <a:tcPr/>
                </a:tc>
              </a:tr>
              <a:tr h="370840">
                <a:tc>
                  <a:txBody>
                    <a:bodyPr/>
                    <a:lstStyle/>
                    <a:p>
                      <a:pPr algn="l"/>
                      <a:endParaRPr lang="fr-FR" sz="1050" baseline="0" dirty="0" smtClean="0">
                        <a:solidFill>
                          <a:schemeClr val="tx1">
                            <a:lumMod val="65000"/>
                            <a:lumOff val="35000"/>
                          </a:schemeClr>
                        </a:solidFill>
                        <a:latin typeface="+mn-lt"/>
                      </a:endParaRPr>
                    </a:p>
                    <a:p>
                      <a:r>
                        <a:rPr lang="fr-FR" sz="1100" b="1" dirty="0" smtClean="0">
                          <a:solidFill>
                            <a:schemeClr val="tx1">
                              <a:lumMod val="65000"/>
                              <a:lumOff val="35000"/>
                            </a:schemeClr>
                          </a:solidFill>
                          <a:latin typeface="+mn-lt"/>
                          <a:ea typeface="+mn-ea"/>
                          <a:cs typeface="Arial" pitchFamily="34" charset="0"/>
                        </a:rPr>
                        <a:t>RELIABILITY</a:t>
                      </a:r>
                      <a:r>
                        <a:rPr lang="fr-FR" sz="800" b="1" baseline="0" dirty="0" smtClean="0">
                          <a:solidFill>
                            <a:schemeClr val="tx1">
                              <a:lumMod val="65000"/>
                              <a:lumOff val="35000"/>
                            </a:schemeClr>
                          </a:solidFill>
                          <a:latin typeface="+mn-lt"/>
                        </a:rPr>
                        <a:t> </a:t>
                      </a:r>
                      <a:r>
                        <a:rPr lang="fr-FR" sz="1050" b="1" baseline="0" dirty="0" smtClean="0">
                          <a:solidFill>
                            <a:schemeClr val="tx1">
                              <a:lumMod val="65000"/>
                              <a:lumOff val="35000"/>
                            </a:schemeClr>
                          </a:solidFill>
                          <a:latin typeface="+mn-lt"/>
                        </a:rPr>
                        <a:t> </a:t>
                      </a:r>
                    </a:p>
                  </a:txBody>
                  <a:tcPr anchor="ctr"/>
                </a:tc>
                <a:tc>
                  <a:txBody>
                    <a:bodyPr/>
                    <a:lstStyle/>
                    <a:p>
                      <a:r>
                        <a:rPr lang="fr-FR" sz="1050" b="0" kern="1200" dirty="0" smtClean="0">
                          <a:solidFill>
                            <a:schemeClr val="tx2">
                              <a:lumMod val="85000"/>
                              <a:lumOff val="15000"/>
                            </a:schemeClr>
                          </a:solidFill>
                          <a:latin typeface="+mn-lt"/>
                          <a:ea typeface="+mn-ea"/>
                          <a:cs typeface="Arial" pitchFamily="34" charset="0"/>
                        </a:rPr>
                        <a:t>Multi-layer design </a:t>
                      </a:r>
                      <a:r>
                        <a:rPr lang="fr-FR" sz="1050" b="0" kern="1200" dirty="0" err="1" smtClean="0">
                          <a:solidFill>
                            <a:schemeClr val="tx2">
                              <a:lumMod val="85000"/>
                              <a:lumOff val="15000"/>
                            </a:schemeClr>
                          </a:solidFill>
                          <a:latin typeface="+mn-lt"/>
                          <a:ea typeface="+mn-ea"/>
                          <a:cs typeface="Arial" pitchFamily="34" charset="0"/>
                        </a:rPr>
                        <a:t>compliance</a:t>
                      </a:r>
                      <a:r>
                        <a:rPr lang="fr-FR" sz="1050" b="0" kern="1200" dirty="0" smtClean="0">
                          <a:solidFill>
                            <a:schemeClr val="tx2">
                              <a:lumMod val="85000"/>
                              <a:lumOff val="15000"/>
                            </a:schemeClr>
                          </a:solidFill>
                          <a:latin typeface="+mn-lt"/>
                          <a:ea typeface="+mn-ea"/>
                          <a:cs typeface="Arial" pitchFamily="34" charset="0"/>
                        </a:rPr>
                        <a:t> </a:t>
                      </a:r>
                    </a:p>
                    <a:p>
                      <a:r>
                        <a:rPr lang="en-US" sz="1050" b="0" kern="1200" dirty="0" smtClean="0">
                          <a:solidFill>
                            <a:schemeClr val="tx2">
                              <a:lumMod val="85000"/>
                              <a:lumOff val="15000"/>
                            </a:schemeClr>
                          </a:solidFill>
                          <a:latin typeface="+mn-lt"/>
                          <a:ea typeface="+mn-ea"/>
                          <a:cs typeface="Arial" pitchFamily="34" charset="0"/>
                        </a:rPr>
                        <a:t>Software manages data integrity and consistency </a:t>
                      </a:r>
                    </a:p>
                    <a:p>
                      <a:r>
                        <a:rPr lang="fr-FR" sz="1050" b="0" kern="1200" dirty="0" smtClean="0">
                          <a:solidFill>
                            <a:schemeClr val="tx2">
                              <a:lumMod val="85000"/>
                              <a:lumOff val="15000"/>
                            </a:schemeClr>
                          </a:solidFill>
                          <a:latin typeface="+mn-lt"/>
                          <a:ea typeface="+mn-ea"/>
                          <a:cs typeface="Arial" pitchFamily="34" charset="0"/>
                        </a:rPr>
                        <a:t>Exception </a:t>
                      </a:r>
                      <a:r>
                        <a:rPr lang="fr-FR" sz="1050" b="0" kern="1200" dirty="0" err="1" smtClean="0">
                          <a:solidFill>
                            <a:schemeClr val="tx2">
                              <a:lumMod val="85000"/>
                              <a:lumOff val="15000"/>
                            </a:schemeClr>
                          </a:solidFill>
                          <a:latin typeface="+mn-lt"/>
                          <a:ea typeface="+mn-ea"/>
                          <a:cs typeface="Arial" pitchFamily="34" charset="0"/>
                        </a:rPr>
                        <a:t>handling</a:t>
                      </a:r>
                      <a:r>
                        <a:rPr lang="fr-FR" sz="1050" b="0" kern="1200" dirty="0" smtClean="0">
                          <a:solidFill>
                            <a:schemeClr val="tx2">
                              <a:lumMod val="85000"/>
                              <a:lumOff val="15000"/>
                            </a:schemeClr>
                          </a:solidFill>
                          <a:latin typeface="+mn-lt"/>
                          <a:ea typeface="+mn-ea"/>
                          <a:cs typeface="Arial" pitchFamily="34" charset="0"/>
                        </a:rPr>
                        <a:t> </a:t>
                      </a:r>
                      <a:r>
                        <a:rPr lang="fr-FR" sz="1050" b="0" kern="1200" dirty="0" err="1" smtClean="0">
                          <a:solidFill>
                            <a:schemeClr val="tx2">
                              <a:lumMod val="85000"/>
                              <a:lumOff val="15000"/>
                            </a:schemeClr>
                          </a:solidFill>
                          <a:latin typeface="+mn-lt"/>
                          <a:ea typeface="+mn-ea"/>
                          <a:cs typeface="Arial" pitchFamily="34" charset="0"/>
                        </a:rPr>
                        <a:t>through</a:t>
                      </a:r>
                      <a:r>
                        <a:rPr lang="fr-FR" sz="1050" b="0" kern="1200" dirty="0" smtClean="0">
                          <a:solidFill>
                            <a:schemeClr val="tx2">
                              <a:lumMod val="85000"/>
                              <a:lumOff val="15000"/>
                            </a:schemeClr>
                          </a:solidFill>
                          <a:latin typeface="+mn-lt"/>
                          <a:ea typeface="+mn-ea"/>
                          <a:cs typeface="Arial" pitchFamily="34" charset="0"/>
                        </a:rPr>
                        <a:t> transactions </a:t>
                      </a:r>
                    </a:p>
                    <a:p>
                      <a:r>
                        <a:rPr lang="fr-FR" sz="1050" b="0" kern="1200" dirty="0" smtClean="0">
                          <a:solidFill>
                            <a:schemeClr val="tx2">
                              <a:lumMod val="85000"/>
                              <a:lumOff val="15000"/>
                            </a:schemeClr>
                          </a:solidFill>
                          <a:latin typeface="+mn-lt"/>
                          <a:ea typeface="+mn-ea"/>
                          <a:cs typeface="Arial" pitchFamily="34" charset="0"/>
                        </a:rPr>
                        <a:t>Class architecture </a:t>
                      </a:r>
                      <a:r>
                        <a:rPr lang="fr-FR" sz="1050" b="0" kern="1200" dirty="0" err="1" smtClean="0">
                          <a:solidFill>
                            <a:schemeClr val="tx2">
                              <a:lumMod val="85000"/>
                              <a:lumOff val="15000"/>
                            </a:schemeClr>
                          </a:solidFill>
                          <a:latin typeface="+mn-lt"/>
                          <a:ea typeface="+mn-ea"/>
                          <a:cs typeface="Arial" pitchFamily="34" charset="0"/>
                        </a:rPr>
                        <a:t>compliance</a:t>
                      </a:r>
                      <a:r>
                        <a:rPr lang="fr-FR" sz="1050" b="0" kern="1200" dirty="0" smtClean="0">
                          <a:solidFill>
                            <a:schemeClr val="tx2">
                              <a:lumMod val="85000"/>
                              <a:lumOff val="15000"/>
                            </a:schemeClr>
                          </a:solidFill>
                          <a:latin typeface="+mn-lt"/>
                          <a:ea typeface="+mn-ea"/>
                          <a:cs typeface="Arial" pitchFamily="34" charset="0"/>
                        </a:rPr>
                        <a:t> </a:t>
                      </a:r>
                    </a:p>
                  </a:txBody>
                  <a:tcPr/>
                </a:tc>
                <a:tc>
                  <a:txBody>
                    <a:bodyPr/>
                    <a:lstStyle/>
                    <a:p>
                      <a:r>
                        <a:rPr lang="en-US" sz="1050" b="0" kern="1200" dirty="0" smtClean="0">
                          <a:solidFill>
                            <a:schemeClr val="tx2">
                              <a:lumMod val="85000"/>
                              <a:lumOff val="15000"/>
                            </a:schemeClr>
                          </a:solidFill>
                          <a:latin typeface="+mn-lt"/>
                          <a:ea typeface="+mn-ea"/>
                          <a:cs typeface="Arial" pitchFamily="34" charset="0"/>
                        </a:rPr>
                        <a:t>Protecting state in multi-threaded environments </a:t>
                      </a:r>
                    </a:p>
                    <a:p>
                      <a:r>
                        <a:rPr lang="en-US" sz="1050" b="0" kern="1200" dirty="0" smtClean="0">
                          <a:solidFill>
                            <a:schemeClr val="tx2">
                              <a:lumMod val="85000"/>
                              <a:lumOff val="15000"/>
                            </a:schemeClr>
                          </a:solidFill>
                          <a:latin typeface="+mn-lt"/>
                          <a:ea typeface="+mn-ea"/>
                          <a:cs typeface="Arial" pitchFamily="34" charset="0"/>
                        </a:rPr>
                        <a:t>Safe use of inheritance and polymorphism </a:t>
                      </a:r>
                    </a:p>
                    <a:p>
                      <a:r>
                        <a:rPr lang="en-US" sz="1050" b="0" kern="1200" dirty="0" smtClean="0">
                          <a:solidFill>
                            <a:schemeClr val="tx2">
                              <a:lumMod val="85000"/>
                              <a:lumOff val="15000"/>
                            </a:schemeClr>
                          </a:solidFill>
                          <a:latin typeface="+mn-lt"/>
                          <a:ea typeface="+mn-ea"/>
                          <a:cs typeface="Arial" pitchFamily="34" charset="0"/>
                        </a:rPr>
                        <a:t>Patterns that lead to unexpected behaviors </a:t>
                      </a:r>
                    </a:p>
                    <a:p>
                      <a:r>
                        <a:rPr lang="fr-FR" sz="1050" b="0" kern="1200" dirty="0" smtClean="0">
                          <a:solidFill>
                            <a:schemeClr val="tx2">
                              <a:lumMod val="85000"/>
                              <a:lumOff val="15000"/>
                            </a:schemeClr>
                          </a:solidFill>
                          <a:latin typeface="+mn-lt"/>
                          <a:ea typeface="+mn-ea"/>
                          <a:cs typeface="Arial" pitchFamily="34" charset="0"/>
                        </a:rPr>
                        <a:t>Resource </a:t>
                      </a:r>
                      <a:r>
                        <a:rPr lang="fr-FR" sz="1050" b="0" kern="1200" dirty="0" err="1" smtClean="0">
                          <a:solidFill>
                            <a:schemeClr val="tx2">
                              <a:lumMod val="85000"/>
                              <a:lumOff val="15000"/>
                            </a:schemeClr>
                          </a:solidFill>
                          <a:latin typeface="+mn-lt"/>
                          <a:ea typeface="+mn-ea"/>
                          <a:cs typeface="Arial" pitchFamily="34" charset="0"/>
                        </a:rPr>
                        <a:t>bounds</a:t>
                      </a:r>
                      <a:r>
                        <a:rPr lang="fr-FR" sz="1050" b="0" kern="1200" dirty="0" smtClean="0">
                          <a:solidFill>
                            <a:schemeClr val="tx2">
                              <a:lumMod val="85000"/>
                              <a:lumOff val="15000"/>
                            </a:schemeClr>
                          </a:solidFill>
                          <a:latin typeface="+mn-lt"/>
                          <a:ea typeface="+mn-ea"/>
                          <a:cs typeface="Arial" pitchFamily="34" charset="0"/>
                        </a:rPr>
                        <a:t> management, </a:t>
                      </a:r>
                      <a:r>
                        <a:rPr lang="fr-FR" sz="1050" b="0" kern="1200" dirty="0" err="1" smtClean="0">
                          <a:solidFill>
                            <a:schemeClr val="tx2">
                              <a:lumMod val="85000"/>
                              <a:lumOff val="15000"/>
                            </a:schemeClr>
                          </a:solidFill>
                          <a:latin typeface="+mn-lt"/>
                          <a:ea typeface="+mn-ea"/>
                          <a:cs typeface="Arial" pitchFamily="34" charset="0"/>
                        </a:rPr>
                        <a:t>Complex</a:t>
                      </a:r>
                      <a:r>
                        <a:rPr lang="fr-FR" sz="1050" b="0" kern="1200" dirty="0" smtClean="0">
                          <a:solidFill>
                            <a:schemeClr val="tx2">
                              <a:lumMod val="85000"/>
                              <a:lumOff val="15000"/>
                            </a:schemeClr>
                          </a:solidFill>
                          <a:latin typeface="+mn-lt"/>
                          <a:ea typeface="+mn-ea"/>
                          <a:cs typeface="Arial" pitchFamily="34" charset="0"/>
                        </a:rPr>
                        <a:t> code </a:t>
                      </a:r>
                    </a:p>
                    <a:p>
                      <a:r>
                        <a:rPr lang="en-US" sz="1050" b="0" kern="1200" dirty="0" smtClean="0">
                          <a:solidFill>
                            <a:schemeClr val="tx2">
                              <a:lumMod val="85000"/>
                              <a:lumOff val="15000"/>
                            </a:schemeClr>
                          </a:solidFill>
                          <a:latin typeface="+mn-lt"/>
                          <a:ea typeface="+mn-ea"/>
                          <a:cs typeface="Arial" pitchFamily="34" charset="0"/>
                        </a:rPr>
                        <a:t>Managing allocated resources, Timeouts, Built-in remote addresses </a:t>
                      </a:r>
                    </a:p>
                  </a:txBody>
                  <a:tcPr/>
                </a:tc>
              </a:tr>
              <a:tr h="370840">
                <a:tc>
                  <a:txBody>
                    <a:bodyPr/>
                    <a:lstStyle/>
                    <a:p>
                      <a:pPr algn="l"/>
                      <a:endParaRPr lang="fr-FR" sz="1100" b="1" kern="1200" dirty="0" smtClean="0">
                        <a:solidFill>
                          <a:schemeClr val="tx1">
                            <a:lumMod val="65000"/>
                            <a:lumOff val="35000"/>
                          </a:schemeClr>
                        </a:solidFill>
                        <a:latin typeface="+mn-lt"/>
                        <a:ea typeface="+mn-ea"/>
                        <a:cs typeface="Arial" pitchFamily="34" charset="0"/>
                      </a:endParaRPr>
                    </a:p>
                    <a:p>
                      <a:r>
                        <a:rPr lang="fr-FR" sz="1100" b="1" kern="1200" dirty="0" smtClean="0">
                          <a:solidFill>
                            <a:schemeClr val="tx1">
                              <a:lumMod val="65000"/>
                              <a:lumOff val="35000"/>
                            </a:schemeClr>
                          </a:solidFill>
                          <a:latin typeface="+mn-lt"/>
                          <a:ea typeface="+mn-ea"/>
                          <a:cs typeface="Arial" pitchFamily="34" charset="0"/>
                        </a:rPr>
                        <a:t>PERFORMANCE EFFICIENCY 	</a:t>
                      </a:r>
                    </a:p>
                  </a:txBody>
                  <a:tcPr anchor="ctr"/>
                </a:tc>
                <a:tc>
                  <a:txBody>
                    <a:bodyPr/>
                    <a:lstStyle/>
                    <a:p>
                      <a:r>
                        <a:rPr lang="en-US" sz="1050" b="0" kern="1200" dirty="0" smtClean="0">
                          <a:solidFill>
                            <a:schemeClr val="tx2">
                              <a:lumMod val="85000"/>
                              <a:lumOff val="15000"/>
                            </a:schemeClr>
                          </a:solidFill>
                          <a:latin typeface="+mn-lt"/>
                          <a:ea typeface="+mn-ea"/>
                          <a:cs typeface="Arial" pitchFamily="34" charset="0"/>
                        </a:rPr>
                        <a:t>Appropriate interactions with expensive and/or remote resources </a:t>
                      </a:r>
                    </a:p>
                    <a:p>
                      <a:r>
                        <a:rPr lang="fr-FR" sz="1050" b="0" kern="1200" dirty="0" smtClean="0">
                          <a:solidFill>
                            <a:schemeClr val="tx2">
                              <a:lumMod val="85000"/>
                              <a:lumOff val="15000"/>
                            </a:schemeClr>
                          </a:solidFill>
                          <a:latin typeface="+mn-lt"/>
                          <a:ea typeface="+mn-ea"/>
                          <a:cs typeface="Arial" pitchFamily="34" charset="0"/>
                        </a:rPr>
                        <a:t>Data </a:t>
                      </a:r>
                      <a:r>
                        <a:rPr lang="fr-FR" sz="1050" b="0" kern="1200" dirty="0" err="1" smtClean="0">
                          <a:solidFill>
                            <a:schemeClr val="tx2">
                              <a:lumMod val="85000"/>
                              <a:lumOff val="15000"/>
                            </a:schemeClr>
                          </a:solidFill>
                          <a:latin typeface="+mn-lt"/>
                          <a:ea typeface="+mn-ea"/>
                          <a:cs typeface="Arial" pitchFamily="34" charset="0"/>
                        </a:rPr>
                        <a:t>access</a:t>
                      </a:r>
                      <a:r>
                        <a:rPr lang="fr-FR" sz="1050" b="0" kern="1200" dirty="0" smtClean="0">
                          <a:solidFill>
                            <a:schemeClr val="tx2">
                              <a:lumMod val="85000"/>
                              <a:lumOff val="15000"/>
                            </a:schemeClr>
                          </a:solidFill>
                          <a:latin typeface="+mn-lt"/>
                          <a:ea typeface="+mn-ea"/>
                          <a:cs typeface="Arial" pitchFamily="34" charset="0"/>
                        </a:rPr>
                        <a:t> performance and data management </a:t>
                      </a:r>
                    </a:p>
                    <a:p>
                      <a:r>
                        <a:rPr lang="en-US" sz="1050" b="0" kern="1200" dirty="0" smtClean="0">
                          <a:solidFill>
                            <a:schemeClr val="tx2">
                              <a:lumMod val="85000"/>
                              <a:lumOff val="15000"/>
                            </a:schemeClr>
                          </a:solidFill>
                          <a:latin typeface="+mn-lt"/>
                          <a:ea typeface="+mn-ea"/>
                          <a:cs typeface="Arial" pitchFamily="34" charset="0"/>
                        </a:rPr>
                        <a:t>Memory, network and disk space management </a:t>
                      </a:r>
                    </a:p>
                    <a:p>
                      <a:r>
                        <a:rPr lang="en-US" sz="1050" b="0" kern="1200" dirty="0" smtClean="0">
                          <a:solidFill>
                            <a:schemeClr val="tx2">
                              <a:lumMod val="85000"/>
                              <a:lumOff val="15000"/>
                            </a:schemeClr>
                          </a:solidFill>
                          <a:latin typeface="+mn-lt"/>
                          <a:ea typeface="+mn-ea"/>
                          <a:cs typeface="Arial" pitchFamily="34" charset="0"/>
                        </a:rPr>
                        <a:t>Centralized handling of client requests </a:t>
                      </a:r>
                    </a:p>
                    <a:p>
                      <a:r>
                        <a:rPr lang="en-US" sz="1050" b="0" kern="1200" dirty="0" smtClean="0">
                          <a:solidFill>
                            <a:schemeClr val="tx2">
                              <a:lumMod val="85000"/>
                              <a:lumOff val="15000"/>
                            </a:schemeClr>
                          </a:solidFill>
                          <a:latin typeface="+mn-lt"/>
                          <a:ea typeface="+mn-ea"/>
                          <a:cs typeface="Arial" pitchFamily="34" charset="0"/>
                        </a:rPr>
                        <a:t>Use of middle tier components versus stored procedures and database functions 	</a:t>
                      </a:r>
                    </a:p>
                  </a:txBody>
                  <a:tcPr/>
                </a:tc>
                <a:tc>
                  <a:txBody>
                    <a:bodyPr/>
                    <a:lstStyle/>
                    <a:p>
                      <a:r>
                        <a:rPr lang="en-US" sz="1050" b="0" kern="1200" dirty="0" smtClean="0">
                          <a:solidFill>
                            <a:schemeClr val="tx2">
                              <a:lumMod val="85000"/>
                              <a:lumOff val="15000"/>
                            </a:schemeClr>
                          </a:solidFill>
                          <a:latin typeface="+mn-lt"/>
                          <a:ea typeface="+mn-ea"/>
                          <a:cs typeface="Arial" pitchFamily="34" charset="0"/>
                        </a:rPr>
                        <a:t>Compliance with Object-Oriented best practices </a:t>
                      </a:r>
                    </a:p>
                    <a:p>
                      <a:r>
                        <a:rPr lang="en-US" sz="1050" b="0" kern="1200" dirty="0" smtClean="0">
                          <a:solidFill>
                            <a:schemeClr val="tx2">
                              <a:lumMod val="85000"/>
                              <a:lumOff val="15000"/>
                            </a:schemeClr>
                          </a:solidFill>
                          <a:latin typeface="+mn-lt"/>
                          <a:ea typeface="+mn-ea"/>
                          <a:cs typeface="Arial" pitchFamily="34" charset="0"/>
                        </a:rPr>
                        <a:t>Compliance with SQL best practices </a:t>
                      </a:r>
                    </a:p>
                    <a:p>
                      <a:r>
                        <a:rPr lang="fr-FR" sz="1050" b="0" kern="1200" dirty="0" err="1" smtClean="0">
                          <a:solidFill>
                            <a:schemeClr val="tx2">
                              <a:lumMod val="85000"/>
                              <a:lumOff val="15000"/>
                            </a:schemeClr>
                          </a:solidFill>
                          <a:latin typeface="+mn-lt"/>
                          <a:ea typeface="+mn-ea"/>
                          <a:cs typeface="Arial" pitchFamily="34" charset="0"/>
                        </a:rPr>
                        <a:t>Expensive</a:t>
                      </a:r>
                      <a:r>
                        <a:rPr lang="fr-FR" sz="1050" b="0" kern="1200" dirty="0" smtClean="0">
                          <a:solidFill>
                            <a:schemeClr val="tx2">
                              <a:lumMod val="85000"/>
                              <a:lumOff val="15000"/>
                            </a:schemeClr>
                          </a:solidFill>
                          <a:latin typeface="+mn-lt"/>
                          <a:ea typeface="+mn-ea"/>
                          <a:cs typeface="Arial" pitchFamily="34" charset="0"/>
                        </a:rPr>
                        <a:t> computations in </a:t>
                      </a:r>
                      <a:r>
                        <a:rPr lang="fr-FR" sz="1050" b="0" kern="1200" dirty="0" err="1" smtClean="0">
                          <a:solidFill>
                            <a:schemeClr val="tx2">
                              <a:lumMod val="85000"/>
                              <a:lumOff val="15000"/>
                            </a:schemeClr>
                          </a:solidFill>
                          <a:latin typeface="+mn-lt"/>
                          <a:ea typeface="+mn-ea"/>
                          <a:cs typeface="Arial" pitchFamily="34" charset="0"/>
                        </a:rPr>
                        <a:t>loops</a:t>
                      </a:r>
                      <a:r>
                        <a:rPr lang="fr-FR" sz="1050" b="0" kern="1200" dirty="0" smtClean="0">
                          <a:solidFill>
                            <a:schemeClr val="tx2">
                              <a:lumMod val="85000"/>
                              <a:lumOff val="15000"/>
                            </a:schemeClr>
                          </a:solidFill>
                          <a:latin typeface="+mn-lt"/>
                          <a:ea typeface="+mn-ea"/>
                          <a:cs typeface="Arial" pitchFamily="34" charset="0"/>
                        </a:rPr>
                        <a:t> </a:t>
                      </a:r>
                    </a:p>
                    <a:p>
                      <a:r>
                        <a:rPr lang="en-US" sz="1050" b="0" kern="1200" dirty="0" smtClean="0">
                          <a:solidFill>
                            <a:schemeClr val="tx2">
                              <a:lumMod val="85000"/>
                              <a:lumOff val="15000"/>
                            </a:schemeClr>
                          </a:solidFill>
                          <a:latin typeface="+mn-lt"/>
                          <a:ea typeface="+mn-ea"/>
                          <a:cs typeface="Arial" pitchFamily="34" charset="0"/>
                        </a:rPr>
                        <a:t>Static connections versus connection pools </a:t>
                      </a:r>
                    </a:p>
                    <a:p>
                      <a:r>
                        <a:rPr lang="en-US" sz="1050" b="0" kern="1200" dirty="0" smtClean="0">
                          <a:solidFill>
                            <a:schemeClr val="tx2">
                              <a:lumMod val="85000"/>
                              <a:lumOff val="15000"/>
                            </a:schemeClr>
                          </a:solidFill>
                          <a:latin typeface="+mn-lt"/>
                          <a:ea typeface="+mn-ea"/>
                          <a:cs typeface="Arial" pitchFamily="34" charset="0"/>
                        </a:rPr>
                        <a:t>Compliance with garbage collection best practices 	</a:t>
                      </a:r>
                    </a:p>
                    <a:p>
                      <a:endParaRPr lang="fr-FR" sz="1050" b="0" kern="1200" dirty="0" smtClean="0">
                        <a:solidFill>
                          <a:schemeClr val="tx2">
                            <a:lumMod val="85000"/>
                            <a:lumOff val="15000"/>
                          </a:schemeClr>
                        </a:solidFill>
                        <a:latin typeface="+mn-lt"/>
                        <a:ea typeface="+mn-ea"/>
                        <a:cs typeface="Arial" pitchFamily="34" charset="0"/>
                      </a:endParaRPr>
                    </a:p>
                  </a:txBody>
                  <a:tcPr/>
                </a:tc>
              </a:tr>
              <a:tr h="370840">
                <a:tc>
                  <a:txBody>
                    <a:bodyPr/>
                    <a:lstStyle/>
                    <a:p>
                      <a:r>
                        <a:rPr lang="fr-FR" sz="1100" b="1" kern="1200" dirty="0" smtClean="0">
                          <a:solidFill>
                            <a:schemeClr val="tx1">
                              <a:lumMod val="65000"/>
                              <a:lumOff val="35000"/>
                            </a:schemeClr>
                          </a:solidFill>
                          <a:latin typeface="+mn-lt"/>
                          <a:ea typeface="+mn-ea"/>
                          <a:cs typeface="Arial" pitchFamily="34" charset="0"/>
                        </a:rPr>
                        <a:t>SECURITY	</a:t>
                      </a:r>
                    </a:p>
                  </a:txBody>
                  <a:tcPr anchor="ctr"/>
                </a:tc>
                <a:tc>
                  <a:txBody>
                    <a:bodyPr/>
                    <a:lstStyle/>
                    <a:p>
                      <a:r>
                        <a:rPr lang="fr-FR" sz="1050" b="0" kern="1200" dirty="0" smtClean="0">
                          <a:solidFill>
                            <a:schemeClr val="tx2">
                              <a:lumMod val="85000"/>
                              <a:lumOff val="15000"/>
                            </a:schemeClr>
                          </a:solidFill>
                          <a:latin typeface="+mn-lt"/>
                          <a:ea typeface="+mn-ea"/>
                          <a:cs typeface="Arial" pitchFamily="34" charset="0"/>
                        </a:rPr>
                        <a:t>Input validation </a:t>
                      </a:r>
                    </a:p>
                    <a:p>
                      <a:r>
                        <a:rPr lang="fr-FR" sz="1050" b="0" kern="1200" dirty="0" smtClean="0">
                          <a:solidFill>
                            <a:schemeClr val="tx2">
                              <a:lumMod val="85000"/>
                              <a:lumOff val="15000"/>
                            </a:schemeClr>
                          </a:solidFill>
                          <a:latin typeface="+mn-lt"/>
                          <a:ea typeface="+mn-ea"/>
                          <a:cs typeface="Arial" pitchFamily="34" charset="0"/>
                        </a:rPr>
                        <a:t>SQL injection </a:t>
                      </a:r>
                    </a:p>
                    <a:p>
                      <a:r>
                        <a:rPr lang="fr-FR" sz="1050" b="0" kern="1200" dirty="0" smtClean="0">
                          <a:solidFill>
                            <a:schemeClr val="tx2">
                              <a:lumMod val="85000"/>
                              <a:lumOff val="15000"/>
                            </a:schemeClr>
                          </a:solidFill>
                          <a:latin typeface="+mn-lt"/>
                          <a:ea typeface="+mn-ea"/>
                          <a:cs typeface="Arial" pitchFamily="34" charset="0"/>
                        </a:rPr>
                        <a:t>Cross-site </a:t>
                      </a:r>
                      <a:r>
                        <a:rPr lang="fr-FR" sz="1050" b="0" kern="1200" dirty="0" err="1" smtClean="0">
                          <a:solidFill>
                            <a:schemeClr val="tx2">
                              <a:lumMod val="85000"/>
                              <a:lumOff val="15000"/>
                            </a:schemeClr>
                          </a:solidFill>
                          <a:latin typeface="+mn-lt"/>
                          <a:ea typeface="+mn-ea"/>
                          <a:cs typeface="Arial" pitchFamily="34" charset="0"/>
                        </a:rPr>
                        <a:t>scripting</a:t>
                      </a:r>
                      <a:r>
                        <a:rPr lang="fr-FR" sz="1050" b="0" kern="1200" dirty="0" smtClean="0">
                          <a:solidFill>
                            <a:schemeClr val="tx2">
                              <a:lumMod val="85000"/>
                              <a:lumOff val="15000"/>
                            </a:schemeClr>
                          </a:solidFill>
                          <a:latin typeface="+mn-lt"/>
                          <a:ea typeface="+mn-ea"/>
                          <a:cs typeface="Arial" pitchFamily="34" charset="0"/>
                        </a:rPr>
                        <a:t> </a:t>
                      </a:r>
                    </a:p>
                    <a:p>
                      <a:r>
                        <a:rPr lang="en-US" sz="1050" b="0" kern="1200" dirty="0" smtClean="0">
                          <a:solidFill>
                            <a:schemeClr val="tx2">
                              <a:lumMod val="85000"/>
                              <a:lumOff val="15000"/>
                            </a:schemeClr>
                          </a:solidFill>
                          <a:latin typeface="+mn-lt"/>
                          <a:ea typeface="+mn-ea"/>
                          <a:cs typeface="Arial" pitchFamily="34" charset="0"/>
                        </a:rPr>
                        <a:t>Failure to use vetted libraries or frameworks </a:t>
                      </a:r>
                    </a:p>
                    <a:p>
                      <a:r>
                        <a:rPr lang="fr-FR" sz="1050" b="0" kern="1200" dirty="0" smtClean="0">
                          <a:solidFill>
                            <a:schemeClr val="tx2">
                              <a:lumMod val="85000"/>
                              <a:lumOff val="15000"/>
                            </a:schemeClr>
                          </a:solidFill>
                          <a:latin typeface="+mn-lt"/>
                          <a:ea typeface="+mn-ea"/>
                          <a:cs typeface="Arial" pitchFamily="34" charset="0"/>
                        </a:rPr>
                        <a:t>Secure architecture design </a:t>
                      </a:r>
                      <a:r>
                        <a:rPr lang="fr-FR" sz="1050" b="0" kern="1200" dirty="0" err="1" smtClean="0">
                          <a:solidFill>
                            <a:schemeClr val="tx2">
                              <a:lumMod val="85000"/>
                              <a:lumOff val="15000"/>
                            </a:schemeClr>
                          </a:solidFill>
                          <a:latin typeface="+mn-lt"/>
                          <a:ea typeface="+mn-ea"/>
                          <a:cs typeface="Arial" pitchFamily="34" charset="0"/>
                        </a:rPr>
                        <a:t>compliance</a:t>
                      </a:r>
                      <a:r>
                        <a:rPr lang="fr-FR" sz="1050" b="0" kern="1200" dirty="0" smtClean="0">
                          <a:solidFill>
                            <a:schemeClr val="tx2">
                              <a:lumMod val="85000"/>
                              <a:lumOff val="15000"/>
                            </a:schemeClr>
                          </a:solidFill>
                          <a:latin typeface="+mn-lt"/>
                          <a:ea typeface="+mn-ea"/>
                          <a:cs typeface="Arial" pitchFamily="34" charset="0"/>
                        </a:rPr>
                        <a:t> </a:t>
                      </a:r>
                    </a:p>
                  </a:txBody>
                  <a:tcPr/>
                </a:tc>
                <a:tc>
                  <a:txBody>
                    <a:bodyPr/>
                    <a:lstStyle/>
                    <a:p>
                      <a:r>
                        <a:rPr lang="en-US" sz="1050" b="0" kern="1200" dirty="0" smtClean="0">
                          <a:solidFill>
                            <a:schemeClr val="tx2">
                              <a:lumMod val="85000"/>
                              <a:lumOff val="15000"/>
                            </a:schemeClr>
                          </a:solidFill>
                          <a:latin typeface="+mn-lt"/>
                          <a:ea typeface="+mn-ea"/>
                          <a:cs typeface="Arial" pitchFamily="34" charset="0"/>
                        </a:rPr>
                        <a:t>Error and exception handling Use of hard-coded credentials </a:t>
                      </a:r>
                    </a:p>
                    <a:p>
                      <a:r>
                        <a:rPr lang="fr-FR" sz="1050" b="0" kern="1200" dirty="0" smtClean="0">
                          <a:solidFill>
                            <a:schemeClr val="tx2">
                              <a:lumMod val="85000"/>
                              <a:lumOff val="15000"/>
                            </a:schemeClr>
                          </a:solidFill>
                          <a:latin typeface="+mn-lt"/>
                          <a:ea typeface="+mn-ea"/>
                          <a:cs typeface="Arial" pitchFamily="34" charset="0"/>
                        </a:rPr>
                        <a:t>Buffer </a:t>
                      </a:r>
                      <a:r>
                        <a:rPr lang="fr-FR" sz="1050" b="0" kern="1200" dirty="0" err="1" smtClean="0">
                          <a:solidFill>
                            <a:schemeClr val="tx2">
                              <a:lumMod val="85000"/>
                              <a:lumOff val="15000"/>
                            </a:schemeClr>
                          </a:solidFill>
                          <a:latin typeface="+mn-lt"/>
                          <a:ea typeface="+mn-ea"/>
                          <a:cs typeface="Arial" pitchFamily="34" charset="0"/>
                        </a:rPr>
                        <a:t>overflows</a:t>
                      </a:r>
                      <a:r>
                        <a:rPr lang="fr-FR" sz="1050" b="0" kern="1200" dirty="0" smtClean="0">
                          <a:solidFill>
                            <a:schemeClr val="tx2">
                              <a:lumMod val="85000"/>
                              <a:lumOff val="15000"/>
                            </a:schemeClr>
                          </a:solidFill>
                          <a:latin typeface="+mn-lt"/>
                          <a:ea typeface="+mn-ea"/>
                          <a:cs typeface="Arial" pitchFamily="34" charset="0"/>
                        </a:rPr>
                        <a:t> </a:t>
                      </a:r>
                      <a:r>
                        <a:rPr lang="fr-FR" sz="1050" b="0" kern="1200" dirty="0" err="1" smtClean="0">
                          <a:solidFill>
                            <a:schemeClr val="tx2">
                              <a:lumMod val="85000"/>
                              <a:lumOff val="15000"/>
                            </a:schemeClr>
                          </a:solidFill>
                          <a:latin typeface="+mn-lt"/>
                          <a:ea typeface="+mn-ea"/>
                          <a:cs typeface="Arial" pitchFamily="34" charset="0"/>
                        </a:rPr>
                        <a:t>Broken</a:t>
                      </a:r>
                      <a:r>
                        <a:rPr lang="fr-FR" sz="1050" b="0" kern="1200" dirty="0" smtClean="0">
                          <a:solidFill>
                            <a:schemeClr val="tx2">
                              <a:lumMod val="85000"/>
                              <a:lumOff val="15000"/>
                            </a:schemeClr>
                          </a:solidFill>
                          <a:latin typeface="+mn-lt"/>
                          <a:ea typeface="+mn-ea"/>
                          <a:cs typeface="Arial" pitchFamily="34" charset="0"/>
                        </a:rPr>
                        <a:t>/</a:t>
                      </a:r>
                      <a:r>
                        <a:rPr lang="fr-FR" sz="1050" b="0" kern="1200" dirty="0" err="1" smtClean="0">
                          <a:solidFill>
                            <a:schemeClr val="tx2">
                              <a:lumMod val="85000"/>
                              <a:lumOff val="15000"/>
                            </a:schemeClr>
                          </a:solidFill>
                          <a:latin typeface="+mn-lt"/>
                          <a:ea typeface="+mn-ea"/>
                          <a:cs typeface="Arial" pitchFamily="34" charset="0"/>
                        </a:rPr>
                        <a:t>risky</a:t>
                      </a:r>
                      <a:r>
                        <a:rPr lang="fr-FR" sz="1050" b="0" kern="1200" dirty="0" smtClean="0">
                          <a:solidFill>
                            <a:schemeClr val="tx2">
                              <a:lumMod val="85000"/>
                              <a:lumOff val="15000"/>
                            </a:schemeClr>
                          </a:solidFill>
                          <a:latin typeface="+mn-lt"/>
                          <a:ea typeface="+mn-ea"/>
                          <a:cs typeface="Arial" pitchFamily="34" charset="0"/>
                        </a:rPr>
                        <a:t> </a:t>
                      </a:r>
                      <a:r>
                        <a:rPr lang="fr-FR" sz="1050" b="0" kern="1200" dirty="0" err="1" smtClean="0">
                          <a:solidFill>
                            <a:schemeClr val="tx2">
                              <a:lumMod val="85000"/>
                              <a:lumOff val="15000"/>
                            </a:schemeClr>
                          </a:solidFill>
                          <a:latin typeface="+mn-lt"/>
                          <a:ea typeface="+mn-ea"/>
                          <a:cs typeface="Arial" pitchFamily="34" charset="0"/>
                        </a:rPr>
                        <a:t>cryptographic</a:t>
                      </a:r>
                      <a:r>
                        <a:rPr lang="fr-FR" sz="1050" b="0" kern="1200" dirty="0" smtClean="0">
                          <a:solidFill>
                            <a:schemeClr val="tx2">
                              <a:lumMod val="85000"/>
                              <a:lumOff val="15000"/>
                            </a:schemeClr>
                          </a:solidFill>
                          <a:latin typeface="+mn-lt"/>
                          <a:ea typeface="+mn-ea"/>
                          <a:cs typeface="Arial" pitchFamily="34" charset="0"/>
                        </a:rPr>
                        <a:t> </a:t>
                      </a:r>
                      <a:r>
                        <a:rPr lang="fr-FR" sz="1050" b="0" kern="1200" dirty="0" err="1" smtClean="0">
                          <a:solidFill>
                            <a:schemeClr val="tx2">
                              <a:lumMod val="85000"/>
                              <a:lumOff val="15000"/>
                            </a:schemeClr>
                          </a:solidFill>
                          <a:latin typeface="+mn-lt"/>
                          <a:ea typeface="+mn-ea"/>
                          <a:cs typeface="Arial" pitchFamily="34" charset="0"/>
                        </a:rPr>
                        <a:t>algorithms</a:t>
                      </a:r>
                      <a:r>
                        <a:rPr lang="fr-FR" sz="1050" b="0" kern="1200" dirty="0" smtClean="0">
                          <a:solidFill>
                            <a:schemeClr val="tx2">
                              <a:lumMod val="85000"/>
                              <a:lumOff val="15000"/>
                            </a:schemeClr>
                          </a:solidFill>
                          <a:latin typeface="+mn-lt"/>
                          <a:ea typeface="+mn-ea"/>
                          <a:cs typeface="Arial" pitchFamily="34" charset="0"/>
                        </a:rPr>
                        <a:t> </a:t>
                      </a:r>
                    </a:p>
                    <a:p>
                      <a:r>
                        <a:rPr lang="en-US" sz="1050" b="0" kern="1200" dirty="0" smtClean="0">
                          <a:solidFill>
                            <a:schemeClr val="tx2">
                              <a:lumMod val="85000"/>
                              <a:lumOff val="15000"/>
                            </a:schemeClr>
                          </a:solidFill>
                          <a:latin typeface="+mn-lt"/>
                          <a:ea typeface="+mn-ea"/>
                          <a:cs typeface="Arial" pitchFamily="34" charset="0"/>
                        </a:rPr>
                        <a:t>Missing initialization Improper validation of array index </a:t>
                      </a:r>
                    </a:p>
                    <a:p>
                      <a:r>
                        <a:rPr lang="en-US" sz="1050" b="0" kern="1200" dirty="0" smtClean="0">
                          <a:solidFill>
                            <a:schemeClr val="tx2">
                              <a:lumMod val="85000"/>
                              <a:lumOff val="15000"/>
                            </a:schemeClr>
                          </a:solidFill>
                          <a:latin typeface="+mn-lt"/>
                          <a:ea typeface="+mn-ea"/>
                          <a:cs typeface="Arial" pitchFamily="34" charset="0"/>
                        </a:rPr>
                        <a:t>Improper locking References to released resources </a:t>
                      </a:r>
                    </a:p>
                    <a:p>
                      <a:r>
                        <a:rPr lang="fr-FR" sz="1050" b="0" kern="1200" dirty="0" err="1" smtClean="0">
                          <a:solidFill>
                            <a:schemeClr val="tx2">
                              <a:lumMod val="85000"/>
                              <a:lumOff val="15000"/>
                            </a:schemeClr>
                          </a:solidFill>
                          <a:latin typeface="+mn-lt"/>
                          <a:ea typeface="+mn-ea"/>
                          <a:cs typeface="Arial" pitchFamily="34" charset="0"/>
                        </a:rPr>
                        <a:t>Uncontrolled</a:t>
                      </a:r>
                      <a:r>
                        <a:rPr lang="fr-FR" sz="1050" b="0" kern="1200" dirty="0" smtClean="0">
                          <a:solidFill>
                            <a:schemeClr val="tx2">
                              <a:lumMod val="85000"/>
                              <a:lumOff val="15000"/>
                            </a:schemeClr>
                          </a:solidFill>
                          <a:latin typeface="+mn-lt"/>
                          <a:ea typeface="+mn-ea"/>
                          <a:cs typeface="Arial" pitchFamily="34" charset="0"/>
                        </a:rPr>
                        <a:t> format string </a:t>
                      </a:r>
                    </a:p>
                  </a:txBody>
                  <a:tcPr/>
                </a:tc>
              </a:tr>
              <a:tr h="370840">
                <a:tc>
                  <a:txBody>
                    <a:bodyPr/>
                    <a:lstStyle/>
                    <a:p>
                      <a:r>
                        <a:rPr lang="fr-FR" sz="1100" b="1" kern="1200" dirty="0" smtClean="0">
                          <a:solidFill>
                            <a:schemeClr val="tx1">
                              <a:lumMod val="65000"/>
                              <a:lumOff val="35000"/>
                            </a:schemeClr>
                          </a:solidFill>
                          <a:latin typeface="+mn-lt"/>
                          <a:ea typeface="+mn-ea"/>
                          <a:cs typeface="Arial" pitchFamily="34" charset="0"/>
                        </a:rPr>
                        <a:t>MAINTAINABILITY </a:t>
                      </a:r>
                    </a:p>
                  </a:txBody>
                  <a:tcPr anchor="ctr"/>
                </a:tc>
                <a:tc>
                  <a:txBody>
                    <a:bodyPr/>
                    <a:lstStyle/>
                    <a:p>
                      <a:r>
                        <a:rPr lang="en-US" sz="1050" b="0" kern="1200" dirty="0" smtClean="0">
                          <a:solidFill>
                            <a:schemeClr val="tx2">
                              <a:lumMod val="85000"/>
                              <a:lumOff val="15000"/>
                            </a:schemeClr>
                          </a:solidFill>
                          <a:latin typeface="+mn-lt"/>
                          <a:ea typeface="+mn-ea"/>
                          <a:cs typeface="Arial" pitchFamily="34" charset="0"/>
                        </a:rPr>
                        <a:t>Strict hierarchy of calling between architectural layers </a:t>
                      </a:r>
                    </a:p>
                    <a:p>
                      <a:r>
                        <a:rPr lang="fr-FR" sz="1050" b="0" kern="1200" dirty="0" smtClean="0">
                          <a:solidFill>
                            <a:schemeClr val="tx2">
                              <a:lumMod val="85000"/>
                              <a:lumOff val="15000"/>
                            </a:schemeClr>
                          </a:solidFill>
                          <a:latin typeface="+mn-lt"/>
                          <a:ea typeface="+mn-ea"/>
                          <a:cs typeface="Arial" pitchFamily="34" charset="0"/>
                        </a:rPr>
                        <a:t>Excessive horizontal </a:t>
                      </a:r>
                      <a:r>
                        <a:rPr lang="fr-FR" sz="1050" b="0" kern="1200" dirty="0" err="1" smtClean="0">
                          <a:solidFill>
                            <a:schemeClr val="tx2">
                              <a:lumMod val="85000"/>
                              <a:lumOff val="15000"/>
                            </a:schemeClr>
                          </a:solidFill>
                          <a:latin typeface="+mn-lt"/>
                          <a:ea typeface="+mn-ea"/>
                          <a:cs typeface="Arial" pitchFamily="34" charset="0"/>
                        </a:rPr>
                        <a:t>layers</a:t>
                      </a:r>
                      <a:r>
                        <a:rPr lang="fr-FR" sz="1050" b="0" kern="1200" dirty="0" smtClean="0">
                          <a:solidFill>
                            <a:schemeClr val="tx2">
                              <a:lumMod val="85000"/>
                              <a:lumOff val="15000"/>
                            </a:schemeClr>
                          </a:solidFill>
                          <a:latin typeface="+mn-lt"/>
                          <a:ea typeface="+mn-ea"/>
                          <a:cs typeface="Arial" pitchFamily="34" charset="0"/>
                        </a:rPr>
                        <a:t> </a:t>
                      </a:r>
                    </a:p>
                  </a:txBody>
                  <a:tcPr/>
                </a:tc>
                <a:tc>
                  <a:txBody>
                    <a:bodyPr/>
                    <a:lstStyle/>
                    <a:p>
                      <a:r>
                        <a:rPr lang="en-US" sz="1050" b="0" kern="1200" dirty="0" smtClean="0">
                          <a:solidFill>
                            <a:schemeClr val="tx2">
                              <a:lumMod val="85000"/>
                              <a:lumOff val="15000"/>
                            </a:schemeClr>
                          </a:solidFill>
                          <a:latin typeface="+mn-lt"/>
                          <a:ea typeface="+mn-ea"/>
                          <a:cs typeface="Arial" pitchFamily="34" charset="0"/>
                        </a:rPr>
                        <a:t>Tightly coupled modules Unstructured and Duplicated code </a:t>
                      </a:r>
                    </a:p>
                    <a:p>
                      <a:r>
                        <a:rPr lang="en-US" sz="1050" b="0" kern="1200" dirty="0" err="1" smtClean="0">
                          <a:solidFill>
                            <a:schemeClr val="tx2">
                              <a:lumMod val="85000"/>
                              <a:lumOff val="15000"/>
                            </a:schemeClr>
                          </a:solidFill>
                          <a:latin typeface="+mn-lt"/>
                          <a:ea typeface="+mn-ea"/>
                          <a:cs typeface="Arial" pitchFamily="34" charset="0"/>
                        </a:rPr>
                        <a:t>Cyclomatic</a:t>
                      </a:r>
                      <a:r>
                        <a:rPr lang="en-US" sz="1050" b="0" kern="1200" dirty="0" smtClean="0">
                          <a:solidFill>
                            <a:schemeClr val="tx2">
                              <a:lumMod val="85000"/>
                              <a:lumOff val="15000"/>
                            </a:schemeClr>
                          </a:solidFill>
                          <a:latin typeface="+mn-lt"/>
                          <a:ea typeface="+mn-ea"/>
                          <a:cs typeface="Arial" pitchFamily="34" charset="0"/>
                        </a:rPr>
                        <a:t> complexity Controlled level of dynamic coding </a:t>
                      </a:r>
                    </a:p>
                    <a:p>
                      <a:r>
                        <a:rPr lang="en-US" sz="1050" b="0" kern="1200" dirty="0" smtClean="0">
                          <a:solidFill>
                            <a:schemeClr val="tx2">
                              <a:lumMod val="85000"/>
                              <a:lumOff val="15000"/>
                            </a:schemeClr>
                          </a:solidFill>
                          <a:latin typeface="+mn-lt"/>
                          <a:ea typeface="+mn-ea"/>
                          <a:cs typeface="Arial" pitchFamily="34" charset="0"/>
                        </a:rPr>
                        <a:t>Encapsulated data access Over-parameterization of methods </a:t>
                      </a:r>
                    </a:p>
                    <a:p>
                      <a:r>
                        <a:rPr lang="en-US" sz="1050" b="0" kern="1200" dirty="0" smtClean="0">
                          <a:solidFill>
                            <a:schemeClr val="tx2">
                              <a:lumMod val="85000"/>
                              <a:lumOff val="15000"/>
                            </a:schemeClr>
                          </a:solidFill>
                          <a:latin typeface="+mn-lt"/>
                          <a:ea typeface="+mn-ea"/>
                          <a:cs typeface="Arial" pitchFamily="34" charset="0"/>
                        </a:rPr>
                        <a:t>Hard coding of literals Commented out instructions </a:t>
                      </a:r>
                    </a:p>
                    <a:p>
                      <a:r>
                        <a:rPr lang="en-US" sz="1050" b="0" kern="1200" dirty="0" smtClean="0">
                          <a:solidFill>
                            <a:schemeClr val="tx2">
                              <a:lumMod val="85000"/>
                              <a:lumOff val="15000"/>
                            </a:schemeClr>
                          </a:solidFill>
                          <a:latin typeface="+mn-lt"/>
                          <a:ea typeface="+mn-ea"/>
                          <a:cs typeface="Arial" pitchFamily="34" charset="0"/>
                        </a:rPr>
                        <a:t>Excessive component size Compliance with OO best practices</a:t>
                      </a:r>
                    </a:p>
                  </a:txBody>
                  <a:tcPr/>
                </a:tc>
              </a:tr>
            </a:tbl>
          </a:graphicData>
        </a:graphic>
      </p:graphicFrame>
      <p:pic>
        <p:nvPicPr>
          <p:cNvPr id="1026" name="Picture 2" descr="http://www.sig.eu/blobs/Interessante%20links/CISQ%20logo.jpg"/>
          <p:cNvPicPr>
            <a:picLocks noChangeAspect="1" noChangeArrowheads="1"/>
          </p:cNvPicPr>
          <p:nvPr/>
        </p:nvPicPr>
        <p:blipFill>
          <a:blip r:embed="rId3" cstate="print"/>
          <a:srcRect/>
          <a:stretch>
            <a:fillRect/>
          </a:stretch>
        </p:blipFill>
        <p:spPr bwMode="auto">
          <a:xfrm>
            <a:off x="7220027" y="201472"/>
            <a:ext cx="906055" cy="370936"/>
          </a:xfrm>
          <a:prstGeom prst="rect">
            <a:avLst/>
          </a:prstGeom>
          <a:noFill/>
        </p:spPr>
      </p:pic>
      <p:pic>
        <p:nvPicPr>
          <p:cNvPr id="1028" name="Picture 4" descr="http://upload.wikimedia.org/wikipedia/fr/6/61/OMG.jpg"/>
          <p:cNvPicPr>
            <a:picLocks noChangeAspect="1" noChangeArrowheads="1"/>
          </p:cNvPicPr>
          <p:nvPr/>
        </p:nvPicPr>
        <p:blipFill>
          <a:blip r:embed="rId4" cstate="print"/>
          <a:srcRect/>
          <a:stretch>
            <a:fillRect/>
          </a:stretch>
        </p:blipFill>
        <p:spPr bwMode="auto">
          <a:xfrm>
            <a:off x="8246853" y="186096"/>
            <a:ext cx="897147" cy="401688"/>
          </a:xfrm>
          <a:prstGeom prst="rect">
            <a:avLst/>
          </a:prstGeom>
          <a:noFill/>
        </p:spPr>
      </p:pic>
      <p:pic>
        <p:nvPicPr>
          <p:cNvPr id="1032" name="Picture 8" descr="http://link.cs.cmu.edu/photos/f/fall10p05_sm.jpg"/>
          <p:cNvPicPr>
            <a:picLocks noChangeAspect="1" noChangeArrowheads="1"/>
          </p:cNvPicPr>
          <p:nvPr/>
        </p:nvPicPr>
        <p:blipFill>
          <a:blip r:embed="rId5" cstate="print"/>
          <a:srcRect b="8173"/>
          <a:stretch>
            <a:fillRect/>
          </a:stretch>
        </p:blipFill>
        <p:spPr bwMode="auto">
          <a:xfrm>
            <a:off x="7464258" y="690121"/>
            <a:ext cx="1515840" cy="545493"/>
          </a:xfrm>
          <a:prstGeom prst="rect">
            <a:avLst/>
          </a:prstGeom>
          <a:noFill/>
        </p:spPr>
      </p:pic>
    </p:spTree>
    <p:extLst>
      <p:ext uri="{BB962C8B-B14F-4D97-AF65-F5344CB8AC3E}">
        <p14:creationId xmlns:p14="http://schemas.microsoft.com/office/powerpoint/2010/main" val="2600115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CISQ focuses on the software flaws that matter</a:t>
            </a:r>
            <a:endParaRPr lang="en-US" dirty="0"/>
          </a:p>
        </p:txBody>
      </p:sp>
      <p:grpSp>
        <p:nvGrpSpPr>
          <p:cNvPr id="2" name="Group 5"/>
          <p:cNvGrpSpPr/>
          <p:nvPr/>
        </p:nvGrpSpPr>
        <p:grpSpPr>
          <a:xfrm>
            <a:off x="4155027" y="3132825"/>
            <a:ext cx="4636223" cy="3174067"/>
            <a:chOff x="4069087" y="2845202"/>
            <a:chExt cx="4636223" cy="3174067"/>
          </a:xfrm>
        </p:grpSpPr>
        <p:sp>
          <p:nvSpPr>
            <p:cNvPr id="33" name="Pie 32"/>
            <p:cNvSpPr/>
            <p:nvPr/>
          </p:nvSpPr>
          <p:spPr bwMode="auto">
            <a:xfrm>
              <a:off x="6419310" y="2845202"/>
              <a:ext cx="2286000" cy="2286000"/>
            </a:xfrm>
            <a:prstGeom prst="pie">
              <a:avLst>
                <a:gd name="adj1" fmla="val 6876304"/>
                <a:gd name="adj2" fmla="val 4215694"/>
              </a:avLst>
            </a:prstGeom>
            <a:solidFill>
              <a:schemeClr val="accent3"/>
            </a:solidFill>
            <a:ln>
              <a:noFill/>
            </a:ln>
            <a:effectLst>
              <a:outerShdw blurRad="50800" dist="38100" dir="2700000" algn="tl" rotWithShape="0">
                <a:prstClr val="black">
                  <a:alpha val="40000"/>
                </a:prstClr>
              </a:outerShdw>
            </a:effectLst>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32" name="Pie 31"/>
            <p:cNvSpPr/>
            <p:nvPr/>
          </p:nvSpPr>
          <p:spPr bwMode="auto">
            <a:xfrm>
              <a:off x="6379453" y="3382120"/>
              <a:ext cx="2286000" cy="2286000"/>
            </a:xfrm>
            <a:prstGeom prst="pie">
              <a:avLst>
                <a:gd name="adj1" fmla="val 3950259"/>
                <a:gd name="adj2" fmla="val 6885029"/>
              </a:avLst>
            </a:prstGeom>
            <a:solidFill>
              <a:schemeClr val="bg1">
                <a:lumMod val="50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72" name="Rectangle 71"/>
            <p:cNvSpPr/>
            <p:nvPr/>
          </p:nvSpPr>
          <p:spPr bwMode="auto">
            <a:xfrm rot="5400000">
              <a:off x="5730092" y="1414878"/>
              <a:ext cx="745588" cy="3779720"/>
            </a:xfrm>
            <a:prstGeom prst="rect">
              <a:avLst/>
            </a:prstGeom>
            <a:solidFill>
              <a:schemeClr val="accent3">
                <a:alpha val="62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71" name="Rectangle 70"/>
            <p:cNvSpPr/>
            <p:nvPr/>
          </p:nvSpPr>
          <p:spPr bwMode="auto">
            <a:xfrm rot="5400000">
              <a:off x="6797962" y="4933079"/>
              <a:ext cx="429072" cy="1716259"/>
            </a:xfrm>
            <a:prstGeom prst="rect">
              <a:avLst/>
            </a:prstGeom>
            <a:solidFill>
              <a:schemeClr val="bg1">
                <a:lumMod val="50000"/>
                <a:alpha val="53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68" name="Rectangle 67"/>
            <p:cNvSpPr/>
            <p:nvPr/>
          </p:nvSpPr>
          <p:spPr bwMode="auto">
            <a:xfrm>
              <a:off x="4854595" y="4738573"/>
              <a:ext cx="930812" cy="1280160"/>
            </a:xfrm>
            <a:prstGeom prst="rect">
              <a:avLst/>
            </a:prstGeom>
            <a:solidFill>
              <a:schemeClr val="bg1">
                <a:lumMod val="50000"/>
                <a:alpha val="53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66" name="Rectangle 65"/>
            <p:cNvSpPr/>
            <p:nvPr/>
          </p:nvSpPr>
          <p:spPr bwMode="auto">
            <a:xfrm>
              <a:off x="6111161" y="3677531"/>
              <a:ext cx="1013877" cy="820835"/>
            </a:xfrm>
            <a:prstGeom prst="rect">
              <a:avLst/>
            </a:prstGeom>
            <a:solidFill>
              <a:schemeClr val="accent3">
                <a:alpha val="62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35" name="Rectangle 34"/>
            <p:cNvSpPr/>
            <p:nvPr/>
          </p:nvSpPr>
          <p:spPr bwMode="auto">
            <a:xfrm flipV="1">
              <a:off x="4091628" y="3309646"/>
              <a:ext cx="914400" cy="452292"/>
            </a:xfrm>
            <a:prstGeom prst="rect">
              <a:avLst/>
            </a:prstGeom>
            <a:ln>
              <a:noFill/>
            </a:ln>
            <a:effectLst>
              <a:outerShdw blurRad="50800" dist="38100" algn="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smtClean="0">
                <a:solidFill>
                  <a:srgbClr val="000000">
                    <a:lumMod val="65000"/>
                    <a:lumOff val="35000"/>
                  </a:srgbClr>
                </a:solidFill>
                <a:cs typeface="Arial" pitchFamily="34" charset="0"/>
              </a:endParaRPr>
            </a:p>
          </p:txBody>
        </p:sp>
        <p:sp>
          <p:nvSpPr>
            <p:cNvPr id="36" name="Rectangle 35"/>
            <p:cNvSpPr/>
            <p:nvPr/>
          </p:nvSpPr>
          <p:spPr bwMode="auto">
            <a:xfrm flipV="1">
              <a:off x="4091628" y="3878311"/>
              <a:ext cx="914400" cy="214095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smtClean="0">
                <a:solidFill>
                  <a:srgbClr val="000000">
                    <a:lumMod val="65000"/>
                    <a:lumOff val="35000"/>
                  </a:srgbClr>
                </a:solidFill>
                <a:cs typeface="Arial" pitchFamily="34" charset="0"/>
              </a:endParaRPr>
            </a:p>
          </p:txBody>
        </p:sp>
        <p:sp>
          <p:nvSpPr>
            <p:cNvPr id="37" name="Rectangle 36"/>
            <p:cNvSpPr/>
            <p:nvPr/>
          </p:nvSpPr>
          <p:spPr bwMode="auto">
            <a:xfrm flipV="1">
              <a:off x="5371467" y="4739109"/>
              <a:ext cx="914400" cy="128016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smtClean="0">
                <a:solidFill>
                  <a:srgbClr val="000000">
                    <a:lumMod val="65000"/>
                    <a:lumOff val="35000"/>
                  </a:srgbClr>
                </a:solidFill>
                <a:cs typeface="Arial" pitchFamily="34" charset="0"/>
              </a:endParaRPr>
            </a:p>
          </p:txBody>
        </p:sp>
        <p:sp>
          <p:nvSpPr>
            <p:cNvPr id="38" name="Rectangle 37"/>
            <p:cNvSpPr/>
            <p:nvPr/>
          </p:nvSpPr>
          <p:spPr bwMode="auto">
            <a:xfrm flipV="1">
              <a:off x="5371467" y="3309647"/>
              <a:ext cx="914400" cy="1296352"/>
            </a:xfrm>
            <a:prstGeom prst="rect">
              <a:avLst/>
            </a:prstGeom>
            <a:ln>
              <a:noFill/>
            </a:ln>
            <a:effectLst>
              <a:outerShdw blurRad="50800" dist="38100" algn="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smtClean="0">
                <a:solidFill>
                  <a:srgbClr val="000000">
                    <a:lumMod val="65000"/>
                    <a:lumOff val="35000"/>
                  </a:srgbClr>
                </a:solidFill>
                <a:cs typeface="Arial" pitchFamily="34" charset="0"/>
              </a:endParaRPr>
            </a:p>
          </p:txBody>
        </p:sp>
        <p:sp>
          <p:nvSpPr>
            <p:cNvPr id="39" name="TextBox 38"/>
            <p:cNvSpPr txBox="1"/>
            <p:nvPr/>
          </p:nvSpPr>
          <p:spPr>
            <a:xfrm>
              <a:off x="6287791" y="5681117"/>
              <a:ext cx="1751647" cy="276999"/>
            </a:xfrm>
            <a:prstGeom prst="rect">
              <a:avLst/>
            </a:prstGeom>
          </p:spPr>
          <p:txBody>
            <a:bodyPr vert="horz" wrap="square" lIns="45720" tIns="45720" rIns="45720" bIns="45720" rtlCol="0">
              <a:spAutoFit/>
            </a:bodyPr>
            <a:lstStyle/>
            <a:p>
              <a:pPr indent="1588">
                <a:spcBef>
                  <a:spcPts val="300"/>
                </a:spcBef>
                <a:spcAft>
                  <a:spcPts val="400"/>
                </a:spcAft>
                <a:buClr>
                  <a:srgbClr val="000000">
                    <a:lumMod val="65000"/>
                    <a:lumOff val="35000"/>
                  </a:srgbClr>
                </a:buClr>
                <a:buSzPct val="95000"/>
              </a:pPr>
              <a:r>
                <a:rPr lang="en-US" sz="1200" b="1" dirty="0" smtClean="0">
                  <a:solidFill>
                    <a:prstClr val="white"/>
                  </a:solidFill>
                  <a:latin typeface="Arial"/>
                  <a:cs typeface="Arial" pitchFamily="34" charset="0"/>
                </a:rPr>
                <a:t>UNIT LEVEL FLAWS</a:t>
              </a:r>
            </a:p>
          </p:txBody>
        </p:sp>
        <p:sp>
          <p:nvSpPr>
            <p:cNvPr id="40" name="TextBox 39"/>
            <p:cNvSpPr txBox="1"/>
            <p:nvPr/>
          </p:nvSpPr>
          <p:spPr>
            <a:xfrm>
              <a:off x="6477926" y="3408157"/>
              <a:ext cx="2208626" cy="553998"/>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500" b="1" dirty="0" smtClean="0">
                  <a:solidFill>
                    <a:prstClr val="white"/>
                  </a:solidFill>
                  <a:effectLst>
                    <a:outerShdw blurRad="38100" dist="38100" dir="2700000" algn="tl">
                      <a:srgbClr val="000000">
                        <a:alpha val="43137"/>
                      </a:srgbClr>
                    </a:outerShdw>
                  </a:effectLst>
                  <a:latin typeface="Arial"/>
                  <a:cs typeface="Arial" pitchFamily="34" charset="0"/>
                </a:rPr>
                <a:t>Downtime caused </a:t>
              </a:r>
              <a:br>
                <a:rPr lang="en-US" sz="1500" b="1" dirty="0" smtClean="0">
                  <a:solidFill>
                    <a:prstClr val="white"/>
                  </a:solidFill>
                  <a:effectLst>
                    <a:outerShdw blurRad="38100" dist="38100" dir="2700000" algn="tl">
                      <a:srgbClr val="000000">
                        <a:alpha val="43137"/>
                      </a:srgbClr>
                    </a:outerShdw>
                  </a:effectLst>
                  <a:latin typeface="Arial"/>
                  <a:cs typeface="Arial" pitchFamily="34" charset="0"/>
                </a:rPr>
              </a:br>
              <a:r>
                <a:rPr lang="en-US" sz="1500" b="1" dirty="0" smtClean="0">
                  <a:solidFill>
                    <a:prstClr val="white"/>
                  </a:solidFill>
                  <a:effectLst>
                    <a:outerShdw blurRad="38100" dist="38100" dir="2700000" algn="tl">
                      <a:srgbClr val="000000">
                        <a:alpha val="43137"/>
                      </a:srgbClr>
                    </a:outerShdw>
                  </a:effectLst>
                  <a:latin typeface="Arial"/>
                  <a:cs typeface="Arial" pitchFamily="34" charset="0"/>
                </a:rPr>
                <a:t>by system-level flaws!</a:t>
              </a:r>
            </a:p>
          </p:txBody>
        </p:sp>
        <p:sp>
          <p:nvSpPr>
            <p:cNvPr id="43" name="TextBox 42"/>
            <p:cNvSpPr txBox="1"/>
            <p:nvPr/>
          </p:nvSpPr>
          <p:spPr>
            <a:xfrm>
              <a:off x="4069087" y="5149541"/>
              <a:ext cx="945798" cy="58477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600" b="1" dirty="0" smtClean="0">
                  <a:solidFill>
                    <a:prstClr val="white"/>
                  </a:solidFill>
                  <a:latin typeface="Arial"/>
                  <a:cs typeface="Arial" pitchFamily="34" charset="0"/>
                </a:rPr>
                <a:t>Of all defects </a:t>
              </a:r>
            </a:p>
          </p:txBody>
        </p:sp>
        <p:sp>
          <p:nvSpPr>
            <p:cNvPr id="45" name="TextBox 44"/>
            <p:cNvSpPr txBox="1"/>
            <p:nvPr/>
          </p:nvSpPr>
          <p:spPr>
            <a:xfrm>
              <a:off x="5372959" y="5149541"/>
              <a:ext cx="871685" cy="830997"/>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600" b="1" dirty="0" smtClean="0">
                  <a:solidFill>
                    <a:prstClr val="white"/>
                  </a:solidFill>
                  <a:latin typeface="Arial"/>
                  <a:cs typeface="Arial" pitchFamily="34" charset="0"/>
                </a:rPr>
                <a:t>Of total repair effort</a:t>
              </a:r>
            </a:p>
          </p:txBody>
        </p:sp>
        <p:sp>
          <p:nvSpPr>
            <p:cNvPr id="48" name="TextBox 47"/>
            <p:cNvSpPr txBox="1"/>
            <p:nvPr/>
          </p:nvSpPr>
          <p:spPr>
            <a:xfrm>
              <a:off x="4119887" y="4806400"/>
              <a:ext cx="871685"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latin typeface="Arial"/>
                  <a:cs typeface="Arial" pitchFamily="34" charset="0"/>
                </a:rPr>
                <a:t>92</a:t>
              </a:r>
              <a:r>
                <a:rPr lang="en-US" b="1" baseline="30000" dirty="0" smtClean="0">
                  <a:solidFill>
                    <a:prstClr val="white"/>
                  </a:solidFill>
                  <a:latin typeface="Arial"/>
                  <a:cs typeface="Arial" pitchFamily="34" charset="0"/>
                </a:rPr>
                <a:t>%</a:t>
              </a:r>
            </a:p>
          </p:txBody>
        </p:sp>
        <p:sp>
          <p:nvSpPr>
            <p:cNvPr id="49" name="TextBox 48"/>
            <p:cNvSpPr txBox="1"/>
            <p:nvPr/>
          </p:nvSpPr>
          <p:spPr>
            <a:xfrm>
              <a:off x="4124870" y="3262022"/>
              <a:ext cx="871685"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effectLst>
                    <a:outerShdw blurRad="38100" dist="38100" dir="2700000" algn="tl">
                      <a:srgbClr val="000000">
                        <a:alpha val="43137"/>
                      </a:srgbClr>
                    </a:outerShdw>
                  </a:effectLst>
                  <a:latin typeface="Arial"/>
                  <a:cs typeface="Arial" pitchFamily="34" charset="0"/>
                </a:rPr>
                <a:t>8</a:t>
              </a:r>
              <a:r>
                <a:rPr lang="en-US" b="1" baseline="30000" dirty="0" smtClean="0">
                  <a:solidFill>
                    <a:prstClr val="white"/>
                  </a:solidFill>
                  <a:effectLst>
                    <a:outerShdw blurRad="38100" dist="38100" dir="2700000" algn="tl">
                      <a:srgbClr val="000000">
                        <a:alpha val="43137"/>
                      </a:srgbClr>
                    </a:outerShdw>
                  </a:effectLst>
                  <a:latin typeface="Arial"/>
                  <a:cs typeface="Arial" pitchFamily="34" charset="0"/>
                </a:rPr>
                <a:t>%</a:t>
              </a:r>
            </a:p>
          </p:txBody>
        </p:sp>
        <p:sp>
          <p:nvSpPr>
            <p:cNvPr id="50" name="TextBox 49"/>
            <p:cNvSpPr txBox="1"/>
            <p:nvPr/>
          </p:nvSpPr>
          <p:spPr>
            <a:xfrm>
              <a:off x="5385659" y="4806400"/>
              <a:ext cx="871685"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latin typeface="Arial"/>
                  <a:cs typeface="Arial" pitchFamily="34" charset="0"/>
                </a:rPr>
                <a:t>52</a:t>
              </a:r>
              <a:r>
                <a:rPr lang="en-US" b="1" baseline="30000" dirty="0" smtClean="0">
                  <a:solidFill>
                    <a:prstClr val="white"/>
                  </a:solidFill>
                  <a:latin typeface="Arial"/>
                  <a:cs typeface="Arial" pitchFamily="34" charset="0"/>
                </a:rPr>
                <a:t>%</a:t>
              </a:r>
              <a:endParaRPr lang="en-US" b="1" dirty="0" smtClean="0">
                <a:solidFill>
                  <a:prstClr val="white"/>
                </a:solidFill>
                <a:latin typeface="Arial"/>
                <a:cs typeface="Arial" pitchFamily="34" charset="0"/>
              </a:endParaRPr>
            </a:p>
          </p:txBody>
        </p:sp>
        <p:sp>
          <p:nvSpPr>
            <p:cNvPr id="51" name="TextBox 50"/>
            <p:cNvSpPr txBox="1"/>
            <p:nvPr/>
          </p:nvSpPr>
          <p:spPr>
            <a:xfrm>
              <a:off x="5399726" y="3309647"/>
              <a:ext cx="871685"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effectLst>
                    <a:outerShdw blurRad="38100" dist="38100" dir="2700000" algn="tl">
                      <a:srgbClr val="000000">
                        <a:alpha val="43137"/>
                      </a:srgbClr>
                    </a:outerShdw>
                  </a:effectLst>
                  <a:latin typeface="Arial"/>
                  <a:cs typeface="Arial" pitchFamily="34" charset="0"/>
                </a:rPr>
                <a:t>48</a:t>
              </a:r>
              <a:r>
                <a:rPr lang="en-US" b="1" baseline="30000" dirty="0" smtClean="0">
                  <a:solidFill>
                    <a:prstClr val="white"/>
                  </a:solidFill>
                  <a:effectLst>
                    <a:outerShdw blurRad="38100" dist="38100" dir="2700000" algn="tl">
                      <a:srgbClr val="000000">
                        <a:alpha val="43137"/>
                      </a:srgbClr>
                    </a:outerShdw>
                  </a:effectLst>
                  <a:latin typeface="Arial"/>
                  <a:cs typeface="Arial" pitchFamily="34" charset="0"/>
                </a:rPr>
                <a:t>%</a:t>
              </a:r>
              <a:endParaRPr lang="en-US" b="1" dirty="0" smtClean="0">
                <a:solidFill>
                  <a:prstClr val="white"/>
                </a:solidFill>
                <a:effectLst>
                  <a:outerShdw blurRad="38100" dist="38100" dir="2700000" algn="tl">
                    <a:srgbClr val="000000">
                      <a:alpha val="43137"/>
                    </a:srgbClr>
                  </a:outerShdw>
                </a:effectLst>
                <a:latin typeface="Arial"/>
                <a:cs typeface="Arial" pitchFamily="34" charset="0"/>
              </a:endParaRPr>
            </a:p>
          </p:txBody>
        </p:sp>
        <p:sp>
          <p:nvSpPr>
            <p:cNvPr id="63" name="TextBox 62"/>
            <p:cNvSpPr txBox="1"/>
            <p:nvPr/>
          </p:nvSpPr>
          <p:spPr>
            <a:xfrm>
              <a:off x="7097955" y="2901692"/>
              <a:ext cx="1138434" cy="707886"/>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4000" b="1" dirty="0" smtClean="0">
                  <a:solidFill>
                    <a:prstClr val="white"/>
                  </a:solidFill>
                  <a:effectLst>
                    <a:outerShdw blurRad="38100" dist="38100" dir="2700000" algn="tl">
                      <a:srgbClr val="000000">
                        <a:alpha val="43137"/>
                      </a:srgbClr>
                    </a:outerShdw>
                  </a:effectLst>
                  <a:latin typeface="Arial"/>
                  <a:cs typeface="Arial" pitchFamily="34" charset="0"/>
                </a:rPr>
                <a:t>90</a:t>
              </a:r>
              <a:r>
                <a:rPr lang="en-US" sz="4000" b="1" baseline="30000" dirty="0" smtClean="0">
                  <a:solidFill>
                    <a:prstClr val="white"/>
                  </a:solidFill>
                  <a:effectLst>
                    <a:outerShdw blurRad="38100" dist="38100" dir="2700000" algn="tl">
                      <a:srgbClr val="000000">
                        <a:alpha val="43137"/>
                      </a:srgbClr>
                    </a:outerShdw>
                  </a:effectLst>
                  <a:latin typeface="Arial"/>
                  <a:cs typeface="Arial" pitchFamily="34" charset="0"/>
                </a:rPr>
                <a:t>%</a:t>
              </a:r>
              <a:endParaRPr lang="en-US" sz="4000" b="1" dirty="0" smtClean="0">
                <a:solidFill>
                  <a:prstClr val="white"/>
                </a:solidFill>
                <a:effectLst>
                  <a:outerShdw blurRad="38100" dist="38100" dir="2700000" algn="tl">
                    <a:srgbClr val="000000">
                      <a:alpha val="43137"/>
                    </a:srgbClr>
                  </a:outerShdw>
                </a:effectLst>
                <a:latin typeface="Arial"/>
                <a:cs typeface="Arial" pitchFamily="34" charset="0"/>
              </a:endParaRPr>
            </a:p>
          </p:txBody>
        </p:sp>
        <p:sp>
          <p:nvSpPr>
            <p:cNvPr id="64" name="TextBox 63"/>
            <p:cNvSpPr txBox="1"/>
            <p:nvPr/>
          </p:nvSpPr>
          <p:spPr>
            <a:xfrm>
              <a:off x="7069101" y="5181743"/>
              <a:ext cx="885940"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latin typeface="Arial"/>
                  <a:cs typeface="Arial" pitchFamily="34" charset="0"/>
                </a:rPr>
                <a:t>10</a:t>
              </a:r>
              <a:r>
                <a:rPr lang="en-US" b="1" baseline="30000" dirty="0" smtClean="0">
                  <a:solidFill>
                    <a:prstClr val="white"/>
                  </a:solidFill>
                  <a:latin typeface="Arial"/>
                  <a:cs typeface="Arial" pitchFamily="34" charset="0"/>
                </a:rPr>
                <a:t>%</a:t>
              </a:r>
              <a:endParaRPr lang="en-US" b="1" dirty="0" smtClean="0">
                <a:solidFill>
                  <a:prstClr val="white"/>
                </a:solidFill>
                <a:latin typeface="Arial"/>
                <a:cs typeface="Arial" pitchFamily="34" charset="0"/>
              </a:endParaRPr>
            </a:p>
          </p:txBody>
        </p:sp>
        <p:sp>
          <p:nvSpPr>
            <p:cNvPr id="73" name="TextBox 72"/>
            <p:cNvSpPr txBox="1"/>
            <p:nvPr/>
          </p:nvSpPr>
          <p:spPr>
            <a:xfrm>
              <a:off x="4200723" y="2946013"/>
              <a:ext cx="2586691" cy="307777"/>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400" b="1" dirty="0" smtClean="0">
                  <a:solidFill>
                    <a:prstClr val="white"/>
                  </a:solidFill>
                  <a:effectLst>
                    <a:outerShdw blurRad="38100" dist="38100" dir="2700000" algn="tl">
                      <a:srgbClr val="000000">
                        <a:alpha val="43137"/>
                      </a:srgbClr>
                    </a:outerShdw>
                  </a:effectLst>
                  <a:latin typeface="Arial"/>
                  <a:cs typeface="Arial" pitchFamily="34" charset="0"/>
                </a:rPr>
                <a:t>SYSTEM LEVEL FLAWS</a:t>
              </a:r>
            </a:p>
          </p:txBody>
        </p:sp>
      </p:grpSp>
      <p:sp>
        <p:nvSpPr>
          <p:cNvPr id="74" name="Text Placeholder 2"/>
          <p:cNvSpPr txBox="1">
            <a:spLocks/>
          </p:cNvSpPr>
          <p:nvPr/>
        </p:nvSpPr>
        <p:spPr>
          <a:xfrm>
            <a:off x="4550907" y="919162"/>
            <a:ext cx="4266522" cy="1746632"/>
          </a:xfrm>
          <a:prstGeom prst="rect">
            <a:avLst/>
          </a:prstGeom>
        </p:spPr>
        <p:txBody>
          <a:bodyPr vert="horz" wrap="square" lIns="45720" tIns="45720" rIns="45720" bIns="45720" rtlCol="0">
            <a:spAutoFit/>
          </a:bodyPr>
          <a:lstStyle/>
          <a:p>
            <a:pPr marL="342900" indent="-342900">
              <a:spcBef>
                <a:spcPts val="300"/>
              </a:spcBef>
              <a:spcAft>
                <a:spcPts val="400"/>
              </a:spcAft>
              <a:buClr>
                <a:srgbClr val="000000">
                  <a:lumMod val="65000"/>
                  <a:lumOff val="35000"/>
                </a:srgbClr>
              </a:buClr>
              <a:buSzPct val="85000"/>
              <a:defRPr/>
            </a:pPr>
            <a:r>
              <a:rPr lang="en-US" sz="1800" b="1" kern="0" dirty="0" smtClean="0">
                <a:solidFill>
                  <a:srgbClr val="000000">
                    <a:lumMod val="65000"/>
                    <a:lumOff val="35000"/>
                  </a:srgbClr>
                </a:solidFill>
                <a:latin typeface="Arial"/>
                <a:cs typeface="Arial" pitchFamily="34" charset="0"/>
              </a:rPr>
              <a:t>Software Risk Prevention: </a:t>
            </a:r>
          </a:p>
          <a:p>
            <a:pPr marL="342900" indent="-342900">
              <a:spcBef>
                <a:spcPts val="300"/>
              </a:spcBef>
              <a:spcAft>
                <a:spcPts val="400"/>
              </a:spcAft>
              <a:buClr>
                <a:srgbClr val="000000">
                  <a:lumMod val="65000"/>
                  <a:lumOff val="35000"/>
                </a:srgbClr>
              </a:buClr>
              <a:buSzPct val="85000"/>
              <a:buFont typeface="Wingdings" pitchFamily="2" charset="2"/>
              <a:buChar char="§"/>
              <a:defRPr/>
            </a:pPr>
            <a:r>
              <a:rPr lang="en-US" sz="1800" kern="0" dirty="0" smtClean="0">
                <a:solidFill>
                  <a:srgbClr val="000000">
                    <a:lumMod val="65000"/>
                    <a:lumOff val="35000"/>
                  </a:srgbClr>
                </a:solidFill>
                <a:latin typeface="Arial"/>
                <a:cs typeface="Arial" pitchFamily="34" charset="0"/>
              </a:rPr>
              <a:t>Focus on critical violations that matter</a:t>
            </a:r>
          </a:p>
          <a:p>
            <a:pPr marL="342900" indent="-342900">
              <a:spcBef>
                <a:spcPts val="300"/>
              </a:spcBef>
              <a:spcAft>
                <a:spcPts val="400"/>
              </a:spcAft>
              <a:buClr>
                <a:srgbClr val="000000">
                  <a:lumMod val="65000"/>
                  <a:lumOff val="35000"/>
                </a:srgbClr>
              </a:buClr>
              <a:buSzPct val="85000"/>
              <a:buFont typeface="Wingdings" pitchFamily="2" charset="2"/>
              <a:buChar char="§"/>
              <a:defRPr/>
            </a:pPr>
            <a:r>
              <a:rPr lang="en-US" sz="1800" kern="0" dirty="0" smtClean="0">
                <a:solidFill>
                  <a:srgbClr val="000000">
                    <a:lumMod val="65000"/>
                    <a:lumOff val="35000"/>
                  </a:srgbClr>
                </a:solidFill>
                <a:latin typeface="Arial"/>
                <a:cs typeface="Arial" pitchFamily="34" charset="0"/>
              </a:rPr>
              <a:t>Focus resources on areas of highest impact not highest number of flags</a:t>
            </a:r>
          </a:p>
          <a:p>
            <a:pPr marL="342900" indent="-342900">
              <a:spcBef>
                <a:spcPts val="300"/>
              </a:spcBef>
              <a:spcAft>
                <a:spcPts val="400"/>
              </a:spcAft>
              <a:buClr>
                <a:srgbClr val="000000">
                  <a:lumMod val="65000"/>
                  <a:lumOff val="35000"/>
                </a:srgbClr>
              </a:buClr>
              <a:buSzPct val="85000"/>
              <a:buFont typeface="Wingdings" pitchFamily="2" charset="2"/>
              <a:buChar char="§"/>
              <a:defRPr/>
            </a:pPr>
            <a:endParaRPr lang="en-US" sz="1800" kern="0" dirty="0">
              <a:solidFill>
                <a:srgbClr val="000000">
                  <a:lumMod val="65000"/>
                  <a:lumOff val="35000"/>
                </a:srgbClr>
              </a:solidFill>
              <a:latin typeface="Arial"/>
              <a:cs typeface="Arial" pitchFamily="34" charset="0"/>
            </a:endParaRPr>
          </a:p>
        </p:txBody>
      </p:sp>
      <p:sp>
        <p:nvSpPr>
          <p:cNvPr id="34" name="TextBox 33"/>
          <p:cNvSpPr txBox="1"/>
          <p:nvPr/>
        </p:nvSpPr>
        <p:spPr>
          <a:xfrm>
            <a:off x="181766" y="4199881"/>
            <a:ext cx="2215652" cy="2168164"/>
          </a:xfrm>
          <a:prstGeom prst="rect">
            <a:avLst/>
          </a:prstGeom>
          <a:noFill/>
        </p:spPr>
        <p:txBody>
          <a:bodyPr vert="horz" wrap="square" lIns="91440" tIns="45720" rIns="91440" bIns="45720" rtlCol="0" anchor="ctr" anchorCtr="0">
            <a:noAutofit/>
          </a:bodyPr>
          <a:lstStyle/>
          <a:p>
            <a:pPr indent="1588">
              <a:spcBef>
                <a:spcPts val="300"/>
              </a:spcBef>
              <a:spcAft>
                <a:spcPts val="400"/>
              </a:spcAft>
              <a:buClr>
                <a:srgbClr val="000000">
                  <a:lumMod val="65000"/>
                  <a:lumOff val="35000"/>
                </a:srgbClr>
              </a:buClr>
              <a:buSzPct val="95000"/>
            </a:pPr>
            <a:r>
              <a:rPr lang="en-US" sz="1400" i="1" dirty="0" smtClean="0">
                <a:solidFill>
                  <a:srgbClr val="000000">
                    <a:lumMod val="50000"/>
                    <a:lumOff val="50000"/>
                  </a:srgbClr>
                </a:solidFill>
                <a:cs typeface="Times New Roman" pitchFamily="18" charset="0"/>
              </a:rPr>
              <a:t>“Tracking programming practices at the Unit Level alone may not translate into the anticipated business impact,…most devastating defects can only be detected at the System Level.” </a:t>
            </a:r>
          </a:p>
          <a:p>
            <a:pPr indent="1588">
              <a:spcBef>
                <a:spcPts val="300"/>
              </a:spcBef>
              <a:spcAft>
                <a:spcPts val="400"/>
              </a:spcAft>
              <a:buClr>
                <a:srgbClr val="000000">
                  <a:lumMod val="65000"/>
                  <a:lumOff val="35000"/>
                </a:srgbClr>
              </a:buClr>
              <a:buSzPct val="95000"/>
            </a:pPr>
            <a:r>
              <a:rPr lang="en-US" sz="1400" i="1" dirty="0" smtClean="0">
                <a:solidFill>
                  <a:srgbClr val="000000">
                    <a:lumMod val="50000"/>
                    <a:lumOff val="50000"/>
                  </a:srgbClr>
                </a:solidFill>
                <a:cs typeface="Times New Roman" pitchFamily="18" charset="0"/>
              </a:rPr>
              <a:t>- </a:t>
            </a:r>
            <a:r>
              <a:rPr lang="en-US" sz="1400" dirty="0" smtClean="0">
                <a:solidFill>
                  <a:srgbClr val="000000">
                    <a:lumMod val="50000"/>
                    <a:lumOff val="50000"/>
                  </a:srgbClr>
                </a:solidFill>
                <a:cs typeface="Times New Roman" pitchFamily="18" charset="0"/>
              </a:rPr>
              <a:t>OMG</a:t>
            </a: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913" y="892175"/>
            <a:ext cx="3704416" cy="220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Bent Arrow 6"/>
          <p:cNvSpPr/>
          <p:nvPr/>
        </p:nvSpPr>
        <p:spPr bwMode="auto">
          <a:xfrm flipV="1">
            <a:off x="2057400" y="3172857"/>
            <a:ext cx="1962928" cy="1613131"/>
          </a:xfrm>
          <a:prstGeom prst="bentArrow">
            <a:avLst>
              <a:gd name="adj1" fmla="val 21508"/>
              <a:gd name="adj2" fmla="val 25000"/>
              <a:gd name="adj3" fmla="val 24064"/>
              <a:gd name="adj4" fmla="val 60608"/>
            </a:avLst>
          </a:prstGeom>
          <a:ln/>
        </p:spPr>
        <p:style>
          <a:lnRef idx="3">
            <a:schemeClr val="lt1"/>
          </a:lnRef>
          <a:fillRef idx="1">
            <a:schemeClr val="accent2"/>
          </a:fillRef>
          <a:effectRef idx="1">
            <a:schemeClr val="accent2"/>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cs typeface="Arial" pitchFamily="34" charset="0"/>
            </a:endParaRPr>
          </a:p>
        </p:txBody>
      </p:sp>
      <p:sp>
        <p:nvSpPr>
          <p:cNvPr id="42" name="Bent Arrow 41"/>
          <p:cNvSpPr/>
          <p:nvPr/>
        </p:nvSpPr>
        <p:spPr bwMode="auto">
          <a:xfrm flipV="1">
            <a:off x="2566053" y="3172858"/>
            <a:ext cx="1454275" cy="607619"/>
          </a:xfrm>
          <a:prstGeom prst="bentArrow">
            <a:avLst>
              <a:gd name="adj1" fmla="val 45704"/>
              <a:gd name="adj2" fmla="val 25000"/>
              <a:gd name="adj3" fmla="val 25000"/>
              <a:gd name="adj4" fmla="val 43750"/>
            </a:avLst>
          </a:prstGeom>
          <a:ln/>
        </p:spPr>
        <p:style>
          <a:lnRef idx="3">
            <a:schemeClr val="lt1"/>
          </a:lnRef>
          <a:fillRef idx="1">
            <a:schemeClr val="accent3"/>
          </a:fillRef>
          <a:effectRef idx="1">
            <a:schemeClr val="accent3"/>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cs typeface="Arial" pitchFamily="34" charset="0"/>
            </a:endParaRPr>
          </a:p>
        </p:txBody>
      </p:sp>
    </p:spTree>
    <p:extLst>
      <p:ext uri="{BB962C8B-B14F-4D97-AF65-F5344CB8AC3E}">
        <p14:creationId xmlns:p14="http://schemas.microsoft.com/office/powerpoint/2010/main" val="2641201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Up-Down Arrow 105"/>
          <p:cNvSpPr/>
          <p:nvPr/>
        </p:nvSpPr>
        <p:spPr bwMode="auto">
          <a:xfrm>
            <a:off x="365556" y="1340768"/>
            <a:ext cx="648072" cy="4608512"/>
          </a:xfrm>
          <a:prstGeom prst="upDownArrow">
            <a:avLst/>
          </a:prstGeom>
          <a:gradFill>
            <a:gsLst>
              <a:gs pos="0">
                <a:schemeClr val="accent1"/>
              </a:gs>
              <a:gs pos="80000">
                <a:srgbClr val="759CD5"/>
              </a:gs>
              <a:gs pos="100000">
                <a:srgbClr val="759CD5"/>
              </a:gs>
            </a:gsLst>
            <a:lin ang="16200000" scaled="0"/>
          </a:gradFill>
          <a:ln>
            <a:solidFill>
              <a:schemeClr val="bg1"/>
            </a:solidFill>
          </a:ln>
          <a:effectLst>
            <a:outerShdw blurRad="40005" dist="22860" dir="5400000" algn="t" rotWithShape="0">
              <a:prstClr val="black">
                <a:alpha val="35000"/>
              </a:prstClr>
            </a:outerShdw>
          </a:effectLst>
        </p:spPr>
        <p:txBody>
          <a:bodyPr vert="vert270" wrap="square" lIns="45720" tIns="45720" rIns="45720" bIns="45720" rtlCol="0" anchor="ctr">
            <a:noAutofit/>
          </a:bodyPr>
          <a:lstStyle/>
          <a:p>
            <a:pPr algn="ctr">
              <a:spcBef>
                <a:spcPts val="400"/>
              </a:spcBef>
              <a:spcAft>
                <a:spcPts val="400"/>
              </a:spcAft>
              <a:buClr>
                <a:schemeClr val="accent5">
                  <a:lumMod val="50000"/>
                </a:schemeClr>
              </a:buClr>
              <a:buFont typeface="Webdings" pitchFamily="18" charset="2"/>
              <a:buNone/>
            </a:pPr>
            <a:r>
              <a:rPr lang="en-US" sz="1050" dirty="0" smtClean="0">
                <a:solidFill>
                  <a:schemeClr val="bg1"/>
                </a:solidFill>
                <a:latin typeface="Arial" charset="0"/>
              </a:rPr>
              <a:t>Over 800+ architectural and language-specific code checks</a:t>
            </a:r>
            <a:endParaRPr lang="en-US" sz="1050" dirty="0" smtClean="0">
              <a:solidFill>
                <a:schemeClr val="bg1"/>
              </a:solidFill>
              <a:latin typeface="+mn-lt"/>
              <a:cs typeface="Arial" pitchFamily="34" charset="0"/>
            </a:endParaRPr>
          </a:p>
        </p:txBody>
      </p:sp>
      <p:sp>
        <p:nvSpPr>
          <p:cNvPr id="6147" name="Rectangle 2"/>
          <p:cNvSpPr>
            <a:spLocks noGrp="1" noChangeArrowheads="1"/>
          </p:cNvSpPr>
          <p:nvPr>
            <p:ph type="title"/>
          </p:nvPr>
        </p:nvSpPr>
        <p:spPr>
          <a:noFill/>
        </p:spPr>
        <p:txBody>
          <a:bodyPr/>
          <a:lstStyle/>
          <a:p>
            <a:pPr eaLnBrk="1" hangingPunct="1"/>
            <a:r>
              <a:rPr lang="de-DE" dirty="0"/>
              <a:t>Overview of CAST Quality Model</a:t>
            </a:r>
          </a:p>
        </p:txBody>
      </p:sp>
      <p:cxnSp>
        <p:nvCxnSpPr>
          <p:cNvPr id="6148" name="AutoShape 4"/>
          <p:cNvCxnSpPr>
            <a:cxnSpLocks noChangeShapeType="1"/>
            <a:stCxn id="6170" idx="3"/>
            <a:endCxn id="6179" idx="1"/>
          </p:cNvCxnSpPr>
          <p:nvPr/>
        </p:nvCxnSpPr>
        <p:spPr bwMode="auto">
          <a:xfrm flipH="1">
            <a:off x="2933898" y="4229770"/>
            <a:ext cx="363538" cy="217487"/>
          </a:xfrm>
          <a:prstGeom prst="straightConnector1">
            <a:avLst/>
          </a:prstGeom>
          <a:noFill/>
          <a:ln w="9525" cap="rnd">
            <a:solidFill>
              <a:schemeClr val="accent2"/>
            </a:solidFill>
            <a:prstDash val="sysDot"/>
            <a:round/>
            <a:headEnd/>
            <a:tailEnd/>
          </a:ln>
        </p:spPr>
      </p:cxnSp>
      <p:sp>
        <p:nvSpPr>
          <p:cNvPr id="6149" name="Rectangle 5"/>
          <p:cNvSpPr>
            <a:spLocks noChangeArrowheads="1"/>
          </p:cNvSpPr>
          <p:nvPr/>
        </p:nvSpPr>
        <p:spPr bwMode="auto">
          <a:xfrm flipH="1">
            <a:off x="5021461" y="4553620"/>
            <a:ext cx="1243012" cy="260350"/>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pPr>
            <a:r>
              <a:rPr lang="de-DE" sz="1100" b="0">
                <a:solidFill>
                  <a:schemeClr val="bg1"/>
                </a:solidFill>
                <a:latin typeface="Arial" charset="0"/>
                <a:cs typeface="Arial" charset="0"/>
              </a:rPr>
              <a:t>Transferability</a:t>
            </a:r>
          </a:p>
        </p:txBody>
      </p:sp>
      <p:sp>
        <p:nvSpPr>
          <p:cNvPr id="6150" name="Rectangle 6"/>
          <p:cNvSpPr>
            <a:spLocks noChangeArrowheads="1"/>
          </p:cNvSpPr>
          <p:nvPr/>
        </p:nvSpPr>
        <p:spPr bwMode="auto">
          <a:xfrm flipH="1">
            <a:off x="5021461" y="5134645"/>
            <a:ext cx="1243012" cy="261937"/>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buFont typeface="Wingdings" pitchFamily="2" charset="2"/>
              <a:buNone/>
            </a:pPr>
            <a:r>
              <a:rPr lang="de-DE" sz="1100" b="0">
                <a:solidFill>
                  <a:schemeClr val="bg1"/>
                </a:solidFill>
                <a:latin typeface="Arial" charset="0"/>
                <a:cs typeface="Arial" charset="0"/>
              </a:rPr>
              <a:t>Changeability</a:t>
            </a:r>
          </a:p>
        </p:txBody>
      </p:sp>
      <p:sp>
        <p:nvSpPr>
          <p:cNvPr id="6151" name="Rectangle 7"/>
          <p:cNvSpPr>
            <a:spLocks noChangeArrowheads="1"/>
          </p:cNvSpPr>
          <p:nvPr/>
        </p:nvSpPr>
        <p:spPr bwMode="auto">
          <a:xfrm flipH="1">
            <a:off x="5021461" y="2050132"/>
            <a:ext cx="1243012" cy="260350"/>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pPr>
            <a:r>
              <a:rPr lang="de-DE" sz="1100" b="0">
                <a:solidFill>
                  <a:schemeClr val="bg1"/>
                </a:solidFill>
                <a:latin typeface="Arial" charset="0"/>
                <a:cs typeface="Arial" charset="0"/>
              </a:rPr>
              <a:t>Robustness</a:t>
            </a:r>
          </a:p>
        </p:txBody>
      </p:sp>
      <p:sp>
        <p:nvSpPr>
          <p:cNvPr id="6152" name="Rectangle 8"/>
          <p:cNvSpPr>
            <a:spLocks noChangeArrowheads="1"/>
          </p:cNvSpPr>
          <p:nvPr/>
        </p:nvSpPr>
        <p:spPr bwMode="auto">
          <a:xfrm flipH="1">
            <a:off x="5021461" y="1469107"/>
            <a:ext cx="1243012" cy="261938"/>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buFontTx/>
              <a:buNone/>
            </a:pPr>
            <a:r>
              <a:rPr lang="de-DE" sz="1100" b="0">
                <a:solidFill>
                  <a:schemeClr val="bg1"/>
                </a:solidFill>
                <a:latin typeface="Arial" charset="0"/>
                <a:cs typeface="Arial" charset="0"/>
              </a:rPr>
              <a:t>Performance </a:t>
            </a:r>
          </a:p>
        </p:txBody>
      </p:sp>
      <p:cxnSp>
        <p:nvCxnSpPr>
          <p:cNvPr id="6153" name="AutoShape 9"/>
          <p:cNvCxnSpPr>
            <a:cxnSpLocks noChangeShapeType="1"/>
            <a:stCxn id="6170" idx="3"/>
            <a:endCxn id="6180" idx="1"/>
          </p:cNvCxnSpPr>
          <p:nvPr/>
        </p:nvCxnSpPr>
        <p:spPr bwMode="auto">
          <a:xfrm flipH="1">
            <a:off x="2933898" y="4229770"/>
            <a:ext cx="363538" cy="382587"/>
          </a:xfrm>
          <a:prstGeom prst="straightConnector1">
            <a:avLst/>
          </a:prstGeom>
          <a:noFill/>
          <a:ln w="9525" cap="rnd">
            <a:solidFill>
              <a:schemeClr val="accent2"/>
            </a:solidFill>
            <a:prstDash val="sysDot"/>
            <a:round/>
            <a:headEnd/>
            <a:tailEnd/>
          </a:ln>
        </p:spPr>
      </p:cxnSp>
      <p:cxnSp>
        <p:nvCxnSpPr>
          <p:cNvPr id="6154" name="AutoShape 10"/>
          <p:cNvCxnSpPr>
            <a:cxnSpLocks noChangeShapeType="1"/>
            <a:stCxn id="6170" idx="3"/>
            <a:endCxn id="6181" idx="1"/>
          </p:cNvCxnSpPr>
          <p:nvPr/>
        </p:nvCxnSpPr>
        <p:spPr bwMode="auto">
          <a:xfrm flipH="1">
            <a:off x="2935486" y="4229770"/>
            <a:ext cx="361950" cy="561975"/>
          </a:xfrm>
          <a:prstGeom prst="straightConnector1">
            <a:avLst/>
          </a:prstGeom>
          <a:noFill/>
          <a:ln w="9525" cap="rnd">
            <a:solidFill>
              <a:schemeClr val="accent2"/>
            </a:solidFill>
            <a:prstDash val="sysDot"/>
            <a:round/>
            <a:headEnd/>
            <a:tailEnd/>
          </a:ln>
        </p:spPr>
      </p:cxnSp>
      <p:cxnSp>
        <p:nvCxnSpPr>
          <p:cNvPr id="6155" name="AutoShape 14"/>
          <p:cNvCxnSpPr>
            <a:cxnSpLocks noChangeShapeType="1"/>
            <a:stCxn id="6171" idx="3"/>
            <a:endCxn id="6182" idx="1"/>
          </p:cNvCxnSpPr>
          <p:nvPr/>
        </p:nvCxnSpPr>
        <p:spPr bwMode="auto">
          <a:xfrm flipH="1" flipV="1">
            <a:off x="2935486" y="5020345"/>
            <a:ext cx="365125" cy="39687"/>
          </a:xfrm>
          <a:prstGeom prst="straightConnector1">
            <a:avLst/>
          </a:prstGeom>
          <a:noFill/>
          <a:ln w="9525" cap="rnd">
            <a:solidFill>
              <a:schemeClr val="accent2"/>
            </a:solidFill>
            <a:prstDash val="sysDot"/>
            <a:round/>
            <a:headEnd/>
            <a:tailEnd/>
          </a:ln>
        </p:spPr>
      </p:cxnSp>
      <p:cxnSp>
        <p:nvCxnSpPr>
          <p:cNvPr id="6156" name="AutoShape 15"/>
          <p:cNvCxnSpPr>
            <a:cxnSpLocks noChangeShapeType="1"/>
            <a:stCxn id="6171" idx="3"/>
            <a:endCxn id="6183" idx="1"/>
          </p:cNvCxnSpPr>
          <p:nvPr/>
        </p:nvCxnSpPr>
        <p:spPr bwMode="auto">
          <a:xfrm flipH="1">
            <a:off x="2935486" y="5060032"/>
            <a:ext cx="365125" cy="139700"/>
          </a:xfrm>
          <a:prstGeom prst="straightConnector1">
            <a:avLst/>
          </a:prstGeom>
          <a:noFill/>
          <a:ln w="9525" cap="rnd">
            <a:solidFill>
              <a:schemeClr val="accent2"/>
            </a:solidFill>
            <a:prstDash val="sysDot"/>
            <a:round/>
            <a:headEnd/>
            <a:tailEnd/>
          </a:ln>
        </p:spPr>
      </p:cxnSp>
      <p:cxnSp>
        <p:nvCxnSpPr>
          <p:cNvPr id="6157" name="AutoShape 16"/>
          <p:cNvCxnSpPr>
            <a:cxnSpLocks noChangeShapeType="1"/>
            <a:stCxn id="6169" idx="3"/>
            <a:endCxn id="6185" idx="1"/>
          </p:cNvCxnSpPr>
          <p:nvPr/>
        </p:nvCxnSpPr>
        <p:spPr bwMode="auto">
          <a:xfrm flipH="1" flipV="1">
            <a:off x="2933898" y="5671220"/>
            <a:ext cx="363538" cy="219075"/>
          </a:xfrm>
          <a:prstGeom prst="straightConnector1">
            <a:avLst/>
          </a:prstGeom>
          <a:noFill/>
          <a:ln w="9525" cap="rnd">
            <a:solidFill>
              <a:schemeClr val="accent2"/>
            </a:solidFill>
            <a:prstDash val="sysDot"/>
            <a:round/>
            <a:headEnd/>
            <a:tailEnd/>
          </a:ln>
        </p:spPr>
      </p:cxnSp>
      <p:cxnSp>
        <p:nvCxnSpPr>
          <p:cNvPr id="6158" name="AutoShape 17"/>
          <p:cNvCxnSpPr>
            <a:cxnSpLocks noChangeShapeType="1"/>
            <a:stCxn id="6169" idx="3"/>
            <a:endCxn id="6186" idx="1"/>
          </p:cNvCxnSpPr>
          <p:nvPr/>
        </p:nvCxnSpPr>
        <p:spPr bwMode="auto">
          <a:xfrm flipH="1" flipV="1">
            <a:off x="2935486" y="5852195"/>
            <a:ext cx="361950" cy="38100"/>
          </a:xfrm>
          <a:prstGeom prst="straightConnector1">
            <a:avLst/>
          </a:prstGeom>
          <a:noFill/>
          <a:ln w="9525" cap="rnd">
            <a:solidFill>
              <a:schemeClr val="accent2"/>
            </a:solidFill>
            <a:prstDash val="sysDot"/>
            <a:round/>
            <a:headEnd/>
            <a:tailEnd/>
          </a:ln>
        </p:spPr>
      </p:cxnSp>
      <p:cxnSp>
        <p:nvCxnSpPr>
          <p:cNvPr id="6159" name="AutoShape 19"/>
          <p:cNvCxnSpPr>
            <a:cxnSpLocks noChangeShapeType="1"/>
            <a:stCxn id="6169" idx="3"/>
            <a:endCxn id="6187" idx="1"/>
          </p:cNvCxnSpPr>
          <p:nvPr/>
        </p:nvCxnSpPr>
        <p:spPr bwMode="auto">
          <a:xfrm flipH="1">
            <a:off x="2933898" y="5890295"/>
            <a:ext cx="363538" cy="115887"/>
          </a:xfrm>
          <a:prstGeom prst="straightConnector1">
            <a:avLst/>
          </a:prstGeom>
          <a:noFill/>
          <a:ln w="9525" cap="rnd">
            <a:solidFill>
              <a:schemeClr val="accent2"/>
            </a:solidFill>
            <a:prstDash val="sysDot"/>
            <a:round/>
            <a:headEnd/>
            <a:tailEnd/>
          </a:ln>
        </p:spPr>
      </p:cxnSp>
      <p:cxnSp>
        <p:nvCxnSpPr>
          <p:cNvPr id="6160" name="AutoShape 21"/>
          <p:cNvCxnSpPr>
            <a:cxnSpLocks noChangeShapeType="1"/>
            <a:stCxn id="6171" idx="3"/>
            <a:endCxn id="6184" idx="1"/>
          </p:cNvCxnSpPr>
          <p:nvPr/>
        </p:nvCxnSpPr>
        <p:spPr bwMode="auto">
          <a:xfrm flipH="1">
            <a:off x="2935486" y="5060032"/>
            <a:ext cx="365125" cy="320675"/>
          </a:xfrm>
          <a:prstGeom prst="straightConnector1">
            <a:avLst/>
          </a:prstGeom>
          <a:noFill/>
          <a:ln w="9525" cap="rnd">
            <a:solidFill>
              <a:schemeClr val="accent2"/>
            </a:solidFill>
            <a:prstDash val="sysDot"/>
            <a:round/>
            <a:headEnd/>
            <a:tailEnd/>
          </a:ln>
        </p:spPr>
      </p:cxnSp>
      <p:cxnSp>
        <p:nvCxnSpPr>
          <p:cNvPr id="6161" name="AutoShape 22"/>
          <p:cNvCxnSpPr>
            <a:cxnSpLocks noChangeShapeType="1"/>
            <a:stCxn id="6173" idx="3"/>
            <a:endCxn id="6188" idx="1"/>
          </p:cNvCxnSpPr>
          <p:nvPr/>
        </p:nvCxnSpPr>
        <p:spPr bwMode="auto">
          <a:xfrm flipH="1" flipV="1">
            <a:off x="2935486" y="1618332"/>
            <a:ext cx="361950" cy="122238"/>
          </a:xfrm>
          <a:prstGeom prst="straightConnector1">
            <a:avLst/>
          </a:prstGeom>
          <a:noFill/>
          <a:ln w="9525" cap="rnd">
            <a:solidFill>
              <a:schemeClr val="accent2"/>
            </a:solidFill>
            <a:prstDash val="sysDot"/>
            <a:round/>
            <a:headEnd/>
            <a:tailEnd/>
          </a:ln>
        </p:spPr>
      </p:cxnSp>
      <p:cxnSp>
        <p:nvCxnSpPr>
          <p:cNvPr id="6162" name="AutoShape 23"/>
          <p:cNvCxnSpPr>
            <a:cxnSpLocks noChangeShapeType="1"/>
            <a:stCxn id="6173" idx="3"/>
            <a:endCxn id="6189" idx="1"/>
          </p:cNvCxnSpPr>
          <p:nvPr/>
        </p:nvCxnSpPr>
        <p:spPr bwMode="auto">
          <a:xfrm flipH="1">
            <a:off x="2935486" y="1740570"/>
            <a:ext cx="361950" cy="58737"/>
          </a:xfrm>
          <a:prstGeom prst="straightConnector1">
            <a:avLst/>
          </a:prstGeom>
          <a:noFill/>
          <a:ln w="9525" cap="rnd">
            <a:solidFill>
              <a:schemeClr val="accent2"/>
            </a:solidFill>
            <a:prstDash val="sysDot"/>
            <a:round/>
            <a:headEnd/>
            <a:tailEnd/>
          </a:ln>
        </p:spPr>
      </p:cxnSp>
      <p:cxnSp>
        <p:nvCxnSpPr>
          <p:cNvPr id="6163" name="AutoShape 24"/>
          <p:cNvCxnSpPr>
            <a:cxnSpLocks noChangeShapeType="1"/>
            <a:stCxn id="6173" idx="3"/>
            <a:endCxn id="6190" idx="1"/>
          </p:cNvCxnSpPr>
          <p:nvPr/>
        </p:nvCxnSpPr>
        <p:spPr bwMode="auto">
          <a:xfrm flipH="1">
            <a:off x="2935486" y="1740570"/>
            <a:ext cx="361950" cy="238125"/>
          </a:xfrm>
          <a:prstGeom prst="straightConnector1">
            <a:avLst/>
          </a:prstGeom>
          <a:noFill/>
          <a:ln w="9525" cap="rnd">
            <a:solidFill>
              <a:schemeClr val="accent2"/>
            </a:solidFill>
            <a:prstDash val="sysDot"/>
            <a:round/>
            <a:headEnd/>
            <a:tailEnd/>
          </a:ln>
        </p:spPr>
      </p:cxnSp>
      <p:cxnSp>
        <p:nvCxnSpPr>
          <p:cNvPr id="6164" name="AutoShape 25"/>
          <p:cNvCxnSpPr>
            <a:cxnSpLocks noChangeShapeType="1"/>
            <a:stCxn id="6173" idx="3"/>
            <a:endCxn id="6191" idx="1"/>
          </p:cNvCxnSpPr>
          <p:nvPr/>
        </p:nvCxnSpPr>
        <p:spPr bwMode="auto">
          <a:xfrm flipH="1">
            <a:off x="2935486" y="1740570"/>
            <a:ext cx="361950" cy="439737"/>
          </a:xfrm>
          <a:prstGeom prst="straightConnector1">
            <a:avLst/>
          </a:prstGeom>
          <a:noFill/>
          <a:ln w="9525" cap="rnd">
            <a:solidFill>
              <a:schemeClr val="accent2"/>
            </a:solidFill>
            <a:prstDash val="sysDot"/>
            <a:round/>
            <a:headEnd/>
            <a:tailEnd/>
          </a:ln>
        </p:spPr>
      </p:cxnSp>
      <p:cxnSp>
        <p:nvCxnSpPr>
          <p:cNvPr id="6165" name="AutoShape 26"/>
          <p:cNvCxnSpPr>
            <a:cxnSpLocks noChangeShapeType="1"/>
            <a:stCxn id="6149" idx="3"/>
            <a:endCxn id="6170" idx="1"/>
          </p:cNvCxnSpPr>
          <p:nvPr/>
        </p:nvCxnSpPr>
        <p:spPr bwMode="auto">
          <a:xfrm flipH="1" flipV="1">
            <a:off x="4470598" y="4229770"/>
            <a:ext cx="552450" cy="454025"/>
          </a:xfrm>
          <a:prstGeom prst="straightConnector1">
            <a:avLst/>
          </a:prstGeom>
          <a:noFill/>
          <a:ln w="9525" cap="rnd">
            <a:solidFill>
              <a:schemeClr val="accent2"/>
            </a:solidFill>
            <a:prstDash val="sysDot"/>
            <a:round/>
            <a:headEnd/>
            <a:tailEnd/>
          </a:ln>
        </p:spPr>
      </p:cxnSp>
      <p:cxnSp>
        <p:nvCxnSpPr>
          <p:cNvPr id="6166" name="AutoShape 27"/>
          <p:cNvCxnSpPr>
            <a:cxnSpLocks noChangeShapeType="1"/>
            <a:stCxn id="6149" idx="3"/>
            <a:endCxn id="6171" idx="1"/>
          </p:cNvCxnSpPr>
          <p:nvPr/>
        </p:nvCxnSpPr>
        <p:spPr bwMode="auto">
          <a:xfrm flipH="1">
            <a:off x="4473773" y="4683795"/>
            <a:ext cx="549275" cy="376237"/>
          </a:xfrm>
          <a:prstGeom prst="straightConnector1">
            <a:avLst/>
          </a:prstGeom>
          <a:noFill/>
          <a:ln w="9525" cap="rnd">
            <a:solidFill>
              <a:schemeClr val="accent2"/>
            </a:solidFill>
            <a:prstDash val="sysDot"/>
            <a:round/>
            <a:headEnd/>
            <a:tailEnd/>
          </a:ln>
        </p:spPr>
      </p:cxnSp>
      <p:cxnSp>
        <p:nvCxnSpPr>
          <p:cNvPr id="6167" name="AutoShape 28"/>
          <p:cNvCxnSpPr>
            <a:cxnSpLocks noChangeShapeType="1"/>
            <a:stCxn id="6149" idx="3"/>
            <a:endCxn id="6169" idx="1"/>
          </p:cNvCxnSpPr>
          <p:nvPr/>
        </p:nvCxnSpPr>
        <p:spPr bwMode="auto">
          <a:xfrm flipH="1">
            <a:off x="4470598" y="4683795"/>
            <a:ext cx="552450" cy="1206500"/>
          </a:xfrm>
          <a:prstGeom prst="straightConnector1">
            <a:avLst/>
          </a:prstGeom>
          <a:noFill/>
          <a:ln w="9525" cap="rnd">
            <a:solidFill>
              <a:schemeClr val="accent2"/>
            </a:solidFill>
            <a:prstDash val="sysDot"/>
            <a:round/>
            <a:headEnd/>
            <a:tailEnd/>
          </a:ln>
        </p:spPr>
      </p:cxnSp>
      <p:cxnSp>
        <p:nvCxnSpPr>
          <p:cNvPr id="6168" name="AutoShape 29"/>
          <p:cNvCxnSpPr>
            <a:cxnSpLocks noChangeShapeType="1"/>
            <a:stCxn id="6149" idx="3"/>
            <a:endCxn id="6173" idx="1"/>
          </p:cNvCxnSpPr>
          <p:nvPr/>
        </p:nvCxnSpPr>
        <p:spPr bwMode="auto">
          <a:xfrm flipH="1" flipV="1">
            <a:off x="4470598" y="1740570"/>
            <a:ext cx="552450" cy="2943225"/>
          </a:xfrm>
          <a:prstGeom prst="straightConnector1">
            <a:avLst/>
          </a:prstGeom>
          <a:noFill/>
          <a:ln w="9525" cap="rnd">
            <a:solidFill>
              <a:schemeClr val="accent2"/>
            </a:solidFill>
            <a:prstDash val="sysDot"/>
            <a:round/>
            <a:headEnd/>
            <a:tailEnd/>
          </a:ln>
        </p:spPr>
      </p:cxnSp>
      <p:sp>
        <p:nvSpPr>
          <p:cNvPr id="6169" name="Rectangle 30"/>
          <p:cNvSpPr>
            <a:spLocks noChangeArrowheads="1"/>
          </p:cNvSpPr>
          <p:nvPr/>
        </p:nvSpPr>
        <p:spPr bwMode="auto">
          <a:xfrm flipH="1">
            <a:off x="3295848" y="5661695"/>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de-DE" sz="1100" b="0">
                <a:solidFill>
                  <a:schemeClr val="bg2">
                    <a:lumMod val="25000"/>
                  </a:schemeClr>
                </a:solidFill>
                <a:latin typeface="Arial" charset="0"/>
                <a:cs typeface="Arial" charset="0"/>
              </a:rPr>
              <a:t>Size</a:t>
            </a:r>
          </a:p>
        </p:txBody>
      </p:sp>
      <p:sp>
        <p:nvSpPr>
          <p:cNvPr id="6170" name="Rectangle 31"/>
          <p:cNvSpPr>
            <a:spLocks noChangeArrowheads="1"/>
          </p:cNvSpPr>
          <p:nvPr/>
        </p:nvSpPr>
        <p:spPr bwMode="auto">
          <a:xfrm flipH="1">
            <a:off x="3295848" y="4001170"/>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de-DE" sz="1100" b="0">
                <a:solidFill>
                  <a:schemeClr val="bg2">
                    <a:lumMod val="25000"/>
                  </a:schemeClr>
                </a:solidFill>
                <a:latin typeface="Arial" charset="0"/>
                <a:cs typeface="Arial" charset="0"/>
              </a:rPr>
              <a:t>Naming </a:t>
            </a:r>
          </a:p>
          <a:p>
            <a:pPr algn="ctr" eaLnBrk="0" hangingPunct="0">
              <a:spcBef>
                <a:spcPct val="0"/>
              </a:spcBef>
              <a:buClrTx/>
            </a:pPr>
            <a:r>
              <a:rPr lang="de-DE" sz="1100" b="0">
                <a:solidFill>
                  <a:schemeClr val="bg2">
                    <a:lumMod val="25000"/>
                  </a:schemeClr>
                </a:solidFill>
                <a:latin typeface="Arial" charset="0"/>
                <a:cs typeface="Arial" charset="0"/>
              </a:rPr>
              <a:t>Conventions</a:t>
            </a:r>
          </a:p>
        </p:txBody>
      </p:sp>
      <p:sp>
        <p:nvSpPr>
          <p:cNvPr id="6171" name="Rectangle 32"/>
          <p:cNvSpPr>
            <a:spLocks noChangeArrowheads="1"/>
          </p:cNvSpPr>
          <p:nvPr/>
        </p:nvSpPr>
        <p:spPr bwMode="auto">
          <a:xfrm flipH="1">
            <a:off x="3299023" y="4831432"/>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de-DE" sz="1100" b="0">
                <a:solidFill>
                  <a:schemeClr val="bg2">
                    <a:lumMod val="25000"/>
                  </a:schemeClr>
                </a:solidFill>
                <a:latin typeface="Arial" charset="0"/>
                <a:cs typeface="Arial" charset="0"/>
              </a:rPr>
              <a:t>Documentation</a:t>
            </a:r>
          </a:p>
        </p:txBody>
      </p:sp>
      <p:sp>
        <p:nvSpPr>
          <p:cNvPr id="6172" name="Rectangle 33"/>
          <p:cNvSpPr>
            <a:spLocks noChangeArrowheads="1"/>
          </p:cNvSpPr>
          <p:nvPr/>
        </p:nvSpPr>
        <p:spPr bwMode="auto">
          <a:xfrm flipH="1">
            <a:off x="3295848" y="2340645"/>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en-GB" sz="1100" b="0">
                <a:solidFill>
                  <a:schemeClr val="bg2">
                    <a:lumMod val="25000"/>
                  </a:schemeClr>
                </a:solidFill>
                <a:latin typeface="Arial" charset="0"/>
                <a:cs typeface="Arial" charset="0"/>
              </a:rPr>
              <a:t>Architecture</a:t>
            </a:r>
            <a:endParaRPr lang="de-DE" sz="1100" b="0">
              <a:solidFill>
                <a:schemeClr val="bg2">
                  <a:lumMod val="25000"/>
                </a:schemeClr>
              </a:solidFill>
              <a:latin typeface="Arial" charset="0"/>
              <a:cs typeface="Arial" charset="0"/>
            </a:endParaRPr>
          </a:p>
        </p:txBody>
      </p:sp>
      <p:sp>
        <p:nvSpPr>
          <p:cNvPr id="6173" name="Rectangle 34"/>
          <p:cNvSpPr>
            <a:spLocks noChangeArrowheads="1"/>
          </p:cNvSpPr>
          <p:nvPr/>
        </p:nvSpPr>
        <p:spPr bwMode="auto">
          <a:xfrm flipH="1">
            <a:off x="3295848" y="1511970"/>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buFontTx/>
              <a:buNone/>
            </a:pPr>
            <a:r>
              <a:rPr lang="de-DE" sz="1100" b="0">
                <a:solidFill>
                  <a:schemeClr val="bg2">
                    <a:lumMod val="25000"/>
                  </a:schemeClr>
                </a:solidFill>
                <a:latin typeface="Arial" charset="0"/>
                <a:cs typeface="Arial" charset="0"/>
              </a:rPr>
              <a:t>Complexity</a:t>
            </a:r>
          </a:p>
        </p:txBody>
      </p:sp>
      <p:cxnSp>
        <p:nvCxnSpPr>
          <p:cNvPr id="6174" name="AutoShape 35"/>
          <p:cNvCxnSpPr>
            <a:cxnSpLocks noChangeShapeType="1"/>
            <a:stCxn id="6152" idx="3"/>
            <a:endCxn id="6173" idx="1"/>
          </p:cNvCxnSpPr>
          <p:nvPr/>
        </p:nvCxnSpPr>
        <p:spPr bwMode="auto">
          <a:xfrm flipH="1">
            <a:off x="4470598" y="1599282"/>
            <a:ext cx="552450" cy="141288"/>
          </a:xfrm>
          <a:prstGeom prst="straightConnector1">
            <a:avLst/>
          </a:prstGeom>
          <a:noFill/>
          <a:ln w="9525" cap="rnd">
            <a:solidFill>
              <a:schemeClr val="accent2"/>
            </a:solidFill>
            <a:prstDash val="sysDot"/>
            <a:round/>
            <a:headEnd/>
            <a:tailEnd/>
          </a:ln>
        </p:spPr>
      </p:cxnSp>
      <p:cxnSp>
        <p:nvCxnSpPr>
          <p:cNvPr id="6175" name="AutoShape 36"/>
          <p:cNvCxnSpPr>
            <a:cxnSpLocks noChangeShapeType="1"/>
            <a:stCxn id="6152" idx="3"/>
            <a:endCxn id="6169" idx="1"/>
          </p:cNvCxnSpPr>
          <p:nvPr/>
        </p:nvCxnSpPr>
        <p:spPr bwMode="auto">
          <a:xfrm flipH="1">
            <a:off x="4470598" y="1599282"/>
            <a:ext cx="552450" cy="4291013"/>
          </a:xfrm>
          <a:prstGeom prst="straightConnector1">
            <a:avLst/>
          </a:prstGeom>
          <a:noFill/>
          <a:ln w="9525" cap="rnd">
            <a:solidFill>
              <a:schemeClr val="accent2"/>
            </a:solidFill>
            <a:prstDash val="sysDot"/>
            <a:round/>
            <a:headEnd/>
            <a:tailEnd/>
          </a:ln>
        </p:spPr>
      </p:cxnSp>
      <p:cxnSp>
        <p:nvCxnSpPr>
          <p:cNvPr id="6176" name="AutoShape 37"/>
          <p:cNvCxnSpPr>
            <a:cxnSpLocks noChangeShapeType="1"/>
            <a:stCxn id="6150" idx="3"/>
            <a:endCxn id="6173" idx="1"/>
          </p:cNvCxnSpPr>
          <p:nvPr/>
        </p:nvCxnSpPr>
        <p:spPr bwMode="auto">
          <a:xfrm flipH="1" flipV="1">
            <a:off x="4470598" y="1740570"/>
            <a:ext cx="552450" cy="3524250"/>
          </a:xfrm>
          <a:prstGeom prst="straightConnector1">
            <a:avLst/>
          </a:prstGeom>
          <a:noFill/>
          <a:ln w="9525" cap="rnd">
            <a:solidFill>
              <a:schemeClr val="accent2"/>
            </a:solidFill>
            <a:prstDash val="sysDot"/>
            <a:round/>
            <a:headEnd/>
            <a:tailEnd/>
          </a:ln>
        </p:spPr>
      </p:cxnSp>
      <p:cxnSp>
        <p:nvCxnSpPr>
          <p:cNvPr id="6177" name="AutoShape 38"/>
          <p:cNvCxnSpPr>
            <a:cxnSpLocks noChangeShapeType="1"/>
            <a:stCxn id="6151" idx="3"/>
            <a:endCxn id="6172" idx="1"/>
          </p:cNvCxnSpPr>
          <p:nvPr/>
        </p:nvCxnSpPr>
        <p:spPr bwMode="auto">
          <a:xfrm flipH="1">
            <a:off x="4470598" y="2180307"/>
            <a:ext cx="552450" cy="388938"/>
          </a:xfrm>
          <a:prstGeom prst="straightConnector1">
            <a:avLst/>
          </a:prstGeom>
          <a:noFill/>
          <a:ln w="9525" cap="rnd">
            <a:solidFill>
              <a:schemeClr val="accent2"/>
            </a:solidFill>
            <a:prstDash val="sysDot"/>
            <a:round/>
            <a:headEnd/>
            <a:tailEnd/>
          </a:ln>
        </p:spPr>
      </p:cxnSp>
      <p:cxnSp>
        <p:nvCxnSpPr>
          <p:cNvPr id="6178" name="AutoShape 39"/>
          <p:cNvCxnSpPr>
            <a:cxnSpLocks noChangeShapeType="1"/>
            <a:stCxn id="6150" idx="3"/>
            <a:endCxn id="6172" idx="1"/>
          </p:cNvCxnSpPr>
          <p:nvPr/>
        </p:nvCxnSpPr>
        <p:spPr bwMode="auto">
          <a:xfrm flipH="1" flipV="1">
            <a:off x="4470598" y="2569245"/>
            <a:ext cx="552450" cy="2695575"/>
          </a:xfrm>
          <a:prstGeom prst="straightConnector1">
            <a:avLst/>
          </a:prstGeom>
          <a:noFill/>
          <a:ln w="9525" cap="rnd">
            <a:solidFill>
              <a:schemeClr val="accent2"/>
            </a:solidFill>
            <a:prstDash val="sysDot"/>
            <a:round/>
            <a:headEnd/>
            <a:tailEnd/>
          </a:ln>
        </p:spPr>
      </p:cxnSp>
      <p:sp>
        <p:nvSpPr>
          <p:cNvPr id="6179" name="Text Box 44"/>
          <p:cNvSpPr txBox="1">
            <a:spLocks noChangeArrowheads="1"/>
          </p:cNvSpPr>
          <p:nvPr/>
        </p:nvSpPr>
        <p:spPr bwMode="auto">
          <a:xfrm flipH="1">
            <a:off x="895548" y="4325020"/>
            <a:ext cx="2038350"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accent2"/>
                </a:solidFill>
                <a:latin typeface="Arial" charset="0"/>
                <a:cs typeface="Arial" charset="0"/>
              </a:rPr>
              <a:t>Package naming  </a:t>
            </a:r>
            <a:endParaRPr lang="de-DE" sz="1000" b="0">
              <a:solidFill>
                <a:schemeClr val="accent2"/>
              </a:solidFill>
              <a:latin typeface="Arial" charset="0"/>
              <a:cs typeface="Arial" charset="0"/>
            </a:endParaRPr>
          </a:p>
        </p:txBody>
      </p:sp>
      <p:sp>
        <p:nvSpPr>
          <p:cNvPr id="6180" name="Text Box 45"/>
          <p:cNvSpPr txBox="1">
            <a:spLocks noChangeArrowheads="1"/>
          </p:cNvSpPr>
          <p:nvPr/>
        </p:nvSpPr>
        <p:spPr bwMode="auto">
          <a:xfrm flipH="1">
            <a:off x="1708348" y="4490120"/>
            <a:ext cx="1225550"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Class naming  </a:t>
            </a:r>
            <a:endParaRPr lang="de-DE" sz="1000" b="0">
              <a:solidFill>
                <a:schemeClr val="bg2">
                  <a:lumMod val="25000"/>
                </a:schemeClr>
              </a:solidFill>
              <a:latin typeface="Arial" charset="0"/>
              <a:cs typeface="Arial" charset="0"/>
            </a:endParaRPr>
          </a:p>
        </p:txBody>
      </p:sp>
      <p:sp>
        <p:nvSpPr>
          <p:cNvPr id="6181" name="Text Box 46"/>
          <p:cNvSpPr txBox="1">
            <a:spLocks noChangeArrowheads="1"/>
          </p:cNvSpPr>
          <p:nvPr/>
        </p:nvSpPr>
        <p:spPr bwMode="auto">
          <a:xfrm flipH="1">
            <a:off x="878086" y="4669507"/>
            <a:ext cx="20558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dirty="0">
                <a:solidFill>
                  <a:schemeClr val="accent2"/>
                </a:solidFill>
                <a:latin typeface="Arial" charset="0"/>
                <a:cs typeface="Arial" charset="0"/>
              </a:rPr>
              <a:t>Interface naming  </a:t>
            </a:r>
            <a:endParaRPr lang="de-DE" sz="1000" b="0" dirty="0">
              <a:solidFill>
                <a:schemeClr val="accent2"/>
              </a:solidFill>
              <a:latin typeface="Arial" charset="0"/>
              <a:cs typeface="Arial" charset="0"/>
            </a:endParaRPr>
          </a:p>
        </p:txBody>
      </p:sp>
      <p:sp>
        <p:nvSpPr>
          <p:cNvPr id="6182" name="Text Box 50"/>
          <p:cNvSpPr txBox="1">
            <a:spLocks noChangeArrowheads="1"/>
          </p:cNvSpPr>
          <p:nvPr/>
        </p:nvSpPr>
        <p:spPr bwMode="auto">
          <a:xfrm flipH="1">
            <a:off x="1176536" y="4898107"/>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Package comment  </a:t>
            </a:r>
            <a:endParaRPr lang="de-DE" sz="1000" b="0">
              <a:solidFill>
                <a:schemeClr val="bg2">
                  <a:lumMod val="25000"/>
                </a:schemeClr>
              </a:solidFill>
              <a:latin typeface="Arial" charset="0"/>
              <a:cs typeface="Arial" charset="0"/>
            </a:endParaRPr>
          </a:p>
        </p:txBody>
      </p:sp>
      <p:sp>
        <p:nvSpPr>
          <p:cNvPr id="6183" name="Text Box 51"/>
          <p:cNvSpPr txBox="1">
            <a:spLocks noChangeArrowheads="1"/>
          </p:cNvSpPr>
          <p:nvPr/>
        </p:nvSpPr>
        <p:spPr bwMode="auto">
          <a:xfrm flipH="1">
            <a:off x="1176536" y="5077495"/>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Class comment  </a:t>
            </a:r>
            <a:endParaRPr lang="de-DE" sz="1000" b="0">
              <a:solidFill>
                <a:schemeClr val="bg2">
                  <a:lumMod val="25000"/>
                </a:schemeClr>
              </a:solidFill>
              <a:latin typeface="Arial" charset="0"/>
              <a:cs typeface="Arial" charset="0"/>
            </a:endParaRPr>
          </a:p>
        </p:txBody>
      </p:sp>
      <p:sp>
        <p:nvSpPr>
          <p:cNvPr id="6184" name="Text Box 52"/>
          <p:cNvSpPr txBox="1">
            <a:spLocks noChangeArrowheads="1"/>
          </p:cNvSpPr>
          <p:nvPr/>
        </p:nvSpPr>
        <p:spPr bwMode="auto">
          <a:xfrm flipH="1">
            <a:off x="1176536" y="5258470"/>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Method comment  </a:t>
            </a:r>
            <a:endParaRPr lang="de-DE" sz="1000" b="0">
              <a:solidFill>
                <a:schemeClr val="bg2">
                  <a:lumMod val="25000"/>
                </a:schemeClr>
              </a:solidFill>
              <a:latin typeface="Arial" charset="0"/>
              <a:cs typeface="Arial" charset="0"/>
            </a:endParaRPr>
          </a:p>
        </p:txBody>
      </p:sp>
      <p:sp>
        <p:nvSpPr>
          <p:cNvPr id="6185" name="Text Box 53"/>
          <p:cNvSpPr txBox="1">
            <a:spLocks noChangeArrowheads="1"/>
          </p:cNvSpPr>
          <p:nvPr/>
        </p:nvSpPr>
        <p:spPr bwMode="auto">
          <a:xfrm flipH="1">
            <a:off x="1311473" y="5548982"/>
            <a:ext cx="1622425"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Package size  </a:t>
            </a:r>
            <a:endParaRPr lang="de-DE" sz="1000" b="0">
              <a:solidFill>
                <a:schemeClr val="bg2">
                  <a:lumMod val="25000"/>
                </a:schemeClr>
              </a:solidFill>
              <a:latin typeface="Arial" charset="0"/>
              <a:cs typeface="Arial" charset="0"/>
            </a:endParaRPr>
          </a:p>
        </p:txBody>
      </p:sp>
      <p:sp>
        <p:nvSpPr>
          <p:cNvPr id="6186" name="Text Box 54"/>
          <p:cNvSpPr txBox="1">
            <a:spLocks noChangeArrowheads="1"/>
          </p:cNvSpPr>
          <p:nvPr/>
        </p:nvSpPr>
        <p:spPr bwMode="auto">
          <a:xfrm flipH="1">
            <a:off x="1176536" y="5729957"/>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Class size   (methods)</a:t>
            </a:r>
            <a:endParaRPr lang="de-DE" sz="1000" b="0">
              <a:solidFill>
                <a:schemeClr val="bg2">
                  <a:lumMod val="25000"/>
                </a:schemeClr>
              </a:solidFill>
              <a:latin typeface="Arial" charset="0"/>
              <a:cs typeface="Arial" charset="0"/>
            </a:endParaRPr>
          </a:p>
        </p:txBody>
      </p:sp>
      <p:sp>
        <p:nvSpPr>
          <p:cNvPr id="6187" name="Text Box 56"/>
          <p:cNvSpPr txBox="1">
            <a:spLocks noChangeArrowheads="1"/>
          </p:cNvSpPr>
          <p:nvPr/>
        </p:nvSpPr>
        <p:spPr bwMode="auto">
          <a:xfrm flipH="1">
            <a:off x="1311473" y="5883945"/>
            <a:ext cx="1622425"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Interface size  </a:t>
            </a:r>
            <a:endParaRPr lang="de-DE" sz="1000" b="0">
              <a:solidFill>
                <a:schemeClr val="bg2">
                  <a:lumMod val="25000"/>
                </a:schemeClr>
              </a:solidFill>
              <a:latin typeface="Arial" charset="0"/>
              <a:cs typeface="Arial" charset="0"/>
            </a:endParaRPr>
          </a:p>
        </p:txBody>
      </p:sp>
      <p:sp>
        <p:nvSpPr>
          <p:cNvPr id="6188" name="Text Box 58"/>
          <p:cNvSpPr txBox="1">
            <a:spLocks noChangeArrowheads="1"/>
          </p:cNvSpPr>
          <p:nvPr/>
        </p:nvSpPr>
        <p:spPr bwMode="auto">
          <a:xfrm flipH="1">
            <a:off x="776486" y="1496095"/>
            <a:ext cx="2157412" cy="244475"/>
          </a:xfrm>
          <a:prstGeom prst="rect">
            <a:avLst/>
          </a:prstGeom>
          <a:noFill/>
          <a:ln w="9525">
            <a:noFill/>
            <a:miter lim="800000"/>
            <a:headEnd/>
            <a:tailEnd/>
          </a:ln>
        </p:spPr>
        <p:txBody>
          <a:bodyPr lIns="36000" rIns="36000">
            <a:spAutoFit/>
          </a:bodyPr>
          <a:lstStyle/>
          <a:p>
            <a:pPr algn="r" eaLnBrk="0" hangingPunct="0">
              <a:spcBef>
                <a:spcPct val="0"/>
              </a:spcBef>
              <a:buClrTx/>
              <a:buFontTx/>
              <a:buNone/>
            </a:pPr>
            <a:r>
              <a:rPr lang="en-GB" sz="1000" b="0" dirty="0">
                <a:solidFill>
                  <a:schemeClr val="accent2"/>
                </a:solidFill>
                <a:latin typeface="Arial" charset="0"/>
                <a:cs typeface="Arial" charset="0"/>
              </a:rPr>
              <a:t>Class complexity (</a:t>
            </a:r>
            <a:r>
              <a:rPr lang="en-GB" sz="1000" b="0" dirty="0" err="1">
                <a:solidFill>
                  <a:schemeClr val="accent2"/>
                </a:solidFill>
                <a:latin typeface="Arial" charset="0"/>
                <a:cs typeface="Arial" charset="0"/>
              </a:rPr>
              <a:t>Inh</a:t>
            </a:r>
            <a:r>
              <a:rPr lang="en-GB" sz="1000" b="0" dirty="0">
                <a:solidFill>
                  <a:schemeClr val="accent2"/>
                </a:solidFill>
                <a:latin typeface="Arial" charset="0"/>
                <a:cs typeface="Arial" charset="0"/>
              </a:rPr>
              <a:t>. depth)</a:t>
            </a:r>
          </a:p>
        </p:txBody>
      </p:sp>
      <p:sp>
        <p:nvSpPr>
          <p:cNvPr id="6189" name="Text Box 59"/>
          <p:cNvSpPr txBox="1">
            <a:spLocks noChangeArrowheads="1"/>
          </p:cNvSpPr>
          <p:nvPr/>
        </p:nvSpPr>
        <p:spPr bwMode="auto">
          <a:xfrm flipH="1">
            <a:off x="776486" y="1677070"/>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accent2"/>
                </a:solidFill>
                <a:latin typeface="Arial" charset="0"/>
                <a:cs typeface="Arial" charset="0"/>
              </a:rPr>
              <a:t>Class complexity (Inh. width)</a:t>
            </a:r>
            <a:endParaRPr lang="de-DE" sz="1000" b="0">
              <a:solidFill>
                <a:schemeClr val="accent2"/>
              </a:solidFill>
              <a:latin typeface="Arial" charset="0"/>
              <a:cs typeface="Arial" charset="0"/>
            </a:endParaRPr>
          </a:p>
        </p:txBody>
      </p:sp>
      <p:sp>
        <p:nvSpPr>
          <p:cNvPr id="6190" name="Text Box 60"/>
          <p:cNvSpPr txBox="1">
            <a:spLocks noChangeArrowheads="1"/>
          </p:cNvSpPr>
          <p:nvPr/>
        </p:nvSpPr>
        <p:spPr bwMode="auto">
          <a:xfrm flipH="1">
            <a:off x="776486" y="1856457"/>
            <a:ext cx="2157412" cy="244475"/>
          </a:xfrm>
          <a:prstGeom prst="rect">
            <a:avLst/>
          </a:prstGeom>
          <a:noFill/>
          <a:ln w="9525" algn="ctr">
            <a:noFill/>
            <a:miter lim="800000"/>
            <a:headEnd/>
            <a:tailEnd/>
          </a:ln>
        </p:spPr>
        <p:txBody>
          <a:bodyPr lIns="36000" rIns="36000">
            <a:spAutoFit/>
          </a:bodyPr>
          <a:lstStyle/>
          <a:p>
            <a:pPr algn="r" eaLnBrk="0" hangingPunct="0">
              <a:spcBef>
                <a:spcPct val="50000"/>
              </a:spcBef>
              <a:buClrTx/>
              <a:buFontTx/>
              <a:buNone/>
            </a:pPr>
            <a:r>
              <a:rPr lang="en-US" sz="1000" b="0">
                <a:solidFill>
                  <a:schemeClr val="accent2"/>
                </a:solidFill>
                <a:latin typeface="Arial" charset="0"/>
                <a:cs typeface="Arial" charset="0"/>
              </a:rPr>
              <a:t>Artifacts having recursive calls</a:t>
            </a:r>
            <a:endParaRPr lang="de-DE" sz="1000" b="0">
              <a:solidFill>
                <a:schemeClr val="accent2"/>
              </a:solidFill>
              <a:latin typeface="Arial" charset="0"/>
              <a:cs typeface="Arial" charset="0"/>
            </a:endParaRPr>
          </a:p>
        </p:txBody>
      </p:sp>
      <p:sp>
        <p:nvSpPr>
          <p:cNvPr id="6191" name="Text Box 61"/>
          <p:cNvSpPr txBox="1">
            <a:spLocks noChangeArrowheads="1"/>
          </p:cNvSpPr>
          <p:nvPr/>
        </p:nvSpPr>
        <p:spPr bwMode="auto">
          <a:xfrm flipH="1">
            <a:off x="776486" y="2058070"/>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dirty="0">
                <a:solidFill>
                  <a:schemeClr val="accent2"/>
                </a:solidFill>
                <a:latin typeface="Arial" charset="0"/>
                <a:cs typeface="Arial" charset="0"/>
              </a:rPr>
              <a:t>Method complexity (control flow)</a:t>
            </a:r>
            <a:endParaRPr lang="de-DE" sz="1000" b="0" dirty="0">
              <a:solidFill>
                <a:schemeClr val="accent2"/>
              </a:solidFill>
              <a:latin typeface="Arial" charset="0"/>
              <a:cs typeface="Arial" charset="0"/>
            </a:endParaRPr>
          </a:p>
        </p:txBody>
      </p:sp>
      <p:sp>
        <p:nvSpPr>
          <p:cNvPr id="6192" name="Rectangle 62"/>
          <p:cNvSpPr>
            <a:spLocks noChangeArrowheads="1"/>
          </p:cNvSpPr>
          <p:nvPr/>
        </p:nvSpPr>
        <p:spPr bwMode="auto">
          <a:xfrm flipH="1">
            <a:off x="5021461" y="5717257"/>
            <a:ext cx="1243012" cy="260350"/>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pPr>
            <a:r>
              <a:rPr lang="de-DE" sz="1100" b="0">
                <a:solidFill>
                  <a:schemeClr val="bg1"/>
                </a:solidFill>
                <a:latin typeface="Arial" charset="0"/>
                <a:cs typeface="Arial" charset="0"/>
              </a:rPr>
              <a:t>Maintainability</a:t>
            </a:r>
          </a:p>
        </p:txBody>
      </p:sp>
      <p:sp>
        <p:nvSpPr>
          <p:cNvPr id="6193" name="Rectangle 63"/>
          <p:cNvSpPr>
            <a:spLocks noChangeArrowheads="1"/>
          </p:cNvSpPr>
          <p:nvPr/>
        </p:nvSpPr>
        <p:spPr bwMode="auto">
          <a:xfrm flipH="1">
            <a:off x="5021461" y="2631157"/>
            <a:ext cx="1243012" cy="261938"/>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buFont typeface="Wingdings" pitchFamily="2" charset="2"/>
              <a:buNone/>
            </a:pPr>
            <a:r>
              <a:rPr lang="de-DE" sz="1100" b="0">
                <a:solidFill>
                  <a:schemeClr val="bg1"/>
                </a:solidFill>
                <a:latin typeface="Arial" charset="0"/>
                <a:cs typeface="Arial" charset="0"/>
              </a:rPr>
              <a:t>Security</a:t>
            </a:r>
          </a:p>
        </p:txBody>
      </p:sp>
      <p:cxnSp>
        <p:nvCxnSpPr>
          <p:cNvPr id="6194" name="AutoShape 66"/>
          <p:cNvCxnSpPr>
            <a:cxnSpLocks noChangeShapeType="1"/>
            <a:stCxn id="6192" idx="3"/>
            <a:endCxn id="6170" idx="1"/>
          </p:cNvCxnSpPr>
          <p:nvPr/>
        </p:nvCxnSpPr>
        <p:spPr bwMode="auto">
          <a:xfrm flipH="1" flipV="1">
            <a:off x="4470598" y="4229770"/>
            <a:ext cx="552450" cy="1617662"/>
          </a:xfrm>
          <a:prstGeom prst="straightConnector1">
            <a:avLst/>
          </a:prstGeom>
          <a:noFill/>
          <a:ln w="9525" cap="rnd">
            <a:solidFill>
              <a:schemeClr val="accent2"/>
            </a:solidFill>
            <a:prstDash val="sysDot"/>
            <a:round/>
            <a:headEnd/>
            <a:tailEnd/>
          </a:ln>
        </p:spPr>
      </p:cxnSp>
      <p:cxnSp>
        <p:nvCxnSpPr>
          <p:cNvPr id="6195" name="AutoShape 67"/>
          <p:cNvCxnSpPr>
            <a:cxnSpLocks noChangeShapeType="1"/>
            <a:stCxn id="6192" idx="3"/>
            <a:endCxn id="6169" idx="1"/>
          </p:cNvCxnSpPr>
          <p:nvPr/>
        </p:nvCxnSpPr>
        <p:spPr bwMode="auto">
          <a:xfrm flipH="1">
            <a:off x="4470598" y="5847432"/>
            <a:ext cx="552450" cy="42863"/>
          </a:xfrm>
          <a:prstGeom prst="straightConnector1">
            <a:avLst/>
          </a:prstGeom>
          <a:noFill/>
          <a:ln w="9525" cap="rnd">
            <a:solidFill>
              <a:schemeClr val="accent2"/>
            </a:solidFill>
            <a:prstDash val="sysDot"/>
            <a:round/>
            <a:headEnd/>
            <a:tailEnd/>
          </a:ln>
        </p:spPr>
      </p:cxnSp>
      <p:cxnSp>
        <p:nvCxnSpPr>
          <p:cNvPr id="6196" name="AutoShape 68"/>
          <p:cNvCxnSpPr>
            <a:cxnSpLocks noChangeShapeType="1"/>
            <a:stCxn id="6193" idx="3"/>
            <a:endCxn id="6172" idx="1"/>
          </p:cNvCxnSpPr>
          <p:nvPr/>
        </p:nvCxnSpPr>
        <p:spPr bwMode="auto">
          <a:xfrm flipH="1" flipV="1">
            <a:off x="4470598" y="2569245"/>
            <a:ext cx="552450" cy="192087"/>
          </a:xfrm>
          <a:prstGeom prst="straightConnector1">
            <a:avLst/>
          </a:prstGeom>
          <a:noFill/>
          <a:ln w="9525" cap="rnd">
            <a:solidFill>
              <a:schemeClr val="accent2"/>
            </a:solidFill>
            <a:prstDash val="sysDot"/>
            <a:round/>
            <a:headEnd/>
            <a:tailEnd/>
          </a:ln>
        </p:spPr>
      </p:cxnSp>
      <p:cxnSp>
        <p:nvCxnSpPr>
          <p:cNvPr id="6197" name="AutoShape 69"/>
          <p:cNvCxnSpPr>
            <a:cxnSpLocks noChangeShapeType="1"/>
            <a:stCxn id="6193" idx="3"/>
            <a:endCxn id="6173" idx="1"/>
          </p:cNvCxnSpPr>
          <p:nvPr/>
        </p:nvCxnSpPr>
        <p:spPr bwMode="auto">
          <a:xfrm flipH="1" flipV="1">
            <a:off x="4470598" y="1740570"/>
            <a:ext cx="552450" cy="1020762"/>
          </a:xfrm>
          <a:prstGeom prst="straightConnector1">
            <a:avLst/>
          </a:prstGeom>
          <a:noFill/>
          <a:ln w="9525" cap="rnd">
            <a:solidFill>
              <a:schemeClr val="accent2"/>
            </a:solidFill>
            <a:prstDash val="sysDot"/>
            <a:round/>
            <a:headEnd/>
            <a:tailEnd/>
          </a:ln>
        </p:spPr>
      </p:cxnSp>
      <p:sp>
        <p:nvSpPr>
          <p:cNvPr id="6198" name="Rectangle 70"/>
          <p:cNvSpPr>
            <a:spLocks noChangeArrowheads="1"/>
          </p:cNvSpPr>
          <p:nvPr/>
        </p:nvSpPr>
        <p:spPr bwMode="auto">
          <a:xfrm flipH="1">
            <a:off x="3295848" y="3170907"/>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en-GB" sz="1100" b="0">
                <a:solidFill>
                  <a:schemeClr val="bg2">
                    <a:lumMod val="25000"/>
                  </a:schemeClr>
                </a:solidFill>
                <a:latin typeface="Arial" charset="0"/>
                <a:cs typeface="Arial" charset="0"/>
              </a:rPr>
              <a:t>Programming</a:t>
            </a:r>
            <a:br>
              <a:rPr lang="en-GB" sz="1100" b="0">
                <a:solidFill>
                  <a:schemeClr val="bg2">
                    <a:lumMod val="25000"/>
                  </a:schemeClr>
                </a:solidFill>
                <a:latin typeface="Arial" charset="0"/>
                <a:cs typeface="Arial" charset="0"/>
              </a:rPr>
            </a:br>
            <a:r>
              <a:rPr lang="en-GB" sz="1100" b="0">
                <a:solidFill>
                  <a:schemeClr val="bg2">
                    <a:lumMod val="25000"/>
                  </a:schemeClr>
                </a:solidFill>
                <a:latin typeface="Arial" charset="0"/>
                <a:cs typeface="Arial" charset="0"/>
              </a:rPr>
              <a:t>Practices</a:t>
            </a:r>
            <a:endParaRPr lang="de-DE" sz="1100" b="0">
              <a:solidFill>
                <a:schemeClr val="bg2">
                  <a:lumMod val="25000"/>
                </a:schemeClr>
              </a:solidFill>
              <a:latin typeface="Arial" charset="0"/>
              <a:cs typeface="Arial" charset="0"/>
            </a:endParaRPr>
          </a:p>
        </p:txBody>
      </p:sp>
      <p:cxnSp>
        <p:nvCxnSpPr>
          <p:cNvPr id="6199" name="AutoShape 71"/>
          <p:cNvCxnSpPr>
            <a:cxnSpLocks noChangeShapeType="1"/>
            <a:stCxn id="6192" idx="3"/>
            <a:endCxn id="6198" idx="1"/>
          </p:cNvCxnSpPr>
          <p:nvPr/>
        </p:nvCxnSpPr>
        <p:spPr bwMode="auto">
          <a:xfrm flipH="1" flipV="1">
            <a:off x="4470598" y="3399507"/>
            <a:ext cx="552450" cy="2447925"/>
          </a:xfrm>
          <a:prstGeom prst="straightConnector1">
            <a:avLst/>
          </a:prstGeom>
          <a:noFill/>
          <a:ln w="9525" cap="rnd">
            <a:solidFill>
              <a:schemeClr val="accent2"/>
            </a:solidFill>
            <a:prstDash val="sysDot"/>
            <a:round/>
            <a:headEnd/>
            <a:tailEnd/>
          </a:ln>
        </p:spPr>
      </p:cxnSp>
      <p:cxnSp>
        <p:nvCxnSpPr>
          <p:cNvPr id="6200" name="AutoShape 72"/>
          <p:cNvCxnSpPr>
            <a:cxnSpLocks noChangeShapeType="1"/>
            <a:stCxn id="6149" idx="3"/>
            <a:endCxn id="6198" idx="1"/>
          </p:cNvCxnSpPr>
          <p:nvPr/>
        </p:nvCxnSpPr>
        <p:spPr bwMode="auto">
          <a:xfrm flipH="1" flipV="1">
            <a:off x="4470598" y="3399507"/>
            <a:ext cx="552450" cy="1284288"/>
          </a:xfrm>
          <a:prstGeom prst="straightConnector1">
            <a:avLst/>
          </a:prstGeom>
          <a:noFill/>
          <a:ln w="9525" cap="rnd">
            <a:solidFill>
              <a:schemeClr val="accent2"/>
            </a:solidFill>
            <a:prstDash val="sysDot"/>
            <a:round/>
            <a:headEnd/>
            <a:tailEnd/>
          </a:ln>
        </p:spPr>
      </p:cxnSp>
      <p:cxnSp>
        <p:nvCxnSpPr>
          <p:cNvPr id="6201" name="AutoShape 73"/>
          <p:cNvCxnSpPr>
            <a:cxnSpLocks noChangeShapeType="1"/>
            <a:stCxn id="6152" idx="3"/>
            <a:endCxn id="6198" idx="1"/>
          </p:cNvCxnSpPr>
          <p:nvPr/>
        </p:nvCxnSpPr>
        <p:spPr bwMode="auto">
          <a:xfrm flipH="1">
            <a:off x="4470598" y="1599282"/>
            <a:ext cx="552450" cy="1800225"/>
          </a:xfrm>
          <a:prstGeom prst="straightConnector1">
            <a:avLst/>
          </a:prstGeom>
          <a:noFill/>
          <a:ln w="9525" cap="rnd">
            <a:solidFill>
              <a:schemeClr val="accent2"/>
            </a:solidFill>
            <a:prstDash val="sysDot"/>
            <a:round/>
            <a:headEnd/>
            <a:tailEnd/>
          </a:ln>
        </p:spPr>
      </p:cxnSp>
      <p:cxnSp>
        <p:nvCxnSpPr>
          <p:cNvPr id="6202" name="AutoShape 74"/>
          <p:cNvCxnSpPr>
            <a:cxnSpLocks noChangeShapeType="1"/>
            <a:stCxn id="6150" idx="3"/>
            <a:endCxn id="6198" idx="1"/>
          </p:cNvCxnSpPr>
          <p:nvPr/>
        </p:nvCxnSpPr>
        <p:spPr bwMode="auto">
          <a:xfrm flipH="1" flipV="1">
            <a:off x="4470598" y="3399507"/>
            <a:ext cx="552450" cy="1865313"/>
          </a:xfrm>
          <a:prstGeom prst="straightConnector1">
            <a:avLst/>
          </a:prstGeom>
          <a:noFill/>
          <a:ln w="9525" cap="rnd">
            <a:solidFill>
              <a:schemeClr val="accent2"/>
            </a:solidFill>
            <a:prstDash val="sysDot"/>
            <a:round/>
            <a:headEnd/>
            <a:tailEnd/>
          </a:ln>
        </p:spPr>
      </p:cxnSp>
      <p:cxnSp>
        <p:nvCxnSpPr>
          <p:cNvPr id="6203" name="AutoShape 76"/>
          <p:cNvCxnSpPr>
            <a:cxnSpLocks noChangeShapeType="1"/>
            <a:stCxn id="6193" idx="3"/>
            <a:endCxn id="6198" idx="1"/>
          </p:cNvCxnSpPr>
          <p:nvPr/>
        </p:nvCxnSpPr>
        <p:spPr bwMode="auto">
          <a:xfrm flipH="1">
            <a:off x="4470598" y="2761332"/>
            <a:ext cx="552450" cy="638175"/>
          </a:xfrm>
          <a:prstGeom prst="straightConnector1">
            <a:avLst/>
          </a:prstGeom>
          <a:noFill/>
          <a:ln w="9525" cap="rnd">
            <a:solidFill>
              <a:schemeClr val="accent2"/>
            </a:solidFill>
            <a:prstDash val="sysDot"/>
            <a:round/>
            <a:headEnd/>
            <a:tailEnd/>
          </a:ln>
        </p:spPr>
      </p:cxnSp>
      <p:cxnSp>
        <p:nvCxnSpPr>
          <p:cNvPr id="6204" name="AutoShape 77"/>
          <p:cNvCxnSpPr>
            <a:cxnSpLocks noChangeShapeType="1"/>
            <a:stCxn id="6151" idx="3"/>
            <a:endCxn id="6198" idx="1"/>
          </p:cNvCxnSpPr>
          <p:nvPr/>
        </p:nvCxnSpPr>
        <p:spPr bwMode="auto">
          <a:xfrm flipH="1">
            <a:off x="4470598" y="2180307"/>
            <a:ext cx="552450" cy="1219200"/>
          </a:xfrm>
          <a:prstGeom prst="straightConnector1">
            <a:avLst/>
          </a:prstGeom>
          <a:noFill/>
          <a:ln w="9525" cap="rnd">
            <a:solidFill>
              <a:schemeClr val="accent2"/>
            </a:solidFill>
            <a:prstDash val="sysDot"/>
            <a:round/>
            <a:headEnd/>
            <a:tailEnd/>
          </a:ln>
        </p:spPr>
      </p:cxnSp>
      <p:cxnSp>
        <p:nvCxnSpPr>
          <p:cNvPr id="6205" name="AutoShape 78"/>
          <p:cNvCxnSpPr>
            <a:cxnSpLocks noChangeShapeType="1"/>
            <a:stCxn id="6150" idx="3"/>
            <a:endCxn id="6170" idx="1"/>
          </p:cNvCxnSpPr>
          <p:nvPr/>
        </p:nvCxnSpPr>
        <p:spPr bwMode="auto">
          <a:xfrm flipH="1" flipV="1">
            <a:off x="4470598" y="4229770"/>
            <a:ext cx="552450" cy="1035050"/>
          </a:xfrm>
          <a:prstGeom prst="straightConnector1">
            <a:avLst/>
          </a:prstGeom>
          <a:noFill/>
          <a:ln w="9525" cap="rnd">
            <a:solidFill>
              <a:schemeClr val="accent2"/>
            </a:solidFill>
            <a:prstDash val="sysDot"/>
            <a:round/>
            <a:headEnd/>
            <a:tailEnd/>
          </a:ln>
        </p:spPr>
      </p:cxnSp>
      <p:sp>
        <p:nvSpPr>
          <p:cNvPr id="6206" name="Text Box 79"/>
          <p:cNvSpPr txBox="1">
            <a:spLocks noChangeArrowheads="1"/>
          </p:cNvSpPr>
          <p:nvPr/>
        </p:nvSpPr>
        <p:spPr bwMode="auto">
          <a:xfrm flipH="1">
            <a:off x="776486" y="2772445"/>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File conformity</a:t>
            </a:r>
          </a:p>
        </p:txBody>
      </p:sp>
      <p:sp>
        <p:nvSpPr>
          <p:cNvPr id="6207" name="Text Box 80"/>
          <p:cNvSpPr txBox="1">
            <a:spLocks noChangeArrowheads="1"/>
          </p:cNvSpPr>
          <p:nvPr/>
        </p:nvSpPr>
        <p:spPr bwMode="auto">
          <a:xfrm flipH="1">
            <a:off x="776486" y="2953420"/>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Dead code</a:t>
            </a:r>
          </a:p>
        </p:txBody>
      </p:sp>
      <p:sp>
        <p:nvSpPr>
          <p:cNvPr id="6208" name="Text Box 81"/>
          <p:cNvSpPr txBox="1">
            <a:spLocks noChangeArrowheads="1"/>
          </p:cNvSpPr>
          <p:nvPr/>
        </p:nvSpPr>
        <p:spPr bwMode="auto">
          <a:xfrm flipH="1">
            <a:off x="776486" y="3313782"/>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Controled data access</a:t>
            </a:r>
          </a:p>
        </p:txBody>
      </p:sp>
      <p:sp>
        <p:nvSpPr>
          <p:cNvPr id="6209" name="Text Box 82"/>
          <p:cNvSpPr txBox="1">
            <a:spLocks noChangeArrowheads="1"/>
          </p:cNvSpPr>
          <p:nvPr/>
        </p:nvSpPr>
        <p:spPr bwMode="auto">
          <a:xfrm flipH="1">
            <a:off x="776486" y="3132807"/>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Structuredness</a:t>
            </a:r>
          </a:p>
        </p:txBody>
      </p:sp>
      <p:cxnSp>
        <p:nvCxnSpPr>
          <p:cNvPr id="6210" name="AutoShape 83"/>
          <p:cNvCxnSpPr>
            <a:cxnSpLocks noChangeShapeType="1"/>
            <a:stCxn id="6172" idx="3"/>
            <a:endCxn id="6206" idx="1"/>
          </p:cNvCxnSpPr>
          <p:nvPr/>
        </p:nvCxnSpPr>
        <p:spPr bwMode="auto">
          <a:xfrm flipH="1">
            <a:off x="2935486" y="2569245"/>
            <a:ext cx="361950" cy="325437"/>
          </a:xfrm>
          <a:prstGeom prst="straightConnector1">
            <a:avLst/>
          </a:prstGeom>
          <a:noFill/>
          <a:ln w="9525" cap="rnd">
            <a:solidFill>
              <a:schemeClr val="accent2"/>
            </a:solidFill>
            <a:prstDash val="sysDot"/>
            <a:round/>
            <a:headEnd/>
            <a:tailEnd/>
          </a:ln>
        </p:spPr>
      </p:cxnSp>
      <p:cxnSp>
        <p:nvCxnSpPr>
          <p:cNvPr id="6211" name="AutoShape 84"/>
          <p:cNvCxnSpPr>
            <a:cxnSpLocks noChangeShapeType="1"/>
            <a:stCxn id="6172" idx="3"/>
            <a:endCxn id="6207" idx="1"/>
          </p:cNvCxnSpPr>
          <p:nvPr/>
        </p:nvCxnSpPr>
        <p:spPr bwMode="auto">
          <a:xfrm flipH="1">
            <a:off x="2935486" y="2569245"/>
            <a:ext cx="361950" cy="506412"/>
          </a:xfrm>
          <a:prstGeom prst="straightConnector1">
            <a:avLst/>
          </a:prstGeom>
          <a:noFill/>
          <a:ln w="9525" cap="rnd">
            <a:solidFill>
              <a:schemeClr val="accent2"/>
            </a:solidFill>
            <a:prstDash val="sysDot"/>
            <a:round/>
            <a:headEnd/>
            <a:tailEnd/>
          </a:ln>
        </p:spPr>
      </p:cxnSp>
      <p:cxnSp>
        <p:nvCxnSpPr>
          <p:cNvPr id="6212" name="AutoShape 85"/>
          <p:cNvCxnSpPr>
            <a:cxnSpLocks noChangeShapeType="1"/>
            <a:stCxn id="6172" idx="3"/>
            <a:endCxn id="6209" idx="1"/>
          </p:cNvCxnSpPr>
          <p:nvPr/>
        </p:nvCxnSpPr>
        <p:spPr bwMode="auto">
          <a:xfrm flipH="1">
            <a:off x="2935486" y="2569245"/>
            <a:ext cx="361950" cy="685800"/>
          </a:xfrm>
          <a:prstGeom prst="straightConnector1">
            <a:avLst/>
          </a:prstGeom>
          <a:noFill/>
          <a:ln w="9525" cap="rnd">
            <a:solidFill>
              <a:schemeClr val="accent2"/>
            </a:solidFill>
            <a:prstDash val="sysDot"/>
            <a:round/>
            <a:headEnd/>
            <a:tailEnd/>
          </a:ln>
        </p:spPr>
      </p:cxnSp>
      <p:cxnSp>
        <p:nvCxnSpPr>
          <p:cNvPr id="6213" name="AutoShape 86"/>
          <p:cNvCxnSpPr>
            <a:cxnSpLocks noChangeShapeType="1"/>
            <a:stCxn id="6172" idx="3"/>
            <a:endCxn id="6208" idx="1"/>
          </p:cNvCxnSpPr>
          <p:nvPr/>
        </p:nvCxnSpPr>
        <p:spPr bwMode="auto">
          <a:xfrm flipH="1">
            <a:off x="2935486" y="2569245"/>
            <a:ext cx="361950" cy="866775"/>
          </a:xfrm>
          <a:prstGeom prst="straightConnector1">
            <a:avLst/>
          </a:prstGeom>
          <a:noFill/>
          <a:ln w="9525" cap="rnd">
            <a:solidFill>
              <a:schemeClr val="accent2"/>
            </a:solidFill>
            <a:prstDash val="sysDot"/>
            <a:round/>
            <a:headEnd/>
            <a:tailEnd/>
          </a:ln>
        </p:spPr>
      </p:cxnSp>
      <p:sp>
        <p:nvSpPr>
          <p:cNvPr id="6214" name="Text Box 87"/>
          <p:cNvSpPr txBox="1">
            <a:spLocks noChangeArrowheads="1"/>
          </p:cNvSpPr>
          <p:nvPr/>
        </p:nvSpPr>
        <p:spPr bwMode="auto">
          <a:xfrm flipH="1">
            <a:off x="776486" y="3715420"/>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Modularity</a:t>
            </a:r>
          </a:p>
        </p:txBody>
      </p:sp>
      <p:sp>
        <p:nvSpPr>
          <p:cNvPr id="6215" name="Text Box 88"/>
          <p:cNvSpPr txBox="1">
            <a:spLocks noChangeArrowheads="1"/>
          </p:cNvSpPr>
          <p:nvPr/>
        </p:nvSpPr>
        <p:spPr bwMode="auto">
          <a:xfrm flipH="1">
            <a:off x="776486" y="3932907"/>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Encapsulation conformity </a:t>
            </a:r>
          </a:p>
        </p:txBody>
      </p:sp>
      <p:sp>
        <p:nvSpPr>
          <p:cNvPr id="6216" name="Text Box 89"/>
          <p:cNvSpPr txBox="1">
            <a:spLocks noChangeArrowheads="1"/>
          </p:cNvSpPr>
          <p:nvPr/>
        </p:nvSpPr>
        <p:spPr bwMode="auto">
          <a:xfrm flipH="1">
            <a:off x="776486" y="3491582"/>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Empty code</a:t>
            </a:r>
          </a:p>
        </p:txBody>
      </p:sp>
      <p:sp>
        <p:nvSpPr>
          <p:cNvPr id="6217" name="Text Box 90"/>
          <p:cNvSpPr txBox="1">
            <a:spLocks noChangeArrowheads="1"/>
          </p:cNvSpPr>
          <p:nvPr/>
        </p:nvSpPr>
        <p:spPr bwMode="auto">
          <a:xfrm flipH="1">
            <a:off x="776486" y="4145632"/>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Inheritance</a:t>
            </a:r>
          </a:p>
        </p:txBody>
      </p:sp>
      <p:cxnSp>
        <p:nvCxnSpPr>
          <p:cNvPr id="6218" name="AutoShape 91"/>
          <p:cNvCxnSpPr>
            <a:cxnSpLocks noChangeShapeType="1"/>
            <a:stCxn id="6198" idx="3"/>
            <a:endCxn id="6214" idx="1"/>
          </p:cNvCxnSpPr>
          <p:nvPr/>
        </p:nvCxnSpPr>
        <p:spPr bwMode="auto">
          <a:xfrm flipH="1">
            <a:off x="2935486" y="3399507"/>
            <a:ext cx="361950" cy="438150"/>
          </a:xfrm>
          <a:prstGeom prst="straightConnector1">
            <a:avLst/>
          </a:prstGeom>
          <a:noFill/>
          <a:ln w="9525" cap="rnd">
            <a:solidFill>
              <a:schemeClr val="accent2"/>
            </a:solidFill>
            <a:prstDash val="sysDot"/>
            <a:round/>
            <a:headEnd/>
            <a:tailEnd/>
          </a:ln>
        </p:spPr>
      </p:cxnSp>
      <p:cxnSp>
        <p:nvCxnSpPr>
          <p:cNvPr id="6219" name="AutoShape 92"/>
          <p:cNvCxnSpPr>
            <a:cxnSpLocks noChangeShapeType="1"/>
            <a:stCxn id="6198" idx="3"/>
            <a:endCxn id="6216" idx="1"/>
          </p:cNvCxnSpPr>
          <p:nvPr/>
        </p:nvCxnSpPr>
        <p:spPr bwMode="auto">
          <a:xfrm flipH="1">
            <a:off x="2935486" y="3399507"/>
            <a:ext cx="361950" cy="214313"/>
          </a:xfrm>
          <a:prstGeom prst="straightConnector1">
            <a:avLst/>
          </a:prstGeom>
          <a:noFill/>
          <a:ln w="9525" cap="rnd">
            <a:solidFill>
              <a:schemeClr val="accent2"/>
            </a:solidFill>
            <a:prstDash val="sysDot"/>
            <a:round/>
            <a:headEnd/>
            <a:tailEnd/>
          </a:ln>
        </p:spPr>
      </p:cxnSp>
      <p:cxnSp>
        <p:nvCxnSpPr>
          <p:cNvPr id="6220" name="AutoShape 93"/>
          <p:cNvCxnSpPr>
            <a:cxnSpLocks noChangeShapeType="1"/>
            <a:stCxn id="6198" idx="3"/>
            <a:endCxn id="6217" idx="1"/>
          </p:cNvCxnSpPr>
          <p:nvPr/>
        </p:nvCxnSpPr>
        <p:spPr bwMode="auto">
          <a:xfrm flipH="1">
            <a:off x="2935486" y="3399507"/>
            <a:ext cx="361950" cy="868363"/>
          </a:xfrm>
          <a:prstGeom prst="straightConnector1">
            <a:avLst/>
          </a:prstGeom>
          <a:noFill/>
          <a:ln w="9525" cap="rnd">
            <a:solidFill>
              <a:schemeClr val="accent2"/>
            </a:solidFill>
            <a:prstDash val="sysDot"/>
            <a:round/>
            <a:headEnd/>
            <a:tailEnd/>
          </a:ln>
        </p:spPr>
      </p:cxnSp>
      <p:cxnSp>
        <p:nvCxnSpPr>
          <p:cNvPr id="6221" name="AutoShape 94"/>
          <p:cNvCxnSpPr>
            <a:cxnSpLocks noChangeShapeType="1"/>
            <a:stCxn id="6198" idx="3"/>
            <a:endCxn id="6215" idx="1"/>
          </p:cNvCxnSpPr>
          <p:nvPr/>
        </p:nvCxnSpPr>
        <p:spPr bwMode="auto">
          <a:xfrm flipH="1">
            <a:off x="2935486" y="3399507"/>
            <a:ext cx="361950" cy="655638"/>
          </a:xfrm>
          <a:prstGeom prst="straightConnector1">
            <a:avLst/>
          </a:prstGeom>
          <a:noFill/>
          <a:ln w="9525" cap="rnd">
            <a:solidFill>
              <a:schemeClr val="accent2"/>
            </a:solidFill>
            <a:prstDash val="sysDot"/>
            <a:round/>
            <a:headEnd/>
            <a:tailEnd/>
          </a:ln>
        </p:spPr>
      </p:cxnSp>
      <p:sp>
        <p:nvSpPr>
          <p:cNvPr id="6222" name="Text Box 77"/>
          <p:cNvSpPr txBox="1">
            <a:spLocks noChangeArrowheads="1"/>
          </p:cNvSpPr>
          <p:nvPr/>
        </p:nvSpPr>
        <p:spPr bwMode="auto">
          <a:xfrm flipH="1">
            <a:off x="6879231" y="1915066"/>
            <a:ext cx="2008649" cy="258532"/>
          </a:xfrm>
          <a:prstGeom prst="rect">
            <a:avLst/>
          </a:prstGeom>
          <a:noFill/>
          <a:ln w="12700" algn="ctr">
            <a:noFill/>
            <a:miter lim="800000"/>
            <a:headEnd/>
            <a:tailEnd/>
          </a:ln>
        </p:spPr>
        <p:txBody>
          <a:bodyPr wrap="square" anchor="ctr">
            <a:spAutoFit/>
          </a:bodyPr>
          <a:lstStyle/>
          <a:p>
            <a:pPr marL="114300" indent="-114300" algn="ctr">
              <a:lnSpc>
                <a:spcPct val="90000"/>
              </a:lnSpc>
              <a:buClr>
                <a:srgbClr val="FF3300"/>
              </a:buClr>
            </a:pPr>
            <a:r>
              <a:rPr lang="en-US" sz="1200" b="1" dirty="0">
                <a:solidFill>
                  <a:schemeClr val="tx2">
                    <a:lumMod val="65000"/>
                    <a:lumOff val="35000"/>
                  </a:schemeClr>
                </a:solidFill>
                <a:latin typeface="Arial"/>
              </a:rPr>
              <a:t>Immediate Impact</a:t>
            </a:r>
          </a:p>
        </p:txBody>
      </p:sp>
      <p:sp>
        <p:nvSpPr>
          <p:cNvPr id="6226" name="Text Box 81"/>
          <p:cNvSpPr txBox="1">
            <a:spLocks noChangeArrowheads="1"/>
          </p:cNvSpPr>
          <p:nvPr/>
        </p:nvSpPr>
        <p:spPr bwMode="auto">
          <a:xfrm flipH="1">
            <a:off x="7041493" y="2997985"/>
            <a:ext cx="1684125" cy="258532"/>
          </a:xfrm>
          <a:prstGeom prst="rect">
            <a:avLst/>
          </a:prstGeom>
          <a:noFill/>
          <a:ln w="12700" algn="ctr">
            <a:noFill/>
            <a:miter lim="800000"/>
            <a:headEnd/>
            <a:tailEnd/>
          </a:ln>
        </p:spPr>
        <p:txBody>
          <a:bodyPr wrap="square" anchor="ctr">
            <a:spAutoFit/>
          </a:bodyPr>
          <a:lstStyle/>
          <a:p>
            <a:pPr marL="114300" indent="-114300" algn="ctr">
              <a:lnSpc>
                <a:spcPct val="90000"/>
              </a:lnSpc>
              <a:spcBef>
                <a:spcPct val="0"/>
              </a:spcBef>
              <a:buClr>
                <a:srgbClr val="FF3300"/>
              </a:buClr>
              <a:buFontTx/>
              <a:buNone/>
            </a:pPr>
            <a:r>
              <a:rPr lang="en-US" sz="1200" b="1" dirty="0">
                <a:solidFill>
                  <a:schemeClr val="tx2">
                    <a:lumMod val="65000"/>
                    <a:lumOff val="35000"/>
                  </a:schemeClr>
                </a:solidFill>
                <a:latin typeface="Arial"/>
              </a:rPr>
              <a:t>Application Quality</a:t>
            </a:r>
          </a:p>
        </p:txBody>
      </p:sp>
      <p:sp>
        <p:nvSpPr>
          <p:cNvPr id="6229" name="Text Box 84"/>
          <p:cNvSpPr txBox="1">
            <a:spLocks noChangeArrowheads="1"/>
          </p:cNvSpPr>
          <p:nvPr/>
        </p:nvSpPr>
        <p:spPr bwMode="auto">
          <a:xfrm flipH="1">
            <a:off x="7168387" y="5160045"/>
            <a:ext cx="1430337" cy="184666"/>
          </a:xfrm>
          <a:prstGeom prst="rect">
            <a:avLst/>
          </a:prstGeom>
          <a:noFill/>
          <a:ln w="9525" algn="ctr">
            <a:noFill/>
            <a:miter lim="800000"/>
            <a:headEnd/>
            <a:tailEnd/>
          </a:ln>
          <a:effectLst>
            <a:prstShdw prst="shdw17" dist="17961" dir="2700000">
              <a:srgbClr val="999999"/>
            </a:prstShdw>
          </a:effectLst>
        </p:spPr>
        <p:txBody>
          <a:bodyPr lIns="0" tIns="0" rIns="0" bIns="0">
            <a:spAutoFit/>
          </a:bodyPr>
          <a:lstStyle/>
          <a:p>
            <a:pPr algn="ctr">
              <a:spcBef>
                <a:spcPct val="50000"/>
              </a:spcBef>
              <a:buClrTx/>
              <a:buFontTx/>
              <a:buNone/>
            </a:pPr>
            <a:r>
              <a:rPr lang="en-US" sz="1200" b="1" dirty="0">
                <a:solidFill>
                  <a:schemeClr val="tx2">
                    <a:lumMod val="65000"/>
                    <a:lumOff val="35000"/>
                  </a:schemeClr>
                </a:solidFill>
                <a:latin typeface="Arial"/>
              </a:rPr>
              <a:t>On-Going Impact</a:t>
            </a:r>
          </a:p>
        </p:txBody>
      </p:sp>
      <p:sp>
        <p:nvSpPr>
          <p:cNvPr id="6230" name="AutoShape 85"/>
          <p:cNvSpPr>
            <a:spLocks noChangeArrowheads="1"/>
          </p:cNvSpPr>
          <p:nvPr/>
        </p:nvSpPr>
        <p:spPr bwMode="auto">
          <a:xfrm flipH="1">
            <a:off x="6496246" y="2070340"/>
            <a:ext cx="223729" cy="3269411"/>
          </a:xfrm>
          <a:prstGeom prst="leftArrow">
            <a:avLst>
              <a:gd name="adj1" fmla="val 48130"/>
              <a:gd name="adj2" fmla="val 100000"/>
            </a:avLst>
          </a:prstGeom>
          <a:gradFill flip="none" rotWithShape="1">
            <a:gsLst>
              <a:gs pos="0">
                <a:schemeClr val="tx2">
                  <a:lumMod val="85000"/>
                  <a:lumOff val="15000"/>
                </a:schemeClr>
              </a:gs>
              <a:gs pos="100000">
                <a:schemeClr val="tx2">
                  <a:lumMod val="65000"/>
                  <a:lumOff val="35000"/>
                </a:schemeClr>
              </a:gs>
            </a:gsLst>
            <a:lin ang="16200000" scaled="1"/>
            <a:tileRect/>
          </a:gradFill>
          <a:ln w="6350">
            <a:solidFill>
              <a:schemeClr val="bg1"/>
            </a:solidFill>
            <a:miter lim="800000"/>
            <a:headEnd/>
            <a:tailEnd/>
          </a:ln>
        </p:spPr>
        <p:txBody>
          <a:bodyPr wrap="none" anchor="ctr"/>
          <a:lstStyle/>
          <a:p>
            <a:pPr algn="ctr"/>
            <a:endParaRPr lang="en-US" sz="1400" b="1">
              <a:solidFill>
                <a:schemeClr val="bg1"/>
              </a:solidFill>
              <a:latin typeface="+mn-lt"/>
            </a:endParaRPr>
          </a:p>
        </p:txBody>
      </p:sp>
      <p:sp>
        <p:nvSpPr>
          <p:cNvPr id="6232" name="AutoShape 89"/>
          <p:cNvSpPr>
            <a:spLocks noChangeArrowheads="1"/>
          </p:cNvSpPr>
          <p:nvPr/>
        </p:nvSpPr>
        <p:spPr bwMode="auto">
          <a:xfrm>
            <a:off x="1028898" y="920467"/>
            <a:ext cx="2159000" cy="341632"/>
          </a:xfrm>
          <a:prstGeom prst="homePlate">
            <a:avLst>
              <a:gd name="adj" fmla="val 43089"/>
            </a:avLst>
          </a:prstGeom>
          <a:gradFill>
            <a:gsLst>
              <a:gs pos="0">
                <a:srgbClr val="F7F7F7"/>
              </a:gs>
              <a:gs pos="100000">
                <a:srgbClr val="E6E6E6"/>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marL="114300" indent="-114300" algn="ctr">
              <a:lnSpc>
                <a:spcPct val="90000"/>
              </a:lnSpc>
              <a:spcBef>
                <a:spcPct val="0"/>
              </a:spcBef>
              <a:buClr>
                <a:srgbClr val="FF3300"/>
              </a:buClr>
            </a:pPr>
            <a:endParaRPr lang="en-US" b="0" dirty="0">
              <a:solidFill>
                <a:schemeClr val="bg2">
                  <a:lumMod val="25000"/>
                </a:schemeClr>
              </a:solidFill>
              <a:latin typeface="Arial" charset="0"/>
            </a:endParaRPr>
          </a:p>
        </p:txBody>
      </p:sp>
      <p:sp>
        <p:nvSpPr>
          <p:cNvPr id="6233" name="AutoShape 90"/>
          <p:cNvSpPr>
            <a:spLocks noChangeArrowheads="1"/>
          </p:cNvSpPr>
          <p:nvPr/>
        </p:nvSpPr>
        <p:spPr bwMode="auto">
          <a:xfrm>
            <a:off x="3156148" y="908720"/>
            <a:ext cx="1649413" cy="365125"/>
          </a:xfrm>
          <a:prstGeom prst="chevron">
            <a:avLst>
              <a:gd name="adj" fmla="val 34717"/>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marL="114300" indent="-114300" algn="ctr">
              <a:lnSpc>
                <a:spcPct val="90000"/>
              </a:lnSpc>
              <a:spcBef>
                <a:spcPct val="0"/>
              </a:spcBef>
              <a:buClr>
                <a:srgbClr val="FF3300"/>
              </a:buClr>
              <a:buFontTx/>
              <a:buNone/>
            </a:pPr>
            <a:endParaRPr lang="en-US" b="0">
              <a:solidFill>
                <a:schemeClr val="accent2"/>
              </a:solidFill>
              <a:latin typeface="Arial" charset="0"/>
            </a:endParaRPr>
          </a:p>
        </p:txBody>
      </p:sp>
      <p:sp>
        <p:nvSpPr>
          <p:cNvPr id="6234" name="AutoShape 91"/>
          <p:cNvSpPr>
            <a:spLocks noChangeArrowheads="1"/>
          </p:cNvSpPr>
          <p:nvPr/>
        </p:nvSpPr>
        <p:spPr bwMode="auto">
          <a:xfrm>
            <a:off x="4803973" y="906617"/>
            <a:ext cx="1614488" cy="369332"/>
          </a:xfrm>
          <a:prstGeom prst="chevron">
            <a:avLst>
              <a:gd name="adj" fmla="val 41229"/>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endParaRPr lang="en-US">
              <a:solidFill>
                <a:schemeClr val="accent2"/>
              </a:solidFill>
            </a:endParaRPr>
          </a:p>
        </p:txBody>
      </p:sp>
      <p:sp>
        <p:nvSpPr>
          <p:cNvPr id="6235" name="Rectangle 92"/>
          <p:cNvSpPr>
            <a:spLocks noChangeArrowheads="1"/>
          </p:cNvSpPr>
          <p:nvPr/>
        </p:nvSpPr>
        <p:spPr bwMode="auto">
          <a:xfrm flipH="1">
            <a:off x="6594673" y="964325"/>
            <a:ext cx="2009775" cy="253916"/>
          </a:xfrm>
          <a:prstGeom prst="rect">
            <a:avLst/>
          </a:prstGeom>
          <a:gradFill>
            <a:gsLst>
              <a:gs pos="0">
                <a:schemeClr val="accent1"/>
              </a:gs>
              <a:gs pos="80000">
                <a:srgbClr val="759CD5"/>
              </a:gs>
              <a:gs pos="100000">
                <a:srgbClr val="759CD5"/>
              </a:gs>
            </a:gsLst>
            <a:lin ang="16200000" scaled="0"/>
          </a:gradFill>
          <a:ln>
            <a:solidFill>
              <a:schemeClr val="bg1"/>
            </a:solidFill>
          </a:ln>
          <a:effectLst>
            <a:outerShdw blurRad="40005" dist="22860" dir="5400000" algn="t" rotWithShape="0">
              <a:prstClr val="black">
                <a:alpha val="35000"/>
              </a:prstClr>
            </a:outerShdw>
          </a:effectLst>
        </p:spPr>
        <p:txBody>
          <a:bodyPr vert="vert270" wrap="square" lIns="45720" tIns="45720" rIns="45720" bIns="45720" rtlCol="0" anchor="ctr">
            <a:noAutofit/>
          </a:bodyPr>
          <a:lstStyle/>
          <a:p>
            <a:pPr algn="ctr">
              <a:spcBef>
                <a:spcPts val="400"/>
              </a:spcBef>
              <a:spcAft>
                <a:spcPts val="400"/>
              </a:spcAft>
              <a:buClr>
                <a:schemeClr val="accent5">
                  <a:lumMod val="50000"/>
                </a:schemeClr>
              </a:buClr>
            </a:pPr>
            <a:endParaRPr lang="en-US" sz="1050" dirty="0">
              <a:solidFill>
                <a:schemeClr val="bg1"/>
              </a:solidFill>
              <a:latin typeface="Arial" charset="0"/>
            </a:endParaRPr>
          </a:p>
        </p:txBody>
      </p:sp>
      <p:sp>
        <p:nvSpPr>
          <p:cNvPr id="6236" name="Text Box 98"/>
          <p:cNvSpPr txBox="1">
            <a:spLocks noChangeArrowheads="1"/>
          </p:cNvSpPr>
          <p:nvPr/>
        </p:nvSpPr>
        <p:spPr bwMode="auto">
          <a:xfrm flipH="1">
            <a:off x="4842073" y="948407"/>
            <a:ext cx="1592263" cy="260350"/>
          </a:xfrm>
          <a:prstGeom prst="rect">
            <a:avLst/>
          </a:prstGeom>
          <a:noFill/>
          <a:ln w="12700">
            <a:noFill/>
            <a:miter lim="800000"/>
            <a:headEnd/>
            <a:tailEnd/>
          </a:ln>
        </p:spPr>
        <p:txBody>
          <a:bodyPr>
            <a:spAutoFit/>
          </a:bodyPr>
          <a:lstStyle/>
          <a:p>
            <a:pPr algn="ctr" eaLnBrk="0" hangingPunct="0">
              <a:spcBef>
                <a:spcPct val="0"/>
              </a:spcBef>
              <a:buClrTx/>
              <a:buFontTx/>
              <a:buNone/>
            </a:pPr>
            <a:r>
              <a:rPr lang="de-DE" sz="1100" dirty="0">
                <a:solidFill>
                  <a:schemeClr val="bg1"/>
                </a:solidFill>
                <a:latin typeface="Arial" charset="0"/>
                <a:cs typeface="Arial" charset="0"/>
              </a:rPr>
              <a:t>Business Criterial</a:t>
            </a:r>
          </a:p>
        </p:txBody>
      </p:sp>
      <p:sp>
        <p:nvSpPr>
          <p:cNvPr id="6237" name="Text Box 96"/>
          <p:cNvSpPr txBox="1">
            <a:spLocks noChangeArrowheads="1"/>
          </p:cNvSpPr>
          <p:nvPr/>
        </p:nvSpPr>
        <p:spPr bwMode="auto">
          <a:xfrm flipH="1">
            <a:off x="3059311" y="948407"/>
            <a:ext cx="1885950" cy="260350"/>
          </a:xfrm>
          <a:prstGeom prst="rect">
            <a:avLst/>
          </a:prstGeom>
          <a:noFill/>
          <a:ln w="12700">
            <a:noFill/>
            <a:miter lim="800000"/>
            <a:headEnd/>
            <a:tailEnd/>
          </a:ln>
        </p:spPr>
        <p:txBody>
          <a:bodyPr>
            <a:spAutoFit/>
          </a:bodyPr>
          <a:lstStyle/>
          <a:p>
            <a:pPr algn="ctr" eaLnBrk="0" hangingPunct="0">
              <a:spcBef>
                <a:spcPct val="0"/>
              </a:spcBef>
              <a:buClrTx/>
              <a:buFontTx/>
              <a:buNone/>
            </a:pPr>
            <a:r>
              <a:rPr lang="de-DE" sz="1100">
                <a:solidFill>
                  <a:schemeClr val="accent2"/>
                </a:solidFill>
                <a:latin typeface="Arial" charset="0"/>
                <a:cs typeface="Arial" charset="0"/>
              </a:rPr>
              <a:t>Technical Criteria</a:t>
            </a:r>
          </a:p>
        </p:txBody>
      </p:sp>
      <p:sp>
        <p:nvSpPr>
          <p:cNvPr id="6238" name="Text Box 95"/>
          <p:cNvSpPr txBox="1">
            <a:spLocks noChangeArrowheads="1"/>
          </p:cNvSpPr>
          <p:nvPr/>
        </p:nvSpPr>
        <p:spPr bwMode="auto">
          <a:xfrm flipH="1">
            <a:off x="1105098" y="948407"/>
            <a:ext cx="1846263" cy="274638"/>
          </a:xfrm>
          <a:prstGeom prst="rect">
            <a:avLst/>
          </a:prstGeom>
          <a:noFill/>
          <a:ln w="12700">
            <a:noFill/>
            <a:miter lim="800000"/>
            <a:headEnd/>
            <a:tailEnd/>
          </a:ln>
        </p:spPr>
        <p:txBody>
          <a:bodyPr/>
          <a:lstStyle/>
          <a:p>
            <a:pPr algn="ctr" eaLnBrk="0" hangingPunct="0">
              <a:spcBef>
                <a:spcPct val="0"/>
              </a:spcBef>
              <a:buClrTx/>
              <a:buFontTx/>
              <a:buNone/>
            </a:pPr>
            <a:r>
              <a:rPr lang="de-DE" sz="1100" dirty="0">
                <a:solidFill>
                  <a:schemeClr val="bg2">
                    <a:lumMod val="25000"/>
                  </a:schemeClr>
                </a:solidFill>
                <a:latin typeface="Arial" charset="0"/>
                <a:cs typeface="Arial" charset="0"/>
              </a:rPr>
              <a:t>Quality Metrics Subset </a:t>
            </a:r>
          </a:p>
        </p:txBody>
      </p:sp>
      <p:sp>
        <p:nvSpPr>
          <p:cNvPr id="6239" name="Text Box 98"/>
          <p:cNvSpPr txBox="1">
            <a:spLocks noChangeArrowheads="1"/>
          </p:cNvSpPr>
          <p:nvPr/>
        </p:nvSpPr>
        <p:spPr bwMode="auto">
          <a:xfrm flipH="1">
            <a:off x="6686748" y="948407"/>
            <a:ext cx="1885950" cy="260350"/>
          </a:xfrm>
          <a:prstGeom prst="rect">
            <a:avLst/>
          </a:prstGeom>
          <a:noFill/>
          <a:ln w="12700">
            <a:noFill/>
            <a:miter lim="800000"/>
            <a:headEnd/>
            <a:tailEnd/>
          </a:ln>
        </p:spPr>
        <p:txBody>
          <a:bodyPr>
            <a:spAutoFit/>
          </a:bodyPr>
          <a:lstStyle/>
          <a:p>
            <a:pPr algn="ctr" eaLnBrk="0" hangingPunct="0">
              <a:spcBef>
                <a:spcPct val="0"/>
              </a:spcBef>
              <a:buClrTx/>
              <a:buFontTx/>
              <a:buNone/>
            </a:pPr>
            <a:r>
              <a:rPr lang="de-DE" sz="1100" dirty="0">
                <a:solidFill>
                  <a:schemeClr val="bg1"/>
                </a:solidFill>
                <a:latin typeface="Arial" charset="0"/>
                <a:cs typeface="Arial" charset="0"/>
              </a:rPr>
              <a:t>Application Quality</a:t>
            </a:r>
          </a:p>
        </p:txBody>
      </p:sp>
      <p:sp>
        <p:nvSpPr>
          <p:cNvPr id="6241" name="Rectangle 98"/>
          <p:cNvSpPr>
            <a:spLocks noChangeArrowheads="1"/>
          </p:cNvSpPr>
          <p:nvPr/>
        </p:nvSpPr>
        <p:spPr bwMode="auto">
          <a:xfrm>
            <a:off x="1044773" y="2288257"/>
            <a:ext cx="1889125" cy="369332"/>
          </a:xfrm>
          <a:prstGeom prst="rect">
            <a:avLst/>
          </a:prstGeom>
          <a:noFill/>
          <a:ln w="12700" algn="ctr">
            <a:noFill/>
            <a:miter lim="800000"/>
            <a:headEnd/>
            <a:tailEnd/>
          </a:ln>
        </p:spPr>
        <p:txBody>
          <a:bodyPr>
            <a:spAutoFit/>
          </a:bodyPr>
          <a:lstStyle/>
          <a:p>
            <a:pPr marL="114300" indent="-114300" algn="r">
              <a:lnSpc>
                <a:spcPct val="90000"/>
              </a:lnSpc>
              <a:spcBef>
                <a:spcPct val="0"/>
              </a:spcBef>
              <a:buClr>
                <a:srgbClr val="FF3300"/>
              </a:buClr>
              <a:buFontTx/>
              <a:buNone/>
            </a:pPr>
            <a:r>
              <a:rPr lang="en-US" sz="1000" b="0">
                <a:solidFill>
                  <a:schemeClr val="bg2">
                    <a:lumMod val="25000"/>
                  </a:schemeClr>
                </a:solidFill>
                <a:latin typeface="Arial" charset="0"/>
              </a:rPr>
              <a:t>Multiple artifacts inserting data on the same SQL table</a:t>
            </a:r>
          </a:p>
        </p:txBody>
      </p:sp>
      <p:cxnSp>
        <p:nvCxnSpPr>
          <p:cNvPr id="6242" name="AutoShape 83"/>
          <p:cNvCxnSpPr>
            <a:cxnSpLocks noChangeShapeType="1"/>
            <a:stCxn id="6172" idx="3"/>
            <a:endCxn id="6241" idx="3"/>
          </p:cNvCxnSpPr>
          <p:nvPr/>
        </p:nvCxnSpPr>
        <p:spPr bwMode="auto">
          <a:xfrm flipH="1" flipV="1">
            <a:off x="2933898" y="2472923"/>
            <a:ext cx="361950" cy="96322"/>
          </a:xfrm>
          <a:prstGeom prst="straightConnector1">
            <a:avLst/>
          </a:prstGeom>
          <a:noFill/>
          <a:ln w="9525" cap="rnd">
            <a:solidFill>
              <a:schemeClr val="accent2"/>
            </a:solidFill>
            <a:prstDash val="sysDot"/>
            <a:round/>
            <a:headEnd/>
            <a:tailEnd/>
          </a:ln>
        </p:spPr>
      </p:cxnSp>
      <p:sp>
        <p:nvSpPr>
          <p:cNvPr id="6243" name="Rectangle 100"/>
          <p:cNvSpPr>
            <a:spLocks noChangeArrowheads="1"/>
          </p:cNvSpPr>
          <p:nvPr/>
        </p:nvSpPr>
        <p:spPr bwMode="auto">
          <a:xfrm>
            <a:off x="641548" y="2594645"/>
            <a:ext cx="2292350" cy="228600"/>
          </a:xfrm>
          <a:prstGeom prst="rect">
            <a:avLst/>
          </a:prstGeom>
          <a:noFill/>
          <a:ln w="12700" algn="ctr">
            <a:noFill/>
            <a:miter lim="800000"/>
            <a:headEnd/>
            <a:tailEnd/>
          </a:ln>
        </p:spPr>
        <p:txBody>
          <a:bodyPr>
            <a:spAutoFit/>
          </a:bodyPr>
          <a:lstStyle/>
          <a:p>
            <a:pPr marL="114300" indent="-114300" algn="r">
              <a:lnSpc>
                <a:spcPct val="90000"/>
              </a:lnSpc>
              <a:spcBef>
                <a:spcPct val="0"/>
              </a:spcBef>
              <a:buClr>
                <a:srgbClr val="FF3300"/>
              </a:buClr>
              <a:buFontTx/>
              <a:buNone/>
            </a:pPr>
            <a:r>
              <a:rPr lang="en-US" sz="1000" b="0">
                <a:solidFill>
                  <a:schemeClr val="accent2"/>
                </a:solidFill>
                <a:latin typeface="Arial" charset="0"/>
              </a:rPr>
              <a:t>Coupling Distribution</a:t>
            </a:r>
          </a:p>
        </p:txBody>
      </p:sp>
      <p:cxnSp>
        <p:nvCxnSpPr>
          <p:cNvPr id="6244" name="AutoShape 83"/>
          <p:cNvCxnSpPr>
            <a:cxnSpLocks noChangeShapeType="1"/>
            <a:stCxn id="6172" idx="3"/>
            <a:endCxn id="6243" idx="3"/>
          </p:cNvCxnSpPr>
          <p:nvPr/>
        </p:nvCxnSpPr>
        <p:spPr bwMode="auto">
          <a:xfrm flipH="1">
            <a:off x="2933898" y="2569245"/>
            <a:ext cx="363538" cy="139700"/>
          </a:xfrm>
          <a:prstGeom prst="straightConnector1">
            <a:avLst/>
          </a:prstGeom>
          <a:noFill/>
          <a:ln w="9525" cap="rnd">
            <a:solidFill>
              <a:schemeClr val="accent2"/>
            </a:solidFill>
            <a:prstDash val="sysDot"/>
            <a:round/>
            <a:headEnd/>
            <a:tailEnd/>
          </a:ln>
        </p:spPr>
      </p:cxnSp>
      <p:sp>
        <p:nvSpPr>
          <p:cNvPr id="6245" name="Rectangle 102"/>
          <p:cNvSpPr>
            <a:spLocks noChangeArrowheads="1"/>
          </p:cNvSpPr>
          <p:nvPr/>
        </p:nvSpPr>
        <p:spPr bwMode="auto">
          <a:xfrm>
            <a:off x="943173" y="1280195"/>
            <a:ext cx="1990725" cy="228600"/>
          </a:xfrm>
          <a:prstGeom prst="rect">
            <a:avLst/>
          </a:prstGeom>
          <a:noFill/>
          <a:ln w="12700" algn="ctr">
            <a:noFill/>
            <a:miter lim="800000"/>
            <a:headEnd/>
            <a:tailEnd/>
          </a:ln>
        </p:spPr>
        <p:txBody>
          <a:bodyPr>
            <a:spAutoFit/>
          </a:bodyPr>
          <a:lstStyle/>
          <a:p>
            <a:pPr marL="114300" indent="-114300" algn="r">
              <a:lnSpc>
                <a:spcPct val="90000"/>
              </a:lnSpc>
              <a:spcBef>
                <a:spcPct val="0"/>
              </a:spcBef>
              <a:buClr>
                <a:srgbClr val="FF3300"/>
              </a:buClr>
              <a:buFontTx/>
              <a:buNone/>
            </a:pPr>
            <a:r>
              <a:rPr lang="en-US" sz="1000" b="0">
                <a:solidFill>
                  <a:schemeClr val="accent2"/>
                </a:solidFill>
                <a:latin typeface="Arial" charset="0"/>
              </a:rPr>
              <a:t>SQL Complexity Distribution</a:t>
            </a:r>
          </a:p>
        </p:txBody>
      </p:sp>
      <p:cxnSp>
        <p:nvCxnSpPr>
          <p:cNvPr id="6246" name="AutoShape 25"/>
          <p:cNvCxnSpPr>
            <a:cxnSpLocks noChangeShapeType="1"/>
            <a:stCxn id="6173" idx="3"/>
            <a:endCxn id="6245" idx="3"/>
          </p:cNvCxnSpPr>
          <p:nvPr/>
        </p:nvCxnSpPr>
        <p:spPr bwMode="auto">
          <a:xfrm flipH="1" flipV="1">
            <a:off x="2933898" y="1394495"/>
            <a:ext cx="363538" cy="346075"/>
          </a:xfrm>
          <a:prstGeom prst="straightConnector1">
            <a:avLst/>
          </a:prstGeom>
          <a:noFill/>
          <a:ln w="9525" cap="rnd">
            <a:solidFill>
              <a:schemeClr val="accent2"/>
            </a:solidFill>
            <a:prstDash val="sysDot"/>
            <a:round/>
            <a:headEnd/>
            <a:tailEnd/>
          </a:ln>
        </p:spPr>
      </p:cxnSp>
      <p:sp>
        <p:nvSpPr>
          <p:cNvPr id="109" name="AutoShape 82"/>
          <p:cNvSpPr>
            <a:spLocks/>
          </p:cNvSpPr>
          <p:nvPr/>
        </p:nvSpPr>
        <p:spPr bwMode="auto">
          <a:xfrm flipH="1">
            <a:off x="6300192" y="1412776"/>
            <a:ext cx="79375" cy="1520825"/>
          </a:xfrm>
          <a:prstGeom prst="leftBrace">
            <a:avLst>
              <a:gd name="adj1" fmla="val 159667"/>
              <a:gd name="adj2" fmla="val 50000"/>
            </a:avLst>
          </a:prstGeom>
          <a:noFill/>
          <a:ln w="12700">
            <a:solidFill>
              <a:schemeClr val="accent2"/>
            </a:solidFill>
            <a:round/>
            <a:headEnd/>
            <a:tailEnd/>
          </a:ln>
        </p:spPr>
        <p:txBody>
          <a:bodyPr wrap="none" anchor="ctr">
            <a:spAutoFit/>
          </a:bodyPr>
          <a:lstStyle/>
          <a:p>
            <a:endParaRPr lang="en-US"/>
          </a:p>
        </p:txBody>
      </p:sp>
      <p:sp>
        <p:nvSpPr>
          <p:cNvPr id="110" name="AutoShape 82"/>
          <p:cNvSpPr>
            <a:spLocks/>
          </p:cNvSpPr>
          <p:nvPr/>
        </p:nvSpPr>
        <p:spPr bwMode="auto">
          <a:xfrm flipH="1">
            <a:off x="6300192" y="4509120"/>
            <a:ext cx="79375" cy="1520825"/>
          </a:xfrm>
          <a:prstGeom prst="leftBrace">
            <a:avLst>
              <a:gd name="adj1" fmla="val 159667"/>
              <a:gd name="adj2" fmla="val 50000"/>
            </a:avLst>
          </a:prstGeom>
          <a:noFill/>
          <a:ln w="12700">
            <a:solidFill>
              <a:schemeClr val="accent2"/>
            </a:solidFill>
            <a:round/>
            <a:headEnd/>
            <a:tailEnd/>
          </a:ln>
        </p:spPr>
        <p:txBody>
          <a:bodyPr wrap="none" anchor="ctr">
            <a:spAutoFit/>
          </a:bodyPr>
          <a:lstStyle/>
          <a:p>
            <a:endParaRPr lang="en-US"/>
          </a:p>
        </p:txBody>
      </p:sp>
      <p:pic>
        <p:nvPicPr>
          <p:cNvPr id="10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6240" y="3312543"/>
            <a:ext cx="1758031" cy="932533"/>
          </a:xfrm>
          <a:prstGeom prst="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269013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388188" y="1958203"/>
            <a:ext cx="8576299" cy="4270075"/>
          </a:xfrm>
          <a:prstGeom prst="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42" name="Rectangle 41"/>
          <p:cNvSpPr/>
          <p:nvPr/>
        </p:nvSpPr>
        <p:spPr bwMode="auto">
          <a:xfrm>
            <a:off x="386910" y="1994840"/>
            <a:ext cx="8577578" cy="4320480"/>
          </a:xfrm>
          <a:prstGeom prst="rect">
            <a:avLst/>
          </a:prstGeom>
          <a:noFill/>
          <a:ln>
            <a:noFill/>
          </a:ln>
          <a:effectLst>
            <a:outerShdw blurRad="40005" dist="22860" dir="5400000" algn="t" rotWithShape="0">
              <a:prstClr val="black">
                <a:alpha val="35000"/>
              </a:prstClr>
            </a:outerShdw>
          </a:effectLst>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
        <p:nvSpPr>
          <p:cNvPr id="10243" name="Rectangle 2"/>
          <p:cNvSpPr>
            <a:spLocks noGrp="1" noChangeArrowheads="1"/>
          </p:cNvSpPr>
          <p:nvPr>
            <p:ph type="title"/>
          </p:nvPr>
        </p:nvSpPr>
        <p:spPr/>
        <p:txBody>
          <a:bodyPr/>
          <a:lstStyle/>
          <a:p>
            <a:pPr eaLnBrk="1" hangingPunct="1"/>
            <a:r>
              <a:rPr lang="en-US" dirty="0" smtClean="0"/>
              <a:t>Computation of score 1 to 4</a:t>
            </a:r>
          </a:p>
        </p:txBody>
      </p:sp>
      <p:sp>
        <p:nvSpPr>
          <p:cNvPr id="10244" name="Rectangle 3"/>
          <p:cNvSpPr>
            <a:spLocks noGrp="1" noChangeArrowheads="1"/>
          </p:cNvSpPr>
          <p:nvPr>
            <p:ph type="body" sz="quarter" idx="11"/>
          </p:nvPr>
        </p:nvSpPr>
        <p:spPr>
          <a:xfrm>
            <a:off x="325438" y="917940"/>
            <a:ext cx="8504237" cy="797654"/>
          </a:xfrm>
        </p:spPr>
        <p:txBody>
          <a:bodyPr/>
          <a:lstStyle/>
          <a:p>
            <a:pPr eaLnBrk="1" hangingPunct="1"/>
            <a:r>
              <a:rPr lang="en-US" sz="2000" dirty="0" smtClean="0"/>
              <a:t>Computed per rule, component, module and application</a:t>
            </a:r>
          </a:p>
          <a:p>
            <a:pPr eaLnBrk="1" hangingPunct="1"/>
            <a:r>
              <a:rPr lang="en-US" dirty="0" smtClean="0"/>
              <a:t>Below 3, risks and costs increase.</a:t>
            </a:r>
            <a:endParaRPr lang="en-US" sz="2000" dirty="0" smtClean="0"/>
          </a:p>
        </p:txBody>
      </p:sp>
      <p:pic>
        <p:nvPicPr>
          <p:cNvPr id="10245" name="Picture 5"/>
          <p:cNvPicPr>
            <a:picLocks noChangeAspect="1" noChangeArrowheads="1"/>
          </p:cNvPicPr>
          <p:nvPr/>
        </p:nvPicPr>
        <p:blipFill>
          <a:blip r:embed="rId3" cstate="print"/>
          <a:srcRect/>
          <a:stretch>
            <a:fillRect/>
          </a:stretch>
        </p:blipFill>
        <p:spPr bwMode="auto">
          <a:xfrm>
            <a:off x="2051720" y="3016374"/>
            <a:ext cx="5572125" cy="628650"/>
          </a:xfrm>
          <a:prstGeom prst="rect">
            <a:avLst/>
          </a:prstGeom>
          <a:noFill/>
          <a:ln w="9525" algn="ctr">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0246" name="Line 6"/>
          <p:cNvSpPr>
            <a:spLocks noChangeShapeType="1"/>
          </p:cNvSpPr>
          <p:nvPr/>
        </p:nvSpPr>
        <p:spPr bwMode="auto">
          <a:xfrm>
            <a:off x="2093224" y="4475784"/>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47" name="Line 7"/>
          <p:cNvSpPr>
            <a:spLocks noChangeShapeType="1"/>
          </p:cNvSpPr>
          <p:nvPr/>
        </p:nvSpPr>
        <p:spPr bwMode="auto">
          <a:xfrm>
            <a:off x="2093224" y="4691684"/>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48" name="Line 8"/>
          <p:cNvSpPr>
            <a:spLocks noChangeShapeType="1"/>
          </p:cNvSpPr>
          <p:nvPr/>
        </p:nvSpPr>
        <p:spPr bwMode="auto">
          <a:xfrm>
            <a:off x="2093224" y="4907584"/>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49" name="Line 9"/>
          <p:cNvSpPr>
            <a:spLocks noChangeShapeType="1"/>
          </p:cNvSpPr>
          <p:nvPr/>
        </p:nvSpPr>
        <p:spPr bwMode="auto">
          <a:xfrm>
            <a:off x="2093224" y="5123484"/>
            <a:ext cx="215900" cy="0"/>
          </a:xfrm>
          <a:prstGeom prst="line">
            <a:avLst/>
          </a:prstGeom>
          <a:noFill/>
          <a:ln w="9525">
            <a:solidFill>
              <a:schemeClr val="bg1"/>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50" name="Line 10"/>
          <p:cNvSpPr>
            <a:spLocks noChangeShapeType="1"/>
          </p:cNvSpPr>
          <p:nvPr/>
        </p:nvSpPr>
        <p:spPr bwMode="auto">
          <a:xfrm>
            <a:off x="2093224" y="5339384"/>
            <a:ext cx="5688013" cy="0"/>
          </a:xfrm>
          <a:prstGeom prst="line">
            <a:avLst/>
          </a:prstGeom>
          <a:noFill/>
          <a:ln w="9525">
            <a:solidFill>
              <a:schemeClr val="tx2">
                <a:lumMod val="75000"/>
                <a:lumOff val="25000"/>
              </a:schemeClr>
            </a:solidFill>
            <a:round/>
            <a:headEnd/>
            <a:tailEnd type="arrow" w="med" len="med"/>
          </a:ln>
        </p:spPr>
        <p:txBody>
          <a:bodyPr lIns="90000" tIns="46800" rIns="90000" bIns="46800">
            <a:spAutoFit/>
          </a:bodyPr>
          <a:lstStyle/>
          <a:p>
            <a:endParaRPr lang="en-US">
              <a:solidFill>
                <a:schemeClr val="tx2">
                  <a:lumMod val="65000"/>
                  <a:lumOff val="35000"/>
                </a:schemeClr>
              </a:solidFill>
            </a:endParaRPr>
          </a:p>
        </p:txBody>
      </p:sp>
      <p:sp>
        <p:nvSpPr>
          <p:cNvPr id="10251" name="Text Box 11"/>
          <p:cNvSpPr txBox="1">
            <a:spLocks noChangeArrowheads="1"/>
          </p:cNvSpPr>
          <p:nvPr/>
        </p:nvSpPr>
        <p:spPr bwMode="auto">
          <a:xfrm>
            <a:off x="602562" y="4193209"/>
            <a:ext cx="733191" cy="279180"/>
          </a:xfrm>
          <a:prstGeom prst="rect">
            <a:avLst/>
          </a:prstGeom>
          <a:noFill/>
          <a:ln w="9525" algn="ctr">
            <a:noFill/>
            <a:miter lim="800000"/>
            <a:headEnd/>
            <a:tailEnd/>
          </a:ln>
        </p:spPr>
        <p:txBody>
          <a:bodyPr wrap="none" lIns="90000" tIns="46800" rIns="90000" bIns="46800">
            <a:spAutoFit/>
          </a:bodyPr>
          <a:lstStyle/>
          <a:p>
            <a:r>
              <a:rPr lang="en-US" sz="1200" b="0" dirty="0">
                <a:solidFill>
                  <a:schemeClr val="tx2">
                    <a:lumMod val="65000"/>
                    <a:lumOff val="35000"/>
                  </a:schemeClr>
                </a:solidFill>
              </a:rPr>
              <a:t>Low risk</a:t>
            </a:r>
          </a:p>
        </p:txBody>
      </p:sp>
      <p:sp>
        <p:nvSpPr>
          <p:cNvPr id="10252" name="Text Box 12"/>
          <p:cNvSpPr txBox="1">
            <a:spLocks noChangeArrowheads="1"/>
          </p:cNvSpPr>
          <p:nvPr/>
        </p:nvSpPr>
        <p:spPr bwMode="auto">
          <a:xfrm>
            <a:off x="602562" y="4409109"/>
            <a:ext cx="1042571" cy="279180"/>
          </a:xfrm>
          <a:prstGeom prst="rect">
            <a:avLst/>
          </a:prstGeom>
          <a:noFill/>
          <a:ln w="9525" algn="ctr">
            <a:noFill/>
            <a:miter lim="800000"/>
            <a:headEnd/>
            <a:tailEnd/>
          </a:ln>
        </p:spPr>
        <p:txBody>
          <a:bodyPr wrap="none" lIns="90000" tIns="46800" rIns="90000" bIns="46800">
            <a:spAutoFit/>
          </a:bodyPr>
          <a:lstStyle/>
          <a:p>
            <a:r>
              <a:rPr lang="en-US" sz="1200" b="0" dirty="0">
                <a:solidFill>
                  <a:schemeClr val="tx2">
                    <a:lumMod val="65000"/>
                    <a:lumOff val="35000"/>
                  </a:schemeClr>
                </a:solidFill>
              </a:rPr>
              <a:t>Moderate risk</a:t>
            </a:r>
          </a:p>
        </p:txBody>
      </p:sp>
      <p:sp>
        <p:nvSpPr>
          <p:cNvPr id="10253" name="Text Box 13"/>
          <p:cNvSpPr txBox="1">
            <a:spLocks noChangeArrowheads="1"/>
          </p:cNvSpPr>
          <p:nvPr/>
        </p:nvSpPr>
        <p:spPr bwMode="auto">
          <a:xfrm>
            <a:off x="602562" y="4625009"/>
            <a:ext cx="758839" cy="279180"/>
          </a:xfrm>
          <a:prstGeom prst="rect">
            <a:avLst/>
          </a:prstGeom>
          <a:noFill/>
          <a:ln w="9525" algn="ctr">
            <a:noFill/>
            <a:miter lim="800000"/>
            <a:headEnd/>
            <a:tailEnd/>
          </a:ln>
        </p:spPr>
        <p:txBody>
          <a:bodyPr wrap="none" lIns="90000" tIns="46800" rIns="90000" bIns="46800">
            <a:spAutoFit/>
          </a:bodyPr>
          <a:lstStyle/>
          <a:p>
            <a:r>
              <a:rPr lang="en-US" sz="1200" b="0" dirty="0">
                <a:solidFill>
                  <a:schemeClr val="tx2">
                    <a:lumMod val="65000"/>
                    <a:lumOff val="35000"/>
                  </a:schemeClr>
                </a:solidFill>
              </a:rPr>
              <a:t>High risk</a:t>
            </a:r>
          </a:p>
        </p:txBody>
      </p:sp>
      <p:sp>
        <p:nvSpPr>
          <p:cNvPr id="10254" name="Text Box 14"/>
          <p:cNvSpPr txBox="1">
            <a:spLocks noChangeArrowheads="1"/>
          </p:cNvSpPr>
          <p:nvPr/>
        </p:nvSpPr>
        <p:spPr bwMode="auto">
          <a:xfrm>
            <a:off x="602562" y="4840909"/>
            <a:ext cx="1054369" cy="279180"/>
          </a:xfrm>
          <a:prstGeom prst="rect">
            <a:avLst/>
          </a:prstGeom>
          <a:noFill/>
          <a:ln w="9525" algn="ctr">
            <a:noFill/>
            <a:miter lim="800000"/>
            <a:headEnd/>
            <a:tailEnd/>
          </a:ln>
        </p:spPr>
        <p:txBody>
          <a:bodyPr wrap="none" lIns="90000" tIns="46800" rIns="90000" bIns="46800">
            <a:spAutoFit/>
          </a:bodyPr>
          <a:lstStyle/>
          <a:p>
            <a:r>
              <a:rPr lang="en-US" sz="1200" b="0" dirty="0">
                <a:solidFill>
                  <a:schemeClr val="tx2">
                    <a:lumMod val="65000"/>
                    <a:lumOff val="35000"/>
                  </a:schemeClr>
                </a:solidFill>
              </a:rPr>
              <a:t>Very high risk</a:t>
            </a:r>
          </a:p>
        </p:txBody>
      </p:sp>
      <p:sp>
        <p:nvSpPr>
          <p:cNvPr id="10255" name="Line 15"/>
          <p:cNvSpPr>
            <a:spLocks noChangeShapeType="1"/>
          </p:cNvSpPr>
          <p:nvPr/>
        </p:nvSpPr>
        <p:spPr bwMode="auto">
          <a:xfrm>
            <a:off x="2394849" y="5123484"/>
            <a:ext cx="863600" cy="0"/>
          </a:xfrm>
          <a:prstGeom prst="line">
            <a:avLst/>
          </a:prstGeom>
          <a:noFill/>
          <a:ln w="9525">
            <a:solidFill>
              <a:schemeClr val="tx2">
                <a:lumMod val="75000"/>
                <a:lumOff val="25000"/>
              </a:schemeClr>
            </a:solidFill>
            <a:prstDash val="dash"/>
            <a:round/>
            <a:headEnd/>
            <a:tailEnd/>
          </a:ln>
        </p:spPr>
        <p:txBody>
          <a:bodyPr lIns="90000" tIns="46800" rIns="90000" bIns="46800">
            <a:spAutoFit/>
          </a:bodyPr>
          <a:lstStyle/>
          <a:p>
            <a:endParaRPr lang="en-US">
              <a:solidFill>
                <a:schemeClr val="tx2">
                  <a:lumMod val="65000"/>
                  <a:lumOff val="35000"/>
                </a:schemeClr>
              </a:solidFill>
            </a:endParaRPr>
          </a:p>
        </p:txBody>
      </p:sp>
      <p:sp>
        <p:nvSpPr>
          <p:cNvPr id="10256" name="Line 16"/>
          <p:cNvSpPr>
            <a:spLocks noChangeShapeType="1"/>
          </p:cNvSpPr>
          <p:nvPr/>
        </p:nvSpPr>
        <p:spPr bwMode="auto">
          <a:xfrm>
            <a:off x="6325499" y="4475784"/>
            <a:ext cx="1079500" cy="0"/>
          </a:xfrm>
          <a:prstGeom prst="line">
            <a:avLst/>
          </a:prstGeom>
          <a:noFill/>
          <a:ln w="9525">
            <a:solidFill>
              <a:schemeClr val="tx2">
                <a:lumMod val="75000"/>
                <a:lumOff val="25000"/>
              </a:schemeClr>
            </a:solidFill>
            <a:prstDash val="dash"/>
            <a:round/>
            <a:headEnd/>
            <a:tailEnd/>
          </a:ln>
        </p:spPr>
        <p:txBody>
          <a:bodyPr lIns="90000" tIns="46800" rIns="90000" bIns="46800">
            <a:spAutoFit/>
          </a:bodyPr>
          <a:lstStyle/>
          <a:p>
            <a:endParaRPr lang="en-US">
              <a:solidFill>
                <a:schemeClr val="tx2">
                  <a:lumMod val="65000"/>
                  <a:lumOff val="35000"/>
                </a:schemeClr>
              </a:solidFill>
            </a:endParaRPr>
          </a:p>
        </p:txBody>
      </p:sp>
      <p:sp>
        <p:nvSpPr>
          <p:cNvPr id="10257" name="Line 17"/>
          <p:cNvSpPr>
            <a:spLocks noChangeShapeType="1"/>
          </p:cNvSpPr>
          <p:nvPr/>
        </p:nvSpPr>
        <p:spPr bwMode="auto">
          <a:xfrm rot="-5400000">
            <a:off x="315049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58" name="Line 18"/>
          <p:cNvSpPr>
            <a:spLocks noChangeShapeType="1"/>
          </p:cNvSpPr>
          <p:nvPr/>
        </p:nvSpPr>
        <p:spPr bwMode="auto">
          <a:xfrm rot="-5400000">
            <a:off x="417284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59" name="Line 19"/>
          <p:cNvSpPr>
            <a:spLocks noChangeShapeType="1"/>
          </p:cNvSpPr>
          <p:nvPr/>
        </p:nvSpPr>
        <p:spPr bwMode="auto">
          <a:xfrm rot="-5400000">
            <a:off x="519519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60" name="Line 20"/>
          <p:cNvSpPr>
            <a:spLocks noChangeShapeType="1"/>
          </p:cNvSpPr>
          <p:nvPr/>
        </p:nvSpPr>
        <p:spPr bwMode="auto">
          <a:xfrm rot="-5400000">
            <a:off x="621754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61" name="Line 21"/>
          <p:cNvSpPr>
            <a:spLocks noChangeShapeType="1"/>
          </p:cNvSpPr>
          <p:nvPr/>
        </p:nvSpPr>
        <p:spPr bwMode="auto">
          <a:xfrm rot="5400000" flipV="1">
            <a:off x="1478861" y="4728197"/>
            <a:ext cx="1514475" cy="0"/>
          </a:xfrm>
          <a:prstGeom prst="line">
            <a:avLst/>
          </a:prstGeom>
          <a:noFill/>
          <a:ln w="9525">
            <a:solidFill>
              <a:schemeClr val="tx2">
                <a:lumMod val="75000"/>
                <a:lumOff val="25000"/>
              </a:schemeClr>
            </a:solidFill>
            <a:round/>
            <a:headEnd type="arrow" w="med" len="med"/>
            <a:tailEnd/>
          </a:ln>
        </p:spPr>
        <p:txBody>
          <a:bodyPr lIns="90000" tIns="46800" rIns="90000" bIns="46800">
            <a:spAutoFit/>
          </a:bodyPr>
          <a:lstStyle/>
          <a:p>
            <a:endParaRPr lang="en-US">
              <a:solidFill>
                <a:schemeClr val="tx2">
                  <a:lumMod val="65000"/>
                  <a:lumOff val="35000"/>
                </a:schemeClr>
              </a:solidFill>
            </a:endParaRPr>
          </a:p>
        </p:txBody>
      </p:sp>
      <p:sp>
        <p:nvSpPr>
          <p:cNvPr id="10262" name="Line 22"/>
          <p:cNvSpPr>
            <a:spLocks noChangeShapeType="1"/>
          </p:cNvSpPr>
          <p:nvPr/>
        </p:nvSpPr>
        <p:spPr bwMode="auto">
          <a:xfrm flipV="1">
            <a:off x="3253687" y="4469434"/>
            <a:ext cx="3068637" cy="652462"/>
          </a:xfrm>
          <a:prstGeom prst="line">
            <a:avLst/>
          </a:prstGeom>
          <a:noFill/>
          <a:ln w="9525">
            <a:solidFill>
              <a:schemeClr val="tx2">
                <a:lumMod val="75000"/>
                <a:lumOff val="25000"/>
              </a:schemeClr>
            </a:solidFill>
            <a:prstDash val="dash"/>
            <a:round/>
            <a:headEnd/>
            <a:tailEnd/>
          </a:ln>
        </p:spPr>
        <p:txBody>
          <a:bodyPr lIns="90000" tIns="46800" rIns="90000" bIns="46800">
            <a:spAutoFit/>
          </a:bodyPr>
          <a:lstStyle/>
          <a:p>
            <a:endParaRPr lang="en-US">
              <a:solidFill>
                <a:schemeClr val="tx2">
                  <a:lumMod val="65000"/>
                  <a:lumOff val="35000"/>
                </a:schemeClr>
              </a:solidFill>
            </a:endParaRPr>
          </a:p>
        </p:txBody>
      </p:sp>
      <p:sp>
        <p:nvSpPr>
          <p:cNvPr id="10263" name="Text Box 23"/>
          <p:cNvSpPr txBox="1">
            <a:spLocks noChangeArrowheads="1"/>
          </p:cNvSpPr>
          <p:nvPr/>
        </p:nvSpPr>
        <p:spPr bwMode="auto">
          <a:xfrm>
            <a:off x="7231962" y="5475909"/>
            <a:ext cx="1542708"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Compliance Ratio</a:t>
            </a:r>
          </a:p>
          <a:p>
            <a:r>
              <a:rPr lang="en-US" sz="1200" b="0">
                <a:solidFill>
                  <a:schemeClr val="tx2">
                    <a:lumMod val="65000"/>
                    <a:lumOff val="35000"/>
                  </a:schemeClr>
                </a:solidFill>
              </a:rPr>
              <a:t>(% successful checks)</a:t>
            </a:r>
          </a:p>
        </p:txBody>
      </p:sp>
      <p:sp>
        <p:nvSpPr>
          <p:cNvPr id="10265" name="Text Box 25"/>
          <p:cNvSpPr txBox="1">
            <a:spLocks noChangeArrowheads="1"/>
          </p:cNvSpPr>
          <p:nvPr/>
        </p:nvSpPr>
        <p:spPr bwMode="auto">
          <a:xfrm>
            <a:off x="1723337" y="4332909"/>
            <a:ext cx="451062" cy="279180"/>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4.00</a:t>
            </a:r>
          </a:p>
        </p:txBody>
      </p:sp>
      <p:sp>
        <p:nvSpPr>
          <p:cNvPr id="10266" name="Text Box 26"/>
          <p:cNvSpPr txBox="1">
            <a:spLocks noChangeArrowheads="1"/>
          </p:cNvSpPr>
          <p:nvPr/>
        </p:nvSpPr>
        <p:spPr bwMode="auto">
          <a:xfrm>
            <a:off x="1723337" y="4548809"/>
            <a:ext cx="451062" cy="279180"/>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3.00</a:t>
            </a:r>
          </a:p>
        </p:txBody>
      </p:sp>
      <p:sp>
        <p:nvSpPr>
          <p:cNvPr id="10267" name="Text Box 27"/>
          <p:cNvSpPr txBox="1">
            <a:spLocks noChangeArrowheads="1"/>
          </p:cNvSpPr>
          <p:nvPr/>
        </p:nvSpPr>
        <p:spPr bwMode="auto">
          <a:xfrm>
            <a:off x="1723337" y="4764709"/>
            <a:ext cx="451062" cy="279180"/>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2.00</a:t>
            </a:r>
          </a:p>
        </p:txBody>
      </p:sp>
      <p:sp>
        <p:nvSpPr>
          <p:cNvPr id="10268" name="Text Box 28"/>
          <p:cNvSpPr txBox="1">
            <a:spLocks noChangeArrowheads="1"/>
          </p:cNvSpPr>
          <p:nvPr/>
        </p:nvSpPr>
        <p:spPr bwMode="auto">
          <a:xfrm>
            <a:off x="1723337" y="4980609"/>
            <a:ext cx="451062" cy="279180"/>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1.00</a:t>
            </a:r>
          </a:p>
        </p:txBody>
      </p:sp>
      <p:sp>
        <p:nvSpPr>
          <p:cNvPr id="10271" name="Text Box 31"/>
          <p:cNvSpPr txBox="1">
            <a:spLocks noChangeArrowheads="1"/>
          </p:cNvSpPr>
          <p:nvPr/>
        </p:nvSpPr>
        <p:spPr bwMode="auto">
          <a:xfrm>
            <a:off x="3074299" y="5485434"/>
            <a:ext cx="999289"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Threshold #1</a:t>
            </a:r>
          </a:p>
          <a:p>
            <a:r>
              <a:rPr lang="en-US" sz="1200" b="0">
                <a:solidFill>
                  <a:schemeClr val="tx2">
                    <a:lumMod val="65000"/>
                    <a:lumOff val="35000"/>
                  </a:schemeClr>
                </a:solidFill>
              </a:rPr>
              <a:t>E.g.: 10%</a:t>
            </a:r>
          </a:p>
        </p:txBody>
      </p:sp>
      <p:sp>
        <p:nvSpPr>
          <p:cNvPr id="10272" name="Text Box 32"/>
          <p:cNvSpPr txBox="1">
            <a:spLocks noChangeArrowheads="1"/>
          </p:cNvSpPr>
          <p:nvPr/>
        </p:nvSpPr>
        <p:spPr bwMode="auto">
          <a:xfrm>
            <a:off x="4099824" y="5485434"/>
            <a:ext cx="999289"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Threshold #2</a:t>
            </a:r>
          </a:p>
          <a:p>
            <a:r>
              <a:rPr lang="en-US" sz="1200" b="0">
                <a:solidFill>
                  <a:schemeClr val="tx2">
                    <a:lumMod val="65000"/>
                    <a:lumOff val="35000"/>
                  </a:schemeClr>
                </a:solidFill>
              </a:rPr>
              <a:t>E.g.:</a:t>
            </a:r>
            <a:r>
              <a:rPr lang="en-US" altLang="moh-CA" sz="1200" b="0">
                <a:solidFill>
                  <a:schemeClr val="tx2">
                    <a:lumMod val="65000"/>
                    <a:lumOff val="35000"/>
                  </a:schemeClr>
                </a:solidFill>
              </a:rPr>
              <a:t> </a:t>
            </a:r>
            <a:r>
              <a:rPr lang="en-US" sz="1200" b="0">
                <a:solidFill>
                  <a:schemeClr val="tx2">
                    <a:lumMod val="65000"/>
                    <a:lumOff val="35000"/>
                  </a:schemeClr>
                </a:solidFill>
              </a:rPr>
              <a:t>70%</a:t>
            </a:r>
          </a:p>
        </p:txBody>
      </p:sp>
      <p:sp>
        <p:nvSpPr>
          <p:cNvPr id="10273" name="Text Box 33"/>
          <p:cNvSpPr txBox="1">
            <a:spLocks noChangeArrowheads="1"/>
          </p:cNvSpPr>
          <p:nvPr/>
        </p:nvSpPr>
        <p:spPr bwMode="auto">
          <a:xfrm>
            <a:off x="5125349" y="5485434"/>
            <a:ext cx="999289"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Threshold #3</a:t>
            </a:r>
          </a:p>
          <a:p>
            <a:r>
              <a:rPr lang="en-US" sz="1200" b="0">
                <a:solidFill>
                  <a:schemeClr val="tx2">
                    <a:lumMod val="65000"/>
                    <a:lumOff val="35000"/>
                  </a:schemeClr>
                </a:solidFill>
              </a:rPr>
              <a:t>E.g.:</a:t>
            </a:r>
            <a:r>
              <a:rPr lang="en-US" altLang="moh-CA" sz="1200" b="0">
                <a:solidFill>
                  <a:schemeClr val="tx2">
                    <a:lumMod val="65000"/>
                    <a:lumOff val="35000"/>
                  </a:schemeClr>
                </a:solidFill>
              </a:rPr>
              <a:t> </a:t>
            </a:r>
            <a:r>
              <a:rPr lang="en-US" sz="1200" b="0">
                <a:solidFill>
                  <a:schemeClr val="tx2">
                    <a:lumMod val="65000"/>
                    <a:lumOff val="35000"/>
                  </a:schemeClr>
                </a:solidFill>
              </a:rPr>
              <a:t>90%</a:t>
            </a:r>
          </a:p>
        </p:txBody>
      </p:sp>
      <p:sp>
        <p:nvSpPr>
          <p:cNvPr id="10274" name="Text Box 34"/>
          <p:cNvSpPr txBox="1">
            <a:spLocks noChangeArrowheads="1"/>
          </p:cNvSpPr>
          <p:nvPr/>
        </p:nvSpPr>
        <p:spPr bwMode="auto">
          <a:xfrm>
            <a:off x="6150874" y="5485434"/>
            <a:ext cx="999289"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Threshold #4</a:t>
            </a:r>
          </a:p>
          <a:p>
            <a:r>
              <a:rPr lang="en-US" sz="1200" b="0">
                <a:solidFill>
                  <a:schemeClr val="tx2">
                    <a:lumMod val="65000"/>
                    <a:lumOff val="35000"/>
                  </a:schemeClr>
                </a:solidFill>
              </a:rPr>
              <a:t>E.g.:</a:t>
            </a:r>
            <a:r>
              <a:rPr lang="en-US" altLang="moh-CA" sz="1200" b="0">
                <a:solidFill>
                  <a:schemeClr val="tx2">
                    <a:lumMod val="65000"/>
                    <a:lumOff val="35000"/>
                  </a:schemeClr>
                </a:solidFill>
              </a:rPr>
              <a:t> </a:t>
            </a:r>
            <a:r>
              <a:rPr lang="en-US" sz="1200" b="0">
                <a:solidFill>
                  <a:schemeClr val="tx2">
                    <a:lumMod val="65000"/>
                    <a:lumOff val="35000"/>
                  </a:schemeClr>
                </a:solidFill>
              </a:rPr>
              <a:t>99%</a:t>
            </a:r>
          </a:p>
        </p:txBody>
      </p:sp>
      <p:sp>
        <p:nvSpPr>
          <p:cNvPr id="10277" name="Text Box 37"/>
          <p:cNvSpPr txBox="1">
            <a:spLocks noChangeArrowheads="1"/>
          </p:cNvSpPr>
          <p:nvPr/>
        </p:nvSpPr>
        <p:spPr bwMode="auto">
          <a:xfrm>
            <a:off x="1187624" y="2301798"/>
            <a:ext cx="2183908" cy="525401"/>
          </a:xfrm>
          <a:prstGeom prst="rect">
            <a:avLst/>
          </a:prstGeom>
          <a:noFill/>
          <a:ln w="9525" algn="ctr">
            <a:noFill/>
            <a:miter lim="800000"/>
            <a:headEnd/>
            <a:tailEnd/>
          </a:ln>
        </p:spPr>
        <p:txBody>
          <a:bodyPr wrap="none" lIns="90000" tIns="46800" rIns="90000" bIns="46800">
            <a:spAutoFit/>
          </a:bodyPr>
          <a:lstStyle/>
          <a:p>
            <a:pPr algn="r"/>
            <a:r>
              <a:rPr lang="en-US" sz="1400">
                <a:solidFill>
                  <a:schemeClr val="tx2">
                    <a:lumMod val="65000"/>
                    <a:lumOff val="35000"/>
                  </a:schemeClr>
                </a:solidFill>
                <a:latin typeface="Arial" charset="0"/>
              </a:rPr>
              <a:t>Compliance Ratio = </a:t>
            </a:r>
          </a:p>
          <a:p>
            <a:pPr algn="r"/>
            <a:r>
              <a:rPr lang="en-US" sz="1400">
                <a:solidFill>
                  <a:schemeClr val="tx2">
                    <a:lumMod val="65000"/>
                    <a:lumOff val="35000"/>
                  </a:schemeClr>
                </a:solidFill>
                <a:latin typeface="Arial" charset="0"/>
              </a:rPr>
              <a:t>(% of Successful checks)</a:t>
            </a:r>
          </a:p>
        </p:txBody>
      </p:sp>
      <p:sp>
        <p:nvSpPr>
          <p:cNvPr id="10278" name="Text Box 38"/>
          <p:cNvSpPr txBox="1">
            <a:spLocks noChangeArrowheads="1"/>
          </p:cNvSpPr>
          <p:nvPr/>
        </p:nvSpPr>
        <p:spPr bwMode="auto">
          <a:xfrm>
            <a:off x="4098607" y="2066848"/>
            <a:ext cx="1675757" cy="309958"/>
          </a:xfrm>
          <a:prstGeom prst="rect">
            <a:avLst/>
          </a:prstGeom>
          <a:noFill/>
          <a:ln w="9525" algn="ctr">
            <a:noFill/>
            <a:miter lim="800000"/>
            <a:headEnd/>
            <a:tailEnd/>
          </a:ln>
        </p:spPr>
        <p:txBody>
          <a:bodyPr wrap="none" lIns="90000" tIns="46800" rIns="90000" bIns="46800">
            <a:spAutoFit/>
          </a:bodyPr>
          <a:lstStyle/>
          <a:p>
            <a:r>
              <a:rPr lang="en-US" sz="1400">
                <a:solidFill>
                  <a:schemeClr val="tx2">
                    <a:lumMod val="65000"/>
                    <a:lumOff val="35000"/>
                  </a:schemeClr>
                </a:solidFill>
                <a:latin typeface="Arial" charset="0"/>
              </a:rPr>
              <a:t>successful checks </a:t>
            </a:r>
          </a:p>
        </p:txBody>
      </p:sp>
      <p:sp>
        <p:nvSpPr>
          <p:cNvPr id="10279" name="Text Box 39"/>
          <p:cNvSpPr txBox="1">
            <a:spLocks noChangeArrowheads="1"/>
          </p:cNvSpPr>
          <p:nvPr/>
        </p:nvSpPr>
        <p:spPr bwMode="auto">
          <a:xfrm>
            <a:off x="3522344" y="2571673"/>
            <a:ext cx="2865185" cy="309958"/>
          </a:xfrm>
          <a:prstGeom prst="rect">
            <a:avLst/>
          </a:prstGeom>
          <a:noFill/>
          <a:ln w="9525" algn="ctr">
            <a:noFill/>
            <a:miter lim="800000"/>
            <a:headEnd/>
            <a:tailEnd/>
          </a:ln>
        </p:spPr>
        <p:txBody>
          <a:bodyPr wrap="none" lIns="90000" tIns="46800" rIns="90000" bIns="46800">
            <a:spAutoFit/>
          </a:bodyPr>
          <a:lstStyle/>
          <a:p>
            <a:r>
              <a:rPr lang="en-US" sz="1400">
                <a:solidFill>
                  <a:schemeClr val="tx2">
                    <a:lumMod val="65000"/>
                    <a:lumOff val="35000"/>
                  </a:schemeClr>
                </a:solidFill>
                <a:latin typeface="Arial" charset="0"/>
              </a:rPr>
              <a:t>successful checks + failed checks</a:t>
            </a:r>
          </a:p>
        </p:txBody>
      </p:sp>
      <p:sp>
        <p:nvSpPr>
          <p:cNvPr id="10280" name="Line 40"/>
          <p:cNvSpPr>
            <a:spLocks noChangeShapeType="1"/>
          </p:cNvSpPr>
          <p:nvPr/>
        </p:nvSpPr>
        <p:spPr bwMode="auto">
          <a:xfrm>
            <a:off x="3522344" y="2446260"/>
            <a:ext cx="3240088"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81" name="Text Box 41"/>
          <p:cNvSpPr txBox="1">
            <a:spLocks noChangeArrowheads="1"/>
          </p:cNvSpPr>
          <p:nvPr/>
        </p:nvSpPr>
        <p:spPr bwMode="auto">
          <a:xfrm>
            <a:off x="6762432" y="2211310"/>
            <a:ext cx="649835" cy="309958"/>
          </a:xfrm>
          <a:prstGeom prst="rect">
            <a:avLst/>
          </a:prstGeom>
          <a:noFill/>
          <a:ln w="9525" algn="ctr">
            <a:noFill/>
            <a:miter lim="800000"/>
            <a:headEnd/>
            <a:tailEnd/>
          </a:ln>
        </p:spPr>
        <p:txBody>
          <a:bodyPr wrap="none" lIns="90000" tIns="46800" rIns="90000" bIns="46800">
            <a:spAutoFit/>
          </a:bodyPr>
          <a:lstStyle/>
          <a:p>
            <a:r>
              <a:rPr lang="en-US" sz="1400">
                <a:solidFill>
                  <a:schemeClr val="tx2">
                    <a:lumMod val="65000"/>
                    <a:lumOff val="35000"/>
                  </a:schemeClr>
                </a:solidFill>
                <a:latin typeface="Arial" charset="0"/>
              </a:rPr>
              <a:t>X 100</a:t>
            </a:r>
          </a:p>
        </p:txBody>
      </p:sp>
      <p:sp>
        <p:nvSpPr>
          <p:cNvPr id="56" name="Text Box 11"/>
          <p:cNvSpPr txBox="1">
            <a:spLocks noChangeArrowheads="1"/>
          </p:cNvSpPr>
          <p:nvPr/>
        </p:nvSpPr>
        <p:spPr bwMode="auto">
          <a:xfrm>
            <a:off x="6501389" y="3814060"/>
            <a:ext cx="806929" cy="279180"/>
          </a:xfrm>
          <a:prstGeom prst="rect">
            <a:avLst/>
          </a:prstGeom>
          <a:noFill/>
          <a:ln w="9525" algn="ctr">
            <a:noFill/>
            <a:miter lim="800000"/>
            <a:headEnd/>
            <a:tailEnd/>
          </a:ln>
        </p:spPr>
        <p:txBody>
          <a:bodyPr wrap="none" lIns="90000" tIns="46800" rIns="90000" bIns="46800">
            <a:spAutoFit/>
          </a:bodyPr>
          <a:lstStyle/>
          <a:p>
            <a:r>
              <a:rPr lang="en-US" sz="1200" b="1" dirty="0">
                <a:solidFill>
                  <a:srgbClr val="92D050"/>
                </a:solidFill>
                <a:effectLst>
                  <a:outerShdw blurRad="50800" dist="38100" algn="l" rotWithShape="0">
                    <a:prstClr val="black">
                      <a:alpha val="40000"/>
                    </a:prstClr>
                  </a:outerShdw>
                </a:effectLst>
              </a:rPr>
              <a:t>Low risk</a:t>
            </a:r>
          </a:p>
        </p:txBody>
      </p:sp>
      <p:sp>
        <p:nvSpPr>
          <p:cNvPr id="57" name="Text Box 12"/>
          <p:cNvSpPr txBox="1">
            <a:spLocks noChangeArrowheads="1"/>
          </p:cNvSpPr>
          <p:nvPr/>
        </p:nvSpPr>
        <p:spPr bwMode="auto">
          <a:xfrm>
            <a:off x="5253078" y="3814060"/>
            <a:ext cx="1180429" cy="279180"/>
          </a:xfrm>
          <a:prstGeom prst="rect">
            <a:avLst/>
          </a:prstGeom>
          <a:noFill/>
          <a:ln w="9525" algn="ctr">
            <a:noFill/>
            <a:miter lim="800000"/>
            <a:headEnd/>
            <a:tailEnd/>
          </a:ln>
        </p:spPr>
        <p:txBody>
          <a:bodyPr wrap="none" lIns="90000" tIns="46800" rIns="90000" bIns="46800">
            <a:spAutoFit/>
          </a:bodyPr>
          <a:lstStyle/>
          <a:p>
            <a:r>
              <a:rPr lang="en-US" sz="1200" b="1" dirty="0">
                <a:solidFill>
                  <a:srgbClr val="FFFF99"/>
                </a:solidFill>
                <a:effectLst>
                  <a:outerShdw blurRad="50800" dist="38100" algn="l" rotWithShape="0">
                    <a:prstClr val="black">
                      <a:alpha val="40000"/>
                    </a:prstClr>
                  </a:outerShdw>
                </a:effectLst>
              </a:rPr>
              <a:t>Moderate risk</a:t>
            </a:r>
          </a:p>
        </p:txBody>
      </p:sp>
      <p:sp>
        <p:nvSpPr>
          <p:cNvPr id="58" name="Text Box 13"/>
          <p:cNvSpPr txBox="1">
            <a:spLocks noChangeArrowheads="1"/>
          </p:cNvSpPr>
          <p:nvPr/>
        </p:nvSpPr>
        <p:spPr bwMode="auto">
          <a:xfrm>
            <a:off x="4366510" y="3814060"/>
            <a:ext cx="840593" cy="279180"/>
          </a:xfrm>
          <a:prstGeom prst="rect">
            <a:avLst/>
          </a:prstGeom>
          <a:noFill/>
          <a:ln w="9525" algn="ctr">
            <a:noFill/>
            <a:miter lim="800000"/>
            <a:headEnd/>
            <a:tailEnd/>
          </a:ln>
        </p:spPr>
        <p:txBody>
          <a:bodyPr wrap="none" lIns="90000" tIns="46800" rIns="90000" bIns="46800">
            <a:spAutoFit/>
          </a:bodyPr>
          <a:lstStyle/>
          <a:p>
            <a:r>
              <a:rPr lang="en-US" sz="1200" b="1" dirty="0">
                <a:solidFill>
                  <a:schemeClr val="accent3">
                    <a:lumMod val="60000"/>
                    <a:lumOff val="40000"/>
                  </a:schemeClr>
                </a:solidFill>
                <a:effectLst>
                  <a:outerShdw blurRad="50800" dist="38100" algn="l" rotWithShape="0">
                    <a:prstClr val="black">
                      <a:alpha val="40000"/>
                    </a:prstClr>
                  </a:outerShdw>
                </a:effectLst>
              </a:rPr>
              <a:t>High risk</a:t>
            </a:r>
          </a:p>
        </p:txBody>
      </p:sp>
      <p:sp>
        <p:nvSpPr>
          <p:cNvPr id="59" name="Text Box 14"/>
          <p:cNvSpPr txBox="1">
            <a:spLocks noChangeArrowheads="1"/>
          </p:cNvSpPr>
          <p:nvPr/>
        </p:nvSpPr>
        <p:spPr bwMode="auto">
          <a:xfrm>
            <a:off x="3217437" y="3813658"/>
            <a:ext cx="1191201" cy="279180"/>
          </a:xfrm>
          <a:prstGeom prst="rect">
            <a:avLst/>
          </a:prstGeom>
          <a:noFill/>
          <a:ln w="9525" algn="ctr">
            <a:noFill/>
            <a:miter lim="800000"/>
            <a:headEnd/>
            <a:tailEnd/>
          </a:ln>
        </p:spPr>
        <p:txBody>
          <a:bodyPr wrap="none" lIns="90000" tIns="46800" rIns="90000" bIns="46800">
            <a:spAutoFit/>
          </a:bodyPr>
          <a:lstStyle/>
          <a:p>
            <a:r>
              <a:rPr lang="en-US" sz="1200" b="1" dirty="0">
                <a:solidFill>
                  <a:srgbClr val="FF0000"/>
                </a:solidFill>
                <a:effectLst>
                  <a:outerShdw blurRad="50800" dist="38100" algn="l" rotWithShape="0">
                    <a:prstClr val="black">
                      <a:alpha val="40000"/>
                    </a:prstClr>
                  </a:outerShdw>
                </a:effectLst>
              </a:rPr>
              <a:t>Very high risk</a:t>
            </a:r>
          </a:p>
        </p:txBody>
      </p:sp>
    </p:spTree>
    <p:extLst>
      <p:ext uri="{BB962C8B-B14F-4D97-AF65-F5344CB8AC3E}">
        <p14:creationId xmlns:p14="http://schemas.microsoft.com/office/powerpoint/2010/main" val="1647878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Application </a:t>
            </a:r>
            <a:r>
              <a:rPr lang="en-US" dirty="0" smtClean="0"/>
              <a:t>OVERVIEW</a:t>
            </a:r>
            <a:endParaRPr lang="en-US" dirty="0"/>
          </a:p>
        </p:txBody>
      </p:sp>
      <p:sp>
        <p:nvSpPr>
          <p:cNvPr id="2" name="Slide Number Placeholder 1"/>
          <p:cNvSpPr>
            <a:spLocks noGrp="1"/>
          </p:cNvSpPr>
          <p:nvPr>
            <p:ph type="sldNum" sz="quarter" idx="4294967295"/>
          </p:nvPr>
        </p:nvSpPr>
        <p:spPr>
          <a:xfrm>
            <a:off x="0" y="6570663"/>
            <a:ext cx="501650" cy="228600"/>
          </a:xfrm>
        </p:spPr>
        <p:txBody>
          <a:bodyPr/>
          <a:lstStyle/>
          <a:p>
            <a:fld id="{F71C7896-8E11-4384-BFC5-C0974CDBC83D}" type="slidenum">
              <a:rPr lang="en-US" smtClean="0"/>
              <a:pPr/>
              <a:t>9</a:t>
            </a:fld>
            <a:endParaRPr lang="en-US" dirty="0"/>
          </a:p>
        </p:txBody>
      </p:sp>
    </p:spTree>
    <p:extLst>
      <p:ext uri="{BB962C8B-B14F-4D97-AF65-F5344CB8AC3E}">
        <p14:creationId xmlns:p14="http://schemas.microsoft.com/office/powerpoint/2010/main" val="3766783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Theme1</Template>
  <TotalTime>7766</TotalTime>
  <Words>4732</Words>
  <Application>Microsoft Office PowerPoint</Application>
  <PresentationFormat>On-screen Show (4:3)</PresentationFormat>
  <Paragraphs>1021</Paragraphs>
  <Slides>22</Slides>
  <Notes>15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Theme1</vt:lpstr>
      <vt:lpstr>CAST AIP – Out of the Box Presentation</vt:lpstr>
      <vt:lpstr>Agenda</vt:lpstr>
      <vt:lpstr>CAST OVERVIEW</vt:lpstr>
      <vt:lpstr>The Application Intelligence Platform: A $100m engine</vt:lpstr>
      <vt:lpstr>CAST: Verification of CISQ’s Standards</vt:lpstr>
      <vt:lpstr>CISQ focuses on the software flaws that matter</vt:lpstr>
      <vt:lpstr>Overview of CAST Quality Model</vt:lpstr>
      <vt:lpstr>Computation of score 1 to 4</vt:lpstr>
      <vt:lpstr>Application OVERVIEW</vt:lpstr>
      <vt:lpstr>Context &amp; Objectives</vt:lpstr>
      <vt:lpstr>Executive Summary</vt:lpstr>
      <vt:lpstr>Risk Drivers analysis</vt:lpstr>
      <vt:lpstr>Technical Debt</vt:lpstr>
      <vt:lpstr>Maintenability Cost</vt:lpstr>
      <vt:lpstr>Compliance</vt:lpstr>
      <vt:lpstr>Potential Points of failures: Propagated Risk Index</vt:lpstr>
      <vt:lpstr>Potential Points of failures: Transaction Risk Index</vt:lpstr>
      <vt:lpstr>recommendations</vt:lpstr>
      <vt:lpstr>Proposed Action Plan</vt:lpstr>
      <vt:lpstr>Rule name</vt:lpstr>
      <vt:lpstr>Rule name</vt:lpstr>
      <vt:lpstr>Rule name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creator>
  <cp:lastModifiedBy>Aimen Mosbah</cp:lastModifiedBy>
  <cp:revision>203</cp:revision>
  <dcterms:created xsi:type="dcterms:W3CDTF">2013-01-22T15:43:13Z</dcterms:created>
  <dcterms:modified xsi:type="dcterms:W3CDTF">2014-01-27T16:55:19Z</dcterms:modified>
</cp:coreProperties>
</file>