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21"/>
  </p:notesMasterIdLst>
  <p:handoutMasterIdLst>
    <p:handoutMasterId r:id="rId22"/>
  </p:handoutMasterIdLst>
  <p:sldIdLst>
    <p:sldId id="373" r:id="rId2"/>
    <p:sldId id="776" r:id="rId3"/>
    <p:sldId id="777" r:id="rId4"/>
    <p:sldId id="740" r:id="rId5"/>
    <p:sldId id="759" r:id="rId6"/>
    <p:sldId id="763" r:id="rId7"/>
    <p:sldId id="775" r:id="rId8"/>
    <p:sldId id="746" r:id="rId9"/>
    <p:sldId id="756" r:id="rId10"/>
    <p:sldId id="758" r:id="rId11"/>
    <p:sldId id="771" r:id="rId12"/>
    <p:sldId id="767" r:id="rId13"/>
    <p:sldId id="730" r:id="rId14"/>
    <p:sldId id="731" r:id="rId15"/>
    <p:sldId id="732" r:id="rId16"/>
    <p:sldId id="733" r:id="rId17"/>
    <p:sldId id="734" r:id="rId18"/>
    <p:sldId id="735" r:id="rId19"/>
    <p:sldId id="73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776"/>
            <p14:sldId id="777"/>
            <p14:sldId id="740"/>
            <p14:sldId id="759"/>
            <p14:sldId id="763"/>
            <p14:sldId id="775"/>
            <p14:sldId id="746"/>
            <p14:sldId id="756"/>
            <p14:sldId id="758"/>
            <p14:sldId id="771"/>
            <p14:sldId id="767"/>
            <p14:sldId id="730"/>
            <p14:sldId id="731"/>
            <p14:sldId id="732"/>
            <p14:sldId id="733"/>
            <p14:sldId id="734"/>
            <p14:sldId id="735"/>
            <p14:sldId id="736"/>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CF7600"/>
    <a:srgbClr val="6BE6DE"/>
    <a:srgbClr val="CEF7F4"/>
    <a:srgbClr val="9CEEE9"/>
    <a:srgbClr val="188E86"/>
    <a:srgbClr val="FEB861"/>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87" d="100"/>
          <a:sy n="87" d="100"/>
        </p:scale>
        <p:origin x="562" y="58"/>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4550645875148302"/>
          <c:y val="3.2133153882921761E-2"/>
          <c:w val="0.62073855053833549"/>
          <c:h val="0.91066434061011869"/>
        </c:manualLayout>
      </c:layout>
      <c:pieChart>
        <c:varyColors val="1"/>
        <c:ser>
          <c:idx val="0"/>
          <c:order val="0"/>
          <c:tx>
            <c:strRef>
              <c:f>Sheet1!$B$1:$B$2</c:f>
              <c:strCache>
                <c:ptCount val="2"/>
                <c:pt idx="0">
                  <c:v>LOCs</c:v>
                </c:pt>
                <c:pt idx="1">
                  <c:v>39429</c:v>
                </c:pt>
              </c:strCache>
            </c:strRef>
          </c:tx>
          <c:dPt>
            <c:idx val="0"/>
            <c:bubble3D val="0"/>
            <c:spPr>
              <a:solidFill>
                <a:schemeClr val="accent3"/>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0-E6B6-4200-92CD-94BFF518B1D0}"/>
              </c:ext>
            </c:extLst>
          </c:dPt>
          <c:dLbls>
            <c:dLbl>
              <c:idx val="0"/>
              <c:layout>
                <c:manualLayout>
                  <c:x val="0.24288311061129531"/>
                  <c:y val="-9.6750717452054838E-2"/>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E6B6-4200-92CD-94BFF518B1D0}"/>
                </c:ext>
              </c:extLst>
            </c:dLbl>
            <c:dLbl>
              <c:idx val="1"/>
              <c:layout>
                <c:manualLayout>
                  <c:x val="-0.16499665241873709"/>
                  <c:y val="0"/>
                </c:manualLayout>
              </c:layout>
              <c:tx>
                <c:rich>
                  <a:bodyPr/>
                  <a:lstStyle/>
                  <a:p>
                    <a:r>
                      <a:rPr lang="en-US" dirty="0"/>
                      <a:t>JavaScript
19,610</a:t>
                    </a:r>
                  </a:p>
                </c:rich>
              </c:tx>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E6B6-4200-92CD-94BFF518B1D0}"/>
                </c:ext>
              </c:extLst>
            </c:dLbl>
            <c:dLbl>
              <c:idx val="2"/>
              <c:layout>
                <c:manualLayout>
                  <c:x val="2.1036860101964011E-2"/>
                  <c:y val="0.19099752174741891"/>
                </c:manualLayout>
              </c:layout>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E6B6-4200-92CD-94BFF518B1D0}"/>
                </c:ext>
              </c:extLst>
            </c:dLbl>
            <c:dLbl>
              <c:idx val="3"/>
              <c:layout>
                <c:manualLayout>
                  <c:x val="0.22487230950946971"/>
                  <c:y val="0"/>
                </c:manualLayout>
              </c:layout>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E6B6-4200-92CD-94BFF518B1D0}"/>
                </c:ext>
              </c:extLst>
            </c:dLbl>
            <c:dLbl>
              <c:idx val="4"/>
              <c:layout>
                <c:manualLayout>
                  <c:x val="0.40546210295141688"/>
                  <c:y val="4.1916167664670663E-2"/>
                </c:manualLayout>
              </c:layout>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E6B6-4200-92CD-94BFF518B1D0}"/>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1"/>
            <c:showSerName val="0"/>
            <c:showPercent val="0"/>
            <c:showBubbleSize val="0"/>
            <c:separator>
</c:separator>
            <c:showLeaderLines val="0"/>
            <c:extLst>
              <c:ext xmlns:c15="http://schemas.microsoft.com/office/drawing/2012/chart" uri="{CE6537A1-D6FC-4f65-9D91-7224C49458BB}"/>
            </c:extLst>
          </c:dLbls>
          <c:cat>
            <c:strRef>
              <c:f>Sheet1!$A$2:$B$2</c:f>
              <c:strCache>
                <c:ptCount val="2"/>
                <c:pt idx="0">
                  <c:v>JEE</c:v>
                </c:pt>
                <c:pt idx="1">
                  <c:v>39429</c:v>
                </c:pt>
              </c:strCache>
            </c:strRef>
          </c:cat>
          <c:val>
            <c:numRef>
              <c:f>Sheet1!$B$2:$B$2</c:f>
              <c:numCache>
                <c:formatCode>#,##0</c:formatCode>
                <c:ptCount val="1"/>
                <c:pt idx="0">
                  <c:v>39429</c:v>
                </c:pt>
              </c:numCache>
            </c:numRef>
          </c:val>
          <c:extLst>
            <c:ext xmlns:c16="http://schemas.microsoft.com/office/drawing/2014/chart" uri="{C3380CC4-5D6E-409C-BE32-E72D297353CC}">
              <c16:uniqueId val="{00000005-E6B6-4200-92CD-94BFF518B1D0}"/>
            </c:ext>
          </c:extLst>
        </c:ser>
        <c:dLbls>
          <c:showLegendKey val="0"/>
          <c:showVal val="1"/>
          <c:showCatName val="1"/>
          <c:showSerName val="0"/>
          <c:showPercent val="0"/>
          <c:showBubbleSize val="0"/>
          <c:showLeaderLines val="0"/>
        </c:dLbls>
        <c:firstSliceAng val="0"/>
      </c:pieChart>
      <c:spPr>
        <a:noFill/>
        <a:ln>
          <a:noFill/>
        </a:ln>
        <a:effectLst/>
      </c:spPr>
    </c:plotArea>
    <c:plotVisOnly val="1"/>
    <c:dispBlanksAs val="zero"/>
    <c:showDLblsOverMax val="0"/>
  </c:chart>
  <c:spPr>
    <a:solidFill>
      <a:schemeClr val="lt1"/>
    </a:solidFill>
    <a:ln w="6350" cap="flat" cmpd="sng" algn="ctr">
      <a:noFill/>
      <a:prstDash val="solid"/>
      <a:round/>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7639496560289106"/>
          <c:y val="6.0353242163017446E-3"/>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3">
                      <a:shade val="53000"/>
                      <a:satMod val="103000"/>
                      <a:lumMod val="102000"/>
                      <a:tint val="94000"/>
                    </a:schemeClr>
                  </a:gs>
                  <a:gs pos="50000">
                    <a:schemeClr val="accent3">
                      <a:shade val="53000"/>
                      <a:satMod val="110000"/>
                      <a:lumMod val="100000"/>
                      <a:shade val="100000"/>
                    </a:schemeClr>
                  </a:gs>
                  <a:gs pos="100000">
                    <a:schemeClr val="accent3">
                      <a:shade val="53000"/>
                      <a:lumMod val="99000"/>
                      <a:satMod val="120000"/>
                      <a:shade val="78000"/>
                    </a:schemeClr>
                  </a:gs>
                </a:gsLst>
                <a:lin ang="5400000" scaled="0"/>
              </a:gradFill>
              <a:ln>
                <a:noFill/>
              </a:ln>
              <a:effectLst/>
            </c:spPr>
          </c:dPt>
          <c:dPt>
            <c:idx val="1"/>
            <c:bubble3D val="0"/>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bubble3D val="0"/>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9238-4F36-9F4E-33A259CA187D}"/>
              </c:ext>
            </c:extLst>
          </c:dPt>
          <c:dPt>
            <c:idx val="4"/>
            <c:bubble3D val="0"/>
            <c:spPr>
              <a:gradFill rotWithShape="1">
                <a:gsLst>
                  <a:gs pos="0">
                    <a:schemeClr val="accent3">
                      <a:tint val="54000"/>
                      <a:satMod val="103000"/>
                      <a:lumMod val="102000"/>
                      <a:tint val="94000"/>
                    </a:schemeClr>
                  </a:gs>
                  <a:gs pos="50000">
                    <a:schemeClr val="accent3">
                      <a:tint val="54000"/>
                      <a:satMod val="110000"/>
                      <a:lumMod val="100000"/>
                      <a:shade val="100000"/>
                    </a:schemeClr>
                  </a:gs>
                  <a:gs pos="100000">
                    <a:schemeClr val="accent3">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9238-4F36-9F4E-33A259CA187D}"/>
              </c:ext>
            </c:extLst>
          </c:dPt>
          <c:dLbls>
            <c:dLbl>
              <c:idx val="3"/>
              <c:layout>
                <c:manualLayout>
                  <c:x val="-0.20676843965933492"/>
                  <c:y val="2.3952095808383235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9238-4F36-9F4E-33A259CA187D}"/>
                </c:ext>
              </c:extLst>
            </c:dLbl>
            <c:dLbl>
              <c:idx val="4"/>
              <c:layout>
                <c:manualLayout>
                  <c:x val="0.40546210295141688"/>
                  <c:y val="4.1916167664670663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9238-4F36-9F4E-33A259CA187D}"/>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1"/>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9238-4F36-9F4E-33A259CA187D}"/>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03E6-4106-9C91-B57312322625}"/>
            </c:ext>
          </c:extLst>
        </c:ser>
        <c:ser>
          <c:idx val="1"/>
          <c:order val="1"/>
          <c:tx>
            <c:strRef>
              <c:f>Sheet1!$C$1</c:f>
              <c:strCache>
                <c:ptCount val="1"/>
                <c:pt idx="0">
                  <c:v>V1</c:v>
                </c:pt>
              </c:strCache>
            </c:strRef>
          </c:tx>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03E6-4106-9C91-B57312322625}"/>
            </c:ext>
          </c:extLst>
        </c:ser>
        <c:dLbls>
          <c:showLegendKey val="0"/>
          <c:showVal val="0"/>
          <c:showCatName val="0"/>
          <c:showSerName val="0"/>
          <c:showPercent val="0"/>
          <c:showBubbleSize val="0"/>
        </c:dLbls>
        <c:axId val="243858336"/>
        <c:axId val="243859512"/>
      </c:radarChart>
      <c:catAx>
        <c:axId val="24385833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43859512"/>
        <c:crosses val="autoZero"/>
        <c:auto val="1"/>
        <c:lblAlgn val="ctr"/>
        <c:lblOffset val="100"/>
        <c:noMultiLvlLbl val="0"/>
      </c:catAx>
      <c:valAx>
        <c:axId val="243859512"/>
        <c:scaling>
          <c:orientation val="minMax"/>
          <c:max val="4"/>
          <c:min val="1"/>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43858336"/>
        <c:crosses val="autoZero"/>
        <c:crossBetween val="between"/>
      </c:valAx>
      <c:spPr>
        <a:noFill/>
        <a:ln>
          <a:noFill/>
        </a:ln>
        <a:effectLst/>
      </c:spPr>
    </c:plotArea>
    <c:legend>
      <c:legendPos val="r"/>
      <c:layout>
        <c:manualLayout>
          <c:xMode val="edge"/>
          <c:yMode val="edge"/>
          <c:x val="0.43291157549652493"/>
          <c:y val="0.62455133349716696"/>
          <c:w val="0.33971742157848467"/>
          <c:h val="0.3450615529898442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0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Sheet1!$A$2:$A$3</c:f>
              <c:numCache>
                <c:formatCode>m/d/yyyy</c:formatCode>
                <c:ptCount val="2"/>
                <c:pt idx="0">
                  <c:v>41471</c:v>
                </c:pt>
                <c:pt idx="1">
                  <c:v>41471</c:v>
                </c:pt>
              </c:numCache>
            </c:numRef>
          </c:cat>
          <c:val>
            <c:numRef>
              <c:f>Sheet1!$B$2:$B$3</c:f>
              <c:numCache>
                <c:formatCode>General</c:formatCode>
                <c:ptCount val="2"/>
                <c:pt idx="0">
                  <c:v>3.00283744623705</c:v>
                </c:pt>
                <c:pt idx="1">
                  <c:v>3.00283744623705</c:v>
                </c:pt>
              </c:numCache>
            </c:numRef>
          </c:val>
          <c:smooth val="0"/>
          <c:extLst>
            <c:ext xmlns:c16="http://schemas.microsoft.com/office/drawing/2014/chart" uri="{C3380CC4-5D6E-409C-BE32-E72D297353CC}">
              <c16:uniqueId val="{00000000-CA16-4621-A418-99ECF18CBCFB}"/>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Sheet1!$A$2:$A$3</c:f>
              <c:numCache>
                <c:formatCode>m/d/yyyy</c:formatCode>
                <c:ptCount val="2"/>
                <c:pt idx="0">
                  <c:v>41471</c:v>
                </c:pt>
                <c:pt idx="1">
                  <c:v>41471</c:v>
                </c:pt>
              </c:numCache>
            </c:numRef>
          </c:cat>
          <c:val>
            <c:numRef>
              <c:f>Sheet1!$C$2:$C$3</c:f>
              <c:numCache>
                <c:formatCode>General</c:formatCode>
                <c:ptCount val="2"/>
                <c:pt idx="0">
                  <c:v>2.8029747797949001</c:v>
                </c:pt>
                <c:pt idx="1">
                  <c:v>2.8029747797949001</c:v>
                </c:pt>
              </c:numCache>
            </c:numRef>
          </c:val>
          <c:smooth val="0"/>
          <c:extLst>
            <c:ext xmlns:c16="http://schemas.microsoft.com/office/drawing/2014/chart" uri="{C3380CC4-5D6E-409C-BE32-E72D297353CC}">
              <c16:uniqueId val="{00000001-CA16-4621-A418-99ECF18CBCFB}"/>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Sheet1!$A$2:$A$3</c:f>
              <c:numCache>
                <c:formatCode>m/d/yyyy</c:formatCode>
                <c:ptCount val="2"/>
                <c:pt idx="0">
                  <c:v>41471</c:v>
                </c:pt>
                <c:pt idx="1">
                  <c:v>41471</c:v>
                </c:pt>
              </c:numCache>
            </c:numRef>
          </c:cat>
          <c:val>
            <c:numRef>
              <c:f>Sheet1!$D$2:$D$3</c:f>
              <c:numCache>
                <c:formatCode>General</c:formatCode>
                <c:ptCount val="2"/>
                <c:pt idx="0">
                  <c:v>2.8999152978371998</c:v>
                </c:pt>
                <c:pt idx="1">
                  <c:v>2.8999152978371998</c:v>
                </c:pt>
              </c:numCache>
            </c:numRef>
          </c:val>
          <c:smooth val="0"/>
          <c:extLst>
            <c:ext xmlns:c16="http://schemas.microsoft.com/office/drawing/2014/chart" uri="{C3380CC4-5D6E-409C-BE32-E72D297353CC}">
              <c16:uniqueId val="{00000002-CA16-4621-A418-99ECF18CBCFB}"/>
            </c:ext>
          </c:extLst>
        </c:ser>
        <c:dLbls>
          <c:showLegendKey val="0"/>
          <c:showVal val="0"/>
          <c:showCatName val="0"/>
          <c:showSerName val="0"/>
          <c:showPercent val="0"/>
          <c:showBubbleSize val="0"/>
        </c:dLbls>
        <c:marker val="1"/>
        <c:smooth val="0"/>
        <c:axId val="243861472"/>
        <c:axId val="243580856"/>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Sheet1!$A$2:$A$3</c:f>
              <c:numCache>
                <c:formatCode>m/d/yyyy</c:formatCode>
                <c:ptCount val="2"/>
                <c:pt idx="0">
                  <c:v>41471</c:v>
                </c:pt>
                <c:pt idx="1">
                  <c:v>41471</c:v>
                </c:pt>
              </c:numCache>
            </c:numRef>
          </c:cat>
          <c:val>
            <c:numRef>
              <c:f>Sheet1!$E$2:$E$3</c:f>
              <c:numCache>
                <c:formatCode>General</c:formatCode>
                <c:ptCount val="2"/>
                <c:pt idx="0">
                  <c:v>247056</c:v>
                </c:pt>
                <c:pt idx="1">
                  <c:v>247056</c:v>
                </c:pt>
              </c:numCache>
            </c:numRef>
          </c:val>
          <c:smooth val="0"/>
          <c:extLst>
            <c:ext xmlns:c16="http://schemas.microsoft.com/office/drawing/2014/chart" uri="{C3380CC4-5D6E-409C-BE32-E72D297353CC}">
              <c16:uniqueId val="{00000003-CA16-4621-A418-99ECF18CBCFB}"/>
            </c:ext>
          </c:extLst>
        </c:ser>
        <c:dLbls>
          <c:showLegendKey val="0"/>
          <c:showVal val="0"/>
          <c:showCatName val="0"/>
          <c:showSerName val="0"/>
          <c:showPercent val="0"/>
          <c:showBubbleSize val="0"/>
        </c:dLbls>
        <c:marker val="1"/>
        <c:smooth val="0"/>
        <c:axId val="294995376"/>
        <c:axId val="294993808"/>
      </c:lineChart>
      <c:catAx>
        <c:axId val="243861472"/>
        <c:scaling>
          <c:orientation val="minMax"/>
        </c:scaling>
        <c:delete val="0"/>
        <c:axPos val="b"/>
        <c:numFmt formatCode="m/d/yyyy" sourceLinked="1"/>
        <c:majorTickMark val="out"/>
        <c:minorTickMark val="none"/>
        <c:tickLblPos val="nextTo"/>
        <c:crossAx val="243580856"/>
        <c:crosses val="autoZero"/>
        <c:auto val="0"/>
        <c:lblAlgn val="ctr"/>
        <c:lblOffset val="100"/>
        <c:noMultiLvlLbl val="1"/>
      </c:catAx>
      <c:valAx>
        <c:axId val="243580856"/>
        <c:scaling>
          <c:orientation val="minMax"/>
          <c:max val="4.0999999999999996"/>
          <c:min val="1.8"/>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243861472"/>
        <c:crosses val="autoZero"/>
        <c:crossBetween val="midCat"/>
        <c:majorUnit val="0.5"/>
      </c:valAx>
      <c:valAx>
        <c:axId val="294993808"/>
        <c:scaling>
          <c:orientation val="minMax"/>
        </c:scaling>
        <c:delete val="0"/>
        <c:axPos val="r"/>
        <c:numFmt formatCode="General" sourceLinked="1"/>
        <c:majorTickMark val="out"/>
        <c:minorTickMark val="none"/>
        <c:tickLblPos val="nextTo"/>
        <c:crossAx val="294995376"/>
        <c:crosses val="max"/>
        <c:crossBetween val="between"/>
      </c:valAx>
      <c:dateAx>
        <c:axId val="294995376"/>
        <c:scaling>
          <c:orientation val="minMax"/>
        </c:scaling>
        <c:delete val="1"/>
        <c:axPos val="b"/>
        <c:numFmt formatCode="m/d/yyyy" sourceLinked="1"/>
        <c:majorTickMark val="out"/>
        <c:minorTickMark val="none"/>
        <c:tickLblPos val="none"/>
        <c:crossAx val="294993808"/>
        <c:crosses val="autoZero"/>
        <c:auto val="1"/>
        <c:lblOffset val="100"/>
        <c:baseTimeUnit val="days"/>
      </c:dateAx>
    </c:plotArea>
    <c:legend>
      <c:legendPos val="r"/>
      <c:layout>
        <c:manualLayout>
          <c:xMode val="edge"/>
          <c:yMode val="edge"/>
          <c:x val="0.87500626387915226"/>
          <c:y val="0.2212100214745884"/>
          <c:w val="0.11797923183774152"/>
          <c:h val="0.32665116522196663"/>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Perf</c:v>
                </c:pt>
                <c:pt idx="4">
                  <c:v>Secu</c:v>
                </c:pt>
              </c:strCache>
            </c:strRef>
          </c:cat>
          <c:val>
            <c:numRef>
              <c:f>Sheet1!$B$2:$B$6</c:f>
              <c:numCache>
                <c:formatCode>General</c:formatCode>
                <c:ptCount val="5"/>
                <c:pt idx="0">
                  <c:v>3.0435065314555598</c:v>
                </c:pt>
                <c:pt idx="1">
                  <c:v>3.0848644120787299</c:v>
                </c:pt>
                <c:pt idx="2">
                  <c:v>3.0700437349600902</c:v>
                </c:pt>
                <c:pt idx="3">
                  <c:v>3.0022934727830801</c:v>
                </c:pt>
                <c:pt idx="4">
                  <c:v>2.7024735254530499</c:v>
                </c:pt>
              </c:numCache>
            </c:numRef>
          </c:val>
          <c:extLst>
            <c:ext xmlns:c16="http://schemas.microsoft.com/office/drawing/2014/chart" uri="{C3380CC4-5D6E-409C-BE32-E72D297353CC}">
              <c16:uniqueId val="{00000000-7649-4A4A-9419-0A7B70CA85CB}"/>
            </c:ext>
          </c:extLst>
        </c:ser>
        <c:ser>
          <c:idx val="1"/>
          <c:order val="1"/>
          <c:tx>
            <c:strRef>
              <c:f>Sheet1!$C$1</c:f>
              <c:strCache>
                <c:ptCount val="1"/>
                <c:pt idx="0">
                  <c:v>v1</c:v>
                </c:pt>
              </c:strCache>
            </c:strRef>
          </c:tx>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3.1187161625405699</c:v>
                </c:pt>
                <c:pt idx="1">
                  <c:v>3.24086766339442</c:v>
                </c:pt>
                <c:pt idx="2">
                  <c:v>3.2003046895990201</c:v>
                </c:pt>
                <c:pt idx="3">
                  <c:v>2.9649500624748399</c:v>
                </c:pt>
                <c:pt idx="4">
                  <c:v>2.8028936054498699</c:v>
                </c:pt>
              </c:numCache>
            </c:numRef>
          </c:val>
          <c:extLst>
            <c:ext xmlns:c16="http://schemas.microsoft.com/office/drawing/2014/chart" uri="{C3380CC4-5D6E-409C-BE32-E72D297353CC}">
              <c16:uniqueId val="{00000001-7649-4A4A-9419-0A7B70CA85CB}"/>
            </c:ext>
          </c:extLst>
        </c:ser>
        <c:dLbls>
          <c:showLegendKey val="0"/>
          <c:showVal val="0"/>
          <c:showCatName val="0"/>
          <c:showSerName val="0"/>
          <c:showPercent val="0"/>
          <c:showBubbleSize val="0"/>
        </c:dLbls>
        <c:axId val="297695400"/>
        <c:axId val="297699320"/>
      </c:radarChart>
      <c:catAx>
        <c:axId val="297695400"/>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97699320"/>
        <c:crosses val="autoZero"/>
        <c:auto val="1"/>
        <c:lblAlgn val="ctr"/>
        <c:lblOffset val="100"/>
        <c:noMultiLvlLbl val="0"/>
      </c:catAx>
      <c:valAx>
        <c:axId val="297699320"/>
        <c:scaling>
          <c:orientation val="minMax"/>
          <c:max val="4"/>
          <c:min val="1"/>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97695400"/>
        <c:crosses val="autoZero"/>
        <c:crossBetween val="between"/>
      </c:valAx>
      <c:spPr>
        <a:noFill/>
        <a:ln>
          <a:noFill/>
        </a:ln>
        <a:effectLst/>
      </c:spPr>
    </c:plotArea>
    <c:legend>
      <c:legendPos val="r"/>
      <c:layout>
        <c:manualLayout>
          <c:xMode val="edge"/>
          <c:yMode val="edge"/>
          <c:x val="0.23342366496831579"/>
          <c:y val="0.65065387310346023"/>
          <c:w val="0.33971742157848461"/>
          <c:h val="0.3450615529898441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0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Sheet1!$A$2:$A$3</c:f>
              <c:numCache>
                <c:formatCode>m/d/yyyy</c:formatCode>
                <c:ptCount val="2"/>
                <c:pt idx="0">
                  <c:v>41471</c:v>
                </c:pt>
                <c:pt idx="1">
                  <c:v>41471</c:v>
                </c:pt>
              </c:numCache>
            </c:numRef>
          </c:cat>
          <c:val>
            <c:numRef>
              <c:f>Sheet1!$B$2:$B$3</c:f>
              <c:numCache>
                <c:formatCode>General</c:formatCode>
                <c:ptCount val="2"/>
                <c:pt idx="0">
                  <c:v>3.22227833485407</c:v>
                </c:pt>
                <c:pt idx="1">
                  <c:v>3.22227833485407</c:v>
                </c:pt>
              </c:numCache>
            </c:numRef>
          </c:val>
          <c:smooth val="0"/>
          <c:extLst>
            <c:ext xmlns:c16="http://schemas.microsoft.com/office/drawing/2014/chart" uri="{C3380CC4-5D6E-409C-BE32-E72D297353CC}">
              <c16:uniqueId val="{00000000-83AB-4132-B48B-D6E1CA7C8928}"/>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Sheet1!$A$2:$A$3</c:f>
              <c:numCache>
                <c:formatCode>m/d/yyyy</c:formatCode>
                <c:ptCount val="2"/>
                <c:pt idx="0">
                  <c:v>41471</c:v>
                </c:pt>
                <c:pt idx="1">
                  <c:v>41471</c:v>
                </c:pt>
              </c:numCache>
            </c:numRef>
          </c:cat>
          <c:val>
            <c:numRef>
              <c:f>Sheet1!$C$2:$C$3</c:f>
              <c:numCache>
                <c:formatCode>General</c:formatCode>
                <c:ptCount val="2"/>
                <c:pt idx="0">
                  <c:v>3.37460353532239</c:v>
                </c:pt>
                <c:pt idx="1">
                  <c:v>3.37460353532239</c:v>
                </c:pt>
              </c:numCache>
            </c:numRef>
          </c:val>
          <c:smooth val="0"/>
          <c:extLst>
            <c:ext xmlns:c16="http://schemas.microsoft.com/office/drawing/2014/chart" uri="{C3380CC4-5D6E-409C-BE32-E72D297353CC}">
              <c16:uniqueId val="{00000001-83AB-4132-B48B-D6E1CA7C8928}"/>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Sheet1!$A$2:$A$3</c:f>
              <c:numCache>
                <c:formatCode>m/d/yyyy</c:formatCode>
                <c:ptCount val="2"/>
                <c:pt idx="0">
                  <c:v>41471</c:v>
                </c:pt>
                <c:pt idx="1">
                  <c:v>41471</c:v>
                </c:pt>
              </c:numCache>
            </c:numRef>
          </c:cat>
          <c:val>
            <c:numRef>
              <c:f>Sheet1!$D$2:$D$3</c:f>
              <c:numCache>
                <c:formatCode>General</c:formatCode>
                <c:ptCount val="2"/>
                <c:pt idx="0">
                  <c:v>3.0980270042570801</c:v>
                </c:pt>
                <c:pt idx="1">
                  <c:v>3.0980270042570801</c:v>
                </c:pt>
              </c:numCache>
            </c:numRef>
          </c:val>
          <c:smooth val="0"/>
          <c:extLst>
            <c:ext xmlns:c16="http://schemas.microsoft.com/office/drawing/2014/chart" uri="{C3380CC4-5D6E-409C-BE32-E72D297353CC}">
              <c16:uniqueId val="{00000002-83AB-4132-B48B-D6E1CA7C8928}"/>
            </c:ext>
          </c:extLst>
        </c:ser>
        <c:ser>
          <c:idx val="3"/>
          <c:order val="3"/>
          <c:tx>
            <c:strRef>
              <c:f>Sheet1!$E$1</c:f>
              <c:strCache>
                <c:ptCount val="1"/>
                <c:pt idx="0">
                  <c:v>Perf</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Sheet1!$A$2:$A$3</c:f>
              <c:numCache>
                <c:formatCode>m/d/yyyy</c:formatCode>
                <c:ptCount val="2"/>
                <c:pt idx="0">
                  <c:v>41471</c:v>
                </c:pt>
                <c:pt idx="1">
                  <c:v>41471</c:v>
                </c:pt>
              </c:numCache>
            </c:numRef>
          </c:cat>
          <c:val>
            <c:numRef>
              <c:f>Sheet1!$E$2:$E$3</c:f>
              <c:numCache>
                <c:formatCode>General</c:formatCode>
                <c:ptCount val="2"/>
                <c:pt idx="0">
                  <c:v>2.7230321627380198</c:v>
                </c:pt>
                <c:pt idx="1">
                  <c:v>2.7230321627380198</c:v>
                </c:pt>
              </c:numCache>
            </c:numRef>
          </c:val>
          <c:smooth val="0"/>
          <c:extLst>
            <c:ext xmlns:c16="http://schemas.microsoft.com/office/drawing/2014/chart" uri="{C3380CC4-5D6E-409C-BE32-E72D297353CC}">
              <c16:uniqueId val="{00000003-83AB-4132-B48B-D6E1CA7C8928}"/>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Sheet1!$A$2:$A$3</c:f>
              <c:numCache>
                <c:formatCode>m/d/yyyy</c:formatCode>
                <c:ptCount val="2"/>
                <c:pt idx="0">
                  <c:v>41471</c:v>
                </c:pt>
                <c:pt idx="1">
                  <c:v>41471</c:v>
                </c:pt>
              </c:numCache>
            </c:numRef>
          </c:cat>
          <c:val>
            <c:numRef>
              <c:f>Sheet1!$F$2:$F$3</c:f>
              <c:numCache>
                <c:formatCode>General</c:formatCode>
                <c:ptCount val="2"/>
                <c:pt idx="0">
                  <c:v>2.7643778181858401</c:v>
                </c:pt>
                <c:pt idx="1">
                  <c:v>2.7643778181858401</c:v>
                </c:pt>
              </c:numCache>
            </c:numRef>
          </c:val>
          <c:smooth val="0"/>
          <c:extLst>
            <c:ext xmlns:c16="http://schemas.microsoft.com/office/drawing/2014/chart" uri="{C3380CC4-5D6E-409C-BE32-E72D297353CC}">
              <c16:uniqueId val="{00000004-83AB-4132-B48B-D6E1CA7C8928}"/>
            </c:ext>
          </c:extLst>
        </c:ser>
        <c:dLbls>
          <c:showLegendKey val="0"/>
          <c:showVal val="0"/>
          <c:showCatName val="0"/>
          <c:showSerName val="0"/>
          <c:showPercent val="0"/>
          <c:showBubbleSize val="0"/>
        </c:dLbls>
        <c:marker val="1"/>
        <c:smooth val="0"/>
        <c:axId val="297700496"/>
        <c:axId val="297694616"/>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Sheet1!$A$2:$A$3</c:f>
              <c:numCache>
                <c:formatCode>m/d/yyyy</c:formatCode>
                <c:ptCount val="2"/>
                <c:pt idx="0">
                  <c:v>41471</c:v>
                </c:pt>
                <c:pt idx="1">
                  <c:v>41471</c:v>
                </c:pt>
              </c:numCache>
            </c:numRef>
          </c:cat>
          <c:val>
            <c:numRef>
              <c:f>Sheet1!$G$2:$G$3</c:f>
              <c:numCache>
                <c:formatCode>General</c:formatCode>
                <c:ptCount val="2"/>
                <c:pt idx="0">
                  <c:v>247056</c:v>
                </c:pt>
                <c:pt idx="1">
                  <c:v>247056</c:v>
                </c:pt>
              </c:numCache>
            </c:numRef>
          </c:val>
          <c:smooth val="0"/>
          <c:extLst>
            <c:ext xmlns:c16="http://schemas.microsoft.com/office/drawing/2014/chart" uri="{C3380CC4-5D6E-409C-BE32-E72D297353CC}">
              <c16:uniqueId val="{00000005-83AB-4132-B48B-D6E1CA7C8928}"/>
            </c:ext>
          </c:extLst>
        </c:ser>
        <c:dLbls>
          <c:showLegendKey val="0"/>
          <c:showVal val="0"/>
          <c:showCatName val="0"/>
          <c:showSerName val="0"/>
          <c:showPercent val="0"/>
          <c:showBubbleSize val="0"/>
        </c:dLbls>
        <c:marker val="1"/>
        <c:smooth val="0"/>
        <c:axId val="297695008"/>
        <c:axId val="297700104"/>
      </c:lineChart>
      <c:catAx>
        <c:axId val="297700496"/>
        <c:scaling>
          <c:orientation val="minMax"/>
        </c:scaling>
        <c:delete val="0"/>
        <c:axPos val="b"/>
        <c:numFmt formatCode="m/d/yyyy" sourceLinked="1"/>
        <c:majorTickMark val="out"/>
        <c:minorTickMark val="none"/>
        <c:tickLblPos val="nextTo"/>
        <c:spPr>
          <a:ln w="12700" cmpd="sng"/>
        </c:spPr>
        <c:crossAx val="297694616"/>
        <c:crosses val="autoZero"/>
        <c:auto val="0"/>
        <c:lblAlgn val="ctr"/>
        <c:lblOffset val="100"/>
        <c:noMultiLvlLbl val="1"/>
      </c:catAx>
      <c:valAx>
        <c:axId val="297694616"/>
        <c:scaling>
          <c:orientation val="minMax"/>
          <c:max val="3.6"/>
          <c:min val="2.5"/>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297700496"/>
        <c:crosses val="autoZero"/>
        <c:crossBetween val="midCat"/>
        <c:majorUnit val="0.5"/>
      </c:valAx>
      <c:valAx>
        <c:axId val="297700104"/>
        <c:scaling>
          <c:orientation val="minMax"/>
        </c:scaling>
        <c:delete val="0"/>
        <c:axPos val="r"/>
        <c:numFmt formatCode="General" sourceLinked="1"/>
        <c:majorTickMark val="out"/>
        <c:minorTickMark val="none"/>
        <c:tickLblPos val="nextTo"/>
        <c:crossAx val="297695008"/>
        <c:crosses val="max"/>
        <c:crossBetween val="between"/>
      </c:valAx>
      <c:dateAx>
        <c:axId val="297695008"/>
        <c:scaling>
          <c:orientation val="minMax"/>
        </c:scaling>
        <c:delete val="1"/>
        <c:axPos val="b"/>
        <c:numFmt formatCode="m/d/yyyy" sourceLinked="1"/>
        <c:majorTickMark val="out"/>
        <c:minorTickMark val="none"/>
        <c:tickLblPos val="none"/>
        <c:crossAx val="297700104"/>
        <c:crosses val="autoZero"/>
        <c:auto val="1"/>
        <c:lblOffset val="100"/>
        <c:baseTimeUnit val="day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42243129543779"/>
          <c:y val="0.14086223576709081"/>
          <c:w val="0.78470605117305325"/>
          <c:h val="0.63035102487673678"/>
        </c:manualLayout>
      </c:layout>
      <c:lineChart>
        <c:grouping val="standard"/>
        <c:varyColors val="0"/>
        <c:ser>
          <c:idx val="0"/>
          <c:order val="0"/>
          <c:tx>
            <c:strRef>
              <c:f>Sheet1!$B$1</c:f>
              <c:strCache>
                <c:ptCount val="1"/>
                <c:pt idx="0">
                  <c:v>v2</c:v>
                </c:pt>
              </c:strCache>
            </c:strRef>
          </c:tx>
          <c:spPr>
            <a:ln w="25400">
              <a:solidFill>
                <a:srgbClr val="1F497D"/>
              </a:solidFill>
            </a:ln>
          </c:spPr>
          <c:marker>
            <c:symbol val="none"/>
          </c:marker>
          <c:cat>
            <c:strRef>
              <c:f>Sheet1!$A$2:$A$7</c:f>
              <c:strCache>
                <c:ptCount val="5"/>
                <c:pt idx="1">
                  <c:v>Low</c:v>
                </c:pt>
                <c:pt idx="2">
                  <c:v>Average</c:v>
                </c:pt>
                <c:pt idx="3">
                  <c:v>High</c:v>
                </c:pt>
                <c:pt idx="4">
                  <c:v>Very High</c:v>
                </c:pt>
              </c:strCache>
            </c:strRef>
          </c:cat>
          <c:val>
            <c:numRef>
              <c:f>Sheet1!$B$2:$B$7</c:f>
              <c:numCache>
                <c:formatCode>General</c:formatCode>
                <c:ptCount val="6"/>
                <c:pt idx="0">
                  <c:v>0</c:v>
                </c:pt>
                <c:pt idx="1">
                  <c:v>2553</c:v>
                </c:pt>
                <c:pt idx="2">
                  <c:v>280</c:v>
                </c:pt>
                <c:pt idx="3">
                  <c:v>60</c:v>
                </c:pt>
                <c:pt idx="4">
                  <c:v>27</c:v>
                </c:pt>
                <c:pt idx="5">
                  <c:v>0</c:v>
                </c:pt>
              </c:numCache>
            </c:numRef>
          </c:val>
          <c:smooth val="1"/>
          <c:extLst>
            <c:ext xmlns:c16="http://schemas.microsoft.com/office/drawing/2014/chart" uri="{C3380CC4-5D6E-409C-BE32-E72D297353CC}">
              <c16:uniqueId val="{00000000-D8D2-4A58-941B-273B8DA43B3B}"/>
            </c:ext>
          </c:extLst>
        </c:ser>
        <c:ser>
          <c:idx val="1"/>
          <c:order val="1"/>
          <c:tx>
            <c:strRef>
              <c:f>Sheet1!$C$1</c:f>
              <c:strCache>
                <c:ptCount val="1"/>
                <c:pt idx="0">
                  <c:v>v1</c:v>
                </c:pt>
              </c:strCache>
            </c:strRef>
          </c:tx>
          <c:spPr>
            <a:ln w="19050">
              <a:solidFill>
                <a:schemeClr val="accent2">
                  <a:lumMod val="60000"/>
                  <a:lumOff val="40000"/>
                </a:schemeClr>
              </a:solidFill>
            </a:ln>
          </c:spPr>
          <c:marker>
            <c:symbol val="none"/>
          </c:marker>
          <c:cat>
            <c:strRef>
              <c:f>Sheet1!$A$2:$A$7</c:f>
              <c:strCache>
                <c:ptCount val="5"/>
                <c:pt idx="1">
                  <c:v>Low</c:v>
                </c:pt>
                <c:pt idx="2">
                  <c:v>Average</c:v>
                </c:pt>
                <c:pt idx="3">
                  <c:v>High</c:v>
                </c:pt>
                <c:pt idx="4">
                  <c:v>Very High</c:v>
                </c:pt>
              </c:strCache>
            </c:strRef>
          </c:cat>
          <c:val>
            <c:numRef>
              <c:f>Sheet1!$C$2:$C$7</c:f>
              <c:numCache>
                <c:formatCode>General</c:formatCode>
                <c:ptCount val="6"/>
                <c:pt idx="0">
                  <c:v>0</c:v>
                </c:pt>
                <c:pt idx="1">
                  <c:v>2553</c:v>
                </c:pt>
                <c:pt idx="2">
                  <c:v>219</c:v>
                </c:pt>
                <c:pt idx="3">
                  <c:v>61</c:v>
                </c:pt>
                <c:pt idx="4">
                  <c:v>21</c:v>
                </c:pt>
                <c:pt idx="5">
                  <c:v>0</c:v>
                </c:pt>
              </c:numCache>
            </c:numRef>
          </c:val>
          <c:smooth val="1"/>
          <c:extLst>
            <c:ext xmlns:c16="http://schemas.microsoft.com/office/drawing/2014/chart" uri="{C3380CC4-5D6E-409C-BE32-E72D297353CC}">
              <c16:uniqueId val="{00000001-D8D2-4A58-941B-273B8DA43B3B}"/>
            </c:ext>
          </c:extLst>
        </c:ser>
        <c:dLbls>
          <c:showLegendKey val="0"/>
          <c:showVal val="0"/>
          <c:showCatName val="0"/>
          <c:showSerName val="0"/>
          <c:showPercent val="0"/>
          <c:showBubbleSize val="0"/>
        </c:dLbls>
        <c:smooth val="0"/>
        <c:axId val="294999296"/>
        <c:axId val="364109280"/>
      </c:lineChart>
      <c:catAx>
        <c:axId val="294999296"/>
        <c:scaling>
          <c:orientation val="minMax"/>
        </c:scaling>
        <c:delete val="0"/>
        <c:axPos val="b"/>
        <c:numFmt formatCode="General" sourceLinked="0"/>
        <c:majorTickMark val="out"/>
        <c:minorTickMark val="none"/>
        <c:tickLblPos val="nextTo"/>
        <c:crossAx val="364109280"/>
        <c:crosses val="autoZero"/>
        <c:auto val="1"/>
        <c:lblAlgn val="ctr"/>
        <c:lblOffset val="100"/>
        <c:noMultiLvlLbl val="0"/>
      </c:catAx>
      <c:valAx>
        <c:axId val="364109280"/>
        <c:scaling>
          <c:orientation val="minMax"/>
          <c:min val="0"/>
        </c:scaling>
        <c:delete val="0"/>
        <c:axPos val="l"/>
        <c:majorGridlines/>
        <c:numFmt formatCode="General" sourceLinked="1"/>
        <c:majorTickMark val="out"/>
        <c:minorTickMark val="none"/>
        <c:tickLblPos val="nextTo"/>
        <c:txPr>
          <a:bodyPr/>
          <a:lstStyle/>
          <a:p>
            <a:pPr>
              <a:defRPr sz="1000"/>
            </a:pPr>
            <a:endParaRPr lang="en-US"/>
          </a:p>
        </c:txPr>
        <c:crossAx val="294999296"/>
        <c:crosses val="autoZero"/>
        <c:crossBetween val="midCat"/>
      </c:valAx>
    </c:plotArea>
    <c:legend>
      <c:legendPos val="r"/>
      <c:layout>
        <c:manualLayout>
          <c:xMode val="edge"/>
          <c:yMode val="edge"/>
          <c:x val="0.26226779399500172"/>
          <c:y val="6.528694705391018E-3"/>
          <c:w val="0.73264217933727072"/>
          <c:h val="7.6472167448230641E-2"/>
        </c:manualLayout>
      </c:layout>
      <c:overlay val="0"/>
      <c:txPr>
        <a:bodyPr/>
        <a:lstStyle/>
        <a:p>
          <a:pPr>
            <a:defRPr sz="1000"/>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35">
  <cs:axisTitle>
    <cs:lnRef idx="0"/>
    <cs:fillRef idx="0"/>
    <cs:effectRef idx="0"/>
    <cs:fontRef idx="minor">
      <a:schemeClr val="dk1"/>
    </cs:fontRef>
    <cs:defRPr sz="1000" b="1" kern="1200"/>
  </cs:axisTitle>
  <cs:categoryAxis>
    <cs:lnRef idx="1">
      <a:schemeClr val="dk1">
        <a:tint val="75000"/>
      </a:schemeClr>
    </cs:lnRef>
    <cs:fillRef idx="0"/>
    <cs:effectRef idx="0"/>
    <cs:fontRef idx="minor">
      <a:schemeClr val="dk1"/>
    </cs:fontRef>
    <cs:spPr>
      <a:ln>
        <a:round/>
      </a:ln>
    </cs:spPr>
    <cs:defRPr sz="1000" kern="1200"/>
  </cs:categoryAxis>
  <cs:chartArea>
    <cs:lnRef idx="1">
      <a:schemeClr val="dk1">
        <a:tint val="75000"/>
      </a:schemeClr>
    </cs:lnRef>
    <cs:fillRef idx="1">
      <a:schemeClr val="lt1"/>
    </cs:fillRef>
    <cs:effectRef idx="0"/>
    <cs:fontRef idx="minor">
      <a:schemeClr val="dk1"/>
    </cs:fontRef>
    <cs:spPr>
      <a:ln>
        <a:round/>
      </a:ln>
    </cs:spPr>
    <cs:defRPr sz="1000" kern="1200"/>
  </cs:chartArea>
  <cs:dataLabel>
    <cs:lnRef idx="0"/>
    <cs:fillRef idx="0"/>
    <cs:effectRef idx="0"/>
    <cs:fontRef idx="minor">
      <a:schemeClr val="dk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1" mods="ignoreCSTransforms">
      <cs:styleClr val="0">
        <a:shade val="50000"/>
      </cs:styleClr>
    </cs:lnRef>
    <cs:fillRef idx="1">
      <cs:styleClr val="auto"/>
    </cs:fillRef>
    <cs:effectRef idx="0"/>
    <cs:fontRef idx="minor">
      <a:schemeClr val="dk1"/>
    </cs:fontRef>
    <cs:spPr>
      <a:ln>
        <a:round/>
      </a:ln>
    </cs:spPr>
  </cs:dataPoint>
  <cs:dataPoint3D>
    <cs:lnRef idx="1" mods="ignoreCSTransforms">
      <cs:styleClr val="0">
        <a:shade val="50000"/>
      </cs:styleClr>
    </cs:lnRef>
    <cs:fillRef idx="1">
      <cs:styleClr val="auto"/>
    </cs:fillRef>
    <cs:effectRef idx="0"/>
    <cs:fontRef idx="minor">
      <a:schemeClr val="dk1"/>
    </cs:fontRef>
    <cs:spPr>
      <a:ln>
        <a:round/>
      </a:ln>
    </cs:spPr>
  </cs:dataPoint3D>
  <cs:dataPointLine>
    <cs:lnRef idx="1">
      <cs:styleClr val="auto"/>
    </cs:lnRef>
    <cs:lineWidthScale>5</cs:lineWidthScale>
    <cs:fillRef idx="0"/>
    <cs:effectRef idx="0"/>
    <cs:fontRef idx="minor">
      <a:schemeClr val="dk1"/>
    </cs:fontRef>
    <cs:spPr>
      <a:ln cap="rnd">
        <a:round/>
      </a:ln>
    </cs:spPr>
  </cs:dataPointLine>
  <cs:dataPointMarker>
    <cs:lnRef idx="1">
      <cs:styleClr val="auto"/>
    </cs:lnRef>
    <cs:fillRef idx="1">
      <cs:styleClr val="auto"/>
    </cs:fillRef>
    <cs:effectRef idx="0"/>
    <cs:fontRef idx="minor">
      <a:schemeClr val="dk1"/>
    </cs:fontRef>
    <cs:spPr>
      <a:ln>
        <a:round/>
      </a:ln>
    </cs:spPr>
  </cs:dataPointMarker>
  <cs:dataPointMarkerLayout/>
  <cs:dataPointWireframe>
    <cs:lnRef idx="1">
      <cs:styleClr val="auto"/>
    </cs:lnRef>
    <cs:fillRef idx="0"/>
    <cs:effectRef idx="0"/>
    <cs:fontRef idx="minor">
      <a:schemeClr val="dk1"/>
    </cs:fontRef>
    <cs:spPr>
      <a:ln>
        <a:round/>
      </a:ln>
    </cs:spPr>
  </cs:dataPointWireframe>
  <cs:dataTable>
    <cs:lnRef idx="1">
      <a:schemeClr val="dk1">
        <a:tint val="75000"/>
      </a:schemeClr>
    </cs:lnRef>
    <cs:fillRef idx="0"/>
    <cs:effectRef idx="0"/>
    <cs:fontRef idx="minor">
      <a:schemeClr val="dk1"/>
    </cs:fontRef>
    <cs:spPr>
      <a:ln>
        <a:round/>
      </a:ln>
    </cs:spPr>
    <cs:defRPr sz="1000" kern="1200"/>
  </cs:dataTable>
  <cs:downBar>
    <cs:lnRef idx="1" mods="ignoreCSTransforms">
      <cs:styleClr val="0">
        <a:shade val="25000"/>
      </cs:styleClr>
    </cs:lnRef>
    <cs:fillRef idx="1" mods="ignoreCSTransforms">
      <cs:styleClr val="0">
        <a:shade val="25000"/>
      </cs:styleClr>
    </cs:fillRef>
    <cs:effectRef idx="0"/>
    <cs:fontRef idx="minor">
      <a:schemeClr val="dk1"/>
    </cs:fontRef>
    <cs:spPr>
      <a:ln>
        <a:round/>
      </a:ln>
    </cs:spPr>
  </cs:downBar>
  <cs:dropLine>
    <cs:lnRef idx="1">
      <a:schemeClr val="dk1"/>
    </cs:lnRef>
    <cs:fillRef idx="0"/>
    <cs:effectRef idx="0"/>
    <cs:fontRef idx="minor">
      <a:schemeClr val="dk1"/>
    </cs:fontRef>
    <cs:spPr>
      <a:ln>
        <a:round/>
      </a:ln>
    </cs:spPr>
  </cs:dropLine>
  <cs:errorBar>
    <cs:lnRef idx="1">
      <a:schemeClr val="dk1"/>
    </cs:lnRef>
    <cs:fillRef idx="1">
      <a:schemeClr val="dk1"/>
    </cs:fillRef>
    <cs:effectRef idx="0"/>
    <cs:fontRef idx="minor">
      <a:schemeClr val="dk1"/>
    </cs:fontRef>
    <cs:spPr>
      <a:ln>
        <a:round/>
      </a:ln>
    </cs:spPr>
  </cs:errorBar>
  <cs:floor>
    <cs:lnRef idx="1">
      <a:schemeClr val="dk1">
        <a:tint val="75000"/>
      </a:schemeClr>
    </cs:lnRef>
    <cs:fillRef idx="1" mods="ignoreCSTransforms">
      <cs:styleClr val="0">
        <a:tint val="20000"/>
      </cs:styleClr>
    </cs:fillRef>
    <cs:effectRef idx="0"/>
    <cs:fontRef idx="minor">
      <a:schemeClr val="dk1"/>
    </cs:fontRef>
    <cs:spPr>
      <a:ln>
        <a:round/>
      </a:ln>
    </cs:spPr>
  </cs:floor>
  <cs:gridlineMajor>
    <cs:lnRef idx="1">
      <a:schemeClr val="dk1">
        <a:tint val="75000"/>
      </a:schemeClr>
    </cs:lnRef>
    <cs:fillRef idx="0"/>
    <cs:effectRef idx="0"/>
    <cs:fontRef idx="minor">
      <a:schemeClr val="dk1"/>
    </cs:fontRef>
    <cs:spPr>
      <a:ln>
        <a:round/>
      </a:ln>
    </cs:spPr>
  </cs:gridlineMajor>
  <cs:gridlineMinor>
    <cs:lnRef idx="1">
      <a:schemeClr val="dk1">
        <a:tint val="50000"/>
      </a:schemeClr>
    </cs:lnRef>
    <cs:fillRef idx="0"/>
    <cs:effectRef idx="0"/>
    <cs:fontRef idx="minor">
      <a:schemeClr val="dk1"/>
    </cs:fontRef>
    <cs:spPr>
      <a:ln>
        <a:round/>
      </a:ln>
    </cs:spPr>
  </cs:gridlineMinor>
  <cs:hiLoLine>
    <cs:lnRef idx="1">
      <a:schemeClr val="dk1"/>
    </cs:lnRef>
    <cs:fillRef idx="0"/>
    <cs:effectRef idx="0"/>
    <cs:fontRef idx="minor">
      <a:schemeClr val="dk1"/>
    </cs:fontRef>
    <cs:spPr>
      <a:ln>
        <a:round/>
      </a:ln>
    </cs:spPr>
  </cs:hiLoLine>
  <cs:leaderLine>
    <cs:lnRef idx="1">
      <a:schemeClr val="dk1"/>
    </cs:lnRef>
    <cs:fillRef idx="0"/>
    <cs:effectRef idx="0"/>
    <cs:fontRef idx="minor">
      <a:schemeClr val="dk1"/>
    </cs:fontRef>
    <cs:spPr>
      <a:ln>
        <a:round/>
      </a:ln>
    </cs:spPr>
  </cs:leaderLine>
  <cs:legend>
    <cs:lnRef idx="0"/>
    <cs:fillRef idx="0"/>
    <cs:effectRef idx="0"/>
    <cs:fontRef idx="minor">
      <a:schemeClr val="dk1"/>
    </cs:fontRef>
    <cs:defRPr sz="1000" kern="1200"/>
  </cs:legend>
  <cs:plotArea>
    <cs:lnRef idx="0"/>
    <cs:fillRef idx="1" mods="ignoreCSTransforms">
      <cs:styleClr val="0">
        <a:tint val="20000"/>
      </cs:styleClr>
    </cs:fillRef>
    <cs:effectRef idx="0"/>
    <cs:fontRef idx="minor">
      <a:schemeClr val="dk1"/>
    </cs:fontRef>
  </cs:plotArea>
  <cs:plotArea3D>
    <cs:lnRef idx="0"/>
    <cs:fillRef idx="0"/>
    <cs:effectRef idx="0"/>
    <cs:fontRef idx="minor">
      <a:schemeClr val="dk1"/>
    </cs:fontRef>
  </cs:plotArea3D>
  <cs:seriesAxis>
    <cs:lnRef idx="1">
      <a:schemeClr val="dk1">
        <a:tint val="75000"/>
      </a:schemeClr>
    </cs:lnRef>
    <cs:fillRef idx="0"/>
    <cs:effectRef idx="0"/>
    <cs:fontRef idx="minor">
      <a:schemeClr val="dk1"/>
    </cs:fontRef>
    <cs:spPr>
      <a:ln>
        <a:round/>
      </a:ln>
    </cs:spPr>
    <cs:defRPr sz="1000" kern="1200"/>
  </cs:seriesAxis>
  <cs:seriesLine>
    <cs:lnRef idx="1">
      <a:schemeClr val="dk1"/>
    </cs:lnRef>
    <cs:fillRef idx="0"/>
    <cs:effectRef idx="0"/>
    <cs:fontRef idx="minor">
      <a:schemeClr val="dk1"/>
    </cs:fontRef>
    <cs:spPr>
      <a:ln>
        <a:round/>
      </a:ln>
    </cs:spPr>
  </cs:seriesLine>
  <cs:title>
    <cs:lnRef idx="0"/>
    <cs:fillRef idx="0"/>
    <cs:effectRef idx="0"/>
    <cs:fontRef idx="minor">
      <a:schemeClr val="dk1"/>
    </cs:fontRef>
    <cs:defRPr sz="1800" b="1" kern="1200"/>
  </cs:title>
  <cs:trendline>
    <cs:lnRef idx="1">
      <a:schemeClr val="dk1"/>
    </cs:lnRef>
    <cs:fillRef idx="0"/>
    <cs:effectRef idx="0"/>
    <cs:fontRef idx="minor">
      <a:schemeClr val="dk1"/>
    </cs:fontRef>
    <cs:spPr>
      <a:ln cap="rnd">
        <a:round/>
      </a:ln>
    </cs:spPr>
  </cs:trendline>
  <cs:trendlineLabel>
    <cs:lnRef idx="0"/>
    <cs:fillRef idx="0"/>
    <cs:effectRef idx="0"/>
    <cs:fontRef idx="minor">
      <a:schemeClr val="dk1"/>
    </cs:fontRef>
    <cs:defRPr sz="1000" kern="1200"/>
  </cs:trendlineLabel>
  <cs:upBar>
    <cs:lnRef idx="1" mods="ignoreCSTransforms">
      <cs:styleClr val="0">
        <a:shade val="25000"/>
      </cs:styleClr>
    </cs:lnRef>
    <cs:fillRef idx="1">
      <a:schemeClr val="lt1"/>
    </cs:fillRef>
    <cs:effectRef idx="0"/>
    <cs:fontRef idx="minor">
      <a:schemeClr val="dk1"/>
    </cs:fontRef>
    <cs:spPr>
      <a:ln>
        <a:round/>
      </a:ln>
    </cs:spPr>
  </cs:upBar>
  <cs:valueAxis>
    <cs:lnRef idx="1">
      <a:schemeClr val="dk1">
        <a:tint val="75000"/>
      </a:schemeClr>
    </cs:lnRef>
    <cs:fillRef idx="0"/>
    <cs:effectRef idx="0"/>
    <cs:fontRef idx="minor">
      <a:schemeClr val="dk1"/>
    </cs:fontRef>
    <cs:spPr>
      <a:ln>
        <a:round/>
      </a:ln>
    </cs:spPr>
    <cs:defRPr sz="1000" kern="1200"/>
  </cs:valueAxis>
  <cs:wall>
    <cs:lnRef idx="0"/>
    <cs:fillRef idx="1" mods="ignoreCSTransforms">
      <cs:styleClr val="0">
        <a:tint val="20000"/>
      </cs:styleClr>
    </cs:fillRef>
    <cs:effectRef idx="0"/>
    <cs:fontRef idx="minor">
      <a:schemeClr val="dk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8/27/2018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8/27/2018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11</a:t>
            </a:fld>
            <a:endParaRPr lang="en-US" dirty="0"/>
          </a:p>
        </p:txBody>
      </p:sp>
    </p:spTree>
    <p:extLst>
      <p:ext uri="{BB962C8B-B14F-4D97-AF65-F5344CB8AC3E}">
        <p14:creationId xmlns:p14="http://schemas.microsoft.com/office/powerpoint/2010/main" val="243402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13</a:t>
            </a:fld>
            <a:endParaRPr lang="en-US" dirty="0"/>
          </a:p>
        </p:txBody>
      </p:sp>
    </p:spTree>
    <p:extLst>
      <p:ext uri="{BB962C8B-B14F-4D97-AF65-F5344CB8AC3E}">
        <p14:creationId xmlns:p14="http://schemas.microsoft.com/office/powerpoint/2010/main" val="252181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Footer Placeholder 3"/>
          <p:cNvSpPr>
            <a:spLocks noGrp="1"/>
          </p:cNvSpPr>
          <p:nvPr>
            <p:ph type="ftr" sz="quarter" idx="10"/>
          </p:nvPr>
        </p:nvSpPr>
        <p:spPr/>
        <p:txBody>
          <a:bodyPr/>
          <a:lstStyle/>
          <a:p>
            <a:pPr>
              <a:defRPr/>
            </a:pPr>
            <a:r>
              <a:rPr lang="fr-FR"/>
              <a:t>CAST Copyright 2007</a:t>
            </a:r>
          </a:p>
        </p:txBody>
      </p:sp>
      <p:sp>
        <p:nvSpPr>
          <p:cNvPr id="5" name="Slide Number Placeholder 4"/>
          <p:cNvSpPr>
            <a:spLocks noGrp="1"/>
          </p:cNvSpPr>
          <p:nvPr>
            <p:ph type="sldNum" sz="quarter" idx="11"/>
          </p:nvPr>
        </p:nvSpPr>
        <p:spPr/>
        <p:txBody>
          <a:bodyPr/>
          <a:lstStyle/>
          <a:p>
            <a:pPr>
              <a:defRPr/>
            </a:pPr>
            <a:fld id="{E07BA97C-F597-4F79-A711-A7574980B36C}" type="slidenum">
              <a:rPr lang="fr-FR" smtClean="0"/>
              <a:pPr>
                <a:defRPr/>
              </a:pPr>
              <a:t>14</a:t>
            </a:fld>
            <a:endParaRPr lang="fr-FR"/>
          </a:p>
        </p:txBody>
      </p:sp>
    </p:spTree>
    <p:extLst>
      <p:ext uri="{BB962C8B-B14F-4D97-AF65-F5344CB8AC3E}">
        <p14:creationId xmlns:p14="http://schemas.microsoft.com/office/powerpoint/2010/main" val="473685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fr-FR"/>
          </a:p>
        </p:txBody>
      </p:sp>
      <p:sp>
        <p:nvSpPr>
          <p:cNvPr id="21508" name="Footer Placeholder 3"/>
          <p:cNvSpPr>
            <a:spLocks noGrp="1"/>
          </p:cNvSpPr>
          <p:nvPr>
            <p:ph type="ftr" sz="quarter" idx="4"/>
          </p:nvPr>
        </p:nvSpPr>
        <p:spPr>
          <a:noFill/>
        </p:spPr>
        <p:txBody>
          <a:bodyPr/>
          <a:lstStyle/>
          <a:p>
            <a:r>
              <a:rPr lang="fr-FR"/>
              <a:t>CAST Copyright 2010</a:t>
            </a:r>
          </a:p>
        </p:txBody>
      </p:sp>
      <p:sp>
        <p:nvSpPr>
          <p:cNvPr id="21509" name="Slide Number Placeholder 4"/>
          <p:cNvSpPr>
            <a:spLocks noGrp="1"/>
          </p:cNvSpPr>
          <p:nvPr>
            <p:ph type="sldNum" sz="quarter" idx="5"/>
          </p:nvPr>
        </p:nvSpPr>
        <p:spPr>
          <a:noFill/>
        </p:spPr>
        <p:txBody>
          <a:bodyPr/>
          <a:lstStyle/>
          <a:p>
            <a:fld id="{920EB774-0535-4E76-8FEB-FDCB4E4DDCAD}" type="slidenum">
              <a:rPr lang="fr-FR" smtClean="0"/>
              <a:pPr/>
              <a:t>15</a:t>
            </a:fld>
            <a:endParaRPr lang="fr-FR"/>
          </a:p>
        </p:txBody>
      </p:sp>
    </p:spTree>
    <p:extLst>
      <p:ext uri="{BB962C8B-B14F-4D97-AF65-F5344CB8AC3E}">
        <p14:creationId xmlns:p14="http://schemas.microsoft.com/office/powerpoint/2010/main" val="1868265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16</a:t>
            </a:fld>
            <a:endParaRPr lang="en-US" dirty="0"/>
          </a:p>
        </p:txBody>
      </p:sp>
    </p:spTree>
    <p:extLst>
      <p:ext uri="{BB962C8B-B14F-4D97-AF65-F5344CB8AC3E}">
        <p14:creationId xmlns:p14="http://schemas.microsoft.com/office/powerpoint/2010/main" val="831287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17</a:t>
            </a:fld>
            <a:endParaRPr lang="en-US" dirty="0"/>
          </a:p>
        </p:txBody>
      </p:sp>
    </p:spTree>
    <p:extLst>
      <p:ext uri="{BB962C8B-B14F-4D97-AF65-F5344CB8AC3E}">
        <p14:creationId xmlns:p14="http://schemas.microsoft.com/office/powerpoint/2010/main" val="3010277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18</a:t>
            </a:fld>
            <a:endParaRPr lang="en-US" dirty="0"/>
          </a:p>
        </p:txBody>
      </p:sp>
    </p:spTree>
    <p:extLst>
      <p:ext uri="{BB962C8B-B14F-4D97-AF65-F5344CB8AC3E}">
        <p14:creationId xmlns:p14="http://schemas.microsoft.com/office/powerpoint/2010/main" val="736301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19</a:t>
            </a:fld>
            <a:endParaRPr lang="en-US" dirty="0"/>
          </a:p>
        </p:txBody>
      </p:sp>
    </p:spTree>
    <p:extLst>
      <p:ext uri="{BB962C8B-B14F-4D97-AF65-F5344CB8AC3E}">
        <p14:creationId xmlns:p14="http://schemas.microsoft.com/office/powerpoint/2010/main" val="408250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2</a:t>
            </a:fld>
            <a:endParaRPr lang="en-US" dirty="0"/>
          </a:p>
        </p:txBody>
      </p:sp>
    </p:spTree>
    <p:extLst>
      <p:ext uri="{BB962C8B-B14F-4D97-AF65-F5344CB8AC3E}">
        <p14:creationId xmlns:p14="http://schemas.microsoft.com/office/powerpoint/2010/main" val="398357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3</a:t>
            </a:fld>
            <a:endParaRPr lang="en-US" dirty="0"/>
          </a:p>
        </p:txBody>
      </p:sp>
    </p:spTree>
    <p:extLst>
      <p:ext uri="{BB962C8B-B14F-4D97-AF65-F5344CB8AC3E}">
        <p14:creationId xmlns:p14="http://schemas.microsoft.com/office/powerpoint/2010/main" val="4445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chor="t"/>
          <a:lstStyle/>
          <a:p>
            <a:endParaRPr lang="fr-FR" dirty="0"/>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4</a:t>
            </a:fld>
            <a:endParaRPr lang="en-US" dirty="0"/>
          </a:p>
        </p:txBody>
      </p:sp>
    </p:spTree>
    <p:extLst>
      <p:ext uri="{BB962C8B-B14F-4D97-AF65-F5344CB8AC3E}">
        <p14:creationId xmlns:p14="http://schemas.microsoft.com/office/powerpoint/2010/main" val="3802389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6</a:t>
            </a:fld>
            <a:endParaRPr lang="en-US" dirty="0"/>
          </a:p>
        </p:txBody>
      </p:sp>
    </p:spTree>
    <p:extLst>
      <p:ext uri="{BB962C8B-B14F-4D97-AF65-F5344CB8AC3E}">
        <p14:creationId xmlns:p14="http://schemas.microsoft.com/office/powerpoint/2010/main" val="94309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7</a:t>
            </a:fld>
            <a:endParaRPr lang="en-US" dirty="0"/>
          </a:p>
        </p:txBody>
      </p:sp>
    </p:spTree>
    <p:extLst>
      <p:ext uri="{BB962C8B-B14F-4D97-AF65-F5344CB8AC3E}">
        <p14:creationId xmlns:p14="http://schemas.microsoft.com/office/powerpoint/2010/main" val="397169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8</a:t>
            </a:fld>
            <a:endParaRPr lang="en-US" dirty="0"/>
          </a:p>
        </p:txBody>
      </p:sp>
    </p:spTree>
    <p:extLst>
      <p:ext uri="{BB962C8B-B14F-4D97-AF65-F5344CB8AC3E}">
        <p14:creationId xmlns:p14="http://schemas.microsoft.com/office/powerpoint/2010/main" val="444578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9</a:t>
            </a:fld>
            <a:endParaRPr lang="en-US" dirty="0"/>
          </a:p>
        </p:txBody>
      </p:sp>
    </p:spTree>
    <p:extLst>
      <p:ext uri="{BB962C8B-B14F-4D97-AF65-F5344CB8AC3E}">
        <p14:creationId xmlns:p14="http://schemas.microsoft.com/office/powerpoint/2010/main" val="44457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10</a:t>
            </a:fld>
            <a:endParaRPr lang="en-US" dirty="0"/>
          </a:p>
        </p:txBody>
      </p:sp>
    </p:spTree>
    <p:extLst>
      <p:ext uri="{BB962C8B-B14F-4D97-AF65-F5344CB8AC3E}">
        <p14:creationId xmlns:p14="http://schemas.microsoft.com/office/powerpoint/2010/main" val="938389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2800" dirty="0">
                <a:latin typeface="Bahnschrift Light" panose="020B0502040204020203" pitchFamily="34" charset="0"/>
                <a:cs typeface="Calibri" panose="020F0502020204030204" pitchFamily="34" charset="0"/>
              </a:rPr>
              <a:t>CAST Findings – Executive Summary</a:t>
            </a: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1C7896-8E11-4384-BFC5-C0974CDBC83D}" type="slidenum">
              <a:rPr lang="en-US" smtClean="0"/>
              <a:pPr/>
              <a:t>10</a:t>
            </a:fld>
            <a:endParaRPr lang="en-US" dirty="0"/>
          </a:p>
        </p:txBody>
      </p:sp>
      <p:sp>
        <p:nvSpPr>
          <p:cNvPr id="3" name="Text Placeholder 2">
            <a:extLst>
              <a:ext uri="{FF2B5EF4-FFF2-40B4-BE49-F238E27FC236}">
                <a16:creationId xmlns:a16="http://schemas.microsoft.com/office/drawing/2014/main" id="{03752F23-3E63-4B0E-A73C-FAC0A76B9703}"/>
              </a:ext>
            </a:extLst>
          </p:cNvPr>
          <p:cNvSpPr>
            <a:spLocks noGrp="1"/>
          </p:cNvSpPr>
          <p:nvPr>
            <p:ph type="body" sz="quarter" idx="13"/>
          </p:nvPr>
        </p:nvSpPr>
        <p:spPr/>
        <p:txBody>
          <a:bodyPr/>
          <a:lstStyle/>
          <a:p>
            <a:endParaRPr lang="en-US"/>
          </a:p>
        </p:txBody>
      </p:sp>
      <p:sp>
        <p:nvSpPr>
          <p:cNvPr id="5" name="Title 4"/>
          <p:cNvSpPr>
            <a:spLocks noGrp="1"/>
          </p:cNvSpPr>
          <p:nvPr>
            <p:ph type="title"/>
          </p:nvPr>
        </p:nvSpPr>
        <p:spPr/>
        <p:txBody>
          <a:bodyPr/>
          <a:lstStyle/>
          <a:p>
            <a:r>
              <a:rPr lang="fr-FR" dirty="0"/>
              <a:t>Synthèse et recommandations</a:t>
            </a:r>
          </a:p>
        </p:txBody>
      </p:sp>
      <p:sp>
        <p:nvSpPr>
          <p:cNvPr id="7" name="Slide Number Placeholder 3"/>
          <p:cNvSpPr txBox="1">
            <a:spLocks/>
          </p:cNvSpPr>
          <p:nvPr/>
        </p:nvSpPr>
        <p:spPr>
          <a:xfrm>
            <a:off x="5478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10</a:t>
            </a:fld>
            <a:endParaRPr lang="en-US" sz="1000" dirty="0">
              <a:solidFill>
                <a:schemeClr val="tx2">
                  <a:lumMod val="65000"/>
                  <a:lumOff val="35000"/>
                </a:schemeClr>
              </a:solidFill>
              <a:latin typeface="+mn-lt"/>
            </a:endParaRPr>
          </a:p>
        </p:txBody>
      </p:sp>
    </p:spTree>
    <p:extLst>
      <p:ext uri="{BB962C8B-B14F-4D97-AF65-F5344CB8AC3E}">
        <p14:creationId xmlns:p14="http://schemas.microsoft.com/office/powerpoint/2010/main" val="876596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descr="TABLE;RULE_IMPROVEMENT_OPPORTUNITY;PAR=60017,COUNT=30"/>
          <p:cNvGraphicFramePr>
            <a:graphicFrameLocks noGrp="1"/>
          </p:cNvGraphicFramePr>
          <p:nvPr>
            <p:extLst>
              <p:ext uri="{D42A27DB-BD31-4B8C-83A1-F6EECF244321}">
                <p14:modId xmlns:p14="http://schemas.microsoft.com/office/powerpoint/2010/main" val="3439630747"/>
              </p:ext>
            </p:extLst>
          </p:nvPr>
        </p:nvGraphicFramePr>
        <p:xfrm>
          <a:off x="1847850" y="1883161"/>
          <a:ext cx="8505825" cy="3978593"/>
        </p:xfrm>
        <a:graphic>
          <a:graphicData uri="http://schemas.openxmlformats.org/drawingml/2006/table">
            <a:tbl>
              <a:tblPr firstRow="1" bandRow="1">
                <a:tableStyleId>{1E171933-4619-4E11-9A3F-F7608DF75F80}</a:tableStyleId>
              </a:tblPr>
              <a:tblGrid>
                <a:gridCol w="4540251">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55524">
                  <a:extLst>
                    <a:ext uri="{9D8B030D-6E8A-4147-A177-3AD203B41FA5}">
                      <a16:colId xmlns:a16="http://schemas.microsoft.com/office/drawing/2014/main" val="20002"/>
                    </a:ext>
                  </a:extLst>
                </a:gridCol>
                <a:gridCol w="828092">
                  <a:extLst>
                    <a:ext uri="{9D8B030D-6E8A-4147-A177-3AD203B41FA5}">
                      <a16:colId xmlns:a16="http://schemas.microsoft.com/office/drawing/2014/main" val="20003"/>
                    </a:ext>
                  </a:extLst>
                </a:gridCol>
                <a:gridCol w="828092">
                  <a:extLst>
                    <a:ext uri="{9D8B030D-6E8A-4147-A177-3AD203B41FA5}">
                      <a16:colId xmlns:a16="http://schemas.microsoft.com/office/drawing/2014/main" val="20004"/>
                    </a:ext>
                  </a:extLst>
                </a:gridCol>
                <a:gridCol w="804566">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 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Violation 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Evol.</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gn="l" rtl="0" fontAlgn="ctr"/>
                      <a:r>
                        <a:rPr lang="en-US" sz="1000" u="none" strike="noStrike">
                          <a:effectLst/>
                        </a:rPr>
                        <a:t>Methods must have appropriate JavaDoc @return tags</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1338</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749</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589</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-3.40 %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1"/>
                  </a:ext>
                </a:extLst>
              </a:tr>
              <a:tr h="131305">
                <a:tc>
                  <a:txBody>
                    <a:bodyPr/>
                    <a:lstStyle/>
                    <a:p>
                      <a:pPr algn="l" rtl="0" fontAlgn="ctr"/>
                      <a:r>
                        <a:rPr lang="en-US" sz="1000" u="none" strike="noStrike">
                          <a:effectLst/>
                        </a:rPr>
                        <a:t>JSP pages should only reference Java Objects associated to J2EE Scoped Bean</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250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139</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111</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0.00 %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2"/>
                  </a:ext>
                </a:extLst>
              </a:tr>
              <a:tr h="131305">
                <a:tc>
                  <a:txBody>
                    <a:bodyPr/>
                    <a:lstStyle/>
                    <a:p>
                      <a:pPr algn="l" rtl="0" fontAlgn="ctr"/>
                      <a:r>
                        <a:rPr lang="fr-FR" sz="1000" u="none" strike="noStrike">
                          <a:effectLst/>
                        </a:rPr>
                        <a:t>Avoid undocumented Functions</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230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215</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+15.0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0.00 %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3"/>
                  </a:ext>
                </a:extLst>
              </a:tr>
              <a:tr h="131305">
                <a:tc>
                  <a:txBody>
                    <a:bodyPr/>
                    <a:lstStyle/>
                    <a:p>
                      <a:pPr algn="l" rtl="0" fontAlgn="ctr"/>
                      <a:r>
                        <a:rPr lang="en-US" sz="1000" u="none" strike="noStrike">
                          <a:effectLst/>
                        </a:rPr>
                        <a:t>Avoid method invocation in a loop termination expression</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136</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104</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+32.0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1.94</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-11.54 %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4"/>
                  </a:ext>
                </a:extLst>
              </a:tr>
              <a:tr h="131305">
                <a:tc>
                  <a:txBody>
                    <a:bodyPr/>
                    <a:lstStyle/>
                    <a:p>
                      <a:pPr algn="l" rtl="0" fontAlgn="ctr"/>
                      <a:r>
                        <a:rPr lang="en-US" sz="1000" u="none" strike="noStrike">
                          <a:effectLst/>
                        </a:rPr>
                        <a:t>Declare as Static all methods not using instance fields</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126</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115</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+11.0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3.12</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2.31%</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5"/>
                  </a:ext>
                </a:extLst>
              </a:tr>
              <a:tr h="131305">
                <a:tc>
                  <a:txBody>
                    <a:bodyPr/>
                    <a:lstStyle/>
                    <a:p>
                      <a:pPr algn="l" rtl="0" fontAlgn="ctr"/>
                      <a:r>
                        <a:rPr lang="en-US" sz="1000" u="none" strike="noStrike">
                          <a:effectLst/>
                        </a:rPr>
                        <a:t>Avoid Form Field without Validator</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97</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72</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+25.0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0.00 %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6"/>
                  </a:ext>
                </a:extLst>
              </a:tr>
              <a:tr h="131305">
                <a:tc>
                  <a:txBody>
                    <a:bodyPr/>
                    <a:lstStyle/>
                    <a:p>
                      <a:pPr algn="l" rtl="0" fontAlgn="ctr"/>
                      <a:r>
                        <a:rPr lang="en-US" sz="1000" u="none" strike="noStrike">
                          <a:effectLst/>
                        </a:rPr>
                        <a:t>Avoid Artifacts with High Essential Complexity</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84</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63</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+21.0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3.64</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1.42%</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7"/>
                  </a:ext>
                </a:extLst>
              </a:tr>
              <a:tr h="131305">
                <a:tc>
                  <a:txBody>
                    <a:bodyPr/>
                    <a:lstStyle/>
                    <a:p>
                      <a:pPr algn="l" rtl="0" fontAlgn="ctr"/>
                      <a:r>
                        <a:rPr lang="en-US" sz="1000" u="none" strike="noStrike">
                          <a:effectLst/>
                        </a:rPr>
                        <a:t>Avoid Classes with High Weighted Methods per Class</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11</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8</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3.43</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-2.06 %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8"/>
                  </a:ext>
                </a:extLst>
              </a:tr>
              <a:tr h="131305">
                <a:tc>
                  <a:txBody>
                    <a:bodyPr/>
                    <a:lstStyle/>
                    <a:p>
                      <a:pPr algn="l" rtl="0" fontAlgn="ctr"/>
                      <a:r>
                        <a:rPr lang="en-US" sz="1000" u="none" strike="noStrike">
                          <a:effectLst/>
                        </a:rPr>
                        <a:t>Avoid Artifacts with a Complex SELECT Clause</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9</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6</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2.76</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-3.44 %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9"/>
                  </a:ext>
                </a:extLst>
              </a:tr>
              <a:tr h="131305">
                <a:tc>
                  <a:txBody>
                    <a:bodyPr/>
                    <a:lstStyle/>
                    <a:p>
                      <a:pPr algn="l" rtl="0" fontAlgn="ctr"/>
                      <a:r>
                        <a:rPr lang="en-US" sz="1000" u="none" strike="noStrike">
                          <a:effectLst/>
                        </a:rPr>
                        <a:t>Avoid large Classes - too many Fields</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8</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4</a:t>
                      </a:r>
                      <a:endParaRPr lang="fr-FR" sz="1000" b="0" i="0" u="none" strike="noStrike" dirty="0">
                        <a:solidFill>
                          <a:srgbClr val="000000"/>
                        </a:solidFill>
                        <a:effectLst/>
                        <a:latin typeface="Arial"/>
                      </a:endParaRPr>
                    </a:p>
                  </a:txBody>
                  <a:tcPr marL="9525" marR="9525" marT="9525" marB="0" anchor="ctr"/>
                </a:tc>
                <a:tc>
                  <a:txBody>
                    <a:bodyPr/>
                    <a:lstStyle/>
                    <a:p>
                      <a:pPr algn="ctr" rtl="0" fontAlgn="ctr"/>
                      <a:r>
                        <a:rPr lang="fr-FR" sz="1000" u="none" strike="noStrike">
                          <a:effectLst/>
                        </a:rPr>
                        <a:t>+4.00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3.32</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-9.29 %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10"/>
                  </a:ext>
                </a:extLst>
              </a:tr>
              <a:tr h="131305">
                <a:tc>
                  <a:txBody>
                    <a:bodyPr/>
                    <a:lstStyle/>
                    <a:p>
                      <a:pPr algn="l" rtl="0" fontAlgn="ctr"/>
                      <a:r>
                        <a:rPr lang="en-US" sz="1000" u="none" strike="noStrike">
                          <a:effectLst/>
                        </a:rPr>
                        <a:t>Avoid artifacts having recursive calls</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7</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5</a:t>
                      </a:r>
                      <a:endParaRPr lang="fr-FR" sz="1000" b="0" i="0" u="none" strike="noStrike" dirty="0">
                        <a:solidFill>
                          <a:srgbClr val="000000"/>
                        </a:solidFill>
                        <a:effectLst/>
                        <a:latin typeface="Arial"/>
                      </a:endParaRPr>
                    </a:p>
                  </a:txBody>
                  <a:tcPr marL="9525" marR="9525" marT="9525" marB="0" anchor="ctr"/>
                </a:tc>
                <a:tc>
                  <a:txBody>
                    <a:bodyPr/>
                    <a:lstStyle/>
                    <a:p>
                      <a:pPr algn="ctr" rtl="0" fontAlgn="ctr"/>
                      <a:r>
                        <a:rPr lang="fr-FR" sz="1000" u="none" strike="noStrike">
                          <a:effectLst/>
                        </a:rPr>
                        <a:t>+2.00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4.00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0.00 %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11"/>
                  </a:ext>
                </a:extLst>
              </a:tr>
              <a:tr h="131305">
                <a:tc>
                  <a:txBody>
                    <a:bodyPr/>
                    <a:lstStyle/>
                    <a:p>
                      <a:pPr algn="l" rtl="0" fontAlgn="ctr"/>
                      <a:r>
                        <a:rPr lang="en-US" sz="1000" u="none" strike="noStrike">
                          <a:effectLst/>
                        </a:rPr>
                        <a:t>Avoid declaring Final Instance Variables that are not dynamically initialized</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4</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0</a:t>
                      </a:r>
                      <a:endParaRPr lang="fr-FR" sz="1000" b="0" i="0" u="none" strike="noStrike" dirty="0">
                        <a:solidFill>
                          <a:srgbClr val="000000"/>
                        </a:solidFill>
                        <a:effectLst/>
                        <a:latin typeface="Arial"/>
                      </a:endParaRPr>
                    </a:p>
                  </a:txBody>
                  <a:tcPr marL="9525" marR="9525" marT="9525" marB="0" anchor="ctr"/>
                </a:tc>
                <a:tc>
                  <a:txBody>
                    <a:bodyPr/>
                    <a:lstStyle/>
                    <a:p>
                      <a:pPr algn="ctr" rtl="0" fontAlgn="ctr"/>
                      <a:r>
                        <a:rPr lang="fr-FR" sz="1000" u="none" strike="noStrike">
                          <a:effectLst/>
                        </a:rPr>
                        <a:t>+4.00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3.81</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-4.64 %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12"/>
                  </a:ext>
                </a:extLst>
              </a:tr>
              <a:tr h="131305">
                <a:tc>
                  <a:txBody>
                    <a:bodyPr/>
                    <a:lstStyle/>
                    <a:p>
                      <a:pPr algn="l" rtl="0" fontAlgn="ctr"/>
                      <a:r>
                        <a:rPr lang="en-US" sz="1000" u="none" strike="noStrike">
                          <a:effectLst/>
                        </a:rPr>
                        <a:t>Field naming convention - case control</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4</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0</a:t>
                      </a:r>
                      <a:endParaRPr lang="fr-FR" sz="1000" b="0" i="0" u="none" strike="noStrike" dirty="0">
                        <a:solidFill>
                          <a:srgbClr val="000000"/>
                        </a:solidFill>
                        <a:effectLst/>
                        <a:latin typeface="Arial"/>
                      </a:endParaRPr>
                    </a:p>
                  </a:txBody>
                  <a:tcPr marL="9525" marR="9525" marT="9525" marB="0" anchor="ctr"/>
                </a:tc>
                <a:tc>
                  <a:txBody>
                    <a:bodyPr/>
                    <a:lstStyle/>
                    <a:p>
                      <a:pPr algn="ctr" rtl="0" fontAlgn="ctr"/>
                      <a:r>
                        <a:rPr lang="fr-FR" sz="1000" u="none" strike="noStrike">
                          <a:effectLst/>
                        </a:rPr>
                        <a:t>+4.00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3.82</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-4.55 %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13"/>
                  </a:ext>
                </a:extLst>
              </a:tr>
              <a:tr h="131305">
                <a:tc>
                  <a:txBody>
                    <a:bodyPr/>
                    <a:lstStyle/>
                    <a:p>
                      <a:pPr algn="l" rtl="0" fontAlgn="ctr"/>
                      <a:r>
                        <a:rPr lang="en-US" sz="1000" u="none" strike="noStrike">
                          <a:effectLst/>
                        </a:rPr>
                        <a:t>Avoid using 'System.printStackTrace()' within a try catch block</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4</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8</a:t>
                      </a:r>
                      <a:endParaRPr lang="fr-FR" sz="1000" b="0" i="0" u="none" strike="noStrike" dirty="0">
                        <a:solidFill>
                          <a:srgbClr val="000000"/>
                        </a:solidFill>
                        <a:effectLst/>
                        <a:latin typeface="Arial"/>
                      </a:endParaRPr>
                    </a:p>
                  </a:txBody>
                  <a:tcPr marL="9525" marR="9525" marT="9525" marB="0" anchor="ctr"/>
                </a:tc>
                <a:tc>
                  <a:txBody>
                    <a:bodyPr/>
                    <a:lstStyle/>
                    <a:p>
                      <a:pPr algn="ctr" rtl="0" fontAlgn="ctr"/>
                      <a:r>
                        <a:rPr lang="fr-FR" sz="1000" u="none" strike="noStrike">
                          <a:effectLst/>
                        </a:rPr>
                        <a:t>-4.00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3.69</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0.5</a:t>
                      </a:r>
                      <a:r>
                        <a:rPr lang="fr-FR" sz="1000" u="none" strike="noStrike" baseline="0" dirty="0">
                          <a:effectLst/>
                        </a:rPr>
                        <a:t> </a:t>
                      </a:r>
                      <a:r>
                        <a:rPr lang="fr-FR" sz="1000" u="none" strike="noStrike" dirty="0">
                          <a:effectLst/>
                        </a:rPr>
                        <a:t>%</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14"/>
                  </a:ext>
                </a:extLst>
              </a:tr>
              <a:tr h="131305">
                <a:tc>
                  <a:txBody>
                    <a:bodyPr/>
                    <a:lstStyle/>
                    <a:p>
                      <a:pPr algn="l" rtl="0" fontAlgn="ctr"/>
                      <a:r>
                        <a:rPr lang="fr-FR" sz="1000" u="none" strike="noStrike">
                          <a:effectLst/>
                        </a:rPr>
                        <a:t>Avoid using anonymous Classes</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2</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0</a:t>
                      </a:r>
                      <a:endParaRPr lang="fr-FR" sz="1000" b="0" i="0" u="none" strike="noStrike" dirty="0">
                        <a:solidFill>
                          <a:srgbClr val="000000"/>
                        </a:solidFill>
                        <a:effectLst/>
                        <a:latin typeface="Arial"/>
                      </a:endParaRPr>
                    </a:p>
                  </a:txBody>
                  <a:tcPr marL="9525" marR="9525" marT="9525" marB="0" anchor="ctr"/>
                </a:tc>
                <a:tc>
                  <a:txBody>
                    <a:bodyPr/>
                    <a:lstStyle/>
                    <a:p>
                      <a:pPr algn="ctr" rtl="0" fontAlgn="ctr"/>
                      <a:r>
                        <a:rPr lang="fr-FR" sz="1000" u="none" strike="noStrike">
                          <a:effectLst/>
                        </a:rPr>
                        <a:t>+2.00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4.00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0.00 %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15"/>
                  </a:ext>
                </a:extLst>
              </a:tr>
              <a:tr h="131305">
                <a:tc>
                  <a:txBody>
                    <a:bodyPr/>
                    <a:lstStyle/>
                    <a:p>
                      <a:pPr algn="l" rtl="0" fontAlgn="ctr"/>
                      <a:r>
                        <a:rPr lang="en-US" sz="1000" u="none" strike="noStrike">
                          <a:effectLst/>
                        </a:rPr>
                        <a:t>All page files should be in a specific directory</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1</a:t>
                      </a:r>
                      <a:endParaRPr lang="fr-FR" sz="1000" b="0" i="0" u="none" strike="noStrike" dirty="0">
                        <a:solidFill>
                          <a:srgbClr val="000000"/>
                        </a:solidFill>
                        <a:effectLst/>
                        <a:latin typeface="Arial"/>
                      </a:endParaRPr>
                    </a:p>
                  </a:txBody>
                  <a:tcPr marL="9525" marR="9525" marT="9525" marB="0" anchor="ctr"/>
                </a:tc>
                <a:tc>
                  <a:txBody>
                    <a:bodyPr/>
                    <a:lstStyle/>
                    <a:p>
                      <a:pPr algn="ctr" rtl="0" fontAlgn="ctr"/>
                      <a:r>
                        <a:rPr lang="fr-FR" sz="1000" u="none" strike="noStrike">
                          <a:effectLst/>
                        </a:rPr>
                        <a:t>0.00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3.73</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5.47%</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16"/>
                  </a:ext>
                </a:extLst>
              </a:tr>
              <a:tr h="131305">
                <a:tc>
                  <a:txBody>
                    <a:bodyPr/>
                    <a:lstStyle/>
                    <a:p>
                      <a:pPr algn="l" rtl="0" fontAlgn="ctr"/>
                      <a:r>
                        <a:rPr lang="en-US" sz="1000" u="none" strike="noStrike">
                          <a:effectLst/>
                        </a:rPr>
                        <a:t>Avoid Classes with a High Public Data Ratio</a:t>
                      </a:r>
                      <a:endParaRPr lang="en-US"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1</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0</a:t>
                      </a:r>
                      <a:endParaRPr lang="fr-FR" sz="1000" b="0" i="0" u="none" strike="noStrike" dirty="0">
                        <a:solidFill>
                          <a:srgbClr val="000000"/>
                        </a:solidFill>
                        <a:effectLst/>
                        <a:latin typeface="Arial"/>
                      </a:endParaRPr>
                    </a:p>
                  </a:txBody>
                  <a:tcPr marL="9525" marR="9525" marT="9525" marB="0" anchor="ctr"/>
                </a:tc>
                <a:tc>
                  <a:txBody>
                    <a:bodyPr/>
                    <a:lstStyle/>
                    <a:p>
                      <a:pPr algn="ctr" rtl="0" fontAlgn="ctr"/>
                      <a:r>
                        <a:rPr lang="fr-FR" sz="1000" u="none" strike="noStrike">
                          <a:effectLst/>
                        </a:rPr>
                        <a:t>+1.00</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a:effectLst/>
                        </a:rPr>
                        <a:t>3.94</a:t>
                      </a:r>
                      <a:endParaRPr lang="fr-FR" sz="1000" b="0" i="0" u="none" strike="noStrike">
                        <a:solidFill>
                          <a:srgbClr val="000000"/>
                        </a:solidFill>
                        <a:effectLst/>
                        <a:latin typeface="Arial"/>
                      </a:endParaRPr>
                    </a:p>
                  </a:txBody>
                  <a:tcPr marL="9525" marR="9525" marT="9525" marB="0" anchor="ctr"/>
                </a:tc>
                <a:tc>
                  <a:txBody>
                    <a:bodyPr/>
                    <a:lstStyle/>
                    <a:p>
                      <a:pPr algn="ctr" rtl="0" fontAlgn="ctr"/>
                      <a:r>
                        <a:rPr lang="fr-FR" sz="1000" u="none" strike="noStrike" dirty="0">
                          <a:effectLst/>
                        </a:rPr>
                        <a:t>-1.41 %</a:t>
                      </a:r>
                      <a:endParaRPr lang="fr-FR" sz="1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17"/>
                  </a:ext>
                </a:extLst>
              </a:tr>
              <a:tr h="131305">
                <a:tc>
                  <a:txBody>
                    <a:bodyPr/>
                    <a:lstStyle/>
                    <a:p>
                      <a:pPr algn="l" rtl="0" fontAlgn="ctr"/>
                      <a:r>
                        <a:rPr lang="fr-FR" sz="1000" u="none" strike="noStrike">
                          <a:effectLst/>
                        </a:rPr>
                        <a:t>Class Fan-Out Distribution</a:t>
                      </a:r>
                      <a:endParaRPr lang="fr-FR" sz="1000" b="1" i="0" u="none" strike="noStrike">
                        <a:solidFill>
                          <a:srgbClr val="FFFFFF"/>
                        </a:solidFill>
                        <a:effectLst/>
                        <a:latin typeface="Arial"/>
                      </a:endParaRPr>
                    </a:p>
                  </a:txBody>
                  <a:tcPr marL="9525" marR="9525" marT="9525" marB="0" anchor="ctr"/>
                </a:tc>
                <a:tc>
                  <a:txBody>
                    <a:bodyPr/>
                    <a:lstStyle/>
                    <a:p>
                      <a:pPr algn="ctr" rtl="0" fontAlgn="ctr"/>
                      <a:r>
                        <a:rPr lang="fr-FR" sz="1000" u="none" strike="noStrike">
                          <a:effectLst/>
                        </a:rPr>
                        <a:t>0</a:t>
                      </a:r>
                      <a:endParaRPr lang="fr-FR" sz="1000" b="1" i="0" u="none" strike="noStrike">
                        <a:solidFill>
                          <a:srgbClr val="FFFFFF"/>
                        </a:solidFill>
                        <a:effectLst/>
                        <a:latin typeface="Arial"/>
                      </a:endParaRP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18"/>
                  </a:ext>
                </a:extLst>
              </a:tr>
            </a:tbl>
          </a:graphicData>
        </a:graphic>
      </p:graphicFrame>
      <p:sp>
        <p:nvSpPr>
          <p:cNvPr id="2" name="Slide Number Placeholder 1"/>
          <p:cNvSpPr>
            <a:spLocks noGrp="1"/>
          </p:cNvSpPr>
          <p:nvPr>
            <p:ph type="sldNum" sz="quarter" idx="12"/>
          </p:nvPr>
        </p:nvSpPr>
        <p:spPr/>
        <p:txBody>
          <a:bodyPr/>
          <a:lstStyle/>
          <a:p>
            <a:fld id="{F71C7896-8E11-4384-BFC5-C0974CDBC83D}" type="slidenum">
              <a:rPr lang="en-US" smtClean="0"/>
              <a:pPr/>
              <a:t>11</a:t>
            </a:fld>
            <a:endParaRPr lang="en-US" dirty="0"/>
          </a:p>
        </p:txBody>
      </p:sp>
      <p:sp>
        <p:nvSpPr>
          <p:cNvPr id="3" name="Title 2"/>
          <p:cNvSpPr>
            <a:spLocks noGrp="1"/>
          </p:cNvSpPr>
          <p:nvPr>
            <p:ph type="title"/>
          </p:nvPr>
        </p:nvSpPr>
        <p:spPr/>
        <p:txBody>
          <a:bodyPr/>
          <a:lstStyle/>
          <a:p>
            <a:r>
              <a:rPr lang="fr-FR" dirty="0"/>
              <a:t>Principales violations corrigées et ajoutées</a:t>
            </a:r>
          </a:p>
        </p:txBody>
      </p:sp>
    </p:spTree>
    <p:extLst>
      <p:ext uri="{BB962C8B-B14F-4D97-AF65-F5344CB8AC3E}">
        <p14:creationId xmlns:p14="http://schemas.microsoft.com/office/powerpoint/2010/main" val="96956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6"/>
          <p:cNvSpPr txBox="1"/>
          <p:nvPr/>
        </p:nvSpPr>
        <p:spPr>
          <a:xfrm>
            <a:off x="1839912" y="914399"/>
            <a:ext cx="6381136" cy="338554"/>
          </a:xfrm>
          <a:prstGeom prst="rect">
            <a:avLst/>
          </a:prstGeom>
          <a:noFill/>
        </p:spPr>
        <p:txBody>
          <a:bodyPr wrap="square" rtlCol="0">
            <a:spAutoFit/>
          </a:bodyPr>
          <a:lstStyle/>
          <a:p>
            <a:pPr>
              <a:defRPr/>
            </a:pPr>
            <a:r>
              <a:rPr lang="fr-FR" sz="1600" b="1" kern="0" dirty="0">
                <a:solidFill>
                  <a:srgbClr val="CF7600"/>
                </a:solidFill>
              </a:rPr>
              <a:t>Les composants les plus à risque (PRI le plus élevé)</a:t>
            </a:r>
          </a:p>
        </p:txBody>
      </p:sp>
      <p:sp>
        <p:nvSpPr>
          <p:cNvPr id="19" name="Text"/>
          <p:cNvSpPr>
            <a:spLocks noGrp="1"/>
          </p:cNvSpPr>
          <p:nvPr/>
        </p:nvSpPr>
        <p:spPr>
          <a:xfrm>
            <a:off x="1946787" y="1309865"/>
            <a:ext cx="8220470" cy="1224354"/>
          </a:xfrm>
          <a:prstGeom prst="rect">
            <a:avLst/>
          </a:prstGeom>
        </p:spPr>
        <p:txBody>
          <a:bodyPr wrap="square" lIns="0" tIns="0" rIns="0" bIns="0" rtlCol="0" anchor="t"/>
          <a:lstStyle/>
          <a:p>
            <a:pPr marL="285750" indent="-285750" algn="just">
              <a:spcAft>
                <a:spcPts val="1200"/>
              </a:spcAft>
              <a:buFont typeface="Arial" panose="020B0604020202020204" pitchFamily="34" charset="0"/>
              <a:buChar char="•"/>
            </a:pPr>
            <a:r>
              <a:rPr lang="fr-FR" sz="1200" dirty="0">
                <a:solidFill>
                  <a:srgbClr val="293C47"/>
                </a:solidFill>
                <a:cs typeface="Arial" pitchFamily="34" charset="0"/>
              </a:rPr>
              <a:t>Le PRI, Propagation </a:t>
            </a:r>
            <a:r>
              <a:rPr lang="fr-FR" sz="1200" dirty="0" err="1">
                <a:solidFill>
                  <a:srgbClr val="293C47"/>
                </a:solidFill>
                <a:cs typeface="Arial" pitchFamily="34" charset="0"/>
              </a:rPr>
              <a:t>Risk</a:t>
            </a:r>
            <a:r>
              <a:rPr lang="fr-FR" sz="1200" dirty="0">
                <a:solidFill>
                  <a:srgbClr val="293C47"/>
                </a:solidFill>
                <a:cs typeface="Arial" pitchFamily="34" charset="0"/>
              </a:rPr>
              <a:t> Index, mesure les composants les plus à risque dans une application. Il reflète le risque intrinsèque du composant en tenant compte de ses relations et des interdépendances avec les autres composants.</a:t>
            </a:r>
          </a:p>
          <a:p>
            <a:pPr marL="285750" indent="-285750" algn="just">
              <a:spcAft>
                <a:spcPts val="1200"/>
              </a:spcAft>
              <a:buFont typeface="Arial" panose="020B0604020202020204" pitchFamily="34" charset="0"/>
              <a:buChar char="•"/>
            </a:pPr>
            <a:r>
              <a:rPr lang="fr-FR" sz="1200" dirty="0">
                <a:solidFill>
                  <a:srgbClr val="293C47"/>
                </a:solidFill>
                <a:cs typeface="Arial" pitchFamily="34" charset="0"/>
              </a:rPr>
              <a:t>Le PRI permet l'identification, la priorisation, et finalement l'assainissement des composants les plus risqués.</a:t>
            </a:r>
          </a:p>
        </p:txBody>
      </p:sp>
      <p:sp>
        <p:nvSpPr>
          <p:cNvPr id="20" name="TextBox 6"/>
          <p:cNvSpPr txBox="1"/>
          <p:nvPr/>
        </p:nvSpPr>
        <p:spPr>
          <a:xfrm>
            <a:off x="1932932" y="2547864"/>
            <a:ext cx="6815414" cy="338554"/>
          </a:xfrm>
          <a:prstGeom prst="rect">
            <a:avLst/>
          </a:prstGeom>
          <a:noFill/>
        </p:spPr>
        <p:txBody>
          <a:bodyPr wrap="square" rtlCol="0">
            <a:spAutoFit/>
          </a:bodyPr>
          <a:lstStyle/>
          <a:p>
            <a:pPr>
              <a:defRPr/>
            </a:pPr>
            <a:r>
              <a:rPr lang="fr-FR" sz="1600" b="1" kern="0" dirty="0">
                <a:solidFill>
                  <a:srgbClr val="CF7600"/>
                </a:solidFill>
              </a:rPr>
              <a:t>Les composants les plus à risque liés à la </a:t>
            </a:r>
            <a:r>
              <a:rPr lang="en-US" sz="1600" b="1" kern="0" dirty="0">
                <a:solidFill>
                  <a:srgbClr val="CF7600"/>
                </a:solidFill>
              </a:rPr>
              <a:t>Performance</a:t>
            </a:r>
          </a:p>
        </p:txBody>
      </p:sp>
      <p:sp>
        <p:nvSpPr>
          <p:cNvPr id="21" name="TextBox 6"/>
          <p:cNvSpPr txBox="1"/>
          <p:nvPr/>
        </p:nvSpPr>
        <p:spPr>
          <a:xfrm>
            <a:off x="1946787" y="4117989"/>
            <a:ext cx="6393649" cy="338554"/>
          </a:xfrm>
          <a:prstGeom prst="rect">
            <a:avLst/>
          </a:prstGeom>
          <a:noFill/>
        </p:spPr>
        <p:txBody>
          <a:bodyPr wrap="square" rtlCol="0">
            <a:spAutoFit/>
          </a:bodyPr>
          <a:lstStyle/>
          <a:p>
            <a:pPr>
              <a:defRPr/>
            </a:pPr>
            <a:r>
              <a:rPr lang="fr-FR" sz="1600" b="1" kern="0" dirty="0">
                <a:solidFill>
                  <a:srgbClr val="CF7600"/>
                </a:solidFill>
              </a:rPr>
              <a:t>Les composants les plus à risque liés à la </a:t>
            </a:r>
            <a:r>
              <a:rPr lang="en-US" sz="1600" b="1" kern="0" dirty="0" err="1">
                <a:solidFill>
                  <a:srgbClr val="CF7600"/>
                </a:solidFill>
              </a:rPr>
              <a:t>Robustesse</a:t>
            </a:r>
            <a:endParaRPr lang="en-US" sz="1600" b="1" kern="0" dirty="0">
              <a:solidFill>
                <a:srgbClr val="CF7600"/>
              </a:solidFill>
            </a:endParaRPr>
          </a:p>
        </p:txBody>
      </p:sp>
      <p:graphicFrame>
        <p:nvGraphicFramePr>
          <p:cNvPr id="22" name="Table 21" descr="TABLE;TOP_RISKIEST_COMPONENTS;COUNT=5,SRC=ROB"/>
          <p:cNvGraphicFramePr>
            <a:graphicFrameLocks noGrp="1"/>
          </p:cNvGraphicFramePr>
          <p:nvPr>
            <p:extLst>
              <p:ext uri="{D42A27DB-BD31-4B8C-83A1-F6EECF244321}">
                <p14:modId xmlns:p14="http://schemas.microsoft.com/office/powerpoint/2010/main" val="4210953093"/>
              </p:ext>
            </p:extLst>
          </p:nvPr>
        </p:nvGraphicFramePr>
        <p:xfrm>
          <a:off x="2018621" y="4470189"/>
          <a:ext cx="8184845" cy="1146810"/>
        </p:xfrm>
        <a:graphic>
          <a:graphicData uri="http://schemas.openxmlformats.org/drawingml/2006/table">
            <a:tbl>
              <a:tblPr firstRow="1" bandRow="1">
                <a:tableStyleId>{1E171933-4619-4E11-9A3F-F7608DF75F80}</a:tableStyleId>
              </a:tblPr>
              <a:tblGrid>
                <a:gridCol w="6617534">
                  <a:extLst>
                    <a:ext uri="{9D8B030D-6E8A-4147-A177-3AD203B41FA5}">
                      <a16:colId xmlns:a16="http://schemas.microsoft.com/office/drawing/2014/main" val="20000"/>
                    </a:ext>
                  </a:extLst>
                </a:gridCol>
                <a:gridCol w="1567311">
                  <a:extLst>
                    <a:ext uri="{9D8B030D-6E8A-4147-A177-3AD203B41FA5}">
                      <a16:colId xmlns:a16="http://schemas.microsoft.com/office/drawing/2014/main" val="20001"/>
                    </a:ext>
                  </a:extLst>
                </a:gridCol>
              </a:tblGrid>
              <a:tr h="108012">
                <a:tc>
                  <a:txBody>
                    <a:bodyPr/>
                    <a:lstStyle/>
                    <a:p>
                      <a:pPr marL="0" algn="l" defTabSz="914400" rtl="0" eaLnBrk="1" latinLnBrk="0" hangingPunct="1">
                        <a:lnSpc>
                          <a:spcPct val="115000"/>
                        </a:lnSpc>
                        <a:spcAft>
                          <a:spcPts val="0"/>
                        </a:spcAft>
                      </a:pPr>
                      <a:r>
                        <a:rPr lang="en-GB" sz="1000" kern="1200" dirty="0"/>
                        <a:t>Artefact Name</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[H:\Sources\NCA-client\src\main\webapp\WEB-INF\jsp\login\logout.jsp]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2,992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[H:\Sources\NCA-client\src\main\webapp\WEB-INF\jsp\champregle\exportExcelRegle.jsp]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1,656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[H:\Sources\NCA-client\src\main\webapp\WEB-INF\jsp\controlemasque\importError.jsp]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1,656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[H:\Sources\NCA-client\src\main\webapp\WEB-INF\jsp\controlemasque\importSuccess.jsp]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1,656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[H:\Sources\NCA-client\src\main\webapp\WEB-INF\jsp\enrichissement\exportExcelEnrichissement.jsp]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1,656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23" name="Table 22" descr="TABLE;TOP_RISKIEST_COMPONENTS;COUNT=5,SRC=PERF"/>
          <p:cNvGraphicFramePr>
            <a:graphicFrameLocks noGrp="1"/>
          </p:cNvGraphicFramePr>
          <p:nvPr>
            <p:extLst>
              <p:ext uri="{D42A27DB-BD31-4B8C-83A1-F6EECF244321}">
                <p14:modId xmlns:p14="http://schemas.microsoft.com/office/powerpoint/2010/main" val="4242974188"/>
              </p:ext>
            </p:extLst>
          </p:nvPr>
        </p:nvGraphicFramePr>
        <p:xfrm>
          <a:off x="1946787" y="2886417"/>
          <a:ext cx="8220470" cy="971550"/>
        </p:xfrm>
        <a:graphic>
          <a:graphicData uri="http://schemas.openxmlformats.org/drawingml/2006/table">
            <a:tbl>
              <a:tblPr firstRow="1" bandRow="1">
                <a:tableStyleId>{1E171933-4619-4E11-9A3F-F7608DF75F80}</a:tableStyleId>
              </a:tblPr>
              <a:tblGrid>
                <a:gridCol w="6646338">
                  <a:extLst>
                    <a:ext uri="{9D8B030D-6E8A-4147-A177-3AD203B41FA5}">
                      <a16:colId xmlns:a16="http://schemas.microsoft.com/office/drawing/2014/main" val="20000"/>
                    </a:ext>
                  </a:extLst>
                </a:gridCol>
                <a:gridCol w="1574132">
                  <a:extLst>
                    <a:ext uri="{9D8B030D-6E8A-4147-A177-3AD203B41FA5}">
                      <a16:colId xmlns:a16="http://schemas.microsoft.com/office/drawing/2014/main" val="20001"/>
                    </a:ext>
                  </a:extLst>
                </a:gridCol>
              </a:tblGrid>
              <a:tr h="108012">
                <a:tc>
                  <a:txBody>
                    <a:bodyPr/>
                    <a:lstStyle/>
                    <a:p>
                      <a:pPr marL="0" algn="l" defTabSz="914400" rtl="0" eaLnBrk="1" latinLnBrk="0" hangingPunct="1">
                        <a:lnSpc>
                          <a:spcPct val="115000"/>
                        </a:lnSpc>
                        <a:spcAft>
                          <a:spcPts val="0"/>
                        </a:spcAft>
                      </a:pPr>
                      <a:r>
                        <a:rPr lang="en-GB" sz="1000" kern="1200" dirty="0"/>
                        <a:t>Artefact Name</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a:t>PRI</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fr.allianz.nca.client.action.unitposting.UnitPostingForm.prepareData</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a:t>800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fr.allianz.nca.application.service.impl.ControlesParMasqueService.controleEquilibrageCRCC</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a:t>680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fr.allianz.nca.application.service.impl.NcaUnitPostingEvtAppService.controleEquilibrageCRCC</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a:t>680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fr.allianz.nca.client.utils.CommonUtil.zipFiles</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a:t>640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fr.allianz.nca.application.service.impl.NcaGenerateTemplateApplicationService.createEmptyData</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a:t>510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pPr lvl="0"/>
            <a:r>
              <a:rPr lang="fr-FR" dirty="0"/>
              <a:t>Points potentiels de défaillance</a:t>
            </a:r>
          </a:p>
        </p:txBody>
      </p:sp>
      <p:sp>
        <p:nvSpPr>
          <p:cNvPr id="24" name="Text"/>
          <p:cNvSpPr>
            <a:spLocks noGrp="1"/>
          </p:cNvSpPr>
          <p:nvPr/>
        </p:nvSpPr>
        <p:spPr>
          <a:xfrm>
            <a:off x="1962281" y="5810338"/>
            <a:ext cx="8220470" cy="602337"/>
          </a:xfrm>
          <a:prstGeom prst="rect">
            <a:avLst/>
          </a:prstGeom>
        </p:spPr>
        <p:txBody>
          <a:bodyPr wrap="square" lIns="0" tIns="0" rIns="0" bIns="0" rtlCol="0" anchor="t"/>
          <a:lstStyle/>
          <a:p>
            <a:pPr marL="285750" indent="-285750" algn="just">
              <a:spcAft>
                <a:spcPts val="1200"/>
              </a:spcAft>
              <a:buFont typeface="Arial" panose="020B0604020202020204" pitchFamily="34" charset="0"/>
              <a:buChar char="•"/>
            </a:pPr>
            <a:r>
              <a:rPr lang="fr-FR" sz="1200" dirty="0">
                <a:solidFill>
                  <a:srgbClr val="293C47"/>
                </a:solidFill>
                <a:cs typeface="Arial" pitchFamily="34" charset="0"/>
              </a:rPr>
              <a:t>La liste complète des composants à risque, triée sur le PRI est présentée dans le Tableau de bord de l’application dans la vue « </a:t>
            </a:r>
            <a:r>
              <a:rPr lang="fr-FR" sz="1200" dirty="0" err="1">
                <a:solidFill>
                  <a:srgbClr val="293C47"/>
                </a:solidFill>
                <a:cs typeface="Arial" pitchFamily="34" charset="0"/>
              </a:rPr>
              <a:t>Risk</a:t>
            </a:r>
            <a:r>
              <a:rPr lang="fr-FR" sz="1200" dirty="0">
                <a:solidFill>
                  <a:srgbClr val="293C47"/>
                </a:solidFill>
                <a:cs typeface="Arial" pitchFamily="34" charset="0"/>
              </a:rPr>
              <a:t> </a:t>
            </a:r>
            <a:r>
              <a:rPr lang="fr-FR" sz="1200" dirty="0" err="1">
                <a:solidFill>
                  <a:srgbClr val="293C47"/>
                </a:solidFill>
                <a:cs typeface="Arial" pitchFamily="34" charset="0"/>
              </a:rPr>
              <a:t>Indicators</a:t>
            </a:r>
            <a:r>
              <a:rPr lang="fr-FR" sz="1200" dirty="0">
                <a:solidFill>
                  <a:srgbClr val="293C47"/>
                </a:solidFill>
                <a:cs typeface="Arial" pitchFamily="34" charset="0"/>
              </a:rPr>
              <a:t> - Object </a:t>
            </a:r>
            <a:r>
              <a:rPr lang="fr-FR" sz="1200" dirty="0" err="1">
                <a:solidFill>
                  <a:srgbClr val="293C47"/>
                </a:solidFill>
                <a:cs typeface="Arial" pitchFamily="34" charset="0"/>
              </a:rPr>
              <a:t>Level</a:t>
            </a:r>
            <a:r>
              <a:rPr lang="fr-FR" sz="1200" dirty="0">
                <a:solidFill>
                  <a:srgbClr val="293C47"/>
                </a:solidFill>
                <a:cs typeface="Arial" pitchFamily="34" charset="0"/>
              </a:rPr>
              <a:t> ».</a:t>
            </a:r>
          </a:p>
        </p:txBody>
      </p:sp>
    </p:spTree>
    <p:extLst>
      <p:ext uri="{BB962C8B-B14F-4D97-AF65-F5344CB8AC3E}">
        <p14:creationId xmlns:p14="http://schemas.microsoft.com/office/powerpoint/2010/main" val="79158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ph type="body" sz="quarter" idx="15"/>
          </p:nvPr>
        </p:nvSpPr>
        <p:spPr>
          <a:prstGeom prst="rect">
            <a:avLst/>
          </a:prstGeom>
        </p:spPr>
        <p:txBody>
          <a:bodyPr/>
          <a:lstStyle/>
          <a:p>
            <a:pPr>
              <a:spcBef>
                <a:spcPts val="0"/>
              </a:spcBef>
              <a:spcAft>
                <a:spcPts val="600"/>
              </a:spcAft>
            </a:pPr>
            <a:r>
              <a:rPr lang="fr-FR" sz="2800" dirty="0"/>
              <a:t>ANNEXE : Rappel de la définition des indicateurs de suivi</a:t>
            </a:r>
            <a:endParaRPr lang="en-US" sz="2800" dirty="0"/>
          </a:p>
        </p:txBody>
      </p:sp>
      <p:sp>
        <p:nvSpPr>
          <p:cNvPr id="7" name="Text Placeholder 6">
            <a:extLst>
              <a:ext uri="{FF2B5EF4-FFF2-40B4-BE49-F238E27FC236}">
                <a16:creationId xmlns:a16="http://schemas.microsoft.com/office/drawing/2014/main" id="{28F6EAFB-20E3-47E7-AAC1-B7AA7FAE0019}"/>
              </a:ext>
            </a:extLst>
          </p:cNvPr>
          <p:cNvSpPr>
            <a:spLocks noGrp="1"/>
          </p:cNvSpPr>
          <p:nvPr>
            <p:ph type="body" sz="quarter" idx="16"/>
          </p:nvPr>
        </p:nvSpPr>
        <p:spPr/>
        <p:txBody>
          <a:bodyPr>
            <a:normAutofit fontScale="32500" lnSpcReduction="20000"/>
          </a:bodyPr>
          <a:lstStyle/>
          <a:p>
            <a:pPr>
              <a:spcBef>
                <a:spcPts val="0"/>
              </a:spcBef>
              <a:spcAft>
                <a:spcPts val="600"/>
              </a:spcAft>
            </a:pPr>
            <a:r>
              <a:rPr lang="fr-FR" dirty="0"/>
              <a:t>CAST1 : Facteurs de santé</a:t>
            </a:r>
          </a:p>
          <a:p>
            <a:pPr>
              <a:spcBef>
                <a:spcPts val="0"/>
              </a:spcBef>
              <a:spcAft>
                <a:spcPts val="600"/>
              </a:spcAft>
            </a:pPr>
            <a:r>
              <a:rPr lang="fr-FR" dirty="0"/>
              <a:t>CAST2 : Distribution de la complexité</a:t>
            </a:r>
          </a:p>
          <a:p>
            <a:pPr>
              <a:spcBef>
                <a:spcPts val="0"/>
              </a:spcBef>
              <a:spcAft>
                <a:spcPts val="600"/>
              </a:spcAft>
            </a:pPr>
            <a:r>
              <a:rPr lang="fr-FR" dirty="0"/>
              <a:t>CAST3 : Violations critiques</a:t>
            </a:r>
          </a:p>
          <a:p>
            <a:endParaRPr lang="en-US" dirty="0"/>
          </a:p>
          <a:p>
            <a:endParaRPr lang="en-US" dirty="0"/>
          </a:p>
        </p:txBody>
      </p:sp>
      <p:sp>
        <p:nvSpPr>
          <p:cNvPr id="4" name="Slide Number Placeholder 3"/>
          <p:cNvSpPr txBox="1">
            <a:spLocks/>
          </p:cNvSpPr>
          <p:nvPr/>
        </p:nvSpPr>
        <p:spPr>
          <a:xfrm>
            <a:off x="5478959" y="6553104"/>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13</a:t>
            </a:fld>
            <a:endParaRPr lang="en-US" sz="1000" dirty="0">
              <a:solidFill>
                <a:schemeClr val="tx2">
                  <a:lumMod val="65000"/>
                  <a:lumOff val="35000"/>
                </a:schemeClr>
              </a:solidFill>
              <a:latin typeface="+mn-lt"/>
            </a:endParaRPr>
          </a:p>
        </p:txBody>
      </p:sp>
    </p:spTree>
    <p:extLst>
      <p:ext uri="{BB962C8B-B14F-4D97-AF65-F5344CB8AC3E}">
        <p14:creationId xmlns:p14="http://schemas.microsoft.com/office/powerpoint/2010/main" val="143508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fr-FR" dirty="0"/>
              <a:t>CAST 1 : Facteurs de santé</a:t>
            </a:r>
          </a:p>
        </p:txBody>
      </p:sp>
      <p:graphicFrame>
        <p:nvGraphicFramePr>
          <p:cNvPr id="3" name="Group 3"/>
          <p:cNvGraphicFramePr>
            <a:graphicFrameLocks/>
          </p:cNvGraphicFramePr>
          <p:nvPr>
            <p:extLst>
              <p:ext uri="{D42A27DB-BD31-4B8C-83A1-F6EECF244321}">
                <p14:modId xmlns:p14="http://schemas.microsoft.com/office/powerpoint/2010/main" val="3556995724"/>
              </p:ext>
            </p:extLst>
          </p:nvPr>
        </p:nvGraphicFramePr>
        <p:xfrm>
          <a:off x="1792942" y="1303364"/>
          <a:ext cx="8565776" cy="4997074"/>
        </p:xfrm>
        <a:graphic>
          <a:graphicData uri="http://schemas.openxmlformats.org/drawingml/2006/table">
            <a:tbl>
              <a:tblPr>
                <a:tableStyleId>{1E171933-4619-4E11-9A3F-F7608DF75F80}</a:tableStyleId>
              </a:tblPr>
              <a:tblGrid>
                <a:gridCol w="1461873">
                  <a:extLst>
                    <a:ext uri="{9D8B030D-6E8A-4147-A177-3AD203B41FA5}">
                      <a16:colId xmlns:a16="http://schemas.microsoft.com/office/drawing/2014/main" val="20000"/>
                    </a:ext>
                  </a:extLst>
                </a:gridCol>
                <a:gridCol w="3396428">
                  <a:extLst>
                    <a:ext uri="{9D8B030D-6E8A-4147-A177-3AD203B41FA5}">
                      <a16:colId xmlns:a16="http://schemas.microsoft.com/office/drawing/2014/main" val="20001"/>
                    </a:ext>
                  </a:extLst>
                </a:gridCol>
                <a:gridCol w="3707475">
                  <a:extLst>
                    <a:ext uri="{9D8B030D-6E8A-4147-A177-3AD203B41FA5}">
                      <a16:colId xmlns:a16="http://schemas.microsoft.com/office/drawing/2014/main" val="20002"/>
                    </a:ext>
                  </a:extLst>
                </a:gridCol>
              </a:tblGrid>
              <a:tr h="310404">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50" u="none" strike="noStrike" cap="none" normalizeH="0" baseline="0" dirty="0">
                          <a:ln>
                            <a:noFill/>
                          </a:ln>
                          <a:effectLst/>
                        </a:rPr>
                        <a:t>Facteurs</a:t>
                      </a:r>
                      <a:endParaRPr kumimoji="0" lang="fr-FR" sz="1050" b="1"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50" u="none" strike="noStrike" cap="none" normalizeH="0" baseline="0" dirty="0">
                          <a:ln>
                            <a:noFill/>
                          </a:ln>
                          <a:effectLst/>
                        </a:rPr>
                        <a:t>Description</a:t>
                      </a:r>
                      <a:endParaRPr kumimoji="0" lang="fr-FR" sz="1050" b="1"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50" u="none" strike="noStrike" cap="none" normalizeH="0" baseline="0" dirty="0">
                          <a:ln>
                            <a:noFill/>
                          </a:ln>
                          <a:effectLst/>
                        </a:rPr>
                        <a:t>Valeur pour l’entreprise</a:t>
                      </a:r>
                      <a:endParaRPr kumimoji="0" lang="fr-FR" sz="1050" b="1"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extLst>
                  <a:ext uri="{0D108BD9-81ED-4DB2-BD59-A6C34878D82A}">
                    <a16:rowId xmlns:a16="http://schemas.microsoft.com/office/drawing/2014/main" val="10000"/>
                  </a:ext>
                </a:extLst>
              </a:tr>
              <a:tr h="1258949">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050" u="none" strike="noStrike" cap="none" normalizeH="0" baseline="0" dirty="0">
                        <a:ln>
                          <a:noFill/>
                        </a:ln>
                        <a:effectLst/>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050" u="none" strike="noStrike" cap="none" normalizeH="0" baseline="0" dirty="0">
                        <a:ln>
                          <a:noFill/>
                        </a:ln>
                        <a:effectLst/>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50" u="none" strike="noStrike" cap="none" normalizeH="0" baseline="0" dirty="0" err="1">
                          <a:ln>
                            <a:noFill/>
                          </a:ln>
                          <a:effectLst/>
                        </a:rPr>
                        <a:t>Transférabilité</a:t>
                      </a:r>
                      <a:endParaRPr kumimoji="0" lang="fr-FR" sz="1050" b="1"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Mesure de l’effort pour transférer l’application vers une nouvelle équipe interne ou externe ou vers un nouveau membre au sein de l’équipe actuelle</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177800" marR="0" lvl="0" indent="-17780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Une meilleure transférabilité contribue à : </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000" u="none" strike="noStrike" cap="none" normalizeH="0" baseline="0" dirty="0">
                          <a:ln>
                            <a:noFill/>
                          </a:ln>
                          <a:effectLst/>
                        </a:rPr>
                        <a:t>Eviter la dépendance vis-à-vis d'une ressource interne ou d’un sous-traitant. </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000" u="none" strike="noStrike" cap="none" normalizeH="0" baseline="0" dirty="0">
                          <a:ln>
                            <a:noFill/>
                          </a:ln>
                          <a:effectLst/>
                        </a:rPr>
                        <a:t>Améliorer la productivité d’une équipe</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000" u="none" strike="noStrike" cap="none" normalizeH="0" baseline="0" dirty="0">
                          <a:ln>
                            <a:noFill/>
                          </a:ln>
                          <a:effectLst/>
                        </a:rPr>
                        <a:t>Faciliter le transfert entre un sous-traitant et une structure interne ou vice versa</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extLst>
                  <a:ext uri="{0D108BD9-81ED-4DB2-BD59-A6C34878D82A}">
                    <a16:rowId xmlns:a16="http://schemas.microsoft.com/office/drawing/2014/main" val="10001"/>
                  </a:ext>
                </a:extLst>
              </a:tr>
              <a:tr h="904905">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050" u="none" strike="noStrike" cap="none" normalizeH="0" baseline="0" dirty="0">
                        <a:ln>
                          <a:noFill/>
                        </a:ln>
                        <a:effectLst/>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50" u="none" strike="noStrike" cap="none" normalizeH="0" baseline="0" dirty="0">
                          <a:ln>
                            <a:noFill/>
                          </a:ln>
                          <a:effectLst/>
                        </a:rPr>
                        <a:t>Evolutivité</a:t>
                      </a:r>
                      <a:endParaRPr kumimoji="0" lang="fr-FR" sz="1050" b="1"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Mesure de l’effort pour implémenter une modification (évolution ou correction) au sein d’une application</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177800" marR="0" lvl="0" indent="-17780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Une meilleure capacité d'évolution contribue à :</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000" u="none" strike="noStrike" cap="none" normalizeH="0" baseline="0" dirty="0">
                          <a:ln>
                            <a:noFill/>
                          </a:ln>
                          <a:effectLst/>
                        </a:rPr>
                        <a:t>Améliorer la facilité et la rapidité de maintenance</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000" u="none" strike="noStrike" cap="none" normalizeH="0" baseline="0" dirty="0">
                          <a:ln>
                            <a:noFill/>
                          </a:ln>
                          <a:effectLst/>
                        </a:rPr>
                        <a:t>Améliorer la prévisibilité des livraisons</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000" u="none" strike="noStrike" cap="none" normalizeH="0" baseline="0" dirty="0">
                          <a:ln>
                            <a:noFill/>
                          </a:ln>
                          <a:effectLst/>
                        </a:rPr>
                        <a:t>Accélérer le time to </a:t>
                      </a:r>
                      <a:r>
                        <a:rPr kumimoji="0" lang="fr-FR" sz="1000" u="none" strike="noStrike" cap="none" normalizeH="0" baseline="0" dirty="0" err="1">
                          <a:ln>
                            <a:noFill/>
                          </a:ln>
                          <a:effectLst/>
                        </a:rPr>
                        <a:t>market</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extLst>
                  <a:ext uri="{0D108BD9-81ED-4DB2-BD59-A6C34878D82A}">
                    <a16:rowId xmlns:a16="http://schemas.microsoft.com/office/drawing/2014/main" val="10002"/>
                  </a:ext>
                </a:extLst>
              </a:tr>
              <a:tr h="673054">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050" u="none" strike="noStrike" cap="none" normalizeH="0" baseline="0" dirty="0">
                        <a:ln>
                          <a:noFill/>
                        </a:ln>
                        <a:effectLst/>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50" u="none" strike="noStrike" cap="none" normalizeH="0" baseline="0" dirty="0">
                          <a:ln>
                            <a:noFill/>
                          </a:ln>
                          <a:effectLst/>
                        </a:rPr>
                        <a:t>Robustesse</a:t>
                      </a:r>
                      <a:endParaRPr kumimoji="0" lang="fr-FR" sz="1050" b="1"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Mesure du risque d’introduire un défaut lors d’une modification de l’application (stabilité) et de l’effort de test (testabilité)</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Une plus grande robustesse réduit le risque d‘anomalie de l’application en production et améliore la satisfaction des utilisateurs</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extLst>
                  <a:ext uri="{0D108BD9-81ED-4DB2-BD59-A6C34878D82A}">
                    <a16:rowId xmlns:a16="http://schemas.microsoft.com/office/drawing/2014/main" val="10003"/>
                  </a:ext>
                </a:extLst>
              </a:tr>
              <a:tr h="869746">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050" u="none" strike="noStrike" cap="none" normalizeH="0" baseline="0" dirty="0">
                        <a:ln>
                          <a:noFill/>
                        </a:ln>
                        <a:effectLst/>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50" u="none" strike="noStrike" cap="none" normalizeH="0" baseline="0" dirty="0">
                          <a:ln>
                            <a:noFill/>
                          </a:ln>
                          <a:effectLst/>
                        </a:rPr>
                        <a:t>Performance</a:t>
                      </a:r>
                      <a:endParaRPr kumimoji="0" lang="fr-FR" sz="1050" b="1"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Mesure du risque de non-performance actuelle ou future de l’application en fonction de sa conception et de son architecture</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Une meilleure note de performances réduit le risque qu’une application consomme trop de ressources en production et améliore sa capacité de montée en charges (</a:t>
                      </a:r>
                      <a:r>
                        <a:rPr kumimoji="0" lang="fr-FR" sz="1000" u="none" strike="noStrike" cap="none" normalizeH="0" baseline="0" dirty="0" err="1">
                          <a:ln>
                            <a:noFill/>
                          </a:ln>
                          <a:effectLst/>
                        </a:rPr>
                        <a:t>scalabilité</a:t>
                      </a:r>
                      <a:r>
                        <a:rPr kumimoji="0" lang="fr-FR" sz="1000" u="none" strike="noStrike" cap="none" normalizeH="0" baseline="0" dirty="0">
                          <a:ln>
                            <a:noFill/>
                          </a:ln>
                          <a:effectLst/>
                        </a:rPr>
                        <a:t>)</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extLst>
                  <a:ext uri="{0D108BD9-81ED-4DB2-BD59-A6C34878D82A}">
                    <a16:rowId xmlns:a16="http://schemas.microsoft.com/office/drawing/2014/main" val="10004"/>
                  </a:ext>
                </a:extLst>
              </a:tr>
              <a:tr h="476362">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50" u="none" strike="noStrike" cap="none" normalizeH="0" baseline="0" dirty="0">
                          <a:ln>
                            <a:noFill/>
                          </a:ln>
                          <a:effectLst/>
                        </a:rPr>
                        <a:t>Sécurité</a:t>
                      </a:r>
                      <a:endParaRPr kumimoji="0" lang="fr-FR" sz="1050" b="1"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Mesure du risque de faille potentielle de la sécurité d’une application</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De meilleures valeurs de sécurité diminuent les risques d'atteinte à la sécurité de l'application</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extLst>
                  <a:ext uri="{0D108BD9-81ED-4DB2-BD59-A6C34878D82A}">
                    <a16:rowId xmlns:a16="http://schemas.microsoft.com/office/drawing/2014/main" val="10005"/>
                  </a:ext>
                </a:extLst>
              </a:tr>
              <a:tr h="503654">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50" u="none" strike="noStrike" cap="none" normalizeH="0" baseline="0" dirty="0">
                          <a:ln>
                            <a:noFill/>
                          </a:ln>
                          <a:effectLst/>
                        </a:rPr>
                        <a:t>Maintenabilité (TQI)</a:t>
                      </a:r>
                      <a:endParaRPr kumimoji="0" lang="fr-FR" sz="1050" b="1"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Détermine le coût et la difficulté / facilité de maintenir une application à l’avenir</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000" u="none" strike="noStrike" cap="none" normalizeH="0" baseline="0" dirty="0">
                          <a:ln>
                            <a:noFill/>
                          </a:ln>
                          <a:effectLst/>
                        </a:rPr>
                        <a:t>Un meilleur indice de maintenabilité diminue le coût de maintenance des applications</a:t>
                      </a:r>
                      <a:endParaRPr kumimoji="0" lang="fr-FR" sz="1000" b="0" i="0" u="none" strike="noStrike" cap="none" normalizeH="0" baseline="0" dirty="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tc>
                <a:extLst>
                  <a:ext uri="{0D108BD9-81ED-4DB2-BD59-A6C34878D82A}">
                    <a16:rowId xmlns:a16="http://schemas.microsoft.com/office/drawing/2014/main" val="10006"/>
                  </a:ext>
                </a:extLst>
              </a:tr>
            </a:tbl>
          </a:graphicData>
        </a:graphic>
      </p:graphicFrame>
      <p:sp>
        <p:nvSpPr>
          <p:cNvPr id="4" name="Text Placeholder 3"/>
          <p:cNvSpPr txBox="1">
            <a:spLocks/>
          </p:cNvSpPr>
          <p:nvPr/>
        </p:nvSpPr>
        <p:spPr>
          <a:xfrm>
            <a:off x="1734288" y="924216"/>
            <a:ext cx="8108878" cy="369332"/>
          </a:xfrm>
          <a:prstGeom prst="rect">
            <a:avLst/>
          </a:prstGeom>
        </p:spPr>
        <p:txBody>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marL="0" indent="0">
              <a:buNone/>
            </a:pPr>
            <a:r>
              <a:rPr lang="fr-FR" sz="1600" b="1" kern="0" dirty="0">
                <a:solidFill>
                  <a:srgbClr val="CF7600"/>
                </a:solidFill>
              </a:rPr>
              <a:t>Une mesure de la qualité selon les standards</a:t>
            </a:r>
            <a:endParaRPr lang="fr-FR" sz="1600" kern="0" dirty="0">
              <a:solidFill>
                <a:srgbClr val="CF7600"/>
              </a:solidFill>
            </a:endParaRPr>
          </a:p>
        </p:txBody>
      </p:sp>
    </p:spTree>
    <p:extLst>
      <p:ext uri="{BB962C8B-B14F-4D97-AF65-F5344CB8AC3E}">
        <p14:creationId xmlns:p14="http://schemas.microsoft.com/office/powerpoint/2010/main" val="794614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925361" y="1225193"/>
            <a:ext cx="8401447" cy="4916304"/>
          </a:xfrm>
          <a:prstGeom prst="rect">
            <a:avLst/>
          </a:prstGeom>
          <a:noFill/>
          <a:ln w="9525">
            <a:noFill/>
            <a:miter lim="800000"/>
            <a:headEnd/>
            <a:tailEnd/>
          </a:ln>
        </p:spPr>
      </p:pic>
      <p:sp>
        <p:nvSpPr>
          <p:cNvPr id="11266" name="Title 1"/>
          <p:cNvSpPr>
            <a:spLocks noGrp="1"/>
          </p:cNvSpPr>
          <p:nvPr>
            <p:ph type="title"/>
          </p:nvPr>
        </p:nvSpPr>
        <p:spPr/>
        <p:txBody>
          <a:bodyPr/>
          <a:lstStyle/>
          <a:p>
            <a:r>
              <a:rPr lang="fr-FR" dirty="0"/>
              <a:t>CAST 1 : Graduation des facteurs de santé</a:t>
            </a:r>
          </a:p>
        </p:txBody>
      </p:sp>
      <p:sp>
        <p:nvSpPr>
          <p:cNvPr id="6" name="Text Placeholder 3"/>
          <p:cNvSpPr>
            <a:spLocks noGrp="1"/>
          </p:cNvSpPr>
          <p:nvPr>
            <p:ph type="body" sz="quarter" idx="4294967295"/>
          </p:nvPr>
        </p:nvSpPr>
        <p:spPr>
          <a:xfrm>
            <a:off x="800100" y="1040249"/>
            <a:ext cx="8108950" cy="369887"/>
          </a:xfrm>
        </p:spPr>
        <p:txBody>
          <a:bodyPr/>
          <a:lstStyle/>
          <a:p>
            <a:pPr marL="0" indent="0">
              <a:buNone/>
            </a:pPr>
            <a:r>
              <a:rPr lang="fr-FR" b="1" dirty="0">
                <a:solidFill>
                  <a:srgbClr val="CF7600"/>
                </a:solidFill>
              </a:rPr>
              <a:t>Une graduation homogène et uniforme du risque qualité</a:t>
            </a:r>
            <a:endParaRPr lang="en-US" b="1" dirty="0">
              <a:solidFill>
                <a:srgbClr val="CF7600"/>
              </a:solidFill>
            </a:endParaRPr>
          </a:p>
        </p:txBody>
      </p:sp>
      <p:sp>
        <p:nvSpPr>
          <p:cNvPr id="5" name="Slide Number Placeholder 3"/>
          <p:cNvSpPr txBox="1">
            <a:spLocks/>
          </p:cNvSpPr>
          <p:nvPr/>
        </p:nvSpPr>
        <p:spPr>
          <a:xfrm>
            <a:off x="5478959" y="6553104"/>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15</a:t>
            </a:fld>
            <a:endParaRPr lang="en-US" sz="1000" dirty="0">
              <a:solidFill>
                <a:schemeClr val="tx2">
                  <a:lumMod val="65000"/>
                  <a:lumOff val="35000"/>
                </a:schemeClr>
              </a:solidFill>
              <a:latin typeface="+mn-lt"/>
            </a:endParaRPr>
          </a:p>
        </p:txBody>
      </p:sp>
    </p:spTree>
    <p:extLst>
      <p:ext uri="{BB962C8B-B14F-4D97-AF65-F5344CB8AC3E}">
        <p14:creationId xmlns:p14="http://schemas.microsoft.com/office/powerpoint/2010/main" val="3820566353"/>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8D121-9DAB-4363-A219-7EC2BDF34FF7}" type="slidenum">
              <a:rPr lang="fr-FR" smtClean="0"/>
              <a:pPr>
                <a:defRPr/>
              </a:pPr>
              <a:t>16</a:t>
            </a:fld>
            <a:endParaRPr lang="fr-FR"/>
          </a:p>
        </p:txBody>
      </p:sp>
      <p:sp>
        <p:nvSpPr>
          <p:cNvPr id="3" name="Title 2">
            <a:extLst>
              <a:ext uri="{FF2B5EF4-FFF2-40B4-BE49-F238E27FC236}">
                <a16:creationId xmlns:a16="http://schemas.microsoft.com/office/drawing/2014/main" id="{953DC41E-C9EC-4515-A63D-416EA895FB76}"/>
              </a:ext>
            </a:extLst>
          </p:cNvPr>
          <p:cNvSpPr>
            <a:spLocks noGrp="1"/>
          </p:cNvSpPr>
          <p:nvPr>
            <p:ph type="title"/>
          </p:nvPr>
        </p:nvSpPr>
        <p:spPr/>
        <p:txBody>
          <a:bodyPr/>
          <a:lstStyle/>
          <a:p>
            <a:r>
              <a:rPr lang="en-US" dirty="0"/>
              <a:t>CAST 2 : </a:t>
            </a:r>
            <a:r>
              <a:rPr lang="en-US" dirty="0" err="1"/>
              <a:t>Complexité</a:t>
            </a:r>
            <a:r>
              <a:rPr lang="en-US" dirty="0"/>
              <a:t> </a:t>
            </a:r>
            <a:r>
              <a:rPr lang="en-US" dirty="0" err="1"/>
              <a:t>Cyclomatique</a:t>
            </a:r>
            <a:r>
              <a:rPr lang="en-US" dirty="0"/>
              <a:t> (Mc Cabe)</a:t>
            </a:r>
          </a:p>
        </p:txBody>
      </p:sp>
      <p:sp>
        <p:nvSpPr>
          <p:cNvPr id="24580" name="Rectangle 30"/>
          <p:cNvSpPr>
            <a:spLocks noChangeArrowheads="1"/>
          </p:cNvSpPr>
          <p:nvPr/>
        </p:nvSpPr>
        <p:spPr bwMode="auto">
          <a:xfrm>
            <a:off x="1844040" y="940745"/>
            <a:ext cx="8503920" cy="696037"/>
          </a:xfrm>
          <a:prstGeom prst="rect">
            <a:avLst/>
          </a:prstGeom>
          <a:noFill/>
          <a:ln>
            <a:noFill/>
            <a:headEnd/>
            <a:tailEnd/>
          </a:ln>
          <a:effectLst/>
        </p:spPr>
        <p:style>
          <a:lnRef idx="0">
            <a:schemeClr val="accent6"/>
          </a:lnRef>
          <a:fillRef idx="3">
            <a:schemeClr val="accent6"/>
          </a:fillRef>
          <a:effectRef idx="3">
            <a:schemeClr val="accent6"/>
          </a:effectRef>
          <a:fontRef idx="minor">
            <a:schemeClr val="lt1"/>
          </a:fontRef>
        </p:style>
        <p:txBody>
          <a:bodyPr lIns="90000" tIns="46800" rIns="90000" bIns="46800" anchor="ctr"/>
          <a:lstStyle/>
          <a:p>
            <a:pPr>
              <a:lnSpc>
                <a:spcPct val="90000"/>
              </a:lnSpc>
              <a:spcBef>
                <a:spcPct val="20000"/>
              </a:spcBef>
              <a:buClr>
                <a:srgbClr val="9C9B8E"/>
              </a:buClr>
              <a:buSzPct val="80000"/>
            </a:pPr>
            <a:r>
              <a:rPr lang="en-US" sz="1200" dirty="0">
                <a:solidFill>
                  <a:srgbClr val="293C47"/>
                </a:solidFill>
              </a:rPr>
              <a:t>La solution CAST </a:t>
            </a:r>
            <a:r>
              <a:rPr lang="fr-FR" sz="1200" dirty="0">
                <a:solidFill>
                  <a:srgbClr val="293C47"/>
                </a:solidFill>
              </a:rPr>
              <a:t>calcule pour chaque composant la complexité </a:t>
            </a:r>
            <a:r>
              <a:rPr lang="fr-FR" sz="1200" dirty="0" err="1">
                <a:solidFill>
                  <a:srgbClr val="293C47"/>
                </a:solidFill>
              </a:rPr>
              <a:t>cyclomatique</a:t>
            </a:r>
            <a:r>
              <a:rPr lang="fr-FR" sz="1200" dirty="0">
                <a:solidFill>
                  <a:srgbClr val="293C47"/>
                </a:solidFill>
              </a:rPr>
              <a:t> en tenant compte d'un certain nombre de trajets fonctionnels, selon le procédé </a:t>
            </a:r>
            <a:r>
              <a:rPr lang="fr-FR" sz="1200" dirty="0" err="1">
                <a:solidFill>
                  <a:srgbClr val="293C47"/>
                </a:solidFill>
              </a:rPr>
              <a:t>McCabe</a:t>
            </a:r>
            <a:r>
              <a:rPr lang="fr-FR" sz="1200" dirty="0">
                <a:solidFill>
                  <a:srgbClr val="293C47"/>
                </a:solidFill>
              </a:rPr>
              <a:t>.</a:t>
            </a:r>
            <a:endParaRPr lang="en-US" sz="1200" dirty="0">
              <a:solidFill>
                <a:srgbClr val="293C47"/>
              </a:solidFill>
            </a:endParaRPr>
          </a:p>
        </p:txBody>
      </p:sp>
      <p:pic>
        <p:nvPicPr>
          <p:cNvPr id="24581" name="Picture 5"/>
          <p:cNvPicPr>
            <a:picLocks noChangeAspect="1" noChangeArrowheads="1"/>
          </p:cNvPicPr>
          <p:nvPr/>
        </p:nvPicPr>
        <p:blipFill>
          <a:blip r:embed="rId3" cstate="print"/>
          <a:srcRect/>
          <a:stretch>
            <a:fillRect/>
          </a:stretch>
        </p:blipFill>
        <p:spPr bwMode="auto">
          <a:xfrm>
            <a:off x="3134286" y="2089170"/>
            <a:ext cx="5447006" cy="2326889"/>
          </a:xfrm>
          <a:prstGeom prst="rect">
            <a:avLst/>
          </a:prstGeom>
          <a:noFill/>
          <a:ln w="9525">
            <a:noFill/>
            <a:miter lim="800000"/>
            <a:headEnd/>
            <a:tailEnd/>
          </a:ln>
        </p:spPr>
      </p:pic>
      <p:sp>
        <p:nvSpPr>
          <p:cNvPr id="24582" name="Rectangle 30"/>
          <p:cNvSpPr>
            <a:spLocks noChangeArrowheads="1"/>
          </p:cNvSpPr>
          <p:nvPr/>
        </p:nvSpPr>
        <p:spPr bwMode="auto">
          <a:xfrm>
            <a:off x="5883029" y="1608613"/>
            <a:ext cx="2184400" cy="433068"/>
          </a:xfrm>
          <a:prstGeom prst="rect">
            <a:avLst/>
          </a:prstGeom>
          <a:solidFill>
            <a:srgbClr val="CF7600"/>
          </a:solidFill>
          <a:ln>
            <a:noFill/>
            <a:headEnd/>
            <a:tailEn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lgn="ctr">
              <a:spcBef>
                <a:spcPct val="20000"/>
              </a:spcBef>
              <a:buClr>
                <a:srgbClr val="FF0000"/>
              </a:buClr>
              <a:buFont typeface="Wingdings" pitchFamily="2" charset="2"/>
              <a:buNone/>
            </a:pPr>
            <a:r>
              <a:rPr lang="en-US" sz="1100" dirty="0">
                <a:solidFill>
                  <a:schemeClr val="bg1"/>
                </a:solidFill>
              </a:rPr>
              <a:t>Forte </a:t>
            </a:r>
            <a:r>
              <a:rPr lang="en-US" sz="1100" dirty="0" err="1">
                <a:solidFill>
                  <a:schemeClr val="bg1"/>
                </a:solidFill>
              </a:rPr>
              <a:t>complexité</a:t>
            </a:r>
            <a:r>
              <a:rPr lang="en-US" sz="1100" dirty="0">
                <a:solidFill>
                  <a:schemeClr val="bg1"/>
                </a:solidFill>
              </a:rPr>
              <a:t> </a:t>
            </a:r>
            <a:r>
              <a:rPr lang="en-US" sz="1100" dirty="0" err="1">
                <a:solidFill>
                  <a:schemeClr val="bg1"/>
                </a:solidFill>
              </a:rPr>
              <a:t>cyclomatique</a:t>
            </a:r>
            <a:r>
              <a:rPr lang="en-US" sz="1100" dirty="0">
                <a:solidFill>
                  <a:schemeClr val="bg1"/>
                </a:solidFill>
              </a:rPr>
              <a:t> </a:t>
            </a:r>
          </a:p>
        </p:txBody>
      </p:sp>
      <p:sp>
        <p:nvSpPr>
          <p:cNvPr id="24583" name="Text Box 6"/>
          <p:cNvSpPr txBox="1">
            <a:spLocks noChangeArrowheads="1"/>
          </p:cNvSpPr>
          <p:nvPr/>
        </p:nvSpPr>
        <p:spPr bwMode="auto">
          <a:xfrm>
            <a:off x="8171415" y="4043604"/>
            <a:ext cx="819753" cy="186847"/>
          </a:xfrm>
          <a:prstGeom prst="rect">
            <a:avLst/>
          </a:prstGeom>
          <a:noFill/>
          <a:ln w="9525" algn="ctr">
            <a:noFill/>
            <a:miter lim="800000"/>
            <a:headEnd/>
            <a:tailEnd/>
          </a:ln>
        </p:spPr>
        <p:txBody>
          <a:bodyPr wrap="none" lIns="90000" tIns="46800" rIns="90000" bIns="46800">
            <a:spAutoFit/>
          </a:bodyPr>
          <a:lstStyle/>
          <a:p>
            <a:pPr>
              <a:spcBef>
                <a:spcPct val="20000"/>
              </a:spcBef>
              <a:buClr>
                <a:srgbClr val="FF0000"/>
              </a:buClr>
              <a:buFont typeface="Wingdings" pitchFamily="2" charset="2"/>
              <a:buNone/>
            </a:pPr>
            <a:r>
              <a:rPr lang="en-US" sz="600" dirty="0">
                <a:solidFill>
                  <a:srgbClr val="293C47"/>
                </a:solidFill>
              </a:rPr>
              <a:t>Source : McCabe</a:t>
            </a:r>
          </a:p>
        </p:txBody>
      </p:sp>
      <p:sp>
        <p:nvSpPr>
          <p:cNvPr id="24579" name="Rectangle 30"/>
          <p:cNvSpPr>
            <a:spLocks noChangeArrowheads="1"/>
          </p:cNvSpPr>
          <p:nvPr/>
        </p:nvSpPr>
        <p:spPr bwMode="auto">
          <a:xfrm>
            <a:off x="3134286" y="1598813"/>
            <a:ext cx="1854200" cy="433068"/>
          </a:xfrm>
          <a:prstGeom prst="rect">
            <a:avLst/>
          </a:prstGeom>
          <a:solidFill>
            <a:srgbClr val="CF7600"/>
          </a:solidFill>
          <a:ln>
            <a:noFill/>
            <a:headEnd/>
            <a:tailEn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lgn="ctr">
              <a:spcBef>
                <a:spcPct val="20000"/>
              </a:spcBef>
              <a:buClr>
                <a:srgbClr val="FF0000"/>
              </a:buClr>
              <a:buFont typeface="Wingdings" pitchFamily="2" charset="2"/>
              <a:buNone/>
            </a:pPr>
            <a:r>
              <a:rPr lang="en-US" sz="1100" dirty="0" err="1">
                <a:solidFill>
                  <a:schemeClr val="bg1"/>
                </a:solidFill>
              </a:rPr>
              <a:t>Faible</a:t>
            </a:r>
            <a:r>
              <a:rPr lang="en-US" sz="1100" dirty="0">
                <a:solidFill>
                  <a:schemeClr val="bg1"/>
                </a:solidFill>
              </a:rPr>
              <a:t> </a:t>
            </a:r>
            <a:r>
              <a:rPr lang="en-US" sz="1100" dirty="0" err="1">
                <a:solidFill>
                  <a:schemeClr val="bg1"/>
                </a:solidFill>
              </a:rPr>
              <a:t>complexité</a:t>
            </a:r>
            <a:r>
              <a:rPr lang="en-US" sz="1100" dirty="0">
                <a:solidFill>
                  <a:schemeClr val="bg1"/>
                </a:solidFill>
              </a:rPr>
              <a:t> </a:t>
            </a:r>
            <a:r>
              <a:rPr lang="en-US" sz="1100" dirty="0" err="1">
                <a:solidFill>
                  <a:schemeClr val="bg1"/>
                </a:solidFill>
              </a:rPr>
              <a:t>cyclomatique</a:t>
            </a:r>
            <a:r>
              <a:rPr lang="en-US" sz="1100" dirty="0">
                <a:solidFill>
                  <a:schemeClr val="bg1"/>
                </a:solidFill>
              </a:rPr>
              <a:t> </a:t>
            </a:r>
          </a:p>
        </p:txBody>
      </p:sp>
      <p:sp>
        <p:nvSpPr>
          <p:cNvPr id="10" name="Rectangle 30"/>
          <p:cNvSpPr>
            <a:spLocks noChangeArrowheads="1"/>
          </p:cNvSpPr>
          <p:nvPr/>
        </p:nvSpPr>
        <p:spPr bwMode="auto">
          <a:xfrm>
            <a:off x="1844040" y="5093376"/>
            <a:ext cx="8503920" cy="1127424"/>
          </a:xfrm>
          <a:prstGeom prst="rect">
            <a:avLst/>
          </a:prstGeom>
          <a:noFill/>
          <a:ln>
            <a:solidFill>
              <a:srgbClr val="293C47"/>
            </a:solidFill>
            <a:headEnd/>
            <a:tailEnd/>
          </a:ln>
        </p:spPr>
        <p:style>
          <a:lnRef idx="1">
            <a:schemeClr val="accent2"/>
          </a:lnRef>
          <a:fillRef idx="2">
            <a:schemeClr val="accent2"/>
          </a:fillRef>
          <a:effectRef idx="1">
            <a:schemeClr val="accent2"/>
          </a:effectRef>
          <a:fontRef idx="minor">
            <a:schemeClr val="dk1"/>
          </a:fontRef>
        </p:style>
        <p:txBody>
          <a:bodyPr lIns="90000" tIns="46800" rIns="90000" bIns="46800" anchor="ctr"/>
          <a:lstStyle/>
          <a:p>
            <a:pPr marL="285750" indent="-285750">
              <a:lnSpc>
                <a:spcPct val="90000"/>
              </a:lnSpc>
              <a:spcBef>
                <a:spcPts val="600"/>
              </a:spcBef>
              <a:buClr>
                <a:srgbClr val="9C9B8E"/>
              </a:buClr>
              <a:buSzPct val="80000"/>
              <a:buFont typeface="Wingdings" panose="05000000000000000000" pitchFamily="2" charset="2"/>
              <a:buChar char="Ø"/>
            </a:pPr>
            <a:r>
              <a:rPr lang="fr-FR" sz="1200" dirty="0">
                <a:solidFill>
                  <a:srgbClr val="5F5F5F"/>
                </a:solidFill>
                <a:sym typeface="Wingdings" panose="05000000000000000000" pitchFamily="2" charset="2"/>
              </a:rPr>
              <a:t>La complexité technique ne doit pas être confondue avec la complexité fonctionnelle.</a:t>
            </a:r>
          </a:p>
          <a:p>
            <a:pPr marL="285750" indent="-285750">
              <a:lnSpc>
                <a:spcPct val="90000"/>
              </a:lnSpc>
              <a:spcBef>
                <a:spcPts val="600"/>
              </a:spcBef>
              <a:buClr>
                <a:srgbClr val="9C9B8E"/>
              </a:buClr>
              <a:buSzPct val="80000"/>
              <a:buFont typeface="Wingdings" panose="05000000000000000000" pitchFamily="2" charset="2"/>
              <a:buChar char="Ø"/>
            </a:pPr>
            <a:r>
              <a:rPr lang="fr-FR" sz="1200" dirty="0">
                <a:solidFill>
                  <a:srgbClr val="5F5F5F"/>
                </a:solidFill>
                <a:sym typeface="Wingdings" panose="05000000000000000000" pitchFamily="2" charset="2"/>
              </a:rPr>
              <a:t>Ce qui est important pour la mise en œuvre est la façon dont la complexité est répartie sur les composants (tout dans un grand composant complexe ou divisé en un grand nombre de petits ?)</a:t>
            </a:r>
            <a:endParaRPr lang="en-US" sz="1200" dirty="0">
              <a:solidFill>
                <a:srgbClr val="5F5F5F"/>
              </a:solidFill>
            </a:endParaRPr>
          </a:p>
        </p:txBody>
      </p:sp>
      <p:sp>
        <p:nvSpPr>
          <p:cNvPr id="11" name="Text Placeholder 15"/>
          <p:cNvSpPr txBox="1">
            <a:spLocks/>
          </p:cNvSpPr>
          <p:nvPr/>
        </p:nvSpPr>
        <p:spPr>
          <a:xfrm>
            <a:off x="3134286" y="4431152"/>
            <a:ext cx="1854200" cy="250745"/>
          </a:xfrm>
          <a:prstGeom prst="rect">
            <a:avLst/>
          </a:prstGeom>
        </p:spPr>
        <p:txBody>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marL="0" indent="0" algn="ctr">
              <a:buNone/>
            </a:pPr>
            <a:r>
              <a:rPr lang="fr-FR" sz="1200" i="1" kern="0" dirty="0">
                <a:solidFill>
                  <a:srgbClr val="293C47"/>
                </a:solidFill>
              </a:rPr>
              <a:t>Facile à tester et à maintenir</a:t>
            </a:r>
          </a:p>
        </p:txBody>
      </p:sp>
      <p:sp>
        <p:nvSpPr>
          <p:cNvPr id="12" name="Text Placeholder 15"/>
          <p:cNvSpPr txBox="1">
            <a:spLocks/>
          </p:cNvSpPr>
          <p:nvPr/>
        </p:nvSpPr>
        <p:spPr>
          <a:xfrm>
            <a:off x="5984382" y="4422360"/>
            <a:ext cx="1648454" cy="361309"/>
          </a:xfrm>
          <a:prstGeom prst="rect">
            <a:avLst/>
          </a:prstGeom>
        </p:spPr>
        <p:txBody>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marL="0" indent="0" algn="ctr">
              <a:buNone/>
            </a:pPr>
            <a:r>
              <a:rPr lang="fr-FR" sz="1200" i="1" kern="0" dirty="0">
                <a:solidFill>
                  <a:srgbClr val="293C47"/>
                </a:solidFill>
              </a:rPr>
              <a:t>Difficile à tester et à maintenir</a:t>
            </a:r>
          </a:p>
        </p:txBody>
      </p:sp>
    </p:spTree>
    <p:extLst>
      <p:ext uri="{BB962C8B-B14F-4D97-AF65-F5344CB8AC3E}">
        <p14:creationId xmlns:p14="http://schemas.microsoft.com/office/powerpoint/2010/main" val="302362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B71C8B-57E2-461C-952F-2F5688DDFB68}"/>
              </a:ext>
            </a:extLst>
          </p:cNvPr>
          <p:cNvPicPr>
            <a:picLocks noChangeAspect="1"/>
          </p:cNvPicPr>
          <p:nvPr/>
        </p:nvPicPr>
        <p:blipFill>
          <a:blip r:embed="rId4"/>
          <a:stretch>
            <a:fillRect/>
          </a:stretch>
        </p:blipFill>
        <p:spPr>
          <a:xfrm>
            <a:off x="1755272" y="1121693"/>
            <a:ext cx="8681456" cy="5175953"/>
          </a:xfrm>
          <a:prstGeom prst="rect">
            <a:avLst/>
          </a:prstGeom>
        </p:spPr>
      </p:pic>
      <p:sp>
        <p:nvSpPr>
          <p:cNvPr id="2" name="Slide Number Placeholder 1"/>
          <p:cNvSpPr>
            <a:spLocks noGrp="1"/>
          </p:cNvSpPr>
          <p:nvPr>
            <p:ph type="sldNum" sz="quarter" idx="12"/>
          </p:nvPr>
        </p:nvSpPr>
        <p:spPr/>
        <p:txBody>
          <a:bodyPr/>
          <a:lstStyle/>
          <a:p>
            <a:fld id="{F71C7896-8E11-4384-BFC5-C0974CDBC83D}" type="slidenum">
              <a:rPr lang="en-US" smtClean="0"/>
              <a:pPr/>
              <a:t>17</a:t>
            </a:fld>
            <a:endParaRPr lang="en-US" dirty="0"/>
          </a:p>
        </p:txBody>
      </p:sp>
      <p:sp>
        <p:nvSpPr>
          <p:cNvPr id="3" name="Title 2"/>
          <p:cNvSpPr>
            <a:spLocks noGrp="1"/>
          </p:cNvSpPr>
          <p:nvPr>
            <p:ph type="title"/>
          </p:nvPr>
        </p:nvSpPr>
        <p:spPr/>
        <p:txBody>
          <a:bodyPr/>
          <a:lstStyle/>
          <a:p>
            <a:r>
              <a:rPr lang="fr-FR" dirty="0"/>
              <a:t>CAST 2 : Evolution de la distribution de la complexité</a:t>
            </a:r>
          </a:p>
        </p:txBody>
      </p:sp>
      <p:sp>
        <p:nvSpPr>
          <p:cNvPr id="9" name="Text Box 7"/>
          <p:cNvSpPr txBox="1">
            <a:spLocks noChangeArrowheads="1"/>
          </p:cNvSpPr>
          <p:nvPr>
            <p:custDataLst>
              <p:tags r:id="rId1"/>
            </p:custDataLst>
          </p:nvPr>
        </p:nvSpPr>
        <p:spPr bwMode="auto">
          <a:xfrm>
            <a:off x="7389440" y="5326664"/>
            <a:ext cx="4066669" cy="833178"/>
          </a:xfrm>
          <a:prstGeom prst="rect">
            <a:avLst/>
          </a:prstGeom>
          <a:solidFill>
            <a:srgbClr val="CF7600"/>
          </a:solidFill>
          <a:ln w="9525" algn="ctr">
            <a:noFill/>
            <a:miter lim="800000"/>
            <a:headEnd/>
            <a:tailEnd/>
          </a:ln>
          <a:effectLst/>
        </p:spPr>
        <p:txBody>
          <a:bodyPr wrap="square" lIns="90000" tIns="46800" rIns="90000" bIns="46800">
            <a:spAutoFit/>
          </a:bodyPr>
          <a:lstStyle/>
          <a:p>
            <a:pPr>
              <a:spcBef>
                <a:spcPct val="20000"/>
              </a:spcBef>
              <a:buClr>
                <a:srgbClr val="FF0000"/>
              </a:buClr>
              <a:buFont typeface="Wingdings" pitchFamily="2" charset="2"/>
              <a:buNone/>
            </a:pPr>
            <a:r>
              <a:rPr lang="fr-FR" sz="1200" dirty="0">
                <a:solidFill>
                  <a:schemeClr val="bg1"/>
                </a:solidFill>
              </a:rPr>
              <a:t>Non maitrisée, le nombre de programmes complexes augmentent avec le temps, et proportionnellement les coûts de maintenance et les risques de régressions aussi.</a:t>
            </a:r>
          </a:p>
        </p:txBody>
      </p:sp>
      <p:grpSp>
        <p:nvGrpSpPr>
          <p:cNvPr id="4" name="Group 3">
            <a:extLst>
              <a:ext uri="{FF2B5EF4-FFF2-40B4-BE49-F238E27FC236}">
                <a16:creationId xmlns:a16="http://schemas.microsoft.com/office/drawing/2014/main" id="{26D084A4-CC70-40AF-815E-1C88F90C4E87}"/>
              </a:ext>
            </a:extLst>
          </p:cNvPr>
          <p:cNvGrpSpPr/>
          <p:nvPr/>
        </p:nvGrpSpPr>
        <p:grpSpPr>
          <a:xfrm>
            <a:off x="548024" y="1020584"/>
            <a:ext cx="2745731" cy="1858633"/>
            <a:chOff x="1721096" y="789753"/>
            <a:chExt cx="2745731" cy="1858633"/>
          </a:xfrm>
        </p:grpSpPr>
        <p:sp>
          <p:nvSpPr>
            <p:cNvPr id="31" name="TextBox 30"/>
            <p:cNvSpPr txBox="1"/>
            <p:nvPr/>
          </p:nvSpPr>
          <p:spPr>
            <a:xfrm>
              <a:off x="3371064" y="2248275"/>
              <a:ext cx="821380" cy="400110"/>
            </a:xfrm>
            <a:prstGeom prst="rect">
              <a:avLst/>
            </a:prstGeom>
          </p:spPr>
          <p:txBody>
            <a:bodyPr vert="horz" wrap="none" lIns="45720" tIns="45720" rIns="45720" bIns="45720" rtlCol="0">
              <a:spAutoFit/>
            </a:bodyPr>
            <a:lstStyle/>
            <a:p>
              <a:pPr marL="1587" algn="ctr">
                <a:buClr>
                  <a:schemeClr val="tx2">
                    <a:lumMod val="65000"/>
                    <a:lumOff val="35000"/>
                  </a:schemeClr>
                </a:buClr>
                <a:buSzPct val="95000"/>
              </a:pPr>
              <a:r>
                <a:rPr lang="fr-FR" sz="1000" i="1" dirty="0">
                  <a:solidFill>
                    <a:schemeClr val="tx2">
                      <a:lumMod val="65000"/>
                      <a:lumOff val="35000"/>
                    </a:schemeClr>
                  </a:solidFill>
                  <a:cs typeface="Arial" pitchFamily="34" charset="0"/>
                </a:rPr>
                <a:t>Complexité</a:t>
              </a:r>
            </a:p>
            <a:p>
              <a:pPr marL="1587" algn="ctr">
                <a:buClr>
                  <a:schemeClr val="tx2">
                    <a:lumMod val="65000"/>
                    <a:lumOff val="35000"/>
                  </a:schemeClr>
                </a:buClr>
                <a:buSzPct val="95000"/>
              </a:pPr>
              <a:r>
                <a:rPr lang="fr-FR" sz="1000" i="1" dirty="0">
                  <a:solidFill>
                    <a:schemeClr val="tx2">
                      <a:lumMod val="65000"/>
                      <a:lumOff val="35000"/>
                    </a:schemeClr>
                  </a:solidFill>
                  <a:cs typeface="Arial" pitchFamily="34" charset="0"/>
                </a:rPr>
                <a:t>très forte</a:t>
              </a:r>
            </a:p>
          </p:txBody>
        </p:sp>
        <p:sp>
          <p:nvSpPr>
            <p:cNvPr id="33" name="TextBox 32"/>
            <p:cNvSpPr txBox="1"/>
            <p:nvPr/>
          </p:nvSpPr>
          <p:spPr>
            <a:xfrm>
              <a:off x="1851552" y="789753"/>
              <a:ext cx="2615275"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tx2">
                      <a:lumMod val="65000"/>
                      <a:lumOff val="35000"/>
                    </a:schemeClr>
                  </a:solidFill>
                  <a:cs typeface="Arial" pitchFamily="34" charset="0"/>
                </a:rPr>
                <a:t>Courbe du nombre de composants par type de complexité :</a:t>
              </a:r>
            </a:p>
          </p:txBody>
        </p:sp>
        <p:sp>
          <p:nvSpPr>
            <p:cNvPr id="34" name="TextBox 33"/>
            <p:cNvSpPr txBox="1"/>
            <p:nvPr/>
          </p:nvSpPr>
          <p:spPr>
            <a:xfrm>
              <a:off x="2037188" y="2234167"/>
              <a:ext cx="821380" cy="400110"/>
            </a:xfrm>
            <a:prstGeom prst="rect">
              <a:avLst/>
            </a:prstGeom>
          </p:spPr>
          <p:txBody>
            <a:bodyPr vert="horz" wrap="none" lIns="45720" tIns="45720" rIns="45720" bIns="45720" rtlCol="0">
              <a:spAutoFit/>
            </a:bodyPr>
            <a:lstStyle/>
            <a:p>
              <a:pPr marL="1587" algn="ctr">
                <a:buClr>
                  <a:schemeClr val="tx2">
                    <a:lumMod val="65000"/>
                    <a:lumOff val="35000"/>
                  </a:schemeClr>
                </a:buClr>
                <a:buSzPct val="95000"/>
              </a:pPr>
              <a:r>
                <a:rPr lang="fr-FR" sz="1000" i="1" dirty="0">
                  <a:solidFill>
                    <a:schemeClr val="tx2">
                      <a:lumMod val="65000"/>
                      <a:lumOff val="35000"/>
                    </a:schemeClr>
                  </a:solidFill>
                  <a:cs typeface="Arial" pitchFamily="34" charset="0"/>
                </a:rPr>
                <a:t>Complexité</a:t>
              </a:r>
            </a:p>
            <a:p>
              <a:pPr marL="1587" algn="ctr">
                <a:buClr>
                  <a:schemeClr val="tx2">
                    <a:lumMod val="65000"/>
                    <a:lumOff val="35000"/>
                  </a:schemeClr>
                </a:buClr>
                <a:buSzPct val="95000"/>
              </a:pPr>
              <a:r>
                <a:rPr lang="fr-FR" sz="1000" i="1" dirty="0">
                  <a:solidFill>
                    <a:schemeClr val="tx2">
                      <a:lumMod val="65000"/>
                      <a:lumOff val="35000"/>
                    </a:schemeClr>
                  </a:solidFill>
                  <a:cs typeface="Arial" pitchFamily="34" charset="0"/>
                </a:rPr>
                <a:t>faible</a:t>
              </a:r>
            </a:p>
          </p:txBody>
        </p:sp>
        <p:cxnSp>
          <p:nvCxnSpPr>
            <p:cNvPr id="35" name="Straight Arrow Connector 34"/>
            <p:cNvCxnSpPr/>
            <p:nvPr/>
          </p:nvCxnSpPr>
          <p:spPr bwMode="auto">
            <a:xfrm flipV="1">
              <a:off x="2447879" y="2096951"/>
              <a:ext cx="0" cy="1781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p:nvPr/>
          </p:nvCxnSpPr>
          <p:spPr bwMode="auto">
            <a:xfrm flipV="1">
              <a:off x="3793506" y="2095166"/>
              <a:ext cx="0" cy="1781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42234" y="1228135"/>
              <a:ext cx="2447168" cy="88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Straight Arrow Connector 35"/>
            <p:cNvCxnSpPr/>
            <p:nvPr/>
          </p:nvCxnSpPr>
          <p:spPr bwMode="auto">
            <a:xfrm>
              <a:off x="1728716" y="2646747"/>
              <a:ext cx="2560686" cy="1639"/>
            </a:xfrm>
            <a:prstGeom prst="straightConnector1">
              <a:avLst/>
            </a:prstGeom>
            <a:solidFill>
              <a:schemeClr val="accent1"/>
            </a:solidFill>
            <a:ln w="15875" cap="flat" cmpd="sng" algn="ctr">
              <a:solidFill>
                <a:schemeClr val="bg1">
                  <a:lumMod val="75000"/>
                </a:schemeClr>
              </a:solidFill>
              <a:prstDash val="solid"/>
              <a:miter lim="800000"/>
              <a:headEnd type="none" w="med" len="med"/>
              <a:tailEnd type="arrow"/>
            </a:ln>
            <a:effectLst/>
          </p:spPr>
        </p:cxnSp>
        <p:cxnSp>
          <p:nvCxnSpPr>
            <p:cNvPr id="37" name="Straight Arrow Connector 36"/>
            <p:cNvCxnSpPr/>
            <p:nvPr/>
          </p:nvCxnSpPr>
          <p:spPr bwMode="auto">
            <a:xfrm flipV="1">
              <a:off x="1721096" y="1020584"/>
              <a:ext cx="0" cy="1626164"/>
            </a:xfrm>
            <a:prstGeom prst="straightConnector1">
              <a:avLst/>
            </a:prstGeom>
            <a:solidFill>
              <a:schemeClr val="accent1"/>
            </a:solidFill>
            <a:ln w="15875" cap="flat" cmpd="sng" algn="ctr">
              <a:solidFill>
                <a:schemeClr val="bg1">
                  <a:lumMod val="75000"/>
                </a:schemeClr>
              </a:solidFill>
              <a:prstDash val="solid"/>
              <a:miter lim="800000"/>
              <a:headEnd type="none" w="med" len="med"/>
              <a:tailEnd type="arrow"/>
            </a:ln>
            <a:effectLst/>
          </p:spPr>
        </p:cxnSp>
      </p:grpSp>
    </p:spTree>
    <p:extLst>
      <p:ext uri="{BB962C8B-B14F-4D97-AF65-F5344CB8AC3E}">
        <p14:creationId xmlns:p14="http://schemas.microsoft.com/office/powerpoint/2010/main" val="198349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1C7896-8E11-4384-BFC5-C0974CDBC83D}" type="slidenum">
              <a:rPr lang="en-US" smtClean="0"/>
              <a:pPr/>
              <a:t>18</a:t>
            </a:fld>
            <a:endParaRPr lang="en-US" dirty="0"/>
          </a:p>
        </p:txBody>
      </p:sp>
      <p:sp>
        <p:nvSpPr>
          <p:cNvPr id="3" name="Title 2"/>
          <p:cNvSpPr>
            <a:spLocks noGrp="1"/>
          </p:cNvSpPr>
          <p:nvPr>
            <p:ph type="title"/>
          </p:nvPr>
        </p:nvSpPr>
        <p:spPr/>
        <p:txBody>
          <a:bodyPr/>
          <a:lstStyle/>
          <a:p>
            <a:r>
              <a:rPr lang="fr-FR" dirty="0"/>
              <a:t>CAST3 : Nombre de violations critiques</a:t>
            </a:r>
          </a:p>
        </p:txBody>
      </p:sp>
      <p:sp>
        <p:nvSpPr>
          <p:cNvPr id="4" name="Text Placeholder 3"/>
          <p:cNvSpPr>
            <a:spLocks noGrp="1"/>
          </p:cNvSpPr>
          <p:nvPr>
            <p:ph type="body" sz="quarter" idx="4294967295"/>
          </p:nvPr>
        </p:nvSpPr>
        <p:spPr>
          <a:xfrm>
            <a:off x="2041525" y="1217613"/>
            <a:ext cx="8108950" cy="2211387"/>
          </a:xfrm>
        </p:spPr>
        <p:txBody>
          <a:bodyPr>
            <a:normAutofit/>
          </a:bodyPr>
          <a:lstStyle/>
          <a:p>
            <a:pPr marL="0" indent="0" algn="just">
              <a:buNone/>
            </a:pPr>
            <a:r>
              <a:rPr lang="fr-FR" sz="1400" dirty="0">
                <a:solidFill>
                  <a:srgbClr val="293C47"/>
                </a:solidFill>
              </a:rPr>
              <a:t>Les </a:t>
            </a:r>
            <a:r>
              <a:rPr lang="fr-FR" sz="1400" b="1" dirty="0">
                <a:solidFill>
                  <a:srgbClr val="293C47"/>
                </a:solidFill>
              </a:rPr>
              <a:t>violations</a:t>
            </a:r>
            <a:r>
              <a:rPr lang="fr-FR" sz="1400" dirty="0">
                <a:solidFill>
                  <a:srgbClr val="293C47"/>
                </a:solidFill>
              </a:rPr>
              <a:t> sont des cas de non-conformité à des règles de bonnes pratiques essentielles de développement. Leur proportion dans le code influence le calcul des notes pour tous les facteurs de santé.</a:t>
            </a:r>
          </a:p>
          <a:p>
            <a:pPr marL="0" indent="0" algn="just">
              <a:buNone/>
            </a:pPr>
            <a:endParaRPr lang="fr-FR" sz="1400" dirty="0">
              <a:solidFill>
                <a:srgbClr val="293C47"/>
              </a:solidFill>
            </a:endParaRPr>
          </a:p>
          <a:p>
            <a:pPr marL="0" indent="0" algn="just">
              <a:buNone/>
            </a:pPr>
            <a:r>
              <a:rPr lang="fr-FR" sz="1400" dirty="0">
                <a:solidFill>
                  <a:srgbClr val="293C47"/>
                </a:solidFill>
              </a:rPr>
              <a:t>Les </a:t>
            </a:r>
            <a:r>
              <a:rPr lang="fr-FR" sz="1400" b="1" dirty="0">
                <a:solidFill>
                  <a:srgbClr val="293C47"/>
                </a:solidFill>
              </a:rPr>
              <a:t>violations critiques</a:t>
            </a:r>
            <a:r>
              <a:rPr lang="fr-FR" sz="1400" dirty="0">
                <a:solidFill>
                  <a:srgbClr val="293C47"/>
                </a:solidFill>
              </a:rPr>
              <a:t> sont des violations à des règles considérées comme critiques pour les applications. Elles ont souvent un impact direct sur la stabilité de l’application en production et sa maintenabilité.</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708" y="4338157"/>
            <a:ext cx="5379655" cy="1611359"/>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 Placeholder 3"/>
          <p:cNvSpPr txBox="1">
            <a:spLocks/>
          </p:cNvSpPr>
          <p:nvPr/>
        </p:nvSpPr>
        <p:spPr>
          <a:xfrm>
            <a:off x="3107707" y="3222437"/>
            <a:ext cx="5379655" cy="982320"/>
          </a:xfrm>
          <a:prstGeom prst="rect">
            <a:avLst/>
          </a:prstGeom>
        </p:spPr>
        <p:txBody>
          <a:bodyPr vert="horz" wrap="square"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lgn="just"/>
            <a:endParaRPr lang="fr-FR" sz="1600" kern="0" dirty="0">
              <a:solidFill>
                <a:srgbClr val="293C47"/>
              </a:solidFill>
            </a:endParaRPr>
          </a:p>
          <a:p>
            <a:pPr marL="0" indent="0" algn="just">
              <a:buNone/>
            </a:pPr>
            <a:r>
              <a:rPr lang="fr-FR" sz="1200" i="1" kern="0" dirty="0">
                <a:solidFill>
                  <a:srgbClr val="293C47"/>
                </a:solidFill>
              </a:rPr>
              <a:t>Exemple de tableau présentant les violations critiques ajoutées (“</a:t>
            </a:r>
            <a:r>
              <a:rPr lang="fr-FR" sz="1200" i="1" kern="0" dirty="0" err="1">
                <a:solidFill>
                  <a:srgbClr val="293C47"/>
                </a:solidFill>
              </a:rPr>
              <a:t>Added</a:t>
            </a:r>
            <a:r>
              <a:rPr lang="fr-FR" sz="1200" i="1" kern="0" dirty="0">
                <a:solidFill>
                  <a:srgbClr val="293C47"/>
                </a:solidFill>
              </a:rPr>
              <a:t>”) et corrigées (“</a:t>
            </a:r>
            <a:r>
              <a:rPr lang="fr-FR" sz="1200" i="1" kern="0" dirty="0" err="1">
                <a:solidFill>
                  <a:srgbClr val="293C47"/>
                </a:solidFill>
              </a:rPr>
              <a:t>Removed</a:t>
            </a:r>
            <a:r>
              <a:rPr lang="fr-FR" sz="1200" i="1" kern="0" dirty="0">
                <a:solidFill>
                  <a:srgbClr val="293C47"/>
                </a:solidFill>
              </a:rPr>
              <a:t>”) d’une version n par rapport à une version n-1 :</a:t>
            </a:r>
          </a:p>
        </p:txBody>
      </p:sp>
    </p:spTree>
    <p:extLst>
      <p:ext uri="{BB962C8B-B14F-4D97-AF65-F5344CB8AC3E}">
        <p14:creationId xmlns:p14="http://schemas.microsoft.com/office/powerpoint/2010/main" val="191077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1C7896-8E11-4384-BFC5-C0974CDBC83D}" type="slidenum">
              <a:rPr lang="en-US" smtClean="0"/>
              <a:pPr/>
              <a:t>19</a:t>
            </a:fld>
            <a:endParaRPr lang="en-US" dirty="0"/>
          </a:p>
        </p:txBody>
      </p:sp>
      <p:sp>
        <p:nvSpPr>
          <p:cNvPr id="4" name="Text Placeholder 3"/>
          <p:cNvSpPr>
            <a:spLocks noGrp="1"/>
          </p:cNvSpPr>
          <p:nvPr>
            <p:ph type="body" sz="quarter" idx="13"/>
          </p:nvPr>
        </p:nvSpPr>
        <p:spPr/>
        <p:txBody>
          <a:bodyPr>
            <a:normAutofit/>
          </a:bodyPr>
          <a:lstStyle/>
          <a:p>
            <a:pPr marL="0" indent="0" algn="just">
              <a:buNone/>
            </a:pPr>
            <a:r>
              <a:rPr lang="fr-FR" b="1" dirty="0"/>
              <a:t>CAST 1 – Facteurs de santé :</a:t>
            </a:r>
          </a:p>
          <a:p>
            <a:pPr marL="725488" algn="just">
              <a:buFont typeface="Wingdings" panose="05000000000000000000" pitchFamily="2" charset="2"/>
              <a:buChar char="Ø"/>
            </a:pPr>
            <a:r>
              <a:rPr lang="fr-FR" dirty="0"/>
              <a:t>Non dégradation des facteurs de santé, la note associées à chaque indicateur ne doit pas diminuée.</a:t>
            </a:r>
          </a:p>
          <a:p>
            <a:pPr marL="382588" indent="0" algn="just">
              <a:buNone/>
            </a:pPr>
            <a:endParaRPr lang="fr-FR" dirty="0"/>
          </a:p>
          <a:p>
            <a:pPr marL="0" indent="0" algn="just">
              <a:buNone/>
            </a:pPr>
            <a:r>
              <a:rPr lang="fr-FR" b="1" dirty="0"/>
              <a:t>CAST 2 – Complexité </a:t>
            </a:r>
            <a:r>
              <a:rPr lang="fr-FR" b="1" dirty="0" err="1"/>
              <a:t>cyclomatique</a:t>
            </a:r>
            <a:r>
              <a:rPr lang="fr-FR" b="1" dirty="0"/>
              <a:t> :</a:t>
            </a:r>
          </a:p>
          <a:p>
            <a:pPr marL="725488" algn="just">
              <a:buFont typeface="Wingdings" panose="05000000000000000000" pitchFamily="2" charset="2"/>
              <a:buChar char="Ø"/>
            </a:pPr>
            <a:r>
              <a:rPr lang="fr-FR" dirty="0"/>
              <a:t>Le pourcentage de composants avec une « Très forte complexité » ne doit pas augmenter.</a:t>
            </a:r>
          </a:p>
          <a:p>
            <a:pPr marL="725488" algn="just">
              <a:buFont typeface="Wingdings" panose="05000000000000000000" pitchFamily="2" charset="2"/>
              <a:buChar char="Ø"/>
            </a:pPr>
            <a:endParaRPr lang="fr-FR" dirty="0"/>
          </a:p>
          <a:p>
            <a:pPr marL="0" indent="0" algn="just">
              <a:buNone/>
            </a:pPr>
            <a:r>
              <a:rPr lang="fr-FR" b="1" dirty="0"/>
              <a:t>CAST 3 – Violations critiques :</a:t>
            </a:r>
          </a:p>
          <a:p>
            <a:pPr marL="725488" algn="just">
              <a:buFont typeface="Wingdings" panose="05000000000000000000" pitchFamily="2" charset="2"/>
              <a:buChar char="Ø"/>
            </a:pPr>
            <a:r>
              <a:rPr lang="fr-FR" dirty="0"/>
              <a:t>Le nombre de violations critiques ne doit pas augmenter, et ce, pour tous les facteurs de santé. </a:t>
            </a:r>
          </a:p>
          <a:p>
            <a:pPr marL="382588" indent="0" algn="just">
              <a:buNone/>
            </a:pPr>
            <a:endParaRPr lang="fr-FR" i="1" dirty="0"/>
          </a:p>
        </p:txBody>
      </p:sp>
      <p:sp>
        <p:nvSpPr>
          <p:cNvPr id="3" name="Title 2"/>
          <p:cNvSpPr>
            <a:spLocks noGrp="1"/>
          </p:cNvSpPr>
          <p:nvPr>
            <p:ph type="title"/>
          </p:nvPr>
        </p:nvSpPr>
        <p:spPr/>
        <p:txBody>
          <a:bodyPr/>
          <a:lstStyle/>
          <a:p>
            <a:r>
              <a:rPr lang="fr-FR" dirty="0"/>
              <a:t>Règles d’</a:t>
            </a:r>
            <a:r>
              <a:rPr lang="fr-FR" dirty="0" err="1"/>
              <a:t>acceptance</a:t>
            </a:r>
            <a:r>
              <a:rPr lang="fr-FR" dirty="0"/>
              <a:t> pour le contrôle des prestataires</a:t>
            </a:r>
          </a:p>
        </p:txBody>
      </p:sp>
    </p:spTree>
    <p:extLst>
      <p:ext uri="{BB962C8B-B14F-4D97-AF65-F5344CB8AC3E}">
        <p14:creationId xmlns:p14="http://schemas.microsoft.com/office/powerpoint/2010/main" val="44978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1C7896-8E11-4384-BFC5-C0974CDBC83D}" type="slidenum">
              <a:rPr lang="en-US" smtClean="0"/>
              <a:pPr/>
              <a:t>2</a:t>
            </a:fld>
            <a:endParaRPr lang="en-US" dirty="0"/>
          </a:p>
        </p:txBody>
      </p:sp>
      <p:sp>
        <p:nvSpPr>
          <p:cNvPr id="3" name="Title 2"/>
          <p:cNvSpPr>
            <a:spLocks noGrp="1"/>
          </p:cNvSpPr>
          <p:nvPr>
            <p:ph type="title"/>
          </p:nvPr>
        </p:nvSpPr>
        <p:spPr/>
        <p:txBody>
          <a:bodyPr/>
          <a:lstStyle/>
          <a:p>
            <a:r>
              <a:rPr lang="fr-FR" dirty="0"/>
              <a:t>Volumétrie et technologies</a:t>
            </a:r>
            <a:endParaRPr lang="en-US" dirty="0"/>
          </a:p>
        </p:txBody>
      </p:sp>
      <p:sp>
        <p:nvSpPr>
          <p:cNvPr id="39" name="Text Placeholder 38"/>
          <p:cNvSpPr>
            <a:spLocks noGrp="1"/>
          </p:cNvSpPr>
          <p:nvPr>
            <p:ph type="body" sz="quarter" idx="4294967295"/>
          </p:nvPr>
        </p:nvSpPr>
        <p:spPr>
          <a:xfrm>
            <a:off x="3905652" y="4614210"/>
            <a:ext cx="7893625" cy="1084710"/>
          </a:xfrm>
          <a:solidFill>
            <a:schemeClr val="bg1">
              <a:lumMod val="95000"/>
            </a:schemeClr>
          </a:solidFill>
          <a:ln>
            <a:noFill/>
          </a:ln>
        </p:spPr>
        <p:txBody>
          <a:bodyPr>
            <a:normAutofit/>
          </a:bodyPr>
          <a:lstStyle/>
          <a:p>
            <a:pPr marL="0" indent="0" algn="just">
              <a:buNone/>
            </a:pPr>
            <a:r>
              <a:rPr lang="fr-FR" sz="1400" dirty="0">
                <a:solidFill>
                  <a:srgbClr val="293C47"/>
                </a:solidFill>
              </a:rPr>
              <a:t>Le nombre de lignes de code JEE a augmenté de manière importante, soit plus de 40%.</a:t>
            </a:r>
          </a:p>
        </p:txBody>
      </p:sp>
      <p:graphicFrame>
        <p:nvGraphicFramePr>
          <p:cNvPr id="6" name="Chart 5" descr="GRAPH;TECHNO_LOC"/>
          <p:cNvGraphicFramePr/>
          <p:nvPr>
            <p:extLst>
              <p:ext uri="{D42A27DB-BD31-4B8C-83A1-F6EECF244321}">
                <p14:modId xmlns:p14="http://schemas.microsoft.com/office/powerpoint/2010/main" val="4079806904"/>
              </p:ext>
            </p:extLst>
          </p:nvPr>
        </p:nvGraphicFramePr>
        <p:xfrm>
          <a:off x="1134976" y="3256729"/>
          <a:ext cx="1992952" cy="216445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1058227" y="1540436"/>
            <a:ext cx="2064960" cy="338554"/>
          </a:xfrm>
          <a:prstGeom prst="rect">
            <a:avLst/>
          </a:prstGeom>
          <a:noFill/>
        </p:spPr>
        <p:txBody>
          <a:bodyPr wrap="square" rtlCol="0">
            <a:spAutoFit/>
          </a:bodyPr>
          <a:lstStyle/>
          <a:p>
            <a:r>
              <a:rPr lang="en-US" sz="1600" b="1" dirty="0" err="1">
                <a:solidFill>
                  <a:srgbClr val="CF7600"/>
                </a:solidFill>
              </a:rPr>
              <a:t>Volumétrie</a:t>
            </a:r>
            <a:endParaRPr lang="en-US" sz="1600" b="1" dirty="0">
              <a:solidFill>
                <a:srgbClr val="CF7600"/>
              </a:solidFill>
            </a:endParaRPr>
          </a:p>
        </p:txBody>
      </p:sp>
      <p:graphicFrame>
        <p:nvGraphicFramePr>
          <p:cNvPr id="29" name="Table 28" descr="TABLE;TECHNICAL_SIZING"/>
          <p:cNvGraphicFramePr>
            <a:graphicFrameLocks noGrp="1"/>
          </p:cNvGraphicFramePr>
          <p:nvPr>
            <p:extLst>
              <p:ext uri="{D42A27DB-BD31-4B8C-83A1-F6EECF244321}">
                <p14:modId xmlns:p14="http://schemas.microsoft.com/office/powerpoint/2010/main" val="2566612232"/>
              </p:ext>
            </p:extLst>
          </p:nvPr>
        </p:nvGraphicFramePr>
        <p:xfrm>
          <a:off x="1184774" y="1970695"/>
          <a:ext cx="1811867" cy="1162074"/>
        </p:xfrm>
        <a:graphic>
          <a:graphicData uri="http://schemas.openxmlformats.org/drawingml/2006/table">
            <a:tbl>
              <a:tblPr firstRow="1" bandRow="1">
                <a:tableStyleId>{1E171933-4619-4E11-9A3F-F7608DF75F80}</a:tableStyleId>
              </a:tblPr>
              <a:tblGrid>
                <a:gridCol w="1062129">
                  <a:extLst>
                    <a:ext uri="{9D8B030D-6E8A-4147-A177-3AD203B41FA5}">
                      <a16:colId xmlns:a16="http://schemas.microsoft.com/office/drawing/2014/main" val="20000"/>
                    </a:ext>
                  </a:extLst>
                </a:gridCol>
                <a:gridCol w="749738">
                  <a:extLst>
                    <a:ext uri="{9D8B030D-6E8A-4147-A177-3AD203B41FA5}">
                      <a16:colId xmlns:a16="http://schemas.microsoft.com/office/drawing/2014/main" val="20001"/>
                    </a:ext>
                  </a:extLst>
                </a:gridCol>
              </a:tblGrid>
              <a:tr h="19367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367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367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341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367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208</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3679">
                <a:tc>
                  <a:txBody>
                    <a:bodyPr/>
                    <a:lstStyle/>
                    <a:p>
                      <a:pPr>
                        <a:lnSpc>
                          <a:spcPct val="115000"/>
                        </a:lnSpc>
                        <a:spcAft>
                          <a:spcPts val="0"/>
                        </a:spcAft>
                      </a:pPr>
                      <a:r>
                        <a:rPr lang="en-GB" sz="1000" dirty="0"/>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367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3" name="Table 12" descr="TABLE;TECHNO_LOC"/>
          <p:cNvGraphicFramePr>
            <a:graphicFrameLocks noGrp="1"/>
          </p:cNvGraphicFramePr>
          <p:nvPr>
            <p:extLst>
              <p:ext uri="{D42A27DB-BD31-4B8C-83A1-F6EECF244321}">
                <p14:modId xmlns:p14="http://schemas.microsoft.com/office/powerpoint/2010/main" val="3168569760"/>
              </p:ext>
            </p:extLst>
          </p:nvPr>
        </p:nvGraphicFramePr>
        <p:xfrm>
          <a:off x="1099171" y="5272489"/>
          <a:ext cx="2088232" cy="336038"/>
        </p:xfrm>
        <a:graphic>
          <a:graphicData uri="http://schemas.openxmlformats.org/drawingml/2006/table">
            <a:tbl>
              <a:tblPr firstRow="1" bandRow="1">
                <a:tableStyleId>{1E171933-4619-4E11-9A3F-F7608DF75F80}</a:tableStyleId>
              </a:tblPr>
              <a:tblGrid>
                <a:gridCol w="122413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LOCs</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JEE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39,429</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14" name="Table 13" descr="TABLE;TECHNO_LOC_EVOLUTION"/>
          <p:cNvGraphicFramePr>
            <a:graphicFrameLocks noGrp="1"/>
          </p:cNvGraphicFramePr>
          <p:nvPr>
            <p:extLst>
              <p:ext uri="{D42A27DB-BD31-4B8C-83A1-F6EECF244321}">
                <p14:modId xmlns:p14="http://schemas.microsoft.com/office/powerpoint/2010/main" val="183619023"/>
              </p:ext>
            </p:extLst>
          </p:nvPr>
        </p:nvGraphicFramePr>
        <p:xfrm>
          <a:off x="3905651" y="3412633"/>
          <a:ext cx="4695820" cy="554356"/>
        </p:xfrm>
        <a:graphic>
          <a:graphicData uri="http://schemas.openxmlformats.org/drawingml/2006/table">
            <a:tbl>
              <a:tblPr firstRow="1" bandRow="1">
                <a:tableStyleId>{1E171933-4619-4E11-9A3F-F7608DF75F80}</a:tableStyleId>
              </a:tblPr>
              <a:tblGrid>
                <a:gridCol w="867594">
                  <a:extLst>
                    <a:ext uri="{9D8B030D-6E8A-4147-A177-3AD203B41FA5}">
                      <a16:colId xmlns:a16="http://schemas.microsoft.com/office/drawing/2014/main" val="20000"/>
                    </a:ext>
                  </a:extLst>
                </a:gridCol>
                <a:gridCol w="978148">
                  <a:extLst>
                    <a:ext uri="{9D8B030D-6E8A-4147-A177-3AD203B41FA5}">
                      <a16:colId xmlns:a16="http://schemas.microsoft.com/office/drawing/2014/main" val="20001"/>
                    </a:ext>
                  </a:extLst>
                </a:gridCol>
                <a:gridCol w="1021278">
                  <a:extLst>
                    <a:ext uri="{9D8B030D-6E8A-4147-A177-3AD203B41FA5}">
                      <a16:colId xmlns:a16="http://schemas.microsoft.com/office/drawing/2014/main" val="20002"/>
                    </a:ext>
                  </a:extLst>
                </a:gridCol>
                <a:gridCol w="890650">
                  <a:extLst>
                    <a:ext uri="{9D8B030D-6E8A-4147-A177-3AD203B41FA5}">
                      <a16:colId xmlns:a16="http://schemas.microsoft.com/office/drawing/2014/main" val="20003"/>
                    </a:ext>
                  </a:extLst>
                </a:gridCol>
                <a:gridCol w="938150">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JEE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39,429</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28,124</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+11,305</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+40.2 %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5" name="Table 14" descr="TABLE;TECHNICAL_SIZING_EVOLUTION"/>
          <p:cNvGraphicFramePr>
            <a:graphicFrameLocks noGrp="1"/>
          </p:cNvGraphicFramePr>
          <p:nvPr>
            <p:extLst>
              <p:ext uri="{D42A27DB-BD31-4B8C-83A1-F6EECF244321}">
                <p14:modId xmlns:p14="http://schemas.microsoft.com/office/powerpoint/2010/main" val="1233815883"/>
              </p:ext>
            </p:extLst>
          </p:nvPr>
        </p:nvGraphicFramePr>
        <p:xfrm>
          <a:off x="3905652" y="2010151"/>
          <a:ext cx="4701757" cy="1084710"/>
        </p:xfrm>
        <a:graphic>
          <a:graphicData uri="http://schemas.openxmlformats.org/drawingml/2006/table">
            <a:tbl>
              <a:tblPr firstRow="1" bandRow="1">
                <a:tableStyleId>{1E171933-4619-4E11-9A3F-F7608DF75F80}</a:tableStyleId>
              </a:tblPr>
              <a:tblGrid>
                <a:gridCol w="1143201">
                  <a:extLst>
                    <a:ext uri="{9D8B030D-6E8A-4147-A177-3AD203B41FA5}">
                      <a16:colId xmlns:a16="http://schemas.microsoft.com/office/drawing/2014/main" val="20000"/>
                    </a:ext>
                  </a:extLst>
                </a:gridCol>
                <a:gridCol w="816574">
                  <a:extLst>
                    <a:ext uri="{9D8B030D-6E8A-4147-A177-3AD203B41FA5}">
                      <a16:colId xmlns:a16="http://schemas.microsoft.com/office/drawing/2014/main" val="20001"/>
                    </a:ext>
                  </a:extLst>
                </a:gridCol>
                <a:gridCol w="816574">
                  <a:extLst>
                    <a:ext uri="{9D8B030D-6E8A-4147-A177-3AD203B41FA5}">
                      <a16:colId xmlns:a16="http://schemas.microsoft.com/office/drawing/2014/main" val="20002"/>
                    </a:ext>
                  </a:extLst>
                </a:gridCol>
                <a:gridCol w="839995">
                  <a:extLst>
                    <a:ext uri="{9D8B030D-6E8A-4147-A177-3AD203B41FA5}">
                      <a16:colId xmlns:a16="http://schemas.microsoft.com/office/drawing/2014/main" val="20003"/>
                    </a:ext>
                  </a:extLst>
                </a:gridCol>
                <a:gridCol w="1085413">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28</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+11.3</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+40.2 %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341</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256</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+85.0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+33.2 %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208</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164</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+44.0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+26.8 %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0.00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N/A</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0.00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N/A</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
        <p:nvSpPr>
          <p:cNvPr id="16" name="TextBox 15"/>
          <p:cNvSpPr txBox="1"/>
          <p:nvPr/>
        </p:nvSpPr>
        <p:spPr>
          <a:xfrm>
            <a:off x="3804712" y="1540436"/>
            <a:ext cx="3076258" cy="338554"/>
          </a:xfrm>
          <a:prstGeom prst="rect">
            <a:avLst/>
          </a:prstGeom>
          <a:noFill/>
        </p:spPr>
        <p:txBody>
          <a:bodyPr wrap="square" rtlCol="0">
            <a:spAutoFit/>
          </a:bodyPr>
          <a:lstStyle/>
          <a:p>
            <a:r>
              <a:rPr lang="en-US" sz="1600" b="1" dirty="0">
                <a:solidFill>
                  <a:srgbClr val="CF7600"/>
                </a:solidFill>
              </a:rPr>
              <a:t>Evolution de la </a:t>
            </a:r>
            <a:r>
              <a:rPr lang="en-US" sz="1600" b="1" dirty="0" err="1">
                <a:solidFill>
                  <a:srgbClr val="CF7600"/>
                </a:solidFill>
              </a:rPr>
              <a:t>volumétrie</a:t>
            </a:r>
            <a:endParaRPr lang="en-US" sz="1600" b="1" dirty="0">
              <a:solidFill>
                <a:srgbClr val="CF7600"/>
              </a:solidFill>
            </a:endParaRPr>
          </a:p>
        </p:txBody>
      </p:sp>
      <p:graphicFrame>
        <p:nvGraphicFramePr>
          <p:cNvPr id="17" name="Chart 12" descr="GRAPH;MODULES_ARTIFACTS;COUNT=5"/>
          <p:cNvGraphicFramePr/>
          <p:nvPr>
            <p:extLst>
              <p:ext uri="{D42A27DB-BD31-4B8C-83A1-F6EECF244321}">
                <p14:modId xmlns:p14="http://schemas.microsoft.com/office/powerpoint/2010/main" val="186732449"/>
              </p:ext>
            </p:extLst>
          </p:nvPr>
        </p:nvGraphicFramePr>
        <p:xfrm>
          <a:off x="8803250" y="2454661"/>
          <a:ext cx="3092250" cy="1759247"/>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p:cNvSpPr txBox="1"/>
          <p:nvPr/>
        </p:nvSpPr>
        <p:spPr>
          <a:xfrm>
            <a:off x="9068815" y="1597677"/>
            <a:ext cx="2916497" cy="523220"/>
          </a:xfrm>
          <a:prstGeom prst="rect">
            <a:avLst/>
          </a:prstGeom>
          <a:noFill/>
        </p:spPr>
        <p:txBody>
          <a:bodyPr wrap="square" rtlCol="0">
            <a:spAutoFit/>
          </a:bodyPr>
          <a:lstStyle/>
          <a:p>
            <a:r>
              <a:rPr lang="en-US" sz="1400" b="1" dirty="0">
                <a:solidFill>
                  <a:srgbClr val="CF7600"/>
                </a:solidFill>
              </a:rPr>
              <a:t>Distribution par technologies par module</a:t>
            </a:r>
          </a:p>
        </p:txBody>
      </p:sp>
    </p:spTree>
    <p:extLst>
      <p:ext uri="{BB962C8B-B14F-4D97-AF65-F5344CB8AC3E}">
        <p14:creationId xmlns:p14="http://schemas.microsoft.com/office/powerpoint/2010/main" val="123470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8"/>
          <p:cNvSpPr txBox="1">
            <a:spLocks/>
          </p:cNvSpPr>
          <p:nvPr/>
        </p:nvSpPr>
        <p:spPr>
          <a:xfrm>
            <a:off x="1864247" y="4405080"/>
            <a:ext cx="8431721" cy="1564531"/>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r>
              <a:rPr lang="fr-FR" sz="1400" kern="0" dirty="0">
                <a:solidFill>
                  <a:srgbClr val="293C47"/>
                </a:solidFill>
              </a:rPr>
              <a:t>On constate que les règles générant le plus de violations critiques sont  :</a:t>
            </a:r>
          </a:p>
          <a:p>
            <a:pPr lvl="1"/>
            <a:r>
              <a:rPr lang="fr-FR" sz="1400" kern="0" dirty="0">
                <a:solidFill>
                  <a:srgbClr val="293C47"/>
                </a:solidFill>
              </a:rPr>
              <a:t>« </a:t>
            </a:r>
            <a:r>
              <a:rPr lang="en-GB" sz="1400" dirty="0">
                <a:solidFill>
                  <a:srgbClr val="293C47"/>
                </a:solidFill>
              </a:rPr>
              <a:t>Avoid instantiations inside loops</a:t>
            </a:r>
            <a:r>
              <a:rPr lang="fr-FR" sz="1400" kern="0" dirty="0">
                <a:solidFill>
                  <a:srgbClr val="293C47"/>
                </a:solidFill>
              </a:rPr>
              <a:t> » avec 94 violations,</a:t>
            </a:r>
          </a:p>
          <a:p>
            <a:pPr lvl="1">
              <a:spcBef>
                <a:spcPts val="0"/>
              </a:spcBef>
              <a:spcAft>
                <a:spcPts val="0"/>
              </a:spcAft>
            </a:pPr>
            <a:r>
              <a:rPr lang="fr-FR" sz="1400" kern="0" dirty="0">
                <a:solidFill>
                  <a:srgbClr val="293C47"/>
                </a:solidFill>
              </a:rPr>
              <a:t>« </a:t>
            </a:r>
            <a:r>
              <a:rPr lang="en-GB" sz="1400" dirty="0">
                <a:solidFill>
                  <a:srgbClr val="293C47"/>
                </a:solidFill>
              </a:rPr>
              <a:t>Pages should use error handling page</a:t>
            </a:r>
            <a:r>
              <a:rPr lang="fr-FR" sz="1400" kern="0" dirty="0">
                <a:solidFill>
                  <a:srgbClr val="293C47"/>
                </a:solidFill>
              </a:rPr>
              <a:t> » avec 48 violations</a:t>
            </a:r>
          </a:p>
          <a:p>
            <a:pPr marL="0" indent="0">
              <a:spcBef>
                <a:spcPts val="0"/>
              </a:spcBef>
              <a:spcAft>
                <a:spcPts val="0"/>
              </a:spcAft>
              <a:buNone/>
            </a:pPr>
            <a:endParaRPr lang="fr-FR" sz="1400" kern="0" dirty="0">
              <a:solidFill>
                <a:srgbClr val="293C47"/>
              </a:solidFill>
            </a:endParaRPr>
          </a:p>
          <a:p>
            <a:pPr marL="0" indent="0">
              <a:buNone/>
            </a:pPr>
            <a:r>
              <a:rPr lang="fr-FR" sz="1400" kern="0" dirty="0">
                <a:solidFill>
                  <a:srgbClr val="293C47"/>
                </a:solidFill>
              </a:rPr>
              <a:t>La description précise de ces violations critiques et une proposition de correction à apporter sont présentées dans le slide suivant.</a:t>
            </a:r>
          </a:p>
        </p:txBody>
      </p:sp>
      <p:sp>
        <p:nvSpPr>
          <p:cNvPr id="2" name="Slide Number Placeholder 1"/>
          <p:cNvSpPr>
            <a:spLocks noGrp="1"/>
          </p:cNvSpPr>
          <p:nvPr>
            <p:ph type="sldNum" sz="quarter" idx="12"/>
          </p:nvPr>
        </p:nvSpPr>
        <p:spPr/>
        <p:txBody>
          <a:bodyPr/>
          <a:lstStyle/>
          <a:p>
            <a:fld id="{F71C7896-8E11-4384-BFC5-C0974CDBC83D}" type="slidenum">
              <a:rPr lang="en-US" smtClean="0"/>
              <a:pPr/>
              <a:t>3</a:t>
            </a:fld>
            <a:endParaRPr lang="en-US" dirty="0"/>
          </a:p>
        </p:txBody>
      </p:sp>
      <p:sp>
        <p:nvSpPr>
          <p:cNvPr id="3" name="Title 2"/>
          <p:cNvSpPr>
            <a:spLocks noGrp="1"/>
          </p:cNvSpPr>
          <p:nvPr>
            <p:ph type="title"/>
          </p:nvPr>
        </p:nvSpPr>
        <p:spPr/>
        <p:txBody>
          <a:bodyPr/>
          <a:lstStyle/>
          <a:p>
            <a:r>
              <a:rPr lang="fr-FR" dirty="0"/>
              <a:t>CAST 3 : Nombre de violations critiques</a:t>
            </a:r>
          </a:p>
        </p:txBody>
      </p:sp>
      <p:graphicFrame>
        <p:nvGraphicFramePr>
          <p:cNvPr id="7" name="Table 6" descr="TABLE;TOP_CRITICAL_VIOLATIONS_EVOLUTION;COUNT=8,BC-ID=60017"/>
          <p:cNvGraphicFramePr>
            <a:graphicFrameLocks noGrp="1"/>
          </p:cNvGraphicFramePr>
          <p:nvPr>
            <p:extLst>
              <p:ext uri="{D42A27DB-BD31-4B8C-83A1-F6EECF244321}">
                <p14:modId xmlns:p14="http://schemas.microsoft.com/office/powerpoint/2010/main" val="791933725"/>
              </p:ext>
            </p:extLst>
          </p:nvPr>
        </p:nvGraphicFramePr>
        <p:xfrm>
          <a:off x="1864247" y="1454068"/>
          <a:ext cx="8186237" cy="2516523"/>
        </p:xfrm>
        <a:graphic>
          <a:graphicData uri="http://schemas.openxmlformats.org/drawingml/2006/table">
            <a:tbl>
              <a:tblPr firstRow="1" bandRow="1">
                <a:tableStyleId>{1E171933-4619-4E11-9A3F-F7608DF75F80}</a:tableStyleId>
              </a:tblPr>
              <a:tblGrid>
                <a:gridCol w="4801543">
                  <a:extLst>
                    <a:ext uri="{9D8B030D-6E8A-4147-A177-3AD203B41FA5}">
                      <a16:colId xmlns:a16="http://schemas.microsoft.com/office/drawing/2014/main" val="20000"/>
                    </a:ext>
                  </a:extLst>
                </a:gridCol>
                <a:gridCol w="708424">
                  <a:extLst>
                    <a:ext uri="{9D8B030D-6E8A-4147-A177-3AD203B41FA5}">
                      <a16:colId xmlns:a16="http://schemas.microsoft.com/office/drawing/2014/main" val="20001"/>
                    </a:ext>
                  </a:extLst>
                </a:gridCol>
                <a:gridCol w="708424">
                  <a:extLst>
                    <a:ext uri="{9D8B030D-6E8A-4147-A177-3AD203B41FA5}">
                      <a16:colId xmlns:a16="http://schemas.microsoft.com/office/drawing/2014/main" val="20002"/>
                    </a:ext>
                  </a:extLst>
                </a:gridCol>
                <a:gridCol w="1023280">
                  <a:extLst>
                    <a:ext uri="{9D8B030D-6E8A-4147-A177-3AD203B41FA5}">
                      <a16:colId xmlns:a16="http://schemas.microsoft.com/office/drawing/2014/main" val="20003"/>
                    </a:ext>
                  </a:extLst>
                </a:gridCol>
                <a:gridCol w="944566">
                  <a:extLst>
                    <a:ext uri="{9D8B030D-6E8A-4147-A177-3AD203B41FA5}">
                      <a16:colId xmlns:a16="http://schemas.microsoft.com/office/drawing/2014/main" val="20004"/>
                    </a:ext>
                  </a:extLst>
                </a:gridCol>
              </a:tblGrid>
              <a:tr h="360823">
                <a:tc>
                  <a:txBody>
                    <a:bodyPr/>
                    <a:lstStyle/>
                    <a:p>
                      <a:pPr>
                        <a:lnSpc>
                          <a:spcPct val="115000"/>
                        </a:lnSpc>
                        <a:spcAft>
                          <a:spcPts val="0"/>
                        </a:spcAft>
                      </a:pPr>
                      <a:r>
                        <a:rPr lang="fr-FR" sz="1100" dirty="0"/>
                        <a:t>Critical Rules Name</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a:t>Current</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en-GB" sz="1100" kern="12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100" kern="12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67869">
                <a:tc>
                  <a:txBody>
                    <a:bodyPr/>
                    <a:lstStyle/>
                    <a:p>
                      <a:pPr>
                        <a:lnSpc>
                          <a:spcPct val="115000"/>
                        </a:lnSpc>
                        <a:spcAft>
                          <a:spcPts val="0"/>
                        </a:spcAft>
                      </a:pPr>
                      <a:r>
                        <a:rPr lang="en-GB" sz="1000" dirty="0"/>
                        <a:t>Pages should use error handling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163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N/A</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67869">
                <a:tc>
                  <a:txBody>
                    <a:bodyPr/>
                    <a:lstStyle/>
                    <a:p>
                      <a:pPr>
                        <a:lnSpc>
                          <a:spcPct val="115000"/>
                        </a:lnSpc>
                        <a:spcAft>
                          <a:spcPts val="0"/>
                        </a:spcAft>
                      </a:pPr>
                      <a:r>
                        <a:rPr lang="en-GB" sz="1000" dirty="0"/>
                        <a:t>Avoid instantiations inside loops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134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N/A</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67869">
                <a:tc>
                  <a:txBody>
                    <a:bodyPr/>
                    <a:lstStyle/>
                    <a:p>
                      <a:pPr>
                        <a:lnSpc>
                          <a:spcPct val="115000"/>
                        </a:lnSpc>
                        <a:spcAft>
                          <a:spcPts val="0"/>
                        </a:spcAft>
                      </a:pPr>
                      <a:r>
                        <a:rPr lang="en-GB" sz="1000" dirty="0"/>
                        <a:t>Avoid Form Field without Validator</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50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N/A</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67869">
                <a:tc>
                  <a:txBody>
                    <a:bodyPr/>
                    <a:lstStyle/>
                    <a:p>
                      <a:pPr>
                        <a:lnSpc>
                          <a:spcPct val="115000"/>
                        </a:lnSpc>
                        <a:spcAft>
                          <a:spcPts val="0"/>
                        </a:spcAft>
                      </a:pPr>
                      <a:r>
                        <a:rPr lang="en-GB" sz="1000" dirty="0"/>
                        <a:t>Avoid cyclical calls and inheritances between packages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47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N/A</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67869">
                <a:tc>
                  <a:txBody>
                    <a:bodyPr/>
                    <a:lstStyle/>
                    <a:p>
                      <a:pPr>
                        <a:lnSpc>
                          <a:spcPct val="115000"/>
                        </a:lnSpc>
                        <a:spcAft>
                          <a:spcPts val="0"/>
                        </a:spcAft>
                      </a:pPr>
                      <a:r>
                        <a:rPr lang="en-GB" sz="1000" dirty="0"/>
                        <a:t>Avoid direct definition of JavaScript Functions in a Web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40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N/A</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67869">
                <a:tc>
                  <a:txBody>
                    <a:bodyPr/>
                    <a:lstStyle/>
                    <a:p>
                      <a:pPr>
                        <a:lnSpc>
                          <a:spcPct val="115000"/>
                        </a:lnSpc>
                        <a:spcAft>
                          <a:spcPts val="0"/>
                        </a:spcAft>
                      </a:pPr>
                      <a:r>
                        <a:rPr lang="en-GB" sz="1000" dirty="0"/>
                        <a:t>Avoid action mappings validator turned off</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36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N/A</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67869">
                <a:tc>
                  <a:txBody>
                    <a:bodyPr/>
                    <a:lstStyle/>
                    <a:p>
                      <a:pPr>
                        <a:lnSpc>
                          <a:spcPct val="115000"/>
                        </a:lnSpc>
                        <a:spcAft>
                          <a:spcPts val="0"/>
                        </a:spcAft>
                      </a:pPr>
                      <a:r>
                        <a:rPr lang="en-GB" sz="1000" dirty="0"/>
                        <a:t>Suspicious similar method names or signatures in an inheritance tree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N/A</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67869">
                <a:tc>
                  <a:txBody>
                    <a:bodyPr/>
                    <a:lstStyle/>
                    <a:p>
                      <a:pPr>
                        <a:lnSpc>
                          <a:spcPct val="115000"/>
                        </a:lnSpc>
                        <a:spcAft>
                          <a:spcPts val="0"/>
                        </a:spcAft>
                      </a:pPr>
                      <a:r>
                        <a:rPr lang="en-GB" sz="1000" dirty="0"/>
                        <a:t>Avoid direct or indirect remote calls inside a loop</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N/A</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8" name="TextBox 7"/>
          <p:cNvSpPr txBox="1"/>
          <p:nvPr/>
        </p:nvSpPr>
        <p:spPr>
          <a:xfrm>
            <a:off x="1758739" y="1085718"/>
            <a:ext cx="6661055" cy="338554"/>
          </a:xfrm>
          <a:prstGeom prst="rect">
            <a:avLst/>
          </a:prstGeom>
          <a:noFill/>
        </p:spPr>
        <p:txBody>
          <a:bodyPr wrap="square" rtlCol="0">
            <a:spAutoFit/>
          </a:bodyPr>
          <a:lstStyle>
            <a:defPPr>
              <a:defRPr lang="en-US"/>
            </a:defPPr>
            <a:lvl1pPr>
              <a:defRPr sz="1600" b="1">
                <a:solidFill>
                  <a:schemeClr val="accent1"/>
                </a:solidFill>
              </a:defRPr>
            </a:lvl1pPr>
          </a:lstStyle>
          <a:p>
            <a:r>
              <a:rPr lang="fr-FR" dirty="0">
                <a:solidFill>
                  <a:srgbClr val="CF7600"/>
                </a:solidFill>
              </a:rPr>
              <a:t>Règles critiques dont le nombre de violations a augmenté </a:t>
            </a:r>
          </a:p>
        </p:txBody>
      </p:sp>
    </p:spTree>
    <p:extLst>
      <p:ext uri="{BB962C8B-B14F-4D97-AF65-F5344CB8AC3E}">
        <p14:creationId xmlns:p14="http://schemas.microsoft.com/office/powerpoint/2010/main" val="1528228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1C7896-8E11-4384-BFC5-C0974CDBC83D}" type="slidenum">
              <a:rPr lang="en-US" smtClean="0"/>
              <a:pPr/>
              <a:t>4</a:t>
            </a:fld>
            <a:endParaRPr lang="en-US" dirty="0"/>
          </a:p>
        </p:txBody>
      </p:sp>
      <p:sp>
        <p:nvSpPr>
          <p:cNvPr id="18" name="Title 1"/>
          <p:cNvSpPr>
            <a:spLocks noGrp="1"/>
          </p:cNvSpPr>
          <p:nvPr>
            <p:ph type="title"/>
          </p:nvPr>
        </p:nvSpPr>
        <p:spPr/>
        <p:txBody>
          <a:bodyPr/>
          <a:lstStyle/>
          <a:p>
            <a:r>
              <a:rPr lang="fr-FR" dirty="0"/>
              <a:t>CAST 1 : Facteurs de compliance</a:t>
            </a:r>
            <a:endParaRPr lang="en-US" dirty="0"/>
          </a:p>
        </p:txBody>
      </p:sp>
      <p:sp>
        <p:nvSpPr>
          <p:cNvPr id="21" name="TextBox 20"/>
          <p:cNvSpPr txBox="1"/>
          <p:nvPr/>
        </p:nvSpPr>
        <p:spPr>
          <a:xfrm>
            <a:off x="1905190" y="1726441"/>
            <a:ext cx="4302179" cy="338554"/>
          </a:xfrm>
          <a:prstGeom prst="rect">
            <a:avLst/>
          </a:prstGeom>
          <a:noFill/>
        </p:spPr>
        <p:txBody>
          <a:bodyPr wrap="square" rtlCol="0">
            <a:spAutoFit/>
          </a:bodyPr>
          <a:lstStyle/>
          <a:p>
            <a:r>
              <a:rPr lang="fr-FR" sz="1600" b="1" dirty="0">
                <a:solidFill>
                  <a:srgbClr val="CF7600"/>
                </a:solidFill>
              </a:rPr>
              <a:t>Evolution des facteurs de compliance</a:t>
            </a:r>
          </a:p>
        </p:txBody>
      </p:sp>
      <p:graphicFrame>
        <p:nvGraphicFramePr>
          <p:cNvPr id="25" name="Chart 24" descr="GRAPH;RADAR_COMPLIANCE_2_LAST_SNAPSHOTS"/>
          <p:cNvGraphicFramePr/>
          <p:nvPr>
            <p:extLst>
              <p:ext uri="{D42A27DB-BD31-4B8C-83A1-F6EECF244321}">
                <p14:modId xmlns:p14="http://schemas.microsoft.com/office/powerpoint/2010/main" val="2618342881"/>
              </p:ext>
            </p:extLst>
          </p:nvPr>
        </p:nvGraphicFramePr>
        <p:xfrm>
          <a:off x="2059568" y="2165928"/>
          <a:ext cx="2813274" cy="29094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descr="GRAPH;TREND_COMPLIANCE;ZOOM"/>
          <p:cNvGraphicFramePr/>
          <p:nvPr>
            <p:extLst>
              <p:ext uri="{D42A27DB-BD31-4B8C-83A1-F6EECF244321}">
                <p14:modId xmlns:p14="http://schemas.microsoft.com/office/powerpoint/2010/main" val="3706154336"/>
              </p:ext>
            </p:extLst>
          </p:nvPr>
        </p:nvGraphicFramePr>
        <p:xfrm>
          <a:off x="4457205" y="2311216"/>
          <a:ext cx="5767193" cy="26193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5477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CAST 1 : Facteurs de santé</a:t>
            </a:r>
            <a:endParaRPr lang="en-US" dirty="0"/>
          </a:p>
        </p:txBody>
      </p:sp>
      <p:sp>
        <p:nvSpPr>
          <p:cNvPr id="10" name="TextBox 9"/>
          <p:cNvSpPr txBox="1"/>
          <p:nvPr/>
        </p:nvSpPr>
        <p:spPr>
          <a:xfrm>
            <a:off x="1905190" y="1288826"/>
            <a:ext cx="4495610" cy="338554"/>
          </a:xfrm>
          <a:prstGeom prst="rect">
            <a:avLst/>
          </a:prstGeom>
          <a:noFill/>
        </p:spPr>
        <p:txBody>
          <a:bodyPr wrap="square" rtlCol="0">
            <a:spAutoFit/>
          </a:bodyPr>
          <a:lstStyle/>
          <a:p>
            <a:r>
              <a:rPr lang="fr-FR" sz="1600" b="1" dirty="0">
                <a:solidFill>
                  <a:srgbClr val="CF7600"/>
                </a:solidFill>
              </a:rPr>
              <a:t>Evolution des facteurs de santé</a:t>
            </a:r>
          </a:p>
        </p:txBody>
      </p:sp>
      <p:sp>
        <p:nvSpPr>
          <p:cNvPr id="16" name="Slide Number Placeholder 3"/>
          <p:cNvSpPr txBox="1">
            <a:spLocks/>
          </p:cNvSpPr>
          <p:nvPr/>
        </p:nvSpPr>
        <p:spPr>
          <a:xfrm>
            <a:off x="5478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5</a:t>
            </a:fld>
            <a:endParaRPr lang="en-US" sz="1000" dirty="0">
              <a:solidFill>
                <a:schemeClr val="tx2">
                  <a:lumMod val="65000"/>
                  <a:lumOff val="35000"/>
                </a:schemeClr>
              </a:solidFill>
              <a:latin typeface="+mn-lt"/>
            </a:endParaRPr>
          </a:p>
        </p:txBody>
      </p:sp>
      <p:graphicFrame>
        <p:nvGraphicFramePr>
          <p:cNvPr id="17" name="Table 16" descr="TABLE;HEALTH_FACTOR;HEADER=SHORT"/>
          <p:cNvGraphicFramePr>
            <a:graphicFrameLocks noGrp="1"/>
          </p:cNvGraphicFramePr>
          <p:nvPr>
            <p:extLst>
              <p:ext uri="{D42A27DB-BD31-4B8C-83A1-F6EECF244321}">
                <p14:modId xmlns:p14="http://schemas.microsoft.com/office/powerpoint/2010/main" val="2027005795"/>
              </p:ext>
            </p:extLst>
          </p:nvPr>
        </p:nvGraphicFramePr>
        <p:xfrm>
          <a:off x="4294496" y="1758355"/>
          <a:ext cx="5812462" cy="685540"/>
        </p:xfrm>
        <a:graphic>
          <a:graphicData uri="http://schemas.openxmlformats.org/drawingml/2006/table">
            <a:tbl>
              <a:tblPr firstRow="1" bandRow="1">
                <a:tableStyleId>{1E171933-4619-4E11-9A3F-F7608DF75F80}</a:tableStyleId>
              </a:tblPr>
              <a:tblGrid>
                <a:gridCol w="1520182">
                  <a:extLst>
                    <a:ext uri="{9D8B030D-6E8A-4147-A177-3AD203B41FA5}">
                      <a16:colId xmlns:a16="http://schemas.microsoft.com/office/drawing/2014/main" val="20000"/>
                    </a:ext>
                  </a:extLst>
                </a:gridCol>
                <a:gridCol w="715380">
                  <a:extLst>
                    <a:ext uri="{9D8B030D-6E8A-4147-A177-3AD203B41FA5}">
                      <a16:colId xmlns:a16="http://schemas.microsoft.com/office/drawing/2014/main" val="20001"/>
                    </a:ext>
                  </a:extLst>
                </a:gridCol>
                <a:gridCol w="715380">
                  <a:extLst>
                    <a:ext uri="{9D8B030D-6E8A-4147-A177-3AD203B41FA5}">
                      <a16:colId xmlns:a16="http://schemas.microsoft.com/office/drawing/2014/main" val="20002"/>
                    </a:ext>
                  </a:extLst>
                </a:gridCol>
                <a:gridCol w="715380">
                  <a:extLst>
                    <a:ext uri="{9D8B030D-6E8A-4147-A177-3AD203B41FA5}">
                      <a16:colId xmlns:a16="http://schemas.microsoft.com/office/drawing/2014/main" val="20003"/>
                    </a:ext>
                  </a:extLst>
                </a:gridCol>
                <a:gridCol w="715380">
                  <a:extLst>
                    <a:ext uri="{9D8B030D-6E8A-4147-A177-3AD203B41FA5}">
                      <a16:colId xmlns:a16="http://schemas.microsoft.com/office/drawing/2014/main" val="20004"/>
                    </a:ext>
                  </a:extLst>
                </a:gridCol>
                <a:gridCol w="715380">
                  <a:extLst>
                    <a:ext uri="{9D8B030D-6E8A-4147-A177-3AD203B41FA5}">
                      <a16:colId xmlns:a16="http://schemas.microsoft.com/office/drawing/2014/main" val="20005"/>
                    </a:ext>
                  </a:extLst>
                </a:gridCol>
                <a:gridCol w="71538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Perf.</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2.96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3.07</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3.00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2.70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3.04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3.08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3.06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3.20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2.96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2.80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3.12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3.24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-3.25 %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-4.07 %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+1.26 %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-3.58 %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-2.41 %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-4.81 %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12" name="Chart 11" descr="GRAPH;RADAR_HEALTH_FACTOR_2_LAST_SNAPSHOTS"/>
          <p:cNvGraphicFramePr/>
          <p:nvPr>
            <p:extLst>
              <p:ext uri="{D42A27DB-BD31-4B8C-83A1-F6EECF244321}">
                <p14:modId xmlns:p14="http://schemas.microsoft.com/office/powerpoint/2010/main" val="1101379690"/>
              </p:ext>
            </p:extLst>
          </p:nvPr>
        </p:nvGraphicFramePr>
        <p:xfrm>
          <a:off x="1704245" y="1627379"/>
          <a:ext cx="3272638" cy="29171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703929" y="2748641"/>
            <a:ext cx="404598" cy="246221"/>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fr-FR" sz="1000" i="1" dirty="0">
                <a:solidFill>
                  <a:prstClr val="black"/>
                </a:solidFill>
              </a:rPr>
              <a:t>Note</a:t>
            </a:r>
          </a:p>
        </p:txBody>
      </p:sp>
      <p:sp>
        <p:nvSpPr>
          <p:cNvPr id="11" name="TextBox 10"/>
          <p:cNvSpPr txBox="1"/>
          <p:nvPr/>
        </p:nvSpPr>
        <p:spPr>
          <a:xfrm>
            <a:off x="8773232" y="2762288"/>
            <a:ext cx="351699" cy="246221"/>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fr-FR" sz="1000" i="1" dirty="0" err="1">
                <a:solidFill>
                  <a:prstClr val="black"/>
                </a:solidFill>
              </a:rPr>
              <a:t>LoC</a:t>
            </a:r>
            <a:endParaRPr lang="fr-FR" sz="1000" i="1" dirty="0">
              <a:solidFill>
                <a:prstClr val="black"/>
              </a:solidFill>
            </a:endParaRPr>
          </a:p>
        </p:txBody>
      </p:sp>
      <p:sp>
        <p:nvSpPr>
          <p:cNvPr id="13" name="Text Placeholder 38"/>
          <p:cNvSpPr txBox="1">
            <a:spLocks/>
          </p:cNvSpPr>
          <p:nvPr/>
        </p:nvSpPr>
        <p:spPr>
          <a:xfrm>
            <a:off x="2198946" y="4876747"/>
            <a:ext cx="8114210" cy="1169551"/>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spcBef>
                <a:spcPts val="0"/>
              </a:spcBef>
              <a:spcAft>
                <a:spcPts val="0"/>
              </a:spcAft>
            </a:pPr>
            <a:r>
              <a:rPr lang="fr-FR" sz="1400" kern="0" dirty="0">
                <a:solidFill>
                  <a:srgbClr val="293C47"/>
                </a:solidFill>
              </a:rPr>
              <a:t>Tous les facteurs de santé ont baissé, sauf l’indicateur de performance qui a légèrement augmenté, de 1,26%.</a:t>
            </a:r>
          </a:p>
          <a:p>
            <a:pPr>
              <a:spcBef>
                <a:spcPts val="0"/>
              </a:spcBef>
              <a:spcAft>
                <a:spcPts val="0"/>
              </a:spcAft>
            </a:pPr>
            <a:endParaRPr lang="fr-FR" sz="1400" kern="0" dirty="0">
              <a:solidFill>
                <a:srgbClr val="293C47"/>
              </a:solidFill>
            </a:endParaRPr>
          </a:p>
          <a:p>
            <a:pPr>
              <a:spcBef>
                <a:spcPts val="0"/>
              </a:spcBef>
              <a:spcAft>
                <a:spcPts val="1200"/>
              </a:spcAft>
            </a:pPr>
            <a:r>
              <a:rPr lang="fr-FR" sz="1400" kern="0" dirty="0">
                <a:solidFill>
                  <a:srgbClr val="293C47"/>
                </a:solidFill>
              </a:rPr>
              <a:t>La sécurité est le facteur de santé le plus à risque avec 2,80, les causes sont étudiées dans le slide suivant.</a:t>
            </a:r>
          </a:p>
        </p:txBody>
      </p:sp>
      <p:graphicFrame>
        <p:nvGraphicFramePr>
          <p:cNvPr id="15" name="Chart 14" descr="GRAPH;TREND_HEALTH_FACTOR;ZOOM=0.2"/>
          <p:cNvGraphicFramePr/>
          <p:nvPr>
            <p:extLst>
              <p:ext uri="{D42A27DB-BD31-4B8C-83A1-F6EECF244321}">
                <p14:modId xmlns:p14="http://schemas.microsoft.com/office/powerpoint/2010/main" val="2011517069"/>
              </p:ext>
            </p:extLst>
          </p:nvPr>
        </p:nvGraphicFramePr>
        <p:xfrm>
          <a:off x="4227355" y="2748641"/>
          <a:ext cx="6175742" cy="22928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302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CAST 1 : Focus sur le facteur de santé Sécurité</a:t>
            </a:r>
            <a:endParaRPr lang="en-US" dirty="0"/>
          </a:p>
        </p:txBody>
      </p:sp>
      <p:sp>
        <p:nvSpPr>
          <p:cNvPr id="16" name="Slide Number Placeholder 3"/>
          <p:cNvSpPr txBox="1">
            <a:spLocks/>
          </p:cNvSpPr>
          <p:nvPr/>
        </p:nvSpPr>
        <p:spPr>
          <a:xfrm>
            <a:off x="5478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6</a:t>
            </a:fld>
            <a:endParaRPr lang="en-US" sz="1000" dirty="0">
              <a:solidFill>
                <a:schemeClr val="tx2">
                  <a:lumMod val="65000"/>
                  <a:lumOff val="35000"/>
                </a:schemeClr>
              </a:solidFill>
              <a:latin typeface="+mn-lt"/>
            </a:endParaRPr>
          </a:p>
        </p:txBody>
      </p:sp>
      <p:sp>
        <p:nvSpPr>
          <p:cNvPr id="19" name="TextBox 18"/>
          <p:cNvSpPr txBox="1"/>
          <p:nvPr/>
        </p:nvSpPr>
        <p:spPr>
          <a:xfrm>
            <a:off x="2284569" y="914400"/>
            <a:ext cx="8362916" cy="338554"/>
          </a:xfrm>
          <a:prstGeom prst="rect">
            <a:avLst/>
          </a:prstGeom>
          <a:noFill/>
        </p:spPr>
        <p:txBody>
          <a:bodyPr wrap="square" rtlCol="0">
            <a:spAutoFit/>
          </a:bodyPr>
          <a:lstStyle/>
          <a:p>
            <a:r>
              <a:rPr lang="fr-FR" sz="1600" b="1" dirty="0">
                <a:solidFill>
                  <a:srgbClr val="CF7600"/>
                </a:solidFill>
              </a:rPr>
              <a:t>Evolution des critères techniques liés au facteur de santé Sécurité</a:t>
            </a:r>
          </a:p>
        </p:txBody>
      </p:sp>
      <p:graphicFrame>
        <p:nvGraphicFramePr>
          <p:cNvPr id="12" name="Table 11" descr="TABLE;TC_IMPROVEMENT_OPPORTUNITY;COUNT=5,PAR=60016"/>
          <p:cNvGraphicFramePr>
            <a:graphicFrameLocks noGrp="1"/>
          </p:cNvGraphicFramePr>
          <p:nvPr>
            <p:extLst>
              <p:ext uri="{D42A27DB-BD31-4B8C-83A1-F6EECF244321}">
                <p14:modId xmlns:p14="http://schemas.microsoft.com/office/powerpoint/2010/main" val="2981293203"/>
              </p:ext>
            </p:extLst>
          </p:nvPr>
        </p:nvGraphicFramePr>
        <p:xfrm>
          <a:off x="2284569" y="2752421"/>
          <a:ext cx="7887133" cy="1380948"/>
        </p:xfrm>
        <a:graphic>
          <a:graphicData uri="http://schemas.openxmlformats.org/drawingml/2006/table">
            <a:tbl>
              <a:tblPr firstRow="1" bandRow="1">
                <a:tableStyleId>{1E171933-4619-4E11-9A3F-F7608DF75F80}</a:tableStyleId>
              </a:tblPr>
              <a:tblGrid>
                <a:gridCol w="4196113">
                  <a:extLst>
                    <a:ext uri="{9D8B030D-6E8A-4147-A177-3AD203B41FA5}">
                      <a16:colId xmlns:a16="http://schemas.microsoft.com/office/drawing/2014/main" val="20000"/>
                    </a:ext>
                  </a:extLst>
                </a:gridCol>
                <a:gridCol w="1230340">
                  <a:extLst>
                    <a:ext uri="{9D8B030D-6E8A-4147-A177-3AD203B41FA5}">
                      <a16:colId xmlns:a16="http://schemas.microsoft.com/office/drawing/2014/main" val="20001"/>
                    </a:ext>
                  </a:extLst>
                </a:gridCol>
                <a:gridCol w="1230340">
                  <a:extLst>
                    <a:ext uri="{9D8B030D-6E8A-4147-A177-3AD203B41FA5}">
                      <a16:colId xmlns:a16="http://schemas.microsoft.com/office/drawing/2014/main" val="20002"/>
                    </a:ext>
                  </a:extLst>
                </a:gridCol>
                <a:gridCol w="1230340">
                  <a:extLst>
                    <a:ext uri="{9D8B030D-6E8A-4147-A177-3AD203B41FA5}">
                      <a16:colId xmlns:a16="http://schemas.microsoft.com/office/drawing/2014/main" val="20003"/>
                    </a:ext>
                  </a:extLst>
                </a:gridCol>
              </a:tblGrid>
              <a:tr h="249023">
                <a:tc>
                  <a:txBody>
                    <a:bodyPr/>
                    <a:lstStyle/>
                    <a:p>
                      <a:pPr>
                        <a:lnSpc>
                          <a:spcPct val="115000"/>
                        </a:lnSpc>
                        <a:spcAft>
                          <a:spcPts val="0"/>
                        </a:spcAft>
                      </a:pPr>
                      <a:r>
                        <a:rPr lang="fr-FR" sz="1100" dirty="0"/>
                        <a:t>Technical criterion 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26385">
                <a:tc>
                  <a:txBody>
                    <a:bodyPr/>
                    <a:lstStyle/>
                    <a:p>
                      <a:pPr>
                        <a:lnSpc>
                          <a:spcPct val="115000"/>
                        </a:lnSpc>
                        <a:spcAft>
                          <a:spcPts val="0"/>
                        </a:spcAft>
                      </a:pPr>
                      <a:r>
                        <a:rPr lang="en-GB" sz="1000" dirty="0"/>
                        <a:t>Programming Practices - Error and Exception Handling</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202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35,940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2.87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26385">
                <a:tc>
                  <a:txBody>
                    <a:bodyPr/>
                    <a:lstStyle/>
                    <a:p>
                      <a:pPr>
                        <a:lnSpc>
                          <a:spcPct val="115000"/>
                        </a:lnSpc>
                        <a:spcAft>
                          <a:spcPts val="0"/>
                        </a:spcAft>
                      </a:pPr>
                      <a:r>
                        <a:rPr lang="en-GB" sz="1000" dirty="0"/>
                        <a:t>Efficiency - Memory, Network and Disk Space Management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196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19,963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2.92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26385">
                <a:tc>
                  <a:txBody>
                    <a:bodyPr/>
                    <a:lstStyle/>
                    <a:p>
                      <a:pPr>
                        <a:lnSpc>
                          <a:spcPct val="115000"/>
                        </a:lnSpc>
                        <a:spcAft>
                          <a:spcPts val="0"/>
                        </a:spcAft>
                      </a:pPr>
                      <a:r>
                        <a:rPr lang="en-GB" sz="1000" dirty="0"/>
                        <a:t>Programming Practices - Unexpected Behavior</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141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6,616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2.68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26385">
                <a:tc>
                  <a:txBody>
                    <a:bodyPr/>
                    <a:lstStyle/>
                    <a:p>
                      <a:pPr>
                        <a:lnSpc>
                          <a:spcPct val="115000"/>
                        </a:lnSpc>
                        <a:spcAft>
                          <a:spcPts val="0"/>
                        </a:spcAft>
                      </a:pPr>
                      <a:r>
                        <a:rPr lang="en-GB" sz="1000" dirty="0"/>
                        <a:t>Architecture - Multi-Layers and Data Access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60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1,265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1.19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26385">
                <a:tc>
                  <a:txBody>
                    <a:bodyPr/>
                    <a:lstStyle/>
                    <a:p>
                      <a:pPr>
                        <a:lnSpc>
                          <a:spcPct val="115000"/>
                        </a:lnSpc>
                        <a:spcAft>
                          <a:spcPts val="0"/>
                        </a:spcAft>
                      </a:pPr>
                      <a:r>
                        <a:rPr lang="en-GB" sz="1000" dirty="0"/>
                        <a:t>Secure Coding - Input Validation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31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342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8" name="Table 17" descr="TABLE;RULE_IMPROVEMENT_OPPORTUNITY;PAR=60016,COUNT=5;C=2"/>
          <p:cNvGraphicFramePr>
            <a:graphicFrameLocks noGrp="1"/>
          </p:cNvGraphicFramePr>
          <p:nvPr>
            <p:extLst>
              <p:ext uri="{D42A27DB-BD31-4B8C-83A1-F6EECF244321}">
                <p14:modId xmlns:p14="http://schemas.microsoft.com/office/powerpoint/2010/main" val="4061124010"/>
              </p:ext>
            </p:extLst>
          </p:nvPr>
        </p:nvGraphicFramePr>
        <p:xfrm>
          <a:off x="2284568" y="4623126"/>
          <a:ext cx="7851516" cy="1780957"/>
        </p:xfrm>
        <a:graphic>
          <a:graphicData uri="http://schemas.openxmlformats.org/drawingml/2006/table">
            <a:tbl>
              <a:tblPr firstRow="1" bandRow="1">
                <a:tableStyleId>{1E171933-4619-4E11-9A3F-F7608DF75F80}</a:tableStyleId>
              </a:tblPr>
              <a:tblGrid>
                <a:gridCol w="4051276">
                  <a:extLst>
                    <a:ext uri="{9D8B030D-6E8A-4147-A177-3AD203B41FA5}">
                      <a16:colId xmlns:a16="http://schemas.microsoft.com/office/drawing/2014/main" val="20000"/>
                    </a:ext>
                  </a:extLst>
                </a:gridCol>
                <a:gridCol w="764391">
                  <a:extLst>
                    <a:ext uri="{9D8B030D-6E8A-4147-A177-3AD203B41FA5}">
                      <a16:colId xmlns:a16="http://schemas.microsoft.com/office/drawing/2014/main" val="20001"/>
                    </a:ext>
                  </a:extLst>
                </a:gridCol>
                <a:gridCol w="764391">
                  <a:extLst>
                    <a:ext uri="{9D8B030D-6E8A-4147-A177-3AD203B41FA5}">
                      <a16:colId xmlns:a16="http://schemas.microsoft.com/office/drawing/2014/main" val="20002"/>
                    </a:ext>
                  </a:extLst>
                </a:gridCol>
                <a:gridCol w="764391">
                  <a:extLst>
                    <a:ext uri="{9D8B030D-6E8A-4147-A177-3AD203B41FA5}">
                      <a16:colId xmlns:a16="http://schemas.microsoft.com/office/drawing/2014/main" val="20003"/>
                    </a:ext>
                  </a:extLst>
                </a:gridCol>
                <a:gridCol w="764391">
                  <a:extLst>
                    <a:ext uri="{9D8B030D-6E8A-4147-A177-3AD203B41FA5}">
                      <a16:colId xmlns:a16="http://schemas.microsoft.com/office/drawing/2014/main" val="20004"/>
                    </a:ext>
                  </a:extLst>
                </a:gridCol>
                <a:gridCol w="742676">
                  <a:extLst>
                    <a:ext uri="{9D8B030D-6E8A-4147-A177-3AD203B41FA5}">
                      <a16:colId xmlns:a16="http://schemas.microsoft.com/office/drawing/2014/main" val="20005"/>
                    </a:ext>
                  </a:extLst>
                </a:gridCol>
              </a:tblGrid>
              <a:tr h="0">
                <a:tc>
                  <a:txBody>
                    <a:bodyPr/>
                    <a:lstStyle/>
                    <a:p>
                      <a:pPr>
                        <a:lnSpc>
                          <a:spcPct val="115000"/>
                        </a:lnSpc>
                        <a:spcAft>
                          <a:spcPts val="0"/>
                        </a:spcAft>
                      </a:pPr>
                      <a:r>
                        <a:rPr lang="fr-FR" sz="1100" dirty="0"/>
                        <a:t>Rule 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Violation 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Evol.</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78468">
                <a:tc>
                  <a:txBody>
                    <a:bodyPr/>
                    <a:lstStyle/>
                    <a:p>
                      <a:pPr>
                        <a:lnSpc>
                          <a:spcPct val="115000"/>
                        </a:lnSpc>
                        <a:spcAft>
                          <a:spcPts val="0"/>
                        </a:spcAft>
                      </a:pPr>
                      <a:r>
                        <a:rPr lang="en-GB" sz="1000" dirty="0"/>
                        <a:t>Avoid Action artifacts that call packages that reference database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17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1.42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-16.39 %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78468">
                <a:tc>
                  <a:txBody>
                    <a:bodyPr/>
                    <a:lstStyle/>
                    <a:p>
                      <a:pPr>
                        <a:lnSpc>
                          <a:spcPct val="115000"/>
                        </a:lnSpc>
                        <a:spcAft>
                          <a:spcPts val="0"/>
                        </a:spcAft>
                      </a:pPr>
                      <a:r>
                        <a:rPr lang="en-GB" sz="1000" dirty="0"/>
                        <a:t>Avoid cyclical calls and inheritances between packages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16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1.19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-43.86 %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78468">
                <a:tc>
                  <a:txBody>
                    <a:bodyPr/>
                    <a:lstStyle/>
                    <a:p>
                      <a:pPr>
                        <a:lnSpc>
                          <a:spcPct val="115000"/>
                        </a:lnSpc>
                        <a:spcAft>
                          <a:spcPts val="0"/>
                        </a:spcAft>
                      </a:pPr>
                      <a:r>
                        <a:rPr lang="en-GB" sz="1000" dirty="0"/>
                        <a:t>Persistent classes should Implement hashCode() and equals()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-75 %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78468">
                <a:tc>
                  <a:txBody>
                    <a:bodyPr/>
                    <a:lstStyle/>
                    <a:p>
                      <a:pPr>
                        <a:lnSpc>
                          <a:spcPct val="115000"/>
                        </a:lnSpc>
                        <a:spcAft>
                          <a:spcPts val="0"/>
                        </a:spcAft>
                      </a:pPr>
                      <a:r>
                        <a:rPr lang="en-GB" sz="1000" dirty="0"/>
                        <a:t>Avoid declaring Final Instance Variables that are not dynamically initialized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3.81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-4.64 %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78468">
                <a:tc>
                  <a:txBody>
                    <a:bodyPr/>
                    <a:lstStyle/>
                    <a:p>
                      <a:pPr>
                        <a:lnSpc>
                          <a:spcPct val="115000"/>
                        </a:lnSpc>
                        <a:spcAft>
                          <a:spcPts val="0"/>
                        </a:spcAft>
                      </a:pPr>
                      <a:r>
                        <a:rPr lang="en-GB" sz="1000" dirty="0"/>
                        <a:t>Avoid declaring Inner 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3.70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-7.53 %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23" name="Table 22" descr="TABLE;CRITERIA_GRADE;PAR=60016,COUNT=5"/>
          <p:cNvGraphicFramePr>
            <a:graphicFrameLocks noGrp="1"/>
          </p:cNvGraphicFramePr>
          <p:nvPr>
            <p:extLst>
              <p:ext uri="{D42A27DB-BD31-4B8C-83A1-F6EECF244321}">
                <p14:modId xmlns:p14="http://schemas.microsoft.com/office/powerpoint/2010/main" val="795319263"/>
              </p:ext>
            </p:extLst>
          </p:nvPr>
        </p:nvGraphicFramePr>
        <p:xfrm>
          <a:off x="2284568" y="1252953"/>
          <a:ext cx="7955920" cy="1080120"/>
        </p:xfrm>
        <a:graphic>
          <a:graphicData uri="http://schemas.openxmlformats.org/drawingml/2006/table">
            <a:tbl>
              <a:tblPr firstRow="1" bandRow="1">
                <a:tableStyleId>{1E171933-4619-4E11-9A3F-F7608DF75F80}</a:tableStyleId>
              </a:tblPr>
              <a:tblGrid>
                <a:gridCol w="6112477">
                  <a:extLst>
                    <a:ext uri="{9D8B030D-6E8A-4147-A177-3AD203B41FA5}">
                      <a16:colId xmlns:a16="http://schemas.microsoft.com/office/drawing/2014/main" val="20000"/>
                    </a:ext>
                  </a:extLst>
                </a:gridCol>
                <a:gridCol w="776187">
                  <a:extLst>
                    <a:ext uri="{9D8B030D-6E8A-4147-A177-3AD203B41FA5}">
                      <a16:colId xmlns:a16="http://schemas.microsoft.com/office/drawing/2014/main" val="20001"/>
                    </a:ext>
                  </a:extLst>
                </a:gridCol>
                <a:gridCol w="1067256">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 Criteria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Architecture - Multi-Layers and Data Access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1.19</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-39.64 %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Programming Practices - Unexpected Behavior</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2.68</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+3.49 %</a:t>
                      </a:r>
                    </a:p>
                  </a:txBody>
                  <a:tcPr marL="68580" marR="68580" marT="0" marB="0" anchor="ct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Programming Practices - Error and Exception Handling</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2.87</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-0.25 %</a:t>
                      </a:r>
                    </a:p>
                  </a:txBody>
                  <a:tcPr marL="68580" marR="68580" marT="0" marB="0"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Efficiency - Memory, Network and Disk Space Management</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2.92</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-0.36 %</a:t>
                      </a:r>
                    </a:p>
                  </a:txBody>
                  <a:tcPr marL="68580" marR="68580" marT="0" marB="0" anchor="ctr"/>
                </a:tc>
                <a:extLst>
                  <a:ext uri="{0D108BD9-81ED-4DB2-BD59-A6C34878D82A}">
                    <a16:rowId xmlns:a16="http://schemas.microsoft.com/office/drawing/2014/main" val="10004"/>
                  </a:ext>
                </a:extLst>
              </a:tr>
            </a:tbl>
          </a:graphicData>
        </a:graphic>
      </p:graphicFrame>
      <p:sp>
        <p:nvSpPr>
          <p:cNvPr id="24" name="TextBox 23"/>
          <p:cNvSpPr txBox="1"/>
          <p:nvPr/>
        </p:nvSpPr>
        <p:spPr>
          <a:xfrm>
            <a:off x="2284568" y="2413868"/>
            <a:ext cx="6747608" cy="338554"/>
          </a:xfrm>
          <a:prstGeom prst="rect">
            <a:avLst/>
          </a:prstGeom>
          <a:noFill/>
        </p:spPr>
        <p:txBody>
          <a:bodyPr wrap="square" rtlCol="0">
            <a:spAutoFit/>
          </a:bodyPr>
          <a:lstStyle/>
          <a:p>
            <a:r>
              <a:rPr lang="fr-FR" sz="1600" b="1" dirty="0">
                <a:solidFill>
                  <a:srgbClr val="CF7600"/>
                </a:solidFill>
              </a:rPr>
              <a:t>Nombre de violations trouvées par critère technique</a:t>
            </a:r>
          </a:p>
        </p:txBody>
      </p:sp>
      <p:sp>
        <p:nvSpPr>
          <p:cNvPr id="25" name="TextBox 24"/>
          <p:cNvSpPr txBox="1"/>
          <p:nvPr/>
        </p:nvSpPr>
        <p:spPr>
          <a:xfrm>
            <a:off x="2284567" y="4284573"/>
            <a:ext cx="9017459" cy="338554"/>
          </a:xfrm>
          <a:prstGeom prst="rect">
            <a:avLst/>
          </a:prstGeom>
          <a:noFill/>
        </p:spPr>
        <p:txBody>
          <a:bodyPr wrap="square" rtlCol="0">
            <a:spAutoFit/>
          </a:bodyPr>
          <a:lstStyle/>
          <a:p>
            <a:r>
              <a:rPr lang="fr-FR" sz="1600" b="1" dirty="0">
                <a:solidFill>
                  <a:srgbClr val="CF7600"/>
                </a:solidFill>
              </a:rPr>
              <a:t>Règles ayant généré la plus forte dégradation de la note sur la Sécurité</a:t>
            </a:r>
          </a:p>
        </p:txBody>
      </p:sp>
    </p:spTree>
    <p:extLst>
      <p:ext uri="{BB962C8B-B14F-4D97-AF65-F5344CB8AC3E}">
        <p14:creationId xmlns:p14="http://schemas.microsoft.com/office/powerpoint/2010/main" val="273142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1C7896-8E11-4384-BFC5-C0974CDBC83D}" type="slidenum">
              <a:rPr lang="en-US" smtClean="0"/>
              <a:pPr/>
              <a:t>7</a:t>
            </a:fld>
            <a:endParaRPr lang="en-US" dirty="0"/>
          </a:p>
        </p:txBody>
      </p:sp>
      <p:sp>
        <p:nvSpPr>
          <p:cNvPr id="3" name="Title 2"/>
          <p:cNvSpPr>
            <a:spLocks noGrp="1"/>
          </p:cNvSpPr>
          <p:nvPr>
            <p:ph type="title"/>
          </p:nvPr>
        </p:nvSpPr>
        <p:spPr/>
        <p:txBody>
          <a:bodyPr/>
          <a:lstStyle/>
          <a:p>
            <a:r>
              <a:rPr lang="fr-FR" dirty="0"/>
              <a:t>CAST 2 : Distribution de la complexité</a:t>
            </a:r>
          </a:p>
        </p:txBody>
      </p:sp>
      <p:sp>
        <p:nvSpPr>
          <p:cNvPr id="14" name="TextBox 13"/>
          <p:cNvSpPr txBox="1"/>
          <p:nvPr/>
        </p:nvSpPr>
        <p:spPr>
          <a:xfrm>
            <a:off x="1768708" y="1103463"/>
            <a:ext cx="5317891" cy="338554"/>
          </a:xfrm>
          <a:prstGeom prst="rect">
            <a:avLst/>
          </a:prstGeom>
          <a:noFill/>
        </p:spPr>
        <p:txBody>
          <a:bodyPr wrap="square" rtlCol="0">
            <a:spAutoFit/>
          </a:bodyPr>
          <a:lstStyle>
            <a:defPPr>
              <a:defRPr lang="en-US"/>
            </a:defPPr>
            <a:lvl1pPr>
              <a:defRPr sz="1600" b="1">
                <a:solidFill>
                  <a:schemeClr val="accent1"/>
                </a:solidFill>
              </a:defRPr>
            </a:lvl1pPr>
          </a:lstStyle>
          <a:p>
            <a:r>
              <a:rPr lang="en-US" dirty="0">
                <a:solidFill>
                  <a:srgbClr val="CF7600"/>
                </a:solidFill>
              </a:rPr>
              <a:t>Evolution de la </a:t>
            </a:r>
            <a:r>
              <a:rPr lang="en-US" dirty="0" err="1">
                <a:solidFill>
                  <a:srgbClr val="CF7600"/>
                </a:solidFill>
              </a:rPr>
              <a:t>complexité</a:t>
            </a:r>
            <a:r>
              <a:rPr lang="en-US" dirty="0">
                <a:solidFill>
                  <a:srgbClr val="CF7600"/>
                </a:solidFill>
              </a:rPr>
              <a:t> </a:t>
            </a:r>
            <a:r>
              <a:rPr lang="en-US" dirty="0" err="1">
                <a:solidFill>
                  <a:srgbClr val="CF7600"/>
                </a:solidFill>
              </a:rPr>
              <a:t>cyclomatique</a:t>
            </a:r>
            <a:endParaRPr lang="en-US" dirty="0">
              <a:solidFill>
                <a:srgbClr val="CF7600"/>
              </a:solidFill>
            </a:endParaRPr>
          </a:p>
        </p:txBody>
      </p:sp>
      <p:graphicFrame>
        <p:nvGraphicFramePr>
          <p:cNvPr id="13" name="Chart 12" descr="GRAPH;CAST_DISTRIBUTION;PAR=65501 "/>
          <p:cNvGraphicFramePr/>
          <p:nvPr>
            <p:extLst>
              <p:ext uri="{D42A27DB-BD31-4B8C-83A1-F6EECF244321}">
                <p14:modId xmlns:p14="http://schemas.microsoft.com/office/powerpoint/2010/main" val="3981198904"/>
              </p:ext>
            </p:extLst>
          </p:nvPr>
        </p:nvGraphicFramePr>
        <p:xfrm>
          <a:off x="1864247" y="1626481"/>
          <a:ext cx="3519235" cy="35840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Table 16" descr="TABLE;CAST_HIGH_DISTRIBUTION;PAR=65501"/>
          <p:cNvGraphicFramePr>
            <a:graphicFrameLocks noGrp="1"/>
          </p:cNvGraphicFramePr>
          <p:nvPr>
            <p:extLst>
              <p:ext uri="{D42A27DB-BD31-4B8C-83A1-F6EECF244321}">
                <p14:modId xmlns:p14="http://schemas.microsoft.com/office/powerpoint/2010/main" val="2203391819"/>
              </p:ext>
            </p:extLst>
          </p:nvPr>
        </p:nvGraphicFramePr>
        <p:xfrm>
          <a:off x="5665525" y="4016209"/>
          <a:ext cx="4622640" cy="952119"/>
        </p:xfrm>
        <a:graphic>
          <a:graphicData uri="http://schemas.openxmlformats.org/drawingml/2006/table">
            <a:tbl>
              <a:tblPr firstRow="1" bandRow="1">
                <a:tableStyleId>{1E171933-4619-4E11-9A3F-F7608DF75F80}</a:tableStyleId>
              </a:tblPr>
              <a:tblGrid>
                <a:gridCol w="1202547">
                  <a:extLst>
                    <a:ext uri="{9D8B030D-6E8A-4147-A177-3AD203B41FA5}">
                      <a16:colId xmlns:a16="http://schemas.microsoft.com/office/drawing/2014/main" val="20000"/>
                    </a:ext>
                  </a:extLst>
                </a:gridCol>
                <a:gridCol w="641092">
                  <a:extLst>
                    <a:ext uri="{9D8B030D-6E8A-4147-A177-3AD203B41FA5}">
                      <a16:colId xmlns:a16="http://schemas.microsoft.com/office/drawing/2014/main" val="20001"/>
                    </a:ext>
                  </a:extLst>
                </a:gridCol>
                <a:gridCol w="712519">
                  <a:extLst>
                    <a:ext uri="{9D8B030D-6E8A-4147-A177-3AD203B41FA5}">
                      <a16:colId xmlns:a16="http://schemas.microsoft.com/office/drawing/2014/main" val="20002"/>
                    </a:ext>
                  </a:extLst>
                </a:gridCol>
                <a:gridCol w="492913">
                  <a:extLst>
                    <a:ext uri="{9D8B030D-6E8A-4147-A177-3AD203B41FA5}">
                      <a16:colId xmlns:a16="http://schemas.microsoft.com/office/drawing/2014/main" val="20003"/>
                    </a:ext>
                  </a:extLst>
                </a:gridCol>
                <a:gridCol w="1573569">
                  <a:extLst>
                    <a:ext uri="{9D8B030D-6E8A-4147-A177-3AD203B41FA5}">
                      <a16:colId xmlns:a16="http://schemas.microsoft.com/office/drawing/2014/main" val="20004"/>
                    </a:ext>
                  </a:extLst>
                </a:gridCol>
              </a:tblGrid>
              <a:tr h="492177">
                <a:tc>
                  <a:txBody>
                    <a:bodyPr/>
                    <a:lstStyle/>
                    <a:p>
                      <a:pPr marL="0" algn="l" defTabSz="914400" rtl="0" eaLnBrk="1" latinLnBrk="0" hangingPunct="1">
                        <a:lnSpc>
                          <a:spcPct val="115000"/>
                        </a:lnSpc>
                        <a:spcAft>
                          <a:spcPts val="0"/>
                        </a:spcAft>
                      </a:pPr>
                      <a:r>
                        <a:rPr lang="en-GB" sz="1000" kern="1200" dirty="0"/>
                        <a:t>Cyclomatic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439674">
                <a:tc>
                  <a:txBody>
                    <a:bodyPr/>
                    <a:lstStyle/>
                    <a:p>
                      <a:pPr marL="0" algn="l" defTabSz="914400" rtl="0" eaLnBrk="1" latinLnBrk="0" hangingPunct="1">
                        <a:lnSpc>
                          <a:spcPct val="115000"/>
                        </a:lnSpc>
                        <a:spcAft>
                          <a:spcPts val="0"/>
                        </a:spcAft>
                      </a:pPr>
                      <a:r>
                        <a:rPr lang="en-GB" sz="1000" kern="1200" dirty="0"/>
                        <a:t>High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2.98 %</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1" name="Table 20" descr="TABLE;CAST_DISTRIBUTION;PAR=65501"/>
          <p:cNvGraphicFramePr>
            <a:graphicFrameLocks noGrp="1"/>
          </p:cNvGraphicFramePr>
          <p:nvPr>
            <p:extLst>
              <p:ext uri="{D42A27DB-BD31-4B8C-83A1-F6EECF244321}">
                <p14:modId xmlns:p14="http://schemas.microsoft.com/office/powerpoint/2010/main" val="1668018608"/>
              </p:ext>
            </p:extLst>
          </p:nvPr>
        </p:nvGraphicFramePr>
        <p:xfrm>
          <a:off x="5661867" y="1660961"/>
          <a:ext cx="4641658" cy="2189521"/>
        </p:xfrm>
        <a:graphic>
          <a:graphicData uri="http://schemas.openxmlformats.org/drawingml/2006/table">
            <a:tbl>
              <a:tblPr firstRow="1" bandRow="1">
                <a:tableStyleId>{1E171933-4619-4E11-9A3F-F7608DF75F80}</a:tableStyleId>
              </a:tblPr>
              <a:tblGrid>
                <a:gridCol w="1087276">
                  <a:extLst>
                    <a:ext uri="{9D8B030D-6E8A-4147-A177-3AD203B41FA5}">
                      <a16:colId xmlns:a16="http://schemas.microsoft.com/office/drawing/2014/main" val="20000"/>
                    </a:ext>
                  </a:extLst>
                </a:gridCol>
                <a:gridCol w="676893">
                  <a:extLst>
                    <a:ext uri="{9D8B030D-6E8A-4147-A177-3AD203B41FA5}">
                      <a16:colId xmlns:a16="http://schemas.microsoft.com/office/drawing/2014/main" val="20001"/>
                    </a:ext>
                  </a:extLst>
                </a:gridCol>
                <a:gridCol w="688769">
                  <a:extLst>
                    <a:ext uri="{9D8B030D-6E8A-4147-A177-3AD203B41FA5}">
                      <a16:colId xmlns:a16="http://schemas.microsoft.com/office/drawing/2014/main" val="20002"/>
                    </a:ext>
                  </a:extLst>
                </a:gridCol>
                <a:gridCol w="522514">
                  <a:extLst>
                    <a:ext uri="{9D8B030D-6E8A-4147-A177-3AD203B41FA5}">
                      <a16:colId xmlns:a16="http://schemas.microsoft.com/office/drawing/2014/main" val="20003"/>
                    </a:ext>
                  </a:extLst>
                </a:gridCol>
                <a:gridCol w="665019">
                  <a:extLst>
                    <a:ext uri="{9D8B030D-6E8A-4147-A177-3AD203B41FA5}">
                      <a16:colId xmlns:a16="http://schemas.microsoft.com/office/drawing/2014/main" val="20004"/>
                    </a:ext>
                  </a:extLst>
                </a:gridCol>
                <a:gridCol w="1001187">
                  <a:extLst>
                    <a:ext uri="{9D8B030D-6E8A-4147-A177-3AD203B41FA5}">
                      <a16:colId xmlns:a16="http://schemas.microsoft.com/office/drawing/2014/main" val="20005"/>
                    </a:ext>
                  </a:extLst>
                </a:gridCol>
              </a:tblGrid>
              <a:tr h="296897">
                <a:tc>
                  <a:txBody>
                    <a:bodyPr/>
                    <a:lstStyle/>
                    <a:p>
                      <a:pPr marL="0" algn="l" defTabSz="914400" rtl="0" eaLnBrk="1" latinLnBrk="0" hangingPunct="1">
                        <a:lnSpc>
                          <a:spcPct val="115000"/>
                        </a:lnSpc>
                        <a:spcAft>
                          <a:spcPts val="0"/>
                        </a:spcAft>
                      </a:pPr>
                      <a:r>
                        <a:rPr lang="en-GB" sz="1000" kern="1200" dirty="0"/>
                        <a:t>Cyclomatic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419269">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2553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2553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87.4 %</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419269">
                <a:tc>
                  <a:txBody>
                    <a:bodyPr/>
                    <a:lstStyle/>
                    <a:p>
                      <a:pPr marL="0" algn="l" defTabSz="914400" rtl="0" eaLnBrk="1" latinLnBrk="0" hangingPunct="1">
                        <a:lnSpc>
                          <a:spcPct val="115000"/>
                        </a:lnSpc>
                        <a:spcAft>
                          <a:spcPts val="0"/>
                        </a:spcAft>
                      </a:pPr>
                      <a:r>
                        <a:rPr lang="en-GB" sz="1000" kern="1200" dirty="0"/>
                        <a:t>Average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280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219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+27.9 %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9.6 %</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419269">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-1.64 %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2.05 %</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419269">
                <a:tc>
                  <a:txBody>
                    <a:bodyPr/>
                    <a:lstStyle/>
                    <a:p>
                      <a:pPr marL="0" algn="l" defTabSz="914400" rtl="0" eaLnBrk="1" latinLnBrk="0" hangingPunct="1">
                        <a:lnSpc>
                          <a:spcPct val="115000"/>
                        </a:lnSpc>
                        <a:spcAft>
                          <a:spcPts val="0"/>
                        </a:spcAft>
                      </a:pPr>
                      <a:r>
                        <a:rPr lang="en-GB" sz="1000" kern="1200" dirty="0"/>
                        <a:t>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+28.6 %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0.92 %</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
        <p:nvSpPr>
          <p:cNvPr id="22" name="TextBox 21"/>
          <p:cNvSpPr txBox="1"/>
          <p:nvPr/>
        </p:nvSpPr>
        <p:spPr>
          <a:xfrm>
            <a:off x="2197295" y="1660961"/>
            <a:ext cx="486352" cy="407804"/>
          </a:xfrm>
          <a:prstGeom prst="rect">
            <a:avLst/>
          </a:prstGeom>
        </p:spPr>
        <p:txBody>
          <a:bodyPr vert="horz" wrap="none" lIns="45720" tIns="45720" rIns="45720" bIns="45720" rtlCol="0">
            <a:spAutoFit/>
          </a:bodyPr>
          <a:lstStyle/>
          <a:p>
            <a:pPr marL="1587" algn="ctr">
              <a:buClr>
                <a:schemeClr val="tx2">
                  <a:lumMod val="65000"/>
                  <a:lumOff val="35000"/>
                </a:schemeClr>
              </a:buClr>
              <a:buSzPct val="95000"/>
            </a:pPr>
            <a:r>
              <a:rPr lang="fr-FR" sz="1050" i="1" dirty="0">
                <a:cs typeface="Arial" pitchFamily="34" charset="0"/>
              </a:rPr>
              <a:t>Nb</a:t>
            </a:r>
          </a:p>
          <a:p>
            <a:pPr marL="1587" algn="ctr">
              <a:buClr>
                <a:schemeClr val="tx2">
                  <a:lumMod val="65000"/>
                  <a:lumOff val="35000"/>
                </a:schemeClr>
              </a:buClr>
              <a:buSzPct val="95000"/>
            </a:pPr>
            <a:r>
              <a:rPr lang="fr-FR" sz="1000" i="1" dirty="0"/>
              <a:t>objets</a:t>
            </a:r>
          </a:p>
        </p:txBody>
      </p:sp>
      <p:sp>
        <p:nvSpPr>
          <p:cNvPr id="23" name="Text Placeholder 38"/>
          <p:cNvSpPr txBox="1">
            <a:spLocks/>
          </p:cNvSpPr>
          <p:nvPr/>
        </p:nvSpPr>
        <p:spPr>
          <a:xfrm>
            <a:off x="1768710" y="5259076"/>
            <a:ext cx="8483120" cy="738664"/>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lgn="just"/>
            <a:r>
              <a:rPr lang="fr-FR" sz="1400" kern="0" dirty="0">
                <a:solidFill>
                  <a:srgbClr val="293C47"/>
                </a:solidFill>
              </a:rPr>
              <a:t>Le nombre de composants complexes et très complexes représente moins de 3% du code. C’est un pourcentage plutôt faible de complexité ce qui est bon pour l’application, qui est plus facile à faire évoluer et moins couteuse à maintenir.</a:t>
            </a:r>
          </a:p>
        </p:txBody>
      </p:sp>
    </p:spTree>
    <p:extLst>
      <p:ext uri="{BB962C8B-B14F-4D97-AF65-F5344CB8AC3E}">
        <p14:creationId xmlns:p14="http://schemas.microsoft.com/office/powerpoint/2010/main" val="165667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1C7896-8E11-4384-BFC5-C0974CDBC83D}" type="slidenum">
              <a:rPr lang="en-US" smtClean="0"/>
              <a:pPr/>
              <a:t>8</a:t>
            </a:fld>
            <a:endParaRPr lang="en-US" dirty="0"/>
          </a:p>
        </p:txBody>
      </p:sp>
      <p:sp>
        <p:nvSpPr>
          <p:cNvPr id="3" name="Title 2"/>
          <p:cNvSpPr>
            <a:spLocks noGrp="1"/>
          </p:cNvSpPr>
          <p:nvPr>
            <p:ph type="title"/>
          </p:nvPr>
        </p:nvSpPr>
        <p:spPr/>
        <p:txBody>
          <a:bodyPr/>
          <a:lstStyle/>
          <a:p>
            <a:r>
              <a:rPr lang="fr-FR" dirty="0"/>
              <a:t>CAST 3 : Nombre de violations critiques</a:t>
            </a:r>
          </a:p>
        </p:txBody>
      </p:sp>
      <p:sp>
        <p:nvSpPr>
          <p:cNvPr id="18" name="Text Placeholder 38"/>
          <p:cNvSpPr>
            <a:spLocks noGrp="1"/>
          </p:cNvSpPr>
          <p:nvPr>
            <p:ph type="body" sz="quarter" idx="4294967295"/>
          </p:nvPr>
        </p:nvSpPr>
        <p:spPr>
          <a:xfrm>
            <a:off x="2011362" y="4197839"/>
            <a:ext cx="8169275" cy="1476375"/>
          </a:xfrm>
        </p:spPr>
        <p:txBody>
          <a:bodyPr>
            <a:normAutofit/>
          </a:bodyPr>
          <a:lstStyle/>
          <a:p>
            <a:pPr algn="just"/>
            <a:r>
              <a:rPr lang="fr-FR" sz="1600" dirty="0">
                <a:solidFill>
                  <a:srgbClr val="293C47"/>
                </a:solidFill>
              </a:rPr>
              <a:t>Le nombre de violations critiques a augmenté depuis la dernière analyse d’environ 35%, il faudrait stabiliser ou même inverser la tendance pour diminuer les risques sur l’application, en communiquant avec les équipes de développement et en réalisant un plan de correction, notamment sur les violations liées à la Robustesse, la Sécurité et la Performance.</a:t>
            </a:r>
          </a:p>
        </p:txBody>
      </p:sp>
      <p:graphicFrame>
        <p:nvGraphicFramePr>
          <p:cNvPr id="31" name="Table 30" descr="TABLE;VIOLATION_STATISTICS_EVOLUTION"/>
          <p:cNvGraphicFramePr>
            <a:graphicFrameLocks noGrp="1"/>
          </p:cNvGraphicFramePr>
          <p:nvPr>
            <p:extLst>
              <p:ext uri="{D42A27DB-BD31-4B8C-83A1-F6EECF244321}">
                <p14:modId xmlns:p14="http://schemas.microsoft.com/office/powerpoint/2010/main" val="697977251"/>
              </p:ext>
            </p:extLst>
          </p:nvPr>
        </p:nvGraphicFramePr>
        <p:xfrm>
          <a:off x="3217993" y="2474858"/>
          <a:ext cx="5475550" cy="1371600"/>
        </p:xfrm>
        <a:graphic>
          <a:graphicData uri="http://schemas.openxmlformats.org/drawingml/2006/table">
            <a:tbl>
              <a:tblPr firstRow="1" bandRow="1">
                <a:tableStyleId>{1E171933-4619-4E11-9A3F-F7608DF75F80}</a:tableStyleId>
              </a:tblPr>
              <a:tblGrid>
                <a:gridCol w="1946862">
                  <a:extLst>
                    <a:ext uri="{9D8B030D-6E8A-4147-A177-3AD203B41FA5}">
                      <a16:colId xmlns:a16="http://schemas.microsoft.com/office/drawing/2014/main" val="20000"/>
                    </a:ext>
                  </a:extLst>
                </a:gridCol>
                <a:gridCol w="899951">
                  <a:extLst>
                    <a:ext uri="{9D8B030D-6E8A-4147-A177-3AD203B41FA5}">
                      <a16:colId xmlns:a16="http://schemas.microsoft.com/office/drawing/2014/main" val="20001"/>
                    </a:ext>
                  </a:extLst>
                </a:gridCol>
                <a:gridCol w="1093191">
                  <a:extLst>
                    <a:ext uri="{9D8B030D-6E8A-4147-A177-3AD203B41FA5}">
                      <a16:colId xmlns:a16="http://schemas.microsoft.com/office/drawing/2014/main" val="20002"/>
                    </a:ext>
                  </a:extLst>
                </a:gridCol>
                <a:gridCol w="1535546">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en-GB" sz="900" dirty="0"/>
                        <a:t>Name</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a:t>Current</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a:t>Previous</a:t>
                      </a:r>
                      <a:endParaRPr lang="fr-FR" sz="900" dirty="0">
                        <a:latin typeface="+mn-lt"/>
                      </a:endParaRPr>
                    </a:p>
                  </a:txBody>
                  <a:tcPr anchor="ctr"/>
                </a:tc>
                <a:tc>
                  <a:txBody>
                    <a:bodyPr/>
                    <a:lstStyle/>
                    <a:p>
                      <a:pPr algn="ctr"/>
                      <a:r>
                        <a:rPr lang="fr-FR" sz="900" dirty="0"/>
                        <a:t>% Evolution</a:t>
                      </a:r>
                      <a:endParaRPr lang="fr-FR" sz="9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900" dirty="0"/>
                        <a:t>Critical Violations</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a:t>272</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a:t>202</a:t>
                      </a:r>
                      <a:endParaRPr lang="fr-FR" sz="900" dirty="0">
                        <a:latin typeface="+mn-lt"/>
                      </a:endParaRPr>
                    </a:p>
                  </a:txBody>
                  <a:tcPr anchor="ctr"/>
                </a:tc>
                <a:tc>
                  <a:txBody>
                    <a:bodyPr/>
                    <a:lstStyle/>
                    <a:p>
                      <a:pPr algn="ctr"/>
                      <a:r>
                        <a:rPr lang="fr-FR" sz="900" dirty="0"/>
                        <a:t>+34.7 %</a:t>
                      </a:r>
                      <a:endParaRPr lang="fr-FR" sz="9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900" dirty="0"/>
                        <a:t>   per File</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a:t>0.80</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a:t>0.79</a:t>
                      </a:r>
                      <a:endParaRPr lang="fr-FR" sz="900" dirty="0">
                        <a:latin typeface="+mn-lt"/>
                      </a:endParaRPr>
                    </a:p>
                  </a:txBody>
                  <a:tcPr anchor="ctr"/>
                </a:tc>
                <a:tc>
                  <a:txBody>
                    <a:bodyPr/>
                    <a:lstStyle/>
                    <a:p>
                      <a:pPr algn="ctr"/>
                      <a:r>
                        <a:rPr lang="fr-FR" sz="900" dirty="0"/>
                        <a:t>+1.09 %</a:t>
                      </a:r>
                      <a:endParaRPr lang="fr-FR" sz="9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900" dirty="0"/>
                        <a:t>   per kLOC</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a:t>6.90</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a:t>7.18</a:t>
                      </a:r>
                      <a:endParaRPr lang="fr-FR" sz="900" dirty="0">
                        <a:latin typeface="+mn-lt"/>
                      </a:endParaRPr>
                    </a:p>
                  </a:txBody>
                  <a:tcPr anchor="ctr"/>
                </a:tc>
                <a:tc>
                  <a:txBody>
                    <a:bodyPr/>
                    <a:lstStyle/>
                    <a:p>
                      <a:pPr algn="ctr"/>
                      <a:r>
                        <a:rPr lang="fr-FR" sz="900" dirty="0"/>
                        <a:t>-3.95 %</a:t>
                      </a:r>
                      <a:endParaRPr lang="fr-FR" sz="900" dirty="0">
                        <a:latin typeface="+mn-lt"/>
                      </a:endParaRPr>
                    </a:p>
                  </a:txBody>
                  <a:tcPr anchor="ctr"/>
                </a:tc>
                <a:extLst>
                  <a:ext uri="{0D108BD9-81ED-4DB2-BD59-A6C34878D82A}">
                    <a16:rowId xmlns:a16="http://schemas.microsoft.com/office/drawing/2014/main" val="10003"/>
                  </a:ext>
                </a:extLst>
              </a:tr>
              <a:tr h="216024">
                <a:tc>
                  <a:txBody>
                    <a:bodyPr/>
                    <a:lstStyle/>
                    <a:p>
                      <a:pPr algn="l">
                        <a:lnSpc>
                          <a:spcPct val="115000"/>
                        </a:lnSpc>
                        <a:spcAft>
                          <a:spcPts val="0"/>
                        </a:spcAft>
                      </a:pPr>
                      <a:r>
                        <a:rPr lang="en-GB" sz="900" dirty="0"/>
                        <a:t>Complex Objects</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a:t>87</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a:t>82</a:t>
                      </a:r>
                      <a:endParaRPr lang="fr-FR" sz="900" dirty="0">
                        <a:latin typeface="+mn-lt"/>
                      </a:endParaRPr>
                    </a:p>
                  </a:txBody>
                  <a:tcPr anchor="ctr"/>
                </a:tc>
                <a:tc>
                  <a:txBody>
                    <a:bodyPr/>
                    <a:lstStyle/>
                    <a:p>
                      <a:pPr algn="ctr"/>
                      <a:r>
                        <a:rPr lang="fr-FR" sz="900" dirty="0"/>
                        <a:t>+6.10 %</a:t>
                      </a:r>
                      <a:endParaRPr lang="fr-FR" sz="900" dirty="0">
                        <a:latin typeface="+mn-lt"/>
                      </a:endParaRPr>
                    </a:p>
                  </a:txBody>
                  <a:tcPr anchor="ctr"/>
                </a:tc>
                <a:extLst>
                  <a:ext uri="{0D108BD9-81ED-4DB2-BD59-A6C34878D82A}">
                    <a16:rowId xmlns:a16="http://schemas.microsoft.com/office/drawing/2014/main" val="10004"/>
                  </a:ext>
                </a:extLst>
              </a:tr>
              <a:tr h="216024">
                <a:tc>
                  <a:txBody>
                    <a:bodyPr/>
                    <a:lstStyle/>
                    <a:p>
                      <a:pPr algn="l">
                        <a:lnSpc>
                          <a:spcPct val="115000"/>
                        </a:lnSpc>
                        <a:spcAft>
                          <a:spcPts val="0"/>
                        </a:spcAft>
                      </a:pPr>
                      <a:r>
                        <a:rPr lang="en-GB" sz="900" dirty="0"/>
                        <a:t>   with violations</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a:t>47</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a:t>39</a:t>
                      </a:r>
                      <a:endParaRPr lang="fr-FR" sz="900" dirty="0">
                        <a:latin typeface="+mn-lt"/>
                      </a:endParaRPr>
                    </a:p>
                  </a:txBody>
                  <a:tcPr anchor="ctr"/>
                </a:tc>
                <a:tc>
                  <a:txBody>
                    <a:bodyPr/>
                    <a:lstStyle/>
                    <a:p>
                      <a:pPr algn="ctr"/>
                      <a:r>
                        <a:rPr lang="fr-FR" sz="900" dirty="0"/>
                        <a:t>+20.5 %</a:t>
                      </a:r>
                      <a:endParaRPr lang="fr-FR" sz="900" dirty="0">
                        <a:latin typeface="+mn-lt"/>
                      </a:endParaRPr>
                    </a:p>
                  </a:txBody>
                  <a:tcPr anchor="ctr"/>
                </a:tc>
                <a:extLst>
                  <a:ext uri="{0D108BD9-81ED-4DB2-BD59-A6C34878D82A}">
                    <a16:rowId xmlns:a16="http://schemas.microsoft.com/office/drawing/2014/main" val="10005"/>
                  </a:ext>
                </a:extLst>
              </a:tr>
            </a:tbl>
          </a:graphicData>
        </a:graphic>
      </p:graphicFrame>
      <p:sp>
        <p:nvSpPr>
          <p:cNvPr id="32" name="TextBox 31"/>
          <p:cNvSpPr txBox="1"/>
          <p:nvPr/>
        </p:nvSpPr>
        <p:spPr>
          <a:xfrm>
            <a:off x="3217997" y="1719983"/>
            <a:ext cx="4880025" cy="338554"/>
          </a:xfrm>
          <a:prstGeom prst="rect">
            <a:avLst/>
          </a:prstGeom>
          <a:noFill/>
        </p:spPr>
        <p:txBody>
          <a:bodyPr wrap="square" rtlCol="0">
            <a:spAutoFit/>
          </a:bodyPr>
          <a:lstStyle>
            <a:defPPr>
              <a:defRPr lang="en-US"/>
            </a:defPPr>
            <a:lvl1pPr>
              <a:defRPr sz="1600" b="1">
                <a:solidFill>
                  <a:schemeClr val="accent1"/>
                </a:solidFill>
              </a:defRPr>
            </a:lvl1pPr>
          </a:lstStyle>
          <a:p>
            <a:r>
              <a:rPr lang="fr-FR" dirty="0">
                <a:solidFill>
                  <a:srgbClr val="CF7600"/>
                </a:solidFill>
              </a:rPr>
              <a:t>Evolution du nombre de violations critiques</a:t>
            </a:r>
          </a:p>
        </p:txBody>
      </p:sp>
    </p:spTree>
    <p:extLst>
      <p:ext uri="{BB962C8B-B14F-4D97-AF65-F5344CB8AC3E}">
        <p14:creationId xmlns:p14="http://schemas.microsoft.com/office/powerpoint/2010/main" val="152234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8"/>
          <p:cNvSpPr txBox="1">
            <a:spLocks/>
          </p:cNvSpPr>
          <p:nvPr/>
        </p:nvSpPr>
        <p:spPr>
          <a:xfrm>
            <a:off x="1864247" y="4202857"/>
            <a:ext cx="8431721" cy="1564531"/>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r>
              <a:rPr lang="fr-FR" sz="1400" kern="0" dirty="0">
                <a:solidFill>
                  <a:srgbClr val="293C47"/>
                </a:solidFill>
              </a:rPr>
              <a:t>On constate que les règles générant le plus de violations critiques sont  :</a:t>
            </a:r>
          </a:p>
          <a:p>
            <a:pPr lvl="1"/>
            <a:r>
              <a:rPr lang="fr-FR" sz="1400" kern="0" dirty="0">
                <a:solidFill>
                  <a:srgbClr val="293C47"/>
                </a:solidFill>
              </a:rPr>
              <a:t>« </a:t>
            </a:r>
            <a:r>
              <a:rPr lang="en-GB" sz="1400" dirty="0">
                <a:solidFill>
                  <a:srgbClr val="293C47"/>
                </a:solidFill>
              </a:rPr>
              <a:t>Avoid instantiations inside loops</a:t>
            </a:r>
            <a:r>
              <a:rPr lang="fr-FR" sz="1400" kern="0" dirty="0">
                <a:solidFill>
                  <a:srgbClr val="293C47"/>
                </a:solidFill>
              </a:rPr>
              <a:t> » avec 94 violations,</a:t>
            </a:r>
          </a:p>
          <a:p>
            <a:pPr lvl="1">
              <a:spcBef>
                <a:spcPts val="0"/>
              </a:spcBef>
              <a:spcAft>
                <a:spcPts val="0"/>
              </a:spcAft>
            </a:pPr>
            <a:r>
              <a:rPr lang="fr-FR" sz="1400" kern="0" dirty="0">
                <a:solidFill>
                  <a:srgbClr val="293C47"/>
                </a:solidFill>
              </a:rPr>
              <a:t>« </a:t>
            </a:r>
            <a:r>
              <a:rPr lang="en-GB" sz="1400" dirty="0">
                <a:solidFill>
                  <a:srgbClr val="293C47"/>
                </a:solidFill>
              </a:rPr>
              <a:t>Pages should use error handling page</a:t>
            </a:r>
            <a:r>
              <a:rPr lang="fr-FR" sz="1400" kern="0" dirty="0">
                <a:solidFill>
                  <a:srgbClr val="293C47"/>
                </a:solidFill>
              </a:rPr>
              <a:t> » avec 48 violations</a:t>
            </a:r>
          </a:p>
          <a:p>
            <a:pPr marL="0" indent="0">
              <a:spcBef>
                <a:spcPts val="0"/>
              </a:spcBef>
              <a:spcAft>
                <a:spcPts val="0"/>
              </a:spcAft>
              <a:buNone/>
            </a:pPr>
            <a:endParaRPr lang="fr-FR" sz="1400" kern="0" dirty="0">
              <a:solidFill>
                <a:srgbClr val="293C47"/>
              </a:solidFill>
            </a:endParaRPr>
          </a:p>
          <a:p>
            <a:pPr marL="0" indent="0">
              <a:buNone/>
            </a:pPr>
            <a:r>
              <a:rPr lang="fr-FR" sz="1400" kern="0" dirty="0">
                <a:solidFill>
                  <a:srgbClr val="293C47"/>
                </a:solidFill>
              </a:rPr>
              <a:t>La description précise de ces violations critiques et une proposition de correction à apporter sont présentées dans le slide suivant.</a:t>
            </a:r>
          </a:p>
        </p:txBody>
      </p:sp>
      <p:sp>
        <p:nvSpPr>
          <p:cNvPr id="2" name="Slide Number Placeholder 1"/>
          <p:cNvSpPr>
            <a:spLocks noGrp="1"/>
          </p:cNvSpPr>
          <p:nvPr>
            <p:ph type="sldNum" sz="quarter" idx="12"/>
          </p:nvPr>
        </p:nvSpPr>
        <p:spPr/>
        <p:txBody>
          <a:bodyPr/>
          <a:lstStyle/>
          <a:p>
            <a:fld id="{F71C7896-8E11-4384-BFC5-C0974CDBC83D}" type="slidenum">
              <a:rPr lang="en-US" smtClean="0"/>
              <a:pPr/>
              <a:t>9</a:t>
            </a:fld>
            <a:endParaRPr lang="en-US" dirty="0"/>
          </a:p>
        </p:txBody>
      </p:sp>
      <p:sp>
        <p:nvSpPr>
          <p:cNvPr id="3" name="Title 2"/>
          <p:cNvSpPr>
            <a:spLocks noGrp="1"/>
          </p:cNvSpPr>
          <p:nvPr>
            <p:ph type="title"/>
          </p:nvPr>
        </p:nvSpPr>
        <p:spPr/>
        <p:txBody>
          <a:bodyPr/>
          <a:lstStyle/>
          <a:p>
            <a:r>
              <a:rPr lang="fr-FR" dirty="0"/>
              <a:t>CAST 3 : Nombre de violations critiques</a:t>
            </a:r>
          </a:p>
        </p:txBody>
      </p:sp>
      <p:graphicFrame>
        <p:nvGraphicFramePr>
          <p:cNvPr id="7" name="Table 6" descr="TABLE;TOP_CRITICAL_VIOLATIONS_EVOLUTION;COUNT=8,BC-ID=60017"/>
          <p:cNvGraphicFramePr>
            <a:graphicFrameLocks noGrp="1"/>
          </p:cNvGraphicFramePr>
          <p:nvPr>
            <p:extLst>
              <p:ext uri="{D42A27DB-BD31-4B8C-83A1-F6EECF244321}">
                <p14:modId xmlns:p14="http://schemas.microsoft.com/office/powerpoint/2010/main" val="2938463601"/>
              </p:ext>
            </p:extLst>
          </p:nvPr>
        </p:nvGraphicFramePr>
        <p:xfrm>
          <a:off x="1864247" y="1492654"/>
          <a:ext cx="8186237" cy="2337041"/>
        </p:xfrm>
        <a:graphic>
          <a:graphicData uri="http://schemas.openxmlformats.org/drawingml/2006/table">
            <a:tbl>
              <a:tblPr firstRow="1" bandRow="1">
                <a:tableStyleId>{1E171933-4619-4E11-9A3F-F7608DF75F80}</a:tableStyleId>
              </a:tblPr>
              <a:tblGrid>
                <a:gridCol w="4801543">
                  <a:extLst>
                    <a:ext uri="{9D8B030D-6E8A-4147-A177-3AD203B41FA5}">
                      <a16:colId xmlns:a16="http://schemas.microsoft.com/office/drawing/2014/main" val="20000"/>
                    </a:ext>
                  </a:extLst>
                </a:gridCol>
                <a:gridCol w="708424">
                  <a:extLst>
                    <a:ext uri="{9D8B030D-6E8A-4147-A177-3AD203B41FA5}">
                      <a16:colId xmlns:a16="http://schemas.microsoft.com/office/drawing/2014/main" val="20001"/>
                    </a:ext>
                  </a:extLst>
                </a:gridCol>
                <a:gridCol w="708424">
                  <a:extLst>
                    <a:ext uri="{9D8B030D-6E8A-4147-A177-3AD203B41FA5}">
                      <a16:colId xmlns:a16="http://schemas.microsoft.com/office/drawing/2014/main" val="20002"/>
                    </a:ext>
                  </a:extLst>
                </a:gridCol>
                <a:gridCol w="1023280">
                  <a:extLst>
                    <a:ext uri="{9D8B030D-6E8A-4147-A177-3AD203B41FA5}">
                      <a16:colId xmlns:a16="http://schemas.microsoft.com/office/drawing/2014/main" val="20003"/>
                    </a:ext>
                  </a:extLst>
                </a:gridCol>
                <a:gridCol w="944566">
                  <a:extLst>
                    <a:ext uri="{9D8B030D-6E8A-4147-A177-3AD203B41FA5}">
                      <a16:colId xmlns:a16="http://schemas.microsoft.com/office/drawing/2014/main" val="20004"/>
                    </a:ext>
                  </a:extLst>
                </a:gridCol>
              </a:tblGrid>
              <a:tr h="360823">
                <a:tc>
                  <a:txBody>
                    <a:bodyPr/>
                    <a:lstStyle/>
                    <a:p>
                      <a:pPr>
                        <a:lnSpc>
                          <a:spcPct val="115000"/>
                        </a:lnSpc>
                        <a:spcAft>
                          <a:spcPts val="0"/>
                        </a:spcAft>
                      </a:pPr>
                      <a:r>
                        <a:rPr lang="fr-FR" sz="1100" dirty="0"/>
                        <a:t>Critical Rules Name</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a:t>Current</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en-GB" sz="1100" kern="12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100" kern="12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67869">
                <a:tc>
                  <a:txBody>
                    <a:bodyPr/>
                    <a:lstStyle/>
                    <a:p>
                      <a:pPr>
                        <a:lnSpc>
                          <a:spcPct val="115000"/>
                        </a:lnSpc>
                        <a:spcAft>
                          <a:spcPts val="0"/>
                        </a:spcAft>
                      </a:pPr>
                      <a:r>
                        <a:rPr lang="en-GB" sz="1000" dirty="0"/>
                        <a:t>Avoid instantiations inside loops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94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79</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+19.0 %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3281">
                <a:tc>
                  <a:txBody>
                    <a:bodyPr/>
                    <a:lstStyle/>
                    <a:p>
                      <a:pPr>
                        <a:lnSpc>
                          <a:spcPct val="115000"/>
                        </a:lnSpc>
                        <a:spcAft>
                          <a:spcPts val="0"/>
                        </a:spcAft>
                      </a:pPr>
                      <a:r>
                        <a:rPr lang="en-GB" sz="1000" dirty="0"/>
                        <a:t>Pages should use error handling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48</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35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+37.1 %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3281">
                <a:tc>
                  <a:txBody>
                    <a:bodyPr/>
                    <a:lstStyle/>
                    <a:p>
                      <a:pPr>
                        <a:lnSpc>
                          <a:spcPct val="115000"/>
                        </a:lnSpc>
                        <a:spcAft>
                          <a:spcPts val="0"/>
                        </a:spcAft>
                      </a:pPr>
                      <a:r>
                        <a:rPr lang="en-GB" sz="1000" dirty="0"/>
                        <a:t>Persistent class method's equals() and hashCode() must access its fields through getter methods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36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32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+12.5 %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3281">
                <a:tc>
                  <a:txBody>
                    <a:bodyPr/>
                    <a:lstStyle/>
                    <a:p>
                      <a:pPr>
                        <a:lnSpc>
                          <a:spcPct val="115000"/>
                        </a:lnSpc>
                        <a:spcAft>
                          <a:spcPts val="0"/>
                        </a:spcAft>
                      </a:pPr>
                      <a:r>
                        <a:rPr lang="en-GB" sz="1000" dirty="0"/>
                        <a:t>Avoid Form Field without Validator</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30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24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+25.0 %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03281">
                <a:tc>
                  <a:txBody>
                    <a:bodyPr/>
                    <a:lstStyle/>
                    <a:p>
                      <a:pPr>
                        <a:lnSpc>
                          <a:spcPct val="115000"/>
                        </a:lnSpc>
                        <a:spcAft>
                          <a:spcPts val="0"/>
                        </a:spcAft>
                      </a:pPr>
                      <a:r>
                        <a:rPr lang="en-GB" sz="1000" dirty="0"/>
                        <a:t>Avoid direct definition of JavaScript Functions in a Web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28</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+75.0 %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03281">
                <a:tc>
                  <a:txBody>
                    <a:bodyPr/>
                    <a:lstStyle/>
                    <a:p>
                      <a:pPr>
                        <a:lnSpc>
                          <a:spcPct val="115000"/>
                        </a:lnSpc>
                        <a:spcAft>
                          <a:spcPts val="0"/>
                        </a:spcAft>
                      </a:pPr>
                      <a:r>
                        <a:rPr lang="en-GB" sz="1000" dirty="0"/>
                        <a:t>Avoid using references to the id in the persistent classes method's equals()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+18.2 %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03281">
                <a:tc>
                  <a:txBody>
                    <a:bodyPr/>
                    <a:lstStyle/>
                    <a:p>
                      <a:pPr>
                        <a:lnSpc>
                          <a:spcPct val="115000"/>
                        </a:lnSpc>
                        <a:spcAft>
                          <a:spcPts val="0"/>
                        </a:spcAft>
                      </a:pPr>
                      <a:r>
                        <a:rPr lang="en-GB" sz="1000" dirty="0"/>
                        <a:t>Avoid cyclical calls and inheritances between packages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+71.4 %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03281">
                <a:tc>
                  <a:txBody>
                    <a:bodyPr/>
                    <a:lstStyle/>
                    <a:p>
                      <a:pPr>
                        <a:lnSpc>
                          <a:spcPct val="115000"/>
                        </a:lnSpc>
                        <a:spcAft>
                          <a:spcPts val="0"/>
                        </a:spcAft>
                      </a:pPr>
                      <a:r>
                        <a:rPr lang="en-GB" sz="1000" dirty="0"/>
                        <a:t>Avoid direct or indirect remote calls inside a loop</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12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+140 %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8" name="TextBox 7"/>
          <p:cNvSpPr txBox="1"/>
          <p:nvPr/>
        </p:nvSpPr>
        <p:spPr>
          <a:xfrm>
            <a:off x="1864247" y="1124305"/>
            <a:ext cx="6661055" cy="338554"/>
          </a:xfrm>
          <a:prstGeom prst="rect">
            <a:avLst/>
          </a:prstGeom>
          <a:noFill/>
        </p:spPr>
        <p:txBody>
          <a:bodyPr wrap="square" rtlCol="0">
            <a:spAutoFit/>
          </a:bodyPr>
          <a:lstStyle>
            <a:defPPr>
              <a:defRPr lang="en-US"/>
            </a:defPPr>
            <a:lvl1pPr>
              <a:defRPr sz="1600" b="1">
                <a:solidFill>
                  <a:schemeClr val="accent1"/>
                </a:solidFill>
              </a:defRPr>
            </a:lvl1pPr>
          </a:lstStyle>
          <a:p>
            <a:r>
              <a:rPr lang="fr-FR" dirty="0">
                <a:solidFill>
                  <a:srgbClr val="CF7600"/>
                </a:solidFill>
              </a:rPr>
              <a:t>Règles critiques dont le nombre de violations a augmenté </a:t>
            </a:r>
          </a:p>
        </p:txBody>
      </p:sp>
    </p:spTree>
    <p:extLst>
      <p:ext uri="{BB962C8B-B14F-4D97-AF65-F5344CB8AC3E}">
        <p14:creationId xmlns:p14="http://schemas.microsoft.com/office/powerpoint/2010/main" val="31156202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25"/>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16614</TotalTime>
  <Words>2303</Words>
  <Application>Microsoft Office PowerPoint</Application>
  <PresentationFormat>Widescreen</PresentationFormat>
  <Paragraphs>607</Paragraphs>
  <Slides>19</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Arial (Body)</vt:lpstr>
      <vt:lpstr>Bahnschrift Light</vt:lpstr>
      <vt:lpstr>Calibri</vt:lpstr>
      <vt:lpstr>Courier New</vt:lpstr>
      <vt:lpstr>Gotham Book</vt:lpstr>
      <vt:lpstr>Gotham Light</vt:lpstr>
      <vt:lpstr>Times New Roman</vt:lpstr>
      <vt:lpstr>Verdana</vt:lpstr>
      <vt:lpstr>Webdings</vt:lpstr>
      <vt:lpstr>Wingdings</vt:lpstr>
      <vt:lpstr>1_Office Theme</vt:lpstr>
      <vt:lpstr>PowerPoint Presentation</vt:lpstr>
      <vt:lpstr>Volumétrie et technologies</vt:lpstr>
      <vt:lpstr>CAST 3 : Nombre de violations critiques</vt:lpstr>
      <vt:lpstr>CAST 1 : Facteurs de compliance</vt:lpstr>
      <vt:lpstr>CAST 1 : Facteurs de santé</vt:lpstr>
      <vt:lpstr>CAST 1 : Focus sur le facteur de santé Sécurité</vt:lpstr>
      <vt:lpstr>CAST 2 : Distribution de la complexité</vt:lpstr>
      <vt:lpstr>CAST 3 : Nombre de violations critiques</vt:lpstr>
      <vt:lpstr>CAST 3 : Nombre de violations critiques</vt:lpstr>
      <vt:lpstr>Synthèse et recommandations</vt:lpstr>
      <vt:lpstr>Principales violations corrigées et ajoutées</vt:lpstr>
      <vt:lpstr>Points potentiels de défaillance</vt:lpstr>
      <vt:lpstr>PowerPoint Presentation</vt:lpstr>
      <vt:lpstr>CAST 1 : Facteurs de santé</vt:lpstr>
      <vt:lpstr>CAST 1 : Graduation des facteurs de santé</vt:lpstr>
      <vt:lpstr>CAST 2 : Complexité Cyclomatique (Mc Cabe)</vt:lpstr>
      <vt:lpstr>CAST 2 : Evolution de la distribution de la complexité</vt:lpstr>
      <vt:lpstr>CAST3 : Nombre de violations critiques</vt:lpstr>
      <vt:lpstr>Règles d’acceptance pour le contrôle des prestataires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Kevin Furet</cp:lastModifiedBy>
  <cp:revision>672</cp:revision>
  <dcterms:created xsi:type="dcterms:W3CDTF">2016-10-16T15:51:34Z</dcterms:created>
  <dcterms:modified xsi:type="dcterms:W3CDTF">2018-08-28T01:45:23Z</dcterms:modified>
</cp:coreProperties>
</file>