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342" r:id="rId2"/>
    <p:sldId id="337" r:id="rId3"/>
    <p:sldId id="373" r:id="rId4"/>
    <p:sldId id="378" r:id="rId5"/>
    <p:sldId id="379" r:id="rId6"/>
    <p:sldId id="380" r:id="rId7"/>
    <p:sldId id="386" r:id="rId8"/>
    <p:sldId id="381" r:id="rId9"/>
    <p:sldId id="382" r:id="rId10"/>
    <p:sldId id="38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F4132"/>
    <a:srgbClr val="7859C9"/>
    <a:srgbClr val="323C4B"/>
    <a:srgbClr val="C8C8C8"/>
    <a:srgbClr val="1EBEB4"/>
    <a:srgbClr val="0091FF"/>
    <a:srgbClr val="FFA000"/>
    <a:srgbClr val="C3A5AF"/>
    <a:srgbClr val="1941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11" autoAdjust="0"/>
    <p:restoredTop sz="94280" autoAdjust="0"/>
  </p:normalViewPr>
  <p:slideViewPr>
    <p:cSldViewPr snapToGrid="0" snapToObjects="1" showGuides="1">
      <p:cViewPr varScale="1">
        <p:scale>
          <a:sx n="109" d="100"/>
          <a:sy n="109" d="100"/>
        </p:scale>
        <p:origin x="138" y="228"/>
      </p:cViewPr>
      <p:guideLst>
        <p:guide pos="1752"/>
        <p:guide orient="horz" pos="9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noProof="0" dirty="0">
                <a:effectLst/>
              </a:rPr>
              <a:t>HEALTH FACTORS BENCHMARK</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Sheet1!$A$2:$A$6</c:f>
              <c:strCache>
                <c:ptCount val="5"/>
                <c:pt idx="0">
                  <c:v>Category 1</c:v>
                </c:pt>
                <c:pt idx="1">
                  <c:v>Category 2</c:v>
                </c:pt>
                <c:pt idx="2">
                  <c:v>Category 3</c:v>
                </c:pt>
                <c:pt idx="3">
                  <c:v>Category 4</c:v>
                </c:pt>
                <c:pt idx="4">
                  <c:v>Category 5</c:v>
                </c:pt>
              </c:strCache>
            </c:strRef>
          </c:cat>
          <c:val>
            <c:numRef>
              <c:f>Sheet1!$B$2:$B$6</c:f>
              <c:numCache>
                <c:formatCode>General</c:formatCode>
                <c:ptCount val="5"/>
                <c:pt idx="0">
                  <c:v>3.5</c:v>
                </c:pt>
                <c:pt idx="1">
                  <c:v>2.5</c:v>
                </c:pt>
                <c:pt idx="2">
                  <c:v>3.5</c:v>
                </c:pt>
                <c:pt idx="3">
                  <c:v>2.2999999999999998</c:v>
                </c:pt>
                <c:pt idx="4">
                  <c:v>2.2999999999999998</c:v>
                </c:pt>
              </c:numCache>
            </c:numRef>
          </c:val>
          <c:extLst>
            <c:ext xmlns:c16="http://schemas.microsoft.com/office/drawing/2014/chart" uri="{C3380CC4-5D6E-409C-BE32-E72D297353CC}">
              <c16:uniqueId val="{00000000-0380-4A09-A845-12644A244A93}"/>
            </c:ext>
          </c:extLst>
        </c:ser>
        <c:ser>
          <c:idx val="1"/>
          <c:order val="1"/>
          <c:tx>
            <c:strRef>
              <c:f>Sheet1!$C$1</c:f>
              <c:strCache>
                <c:ptCount val="1"/>
                <c:pt idx="0">
                  <c:v>Series 2</c:v>
                </c:pt>
              </c:strCache>
            </c:strRef>
          </c:tx>
          <c:spPr>
            <a:solidFill>
              <a:schemeClr val="accent2"/>
            </a:solidFill>
            <a:ln>
              <a:noFill/>
            </a:ln>
            <a:effectLst/>
          </c:spPr>
          <c:invertIfNegative val="0"/>
          <c:cat>
            <c:strRef>
              <c:f>Sheet1!$A$2:$A$6</c:f>
              <c:strCache>
                <c:ptCount val="5"/>
                <c:pt idx="0">
                  <c:v>Category 1</c:v>
                </c:pt>
                <c:pt idx="1">
                  <c:v>Category 2</c:v>
                </c:pt>
                <c:pt idx="2">
                  <c:v>Category 3</c:v>
                </c:pt>
                <c:pt idx="3">
                  <c:v>Category 4</c:v>
                </c:pt>
                <c:pt idx="4">
                  <c:v>Category 5</c:v>
                </c:pt>
              </c:strCache>
            </c:strRef>
          </c:cat>
          <c:val>
            <c:numRef>
              <c:f>Sheet1!$C$2:$C$6</c:f>
              <c:numCache>
                <c:formatCode>General</c:formatCode>
                <c:ptCount val="5"/>
                <c:pt idx="0">
                  <c:v>2.4</c:v>
                </c:pt>
                <c:pt idx="1">
                  <c:v>2.2999999999999998</c:v>
                </c:pt>
                <c:pt idx="2">
                  <c:v>1.8</c:v>
                </c:pt>
                <c:pt idx="3">
                  <c:v>2.8</c:v>
                </c:pt>
                <c:pt idx="4">
                  <c:v>2.7</c:v>
                </c:pt>
              </c:numCache>
            </c:numRef>
          </c:val>
          <c:extLst>
            <c:ext xmlns:c16="http://schemas.microsoft.com/office/drawing/2014/chart" uri="{C3380CC4-5D6E-409C-BE32-E72D297353CC}">
              <c16:uniqueId val="{00000001-0380-4A09-A845-12644A244A93}"/>
            </c:ext>
          </c:extLst>
        </c:ser>
        <c:dLbls>
          <c:showLegendKey val="0"/>
          <c:showVal val="0"/>
          <c:showCatName val="0"/>
          <c:showSerName val="0"/>
          <c:showPercent val="0"/>
          <c:showBubbleSize val="0"/>
        </c:dLbls>
        <c:gapWidth val="219"/>
        <c:overlap val="-27"/>
        <c:axId val="582957968"/>
        <c:axId val="582959936"/>
      </c:barChart>
      <c:catAx>
        <c:axId val="582957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2959936"/>
        <c:crosses val="autoZero"/>
        <c:auto val="1"/>
        <c:lblAlgn val="ctr"/>
        <c:lblOffset val="100"/>
        <c:noMultiLvlLbl val="0"/>
      </c:catAx>
      <c:valAx>
        <c:axId val="582959936"/>
        <c:scaling>
          <c:orientation val="minMax"/>
          <c:max val="4.5"/>
          <c:min val="0.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2957968"/>
        <c:crosses val="autoZero"/>
        <c:crossBetween val="between"/>
        <c:majorUnit val="0.5"/>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HEALTH FACTORS BY MODULE FOR CURRENT SNAPSHOT</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Sheet1!$B$2:$B$7</c:f>
              <c:numCache>
                <c:formatCode>General</c:formatCode>
                <c:ptCount val="6"/>
                <c:pt idx="0">
                  <c:v>4.3</c:v>
                </c:pt>
                <c:pt idx="1">
                  <c:v>2.5</c:v>
                </c:pt>
                <c:pt idx="2">
                  <c:v>4.3</c:v>
                </c:pt>
                <c:pt idx="3">
                  <c:v>2.5</c:v>
                </c:pt>
                <c:pt idx="4">
                  <c:v>4.3</c:v>
                </c:pt>
                <c:pt idx="5">
                  <c:v>2.5</c:v>
                </c:pt>
              </c:numCache>
            </c:numRef>
          </c:val>
          <c:extLst>
            <c:ext xmlns:c16="http://schemas.microsoft.com/office/drawing/2014/chart" uri="{C3380CC4-5D6E-409C-BE32-E72D297353CC}">
              <c16:uniqueId val="{00000000-46BF-4028-AA4B-B18488AD1496}"/>
            </c:ext>
          </c:extLst>
        </c:ser>
        <c:ser>
          <c:idx val="1"/>
          <c:order val="1"/>
          <c:tx>
            <c:strRef>
              <c:f>Sheet1!$C$1</c:f>
              <c:strCache>
                <c:ptCount val="1"/>
                <c:pt idx="0">
                  <c:v>Series 2</c:v>
                </c:pt>
              </c:strCache>
            </c:strRef>
          </c:tx>
          <c:spPr>
            <a:solidFill>
              <a:schemeClr val="accent2"/>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Sheet1!$C$2:$C$7</c:f>
              <c:numCache>
                <c:formatCode>General</c:formatCode>
                <c:ptCount val="6"/>
                <c:pt idx="0">
                  <c:v>2.4</c:v>
                </c:pt>
                <c:pt idx="1">
                  <c:v>4.4000000000000004</c:v>
                </c:pt>
                <c:pt idx="2">
                  <c:v>2.4</c:v>
                </c:pt>
                <c:pt idx="3">
                  <c:v>4.4000000000000004</c:v>
                </c:pt>
                <c:pt idx="4">
                  <c:v>2.4</c:v>
                </c:pt>
                <c:pt idx="5">
                  <c:v>4.4000000000000004</c:v>
                </c:pt>
              </c:numCache>
            </c:numRef>
          </c:val>
          <c:extLst>
            <c:ext xmlns:c16="http://schemas.microsoft.com/office/drawing/2014/chart" uri="{C3380CC4-5D6E-409C-BE32-E72D297353CC}">
              <c16:uniqueId val="{00000001-46BF-4028-AA4B-B18488AD1496}"/>
            </c:ext>
          </c:extLst>
        </c:ser>
        <c:ser>
          <c:idx val="2"/>
          <c:order val="2"/>
          <c:tx>
            <c:strRef>
              <c:f>Sheet1!$D$1</c:f>
              <c:strCache>
                <c:ptCount val="1"/>
                <c:pt idx="0">
                  <c:v>Series 3</c:v>
                </c:pt>
              </c:strCache>
            </c:strRef>
          </c:tx>
          <c:spPr>
            <a:solidFill>
              <a:schemeClr val="accent3"/>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Sheet1!$D$2:$D$7</c:f>
              <c:numCache>
                <c:formatCode>General</c:formatCode>
                <c:ptCount val="6"/>
                <c:pt idx="0">
                  <c:v>2</c:v>
                </c:pt>
                <c:pt idx="1">
                  <c:v>2</c:v>
                </c:pt>
                <c:pt idx="2">
                  <c:v>2</c:v>
                </c:pt>
                <c:pt idx="3">
                  <c:v>2</c:v>
                </c:pt>
                <c:pt idx="4">
                  <c:v>2</c:v>
                </c:pt>
                <c:pt idx="5">
                  <c:v>2</c:v>
                </c:pt>
              </c:numCache>
            </c:numRef>
          </c:val>
          <c:extLst>
            <c:ext xmlns:c16="http://schemas.microsoft.com/office/drawing/2014/chart" uri="{C3380CC4-5D6E-409C-BE32-E72D297353CC}">
              <c16:uniqueId val="{00000000-856C-4B38-BCC1-741B9E5FE79D}"/>
            </c:ext>
          </c:extLst>
        </c:ser>
        <c:ser>
          <c:idx val="3"/>
          <c:order val="3"/>
          <c:tx>
            <c:strRef>
              <c:f>Sheet1!$E$1</c:f>
              <c:strCache>
                <c:ptCount val="1"/>
                <c:pt idx="0">
                  <c:v>Series 4</c:v>
                </c:pt>
              </c:strCache>
            </c:strRef>
          </c:tx>
          <c:spPr>
            <a:solidFill>
              <a:schemeClr val="accent4"/>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Sheet1!$E$2:$E$7</c:f>
              <c:numCache>
                <c:formatCode>General</c:formatCode>
                <c:ptCount val="6"/>
                <c:pt idx="0">
                  <c:v>2</c:v>
                </c:pt>
                <c:pt idx="1">
                  <c:v>2</c:v>
                </c:pt>
                <c:pt idx="2">
                  <c:v>2</c:v>
                </c:pt>
                <c:pt idx="3">
                  <c:v>2</c:v>
                </c:pt>
                <c:pt idx="4">
                  <c:v>2</c:v>
                </c:pt>
                <c:pt idx="5">
                  <c:v>2</c:v>
                </c:pt>
              </c:numCache>
            </c:numRef>
          </c:val>
          <c:extLst>
            <c:ext xmlns:c16="http://schemas.microsoft.com/office/drawing/2014/chart" uri="{C3380CC4-5D6E-409C-BE32-E72D297353CC}">
              <c16:uniqueId val="{00000001-856C-4B38-BCC1-741B9E5FE79D}"/>
            </c:ext>
          </c:extLst>
        </c:ser>
        <c:ser>
          <c:idx val="4"/>
          <c:order val="4"/>
          <c:tx>
            <c:strRef>
              <c:f>Sheet1!$F$1</c:f>
              <c:strCache>
                <c:ptCount val="1"/>
                <c:pt idx="0">
                  <c:v>Series 5</c:v>
                </c:pt>
              </c:strCache>
            </c:strRef>
          </c:tx>
          <c:spPr>
            <a:solidFill>
              <a:schemeClr val="accent5"/>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Sheet1!$F$2:$F$7</c:f>
              <c:numCache>
                <c:formatCode>General</c:formatCode>
                <c:ptCount val="6"/>
                <c:pt idx="0">
                  <c:v>2</c:v>
                </c:pt>
                <c:pt idx="1">
                  <c:v>2</c:v>
                </c:pt>
                <c:pt idx="2">
                  <c:v>2</c:v>
                </c:pt>
                <c:pt idx="3">
                  <c:v>2</c:v>
                </c:pt>
                <c:pt idx="4">
                  <c:v>2</c:v>
                </c:pt>
                <c:pt idx="5">
                  <c:v>2</c:v>
                </c:pt>
              </c:numCache>
            </c:numRef>
          </c:val>
          <c:extLst>
            <c:ext xmlns:c16="http://schemas.microsoft.com/office/drawing/2014/chart" uri="{C3380CC4-5D6E-409C-BE32-E72D297353CC}">
              <c16:uniqueId val="{00000002-856C-4B38-BCC1-741B9E5FE79D}"/>
            </c:ext>
          </c:extLst>
        </c:ser>
        <c:dLbls>
          <c:showLegendKey val="0"/>
          <c:showVal val="0"/>
          <c:showCatName val="0"/>
          <c:showSerName val="0"/>
          <c:showPercent val="0"/>
          <c:showBubbleSize val="0"/>
        </c:dLbls>
        <c:gapWidth val="219"/>
        <c:overlap val="-27"/>
        <c:axId val="461299216"/>
        <c:axId val="461299544"/>
      </c:barChart>
      <c:catAx>
        <c:axId val="46129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max val="4.5"/>
          <c:min val="0.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fr-FR" sz="1000" b="1">
                <a:effectLst/>
              </a:rPr>
              <a:t>ADDED AND REMOVED CRITICAL VIOLATIONS BY MODULE</a:t>
            </a:r>
            <a:endParaRPr lang="en-US" sz="1000" b="1" dirty="0">
              <a:effectLst/>
            </a:endParaRP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Total</c:v>
                </c:pt>
              </c:strCache>
            </c:strRef>
          </c:tx>
          <c:spPr>
            <a:solidFill>
              <a:schemeClr val="accent1"/>
            </a:solidFill>
            <a:ln>
              <a:noFill/>
            </a:ln>
            <a:effectLst/>
          </c:spPr>
          <c:invertIfNegative val="0"/>
          <c:cat>
            <c:strRef>
              <c:f>Sheet1!$A$2:$A$5</c:f>
              <c:strCache>
                <c:ptCount val="4"/>
                <c:pt idx="0">
                  <c:v>Module 1</c:v>
                </c:pt>
                <c:pt idx="1">
                  <c:v>Module 2</c:v>
                </c:pt>
                <c:pt idx="2">
                  <c:v>Module 3</c:v>
                </c:pt>
                <c:pt idx="3">
                  <c:v>Module 4</c:v>
                </c:pt>
              </c:strCache>
            </c:strRef>
          </c:cat>
          <c:val>
            <c:numRef>
              <c:f>Sheet1!$B$2:$B$5</c:f>
              <c:numCache>
                <c:formatCode>General</c:formatCode>
                <c:ptCount val="4"/>
                <c:pt idx="0">
                  <c:v>30</c:v>
                </c:pt>
                <c:pt idx="1">
                  <c:v>30</c:v>
                </c:pt>
                <c:pt idx="2">
                  <c:v>30</c:v>
                </c:pt>
                <c:pt idx="3">
                  <c:v>30</c:v>
                </c:pt>
              </c:numCache>
            </c:numRef>
          </c:val>
          <c:extLst>
            <c:ext xmlns:c16="http://schemas.microsoft.com/office/drawing/2014/chart" uri="{C3380CC4-5D6E-409C-BE32-E72D297353CC}">
              <c16:uniqueId val="{00000000-3332-4F3C-99BE-F7E77DEDD538}"/>
            </c:ext>
          </c:extLst>
        </c:ser>
        <c:ser>
          <c:idx val="1"/>
          <c:order val="1"/>
          <c:tx>
            <c:strRef>
              <c:f>Sheet1!$C$1</c:f>
              <c:strCache>
                <c:ptCount val="1"/>
                <c:pt idx="0">
                  <c:v>Added</c:v>
                </c:pt>
              </c:strCache>
            </c:strRef>
          </c:tx>
          <c:spPr>
            <a:solidFill>
              <a:schemeClr val="accent2"/>
            </a:solidFill>
            <a:ln>
              <a:noFill/>
            </a:ln>
            <a:effectLst/>
          </c:spPr>
          <c:invertIfNegative val="0"/>
          <c:cat>
            <c:strRef>
              <c:f>Sheet1!$A$2:$A$5</c:f>
              <c:strCache>
                <c:ptCount val="4"/>
                <c:pt idx="0">
                  <c:v>Module 1</c:v>
                </c:pt>
                <c:pt idx="1">
                  <c:v>Module 2</c:v>
                </c:pt>
                <c:pt idx="2">
                  <c:v>Module 3</c:v>
                </c:pt>
                <c:pt idx="3">
                  <c:v>Module 4</c:v>
                </c:pt>
              </c:strCache>
            </c:strRef>
          </c:cat>
          <c:val>
            <c:numRef>
              <c:f>Sheet1!$C$2:$C$5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1-3332-4F3C-99BE-F7E77DEDD538}"/>
            </c:ext>
          </c:extLst>
        </c:ser>
        <c:ser>
          <c:idx val="2"/>
          <c:order val="2"/>
          <c:tx>
            <c:strRef>
              <c:f>Sheet1!$D$1</c:f>
              <c:strCache>
                <c:ptCount val="1"/>
                <c:pt idx="0">
                  <c:v>Removed</c:v>
                </c:pt>
              </c:strCache>
            </c:strRef>
          </c:tx>
          <c:spPr>
            <a:solidFill>
              <a:schemeClr val="accent3"/>
            </a:solidFill>
            <a:ln>
              <a:noFill/>
            </a:ln>
            <a:effectLst/>
          </c:spPr>
          <c:invertIfNegative val="0"/>
          <c:cat>
            <c:strRef>
              <c:f>Sheet1!$A$2:$A$5</c:f>
              <c:strCache>
                <c:ptCount val="4"/>
                <c:pt idx="0">
                  <c:v>Module 1</c:v>
                </c:pt>
                <c:pt idx="1">
                  <c:v>Module 2</c:v>
                </c:pt>
                <c:pt idx="2">
                  <c:v>Module 3</c:v>
                </c:pt>
                <c:pt idx="3">
                  <c:v>Module 4</c:v>
                </c:pt>
              </c:strCache>
            </c:strRef>
          </c:cat>
          <c:val>
            <c:numRef>
              <c:f>Sheet1!$D$2:$D$5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2-3332-4F3C-99BE-F7E77DEDD538}"/>
            </c:ext>
          </c:extLst>
        </c:ser>
        <c:dLbls>
          <c:showLegendKey val="0"/>
          <c:showVal val="0"/>
          <c:showCatName val="0"/>
          <c:showSerName val="0"/>
          <c:showPercent val="0"/>
          <c:showBubbleSize val="0"/>
        </c:dLbls>
        <c:gapWidth val="219"/>
        <c:axId val="461299216"/>
        <c:axId val="461299544"/>
      </c:barChart>
      <c:catAx>
        <c:axId val="461299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fr-FR" sz="1000" b="1" dirty="0">
                <a:effectLst/>
              </a:rPr>
              <a:t>ADDED AND REMOVED VIOLATIONS BY QUALITY</a:t>
            </a:r>
            <a:r>
              <a:rPr lang="fr-FR" sz="1000" b="1" baseline="0" dirty="0">
                <a:effectLst/>
              </a:rPr>
              <a:t> STANDARD</a:t>
            </a:r>
            <a:endParaRPr lang="en-US" sz="1000" b="1" dirty="0">
              <a:effectLst/>
            </a:endParaRP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Total</c:v>
                </c:pt>
              </c:strCache>
            </c:strRef>
          </c:tx>
          <c:spPr>
            <a:solidFill>
              <a:schemeClr val="accent1"/>
            </a:solidFill>
            <a:ln>
              <a:noFill/>
            </a:ln>
            <a:effectLst/>
          </c:spPr>
          <c:invertIfNegative val="0"/>
          <c:cat>
            <c:strRef>
              <c:f>Sheet1!$A$2:$A$5</c:f>
              <c:strCache>
                <c:ptCount val="4"/>
                <c:pt idx="0">
                  <c:v>CWE-78</c:v>
                </c:pt>
                <c:pt idx="1">
                  <c:v>CWE-90</c:v>
                </c:pt>
                <c:pt idx="2">
                  <c:v>CWE-798</c:v>
                </c:pt>
                <c:pt idx="3">
                  <c:v>CWE-501</c:v>
                </c:pt>
              </c:strCache>
            </c:strRef>
          </c:cat>
          <c:val>
            <c:numRef>
              <c:f>Sheet1!$B$2:$B$5</c:f>
              <c:numCache>
                <c:formatCode>General</c:formatCode>
                <c:ptCount val="4"/>
                <c:pt idx="0">
                  <c:v>30</c:v>
                </c:pt>
                <c:pt idx="1">
                  <c:v>30</c:v>
                </c:pt>
                <c:pt idx="2">
                  <c:v>30</c:v>
                </c:pt>
                <c:pt idx="3">
                  <c:v>30</c:v>
                </c:pt>
              </c:numCache>
            </c:numRef>
          </c:val>
          <c:extLst>
            <c:ext xmlns:c16="http://schemas.microsoft.com/office/drawing/2014/chart" uri="{C3380CC4-5D6E-409C-BE32-E72D297353CC}">
              <c16:uniqueId val="{00000000-3332-4F3C-99BE-F7E77DEDD538}"/>
            </c:ext>
          </c:extLst>
        </c:ser>
        <c:ser>
          <c:idx val="1"/>
          <c:order val="1"/>
          <c:tx>
            <c:strRef>
              <c:f>Sheet1!$C$1</c:f>
              <c:strCache>
                <c:ptCount val="1"/>
                <c:pt idx="0">
                  <c:v>Added</c:v>
                </c:pt>
              </c:strCache>
            </c:strRef>
          </c:tx>
          <c:spPr>
            <a:solidFill>
              <a:schemeClr val="accent2"/>
            </a:solidFill>
            <a:ln>
              <a:noFill/>
            </a:ln>
            <a:effectLst/>
          </c:spPr>
          <c:invertIfNegative val="0"/>
          <c:cat>
            <c:strRef>
              <c:f>Sheet1!$A$2:$A$5</c:f>
              <c:strCache>
                <c:ptCount val="4"/>
                <c:pt idx="0">
                  <c:v>CWE-78</c:v>
                </c:pt>
                <c:pt idx="1">
                  <c:v>CWE-90</c:v>
                </c:pt>
                <c:pt idx="2">
                  <c:v>CWE-798</c:v>
                </c:pt>
                <c:pt idx="3">
                  <c:v>CWE-501</c:v>
                </c:pt>
              </c:strCache>
            </c:strRef>
          </c:cat>
          <c:val>
            <c:numRef>
              <c:f>Sheet1!$C$2:$C$5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1-3332-4F3C-99BE-F7E77DEDD538}"/>
            </c:ext>
          </c:extLst>
        </c:ser>
        <c:ser>
          <c:idx val="2"/>
          <c:order val="2"/>
          <c:tx>
            <c:strRef>
              <c:f>Sheet1!$D$1</c:f>
              <c:strCache>
                <c:ptCount val="1"/>
                <c:pt idx="0">
                  <c:v>Removed</c:v>
                </c:pt>
              </c:strCache>
            </c:strRef>
          </c:tx>
          <c:spPr>
            <a:solidFill>
              <a:schemeClr val="accent3"/>
            </a:solidFill>
            <a:ln>
              <a:noFill/>
            </a:ln>
            <a:effectLst/>
          </c:spPr>
          <c:invertIfNegative val="0"/>
          <c:cat>
            <c:strRef>
              <c:f>Sheet1!$A$2:$A$5</c:f>
              <c:strCache>
                <c:ptCount val="4"/>
                <c:pt idx="0">
                  <c:v>CWE-78</c:v>
                </c:pt>
                <c:pt idx="1">
                  <c:v>CWE-90</c:v>
                </c:pt>
                <c:pt idx="2">
                  <c:v>CWE-798</c:v>
                </c:pt>
                <c:pt idx="3">
                  <c:v>CWE-501</c:v>
                </c:pt>
              </c:strCache>
            </c:strRef>
          </c:cat>
          <c:val>
            <c:numRef>
              <c:f>Sheet1!$D$2:$D$5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2-3332-4F3C-99BE-F7E77DEDD538}"/>
            </c:ext>
          </c:extLst>
        </c:ser>
        <c:dLbls>
          <c:showLegendKey val="0"/>
          <c:showVal val="0"/>
          <c:showCatName val="0"/>
          <c:showSerName val="0"/>
          <c:showPercent val="0"/>
          <c:showBubbleSize val="0"/>
        </c:dLbls>
        <c:gapWidth val="219"/>
        <c:axId val="461299216"/>
        <c:axId val="461299544"/>
      </c:barChart>
      <c:catAx>
        <c:axId val="461299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r>
              <a:rPr lang="fr-FR" sz="1100" b="1" dirty="0">
                <a:effectLst/>
              </a:rPr>
              <a:t>ADDED AND REMOVED CRITICAL VIOLATIONS BY HEALTH FACTOR</a:t>
            </a:r>
            <a:endParaRPr lang="en-US" sz="1100" b="1" dirty="0">
              <a:effectLst/>
            </a:endParaRPr>
          </a:p>
        </c:rich>
      </c:tx>
      <c:overlay val="0"/>
      <c:spPr>
        <a:noFill/>
        <a:ln>
          <a:noFill/>
        </a:ln>
        <a:effectLst/>
      </c:spPr>
      <c:txPr>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tx>
            <c:strRef>
              <c:f>Sheet1!$B$1</c:f>
              <c:strCache>
                <c:ptCount val="1"/>
                <c:pt idx="0">
                  <c:v>Added</c:v>
                </c:pt>
              </c:strCache>
            </c:strRef>
          </c:tx>
          <c:spPr>
            <a:solidFill>
              <a:schemeClr val="accent1"/>
            </a:solidFill>
            <a:ln>
              <a:noFill/>
            </a:ln>
            <a:effectLst/>
          </c:spPr>
          <c:invertIfNegative val="0"/>
          <c:cat>
            <c:strRef>
              <c:f>Sheet1!$A$2:$A$6</c:f>
              <c:strCache>
                <c:ptCount val="5"/>
                <c:pt idx="0">
                  <c:v>Robustness</c:v>
                </c:pt>
                <c:pt idx="1">
                  <c:v>Efficiency</c:v>
                </c:pt>
                <c:pt idx="2">
                  <c:v>Security</c:v>
                </c:pt>
                <c:pt idx="3">
                  <c:v>Changeability</c:v>
                </c:pt>
                <c:pt idx="4">
                  <c:v>Transferability</c:v>
                </c:pt>
              </c:strCache>
            </c:strRef>
          </c:cat>
          <c:val>
            <c:numRef>
              <c:f>Sheet1!$B$2:$B$6</c:f>
              <c:numCache>
                <c:formatCode>General</c:formatCode>
                <c:ptCount val="5"/>
                <c:pt idx="0">
                  <c:v>10</c:v>
                </c:pt>
                <c:pt idx="1">
                  <c:v>10</c:v>
                </c:pt>
                <c:pt idx="2">
                  <c:v>10</c:v>
                </c:pt>
                <c:pt idx="3">
                  <c:v>10</c:v>
                </c:pt>
                <c:pt idx="4">
                  <c:v>10</c:v>
                </c:pt>
              </c:numCache>
            </c:numRef>
          </c:val>
          <c:extLst>
            <c:ext xmlns:c16="http://schemas.microsoft.com/office/drawing/2014/chart" uri="{C3380CC4-5D6E-409C-BE32-E72D297353CC}">
              <c16:uniqueId val="{00000000-D4DD-4A98-B53C-1BDE80F7815C}"/>
            </c:ext>
          </c:extLst>
        </c:ser>
        <c:ser>
          <c:idx val="1"/>
          <c:order val="1"/>
          <c:tx>
            <c:strRef>
              <c:f>Sheet1!$C$1</c:f>
              <c:strCache>
                <c:ptCount val="1"/>
                <c:pt idx="0">
                  <c:v>Removed</c:v>
                </c:pt>
              </c:strCache>
            </c:strRef>
          </c:tx>
          <c:spPr>
            <a:solidFill>
              <a:schemeClr val="accent2"/>
            </a:solidFill>
            <a:ln>
              <a:noFill/>
            </a:ln>
            <a:effectLst/>
          </c:spPr>
          <c:invertIfNegative val="0"/>
          <c:cat>
            <c:strRef>
              <c:f>Sheet1!$A$2:$A$6</c:f>
              <c:strCache>
                <c:ptCount val="5"/>
                <c:pt idx="0">
                  <c:v>Robustness</c:v>
                </c:pt>
                <c:pt idx="1">
                  <c:v>Efficiency</c:v>
                </c:pt>
                <c:pt idx="2">
                  <c:v>Security</c:v>
                </c:pt>
                <c:pt idx="3">
                  <c:v>Changeability</c:v>
                </c:pt>
                <c:pt idx="4">
                  <c:v>Transferability</c:v>
                </c:pt>
              </c:strCache>
            </c:strRef>
          </c:cat>
          <c:val>
            <c:numRef>
              <c:f>Sheet1!$C$2:$C$6</c:f>
              <c:numCache>
                <c:formatCode>General</c:formatCode>
                <c:ptCount val="5"/>
                <c:pt idx="0">
                  <c:v>10</c:v>
                </c:pt>
                <c:pt idx="1">
                  <c:v>10</c:v>
                </c:pt>
                <c:pt idx="2">
                  <c:v>10</c:v>
                </c:pt>
                <c:pt idx="3">
                  <c:v>10</c:v>
                </c:pt>
                <c:pt idx="4">
                  <c:v>10</c:v>
                </c:pt>
              </c:numCache>
            </c:numRef>
          </c:val>
          <c:extLst>
            <c:ext xmlns:c16="http://schemas.microsoft.com/office/drawing/2014/chart" uri="{C3380CC4-5D6E-409C-BE32-E72D297353CC}">
              <c16:uniqueId val="{00000001-D4DD-4A98-B53C-1BDE80F7815C}"/>
            </c:ext>
          </c:extLst>
        </c:ser>
        <c:dLbls>
          <c:showLegendKey val="0"/>
          <c:showVal val="0"/>
          <c:showCatName val="0"/>
          <c:showSerName val="0"/>
          <c:showPercent val="0"/>
          <c:showBubbleSize val="0"/>
        </c:dLbls>
        <c:gapWidth val="219"/>
        <c:overlap val="100"/>
        <c:axId val="461299216"/>
        <c:axId val="461299544"/>
      </c:barChart>
      <c:catAx>
        <c:axId val="461299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RISK FACTORS BENCHMARK FOR 2 LAST SNAPSHOTS</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snapshot 1</c:v>
                </c:pt>
              </c:strCache>
            </c:strRef>
          </c:tx>
          <c:spPr>
            <a:ln w="19050" cap="rnd">
              <a:solidFill>
                <a:schemeClr val="accent1"/>
              </a:solidFill>
              <a:round/>
            </a:ln>
            <a:effectLst/>
          </c:spPr>
          <c:marker>
            <c:symbol val="none"/>
          </c:marker>
          <c:cat>
            <c:strRef>
              <c:f>Sheet1!$A$2:$A$6</c:f>
              <c:strCache>
                <c:ptCount val="5"/>
                <c:pt idx="0">
                  <c:v>HF1</c:v>
                </c:pt>
                <c:pt idx="1">
                  <c:v>HF2</c:v>
                </c:pt>
                <c:pt idx="2">
                  <c:v>HF3</c:v>
                </c:pt>
                <c:pt idx="3">
                  <c:v>HF4</c:v>
                </c:pt>
                <c:pt idx="4">
                  <c:v>HF5</c:v>
                </c:pt>
              </c:strCache>
            </c:strRef>
          </c:cat>
          <c:val>
            <c:numRef>
              <c:f>Sheet1!$B$2:$B$6</c:f>
              <c:numCache>
                <c:formatCode>General</c:formatCode>
                <c:ptCount val="5"/>
                <c:pt idx="0">
                  <c:v>3.2</c:v>
                </c:pt>
                <c:pt idx="1">
                  <c:v>3.2</c:v>
                </c:pt>
                <c:pt idx="2">
                  <c:v>2.5</c:v>
                </c:pt>
                <c:pt idx="3">
                  <c:v>1.8</c:v>
                </c:pt>
                <c:pt idx="4">
                  <c:v>3.4</c:v>
                </c:pt>
              </c:numCache>
            </c:numRef>
          </c:val>
          <c:extLst>
            <c:ext xmlns:c16="http://schemas.microsoft.com/office/drawing/2014/chart" uri="{C3380CC4-5D6E-409C-BE32-E72D297353CC}">
              <c16:uniqueId val="{00000000-8CCE-4B69-93DB-A4A28D4CD2B8}"/>
            </c:ext>
          </c:extLst>
        </c:ser>
        <c:ser>
          <c:idx val="1"/>
          <c:order val="1"/>
          <c:tx>
            <c:strRef>
              <c:f>Sheet1!$C$1</c:f>
              <c:strCache>
                <c:ptCount val="1"/>
                <c:pt idx="0">
                  <c:v>snapshot 2</c:v>
                </c:pt>
              </c:strCache>
            </c:strRef>
          </c:tx>
          <c:spPr>
            <a:ln w="12700" cap="rnd">
              <a:solidFill>
                <a:schemeClr val="accent2"/>
              </a:solidFill>
              <a:prstDash val="dash"/>
              <a:round/>
            </a:ln>
            <a:effectLst/>
          </c:spPr>
          <c:marker>
            <c:symbol val="none"/>
          </c:marker>
          <c:cat>
            <c:strRef>
              <c:f>Sheet1!$A$2:$A$6</c:f>
              <c:strCache>
                <c:ptCount val="5"/>
                <c:pt idx="0">
                  <c:v>HF1</c:v>
                </c:pt>
                <c:pt idx="1">
                  <c:v>HF2</c:v>
                </c:pt>
                <c:pt idx="2">
                  <c:v>HF3</c:v>
                </c:pt>
                <c:pt idx="3">
                  <c:v>HF4</c:v>
                </c:pt>
                <c:pt idx="4">
                  <c:v>HF5</c:v>
                </c:pt>
              </c:strCache>
            </c:strRef>
          </c:cat>
          <c:val>
            <c:numRef>
              <c:f>Sheet1!$C$2:$C$6</c:f>
              <c:numCache>
                <c:formatCode>General</c:formatCode>
                <c:ptCount val="5"/>
                <c:pt idx="0">
                  <c:v>2</c:v>
                </c:pt>
                <c:pt idx="1">
                  <c:v>2</c:v>
                </c:pt>
                <c:pt idx="2">
                  <c:v>2</c:v>
                </c:pt>
                <c:pt idx="3">
                  <c:v>2</c:v>
                </c:pt>
                <c:pt idx="4">
                  <c:v>2</c:v>
                </c:pt>
              </c:numCache>
            </c:numRef>
          </c:val>
          <c:extLst>
            <c:ext xmlns:c16="http://schemas.microsoft.com/office/drawing/2014/chart" uri="{C3380CC4-5D6E-409C-BE32-E72D297353CC}">
              <c16:uniqueId val="{00000000-641E-48E8-BA92-C7C1C97B6712}"/>
            </c:ext>
          </c:extLst>
        </c:ser>
        <c:dLbls>
          <c:showLegendKey val="0"/>
          <c:showVal val="0"/>
          <c:showCatName val="0"/>
          <c:showSerName val="0"/>
          <c:showPercent val="0"/>
          <c:showBubbleSize val="0"/>
        </c:dLbls>
        <c:axId val="396083864"/>
        <c:axId val="344842200"/>
      </c:radarChart>
      <c:catAx>
        <c:axId val="39608386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4842200"/>
        <c:crosses val="autoZero"/>
        <c:auto val="1"/>
        <c:lblAlgn val="ctr"/>
        <c:lblOffset val="100"/>
        <c:noMultiLvlLbl val="0"/>
      </c:catAx>
      <c:valAx>
        <c:axId val="344842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60838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ARCHITECTURE FACTORS FOR 2 LAST SNAPSHOTS</a:t>
            </a:r>
            <a:endParaRPr lang="en-US" sz="1200" b="1" dirty="0">
              <a:effectLst/>
            </a:endParaRPr>
          </a:p>
        </c:rich>
      </c:tx>
      <c:layout>
        <c:manualLayout>
          <c:xMode val="edge"/>
          <c:yMode val="edge"/>
          <c:x val="0.1050873436410683"/>
          <c:y val="2.0737041254193671E-2"/>
        </c:manualLayout>
      </c:layout>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snapshot 1</c:v>
                </c:pt>
              </c:strCache>
            </c:strRef>
          </c:tx>
          <c:spPr>
            <a:ln w="19050" cap="rnd">
              <a:solidFill>
                <a:schemeClr val="accent1"/>
              </a:solidFill>
              <a:round/>
            </a:ln>
            <a:effectLst/>
          </c:spPr>
          <c:marker>
            <c:symbol val="none"/>
          </c:marker>
          <c:cat>
            <c:strRef>
              <c:f>Sheet1!$A$2:$A$6</c:f>
              <c:strCache>
                <c:ptCount val="5"/>
                <c:pt idx="0">
                  <c:v>HF1</c:v>
                </c:pt>
                <c:pt idx="1">
                  <c:v>HF2</c:v>
                </c:pt>
                <c:pt idx="2">
                  <c:v>HF3</c:v>
                </c:pt>
                <c:pt idx="3">
                  <c:v>HF4</c:v>
                </c:pt>
                <c:pt idx="4">
                  <c:v>HF5</c:v>
                </c:pt>
              </c:strCache>
            </c:str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BDF2-4F1D-9517-CD51F5D8D91E}"/>
            </c:ext>
          </c:extLst>
        </c:ser>
        <c:ser>
          <c:idx val="1"/>
          <c:order val="1"/>
          <c:tx>
            <c:strRef>
              <c:f>Sheet1!$C$1</c:f>
              <c:strCache>
                <c:ptCount val="1"/>
                <c:pt idx="0">
                  <c:v>snapshot 2</c:v>
                </c:pt>
              </c:strCache>
            </c:strRef>
          </c:tx>
          <c:spPr>
            <a:ln w="12700" cap="rnd">
              <a:solidFill>
                <a:schemeClr val="accent2"/>
              </a:solidFill>
              <a:prstDash val="dash"/>
              <a:round/>
            </a:ln>
            <a:effectLst/>
          </c:spPr>
          <c:marker>
            <c:symbol val="none"/>
          </c:marker>
          <c:cat>
            <c:strRef>
              <c:f>Sheet1!$A$2:$A$6</c:f>
              <c:strCache>
                <c:ptCount val="5"/>
                <c:pt idx="0">
                  <c:v>HF1</c:v>
                </c:pt>
                <c:pt idx="1">
                  <c:v>HF2</c:v>
                </c:pt>
                <c:pt idx="2">
                  <c:v>HF3</c:v>
                </c:pt>
                <c:pt idx="3">
                  <c:v>HF4</c:v>
                </c:pt>
                <c:pt idx="4">
                  <c:v>HF5</c:v>
                </c:pt>
              </c:strCache>
            </c:strRef>
          </c:cat>
          <c:val>
            <c:numRef>
              <c:f>Sheet1!$C$2:$C$6</c:f>
              <c:numCache>
                <c:formatCode>General</c:formatCode>
                <c:ptCount val="5"/>
                <c:pt idx="0">
                  <c:v>2</c:v>
                </c:pt>
                <c:pt idx="1">
                  <c:v>2</c:v>
                </c:pt>
                <c:pt idx="2">
                  <c:v>2</c:v>
                </c:pt>
                <c:pt idx="3">
                  <c:v>2</c:v>
                </c:pt>
                <c:pt idx="4">
                  <c:v>2</c:v>
                </c:pt>
              </c:numCache>
            </c:numRef>
          </c:val>
          <c:extLst>
            <c:ext xmlns:c16="http://schemas.microsoft.com/office/drawing/2014/chart" uri="{C3380CC4-5D6E-409C-BE32-E72D297353CC}">
              <c16:uniqueId val="{00000001-BDF2-4F1D-9517-CD51F5D8D91E}"/>
            </c:ext>
          </c:extLst>
        </c:ser>
        <c:dLbls>
          <c:showLegendKey val="0"/>
          <c:showVal val="0"/>
          <c:showCatName val="0"/>
          <c:showSerName val="0"/>
          <c:showPercent val="0"/>
          <c:showBubbleSize val="0"/>
        </c:dLbls>
        <c:axId val="396083864"/>
        <c:axId val="344842200"/>
      </c:radarChart>
      <c:catAx>
        <c:axId val="39608386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4842200"/>
        <c:crosses val="autoZero"/>
        <c:auto val="1"/>
        <c:lblAlgn val="ctr"/>
        <c:lblOffset val="100"/>
        <c:noMultiLvlLbl val="0"/>
      </c:catAx>
      <c:valAx>
        <c:axId val="344842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60838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r>
              <a:rPr lang="en-US" sz="1200" dirty="0"/>
              <a:t>Technology</a:t>
            </a:r>
            <a:r>
              <a:rPr lang="en-US" sz="1200" baseline="0" dirty="0"/>
              <a:t> distribution</a:t>
            </a:r>
            <a:endParaRPr lang="en-US" sz="1200" dirty="0"/>
          </a:p>
        </c:rich>
      </c:tx>
      <c:overlay val="0"/>
      <c:spPr>
        <a:noFill/>
        <a:ln>
          <a:noFill/>
        </a:ln>
        <a:effectLst/>
      </c:spPr>
      <c:txPr>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Number of Code Lines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0639-4467-8ACB-DA3943658705}"/>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0639-4467-8ACB-DA3943658705}"/>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0639-4467-8ACB-DA3943658705}"/>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0639-4467-8ACB-DA3943658705}"/>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0639-4467-8ACB-DA3943658705}"/>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0639-4467-8ACB-DA3943658705}"/>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0639-4467-8ACB-DA3943658705}"/>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0639-4467-8ACB-DA3943658705}"/>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0639-4467-8ACB-DA3943658705}"/>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0639-4467-8ACB-DA3943658705}"/>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5-0639-4467-8ACB-DA3943658705}"/>
              </c:ext>
            </c:extLst>
          </c:dPt>
          <c:dLbls>
            <c:numFmt formatCode="#,##0_);\(#,##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Techno 1</c:v>
                </c:pt>
                <c:pt idx="1">
                  <c:v>Techno 2</c:v>
                </c:pt>
                <c:pt idx="2">
                  <c:v>Techno 3</c:v>
                </c:pt>
              </c:strCache>
            </c:strRef>
          </c:cat>
          <c:val>
            <c:numRef>
              <c:f>Sheet1!$B$2:$B$4</c:f>
              <c:numCache>
                <c:formatCode>General</c:formatCode>
                <c:ptCount val="3"/>
                <c:pt idx="0">
                  <c:v>300000</c:v>
                </c:pt>
                <c:pt idx="1">
                  <c:v>300000</c:v>
                </c:pt>
                <c:pt idx="2">
                  <c:v>300000</c:v>
                </c:pt>
              </c:numCache>
            </c:numRef>
          </c:val>
          <c:extLst>
            <c:ext xmlns:c16="http://schemas.microsoft.com/office/drawing/2014/chart" uri="{C3380CC4-5D6E-409C-BE32-E72D297353CC}">
              <c16:uniqueId val="{00000016-0639-4467-8ACB-DA394365870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sz="1200" dirty="0"/>
              <a:t>MODULES DISTRIBUTION</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Number of Code Lines</c:v>
                </c:pt>
              </c:strCache>
            </c:strRef>
          </c:tx>
          <c:explosion val="5"/>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DA04-41DB-A679-0EDFA31B34A6}"/>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DA04-41DB-A679-0EDFA31B34A6}"/>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DA04-41DB-A679-0EDFA31B34A6}"/>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DA04-41DB-A679-0EDFA31B34A6}"/>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DA04-41DB-A679-0EDFA31B34A6}"/>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DA04-41DB-A679-0EDFA31B34A6}"/>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DA04-41DB-A679-0EDFA31B34A6}"/>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DA04-41DB-A679-0EDFA31B34A6}"/>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DA04-41DB-A679-0EDFA31B34A6}"/>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DA04-41DB-A679-0EDFA31B34A6}"/>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DA04-41DB-A679-0EDFA31B34A6}"/>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7-DA04-41DB-A679-0EDFA31B34A6}"/>
              </c:ext>
            </c:extLst>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9-DA04-41DB-A679-0EDFA31B34A6}"/>
              </c:ext>
            </c:extLst>
          </c:dPt>
          <c:dPt>
            <c:idx val="1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B-DA04-41DB-A679-0EDFA31B34A6}"/>
              </c:ext>
            </c:extLst>
          </c:dPt>
          <c:dLbls>
            <c:numFmt formatCode="#,##0_);\(#,##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Sheet1!$A$2:$A$15</c:f>
              <c:strCache>
                <c:ptCount val="6"/>
                <c:pt idx="0">
                  <c:v>Module 1</c:v>
                </c:pt>
                <c:pt idx="1">
                  <c:v>Module 2</c:v>
                </c:pt>
                <c:pt idx="2">
                  <c:v>Module 3</c:v>
                </c:pt>
                <c:pt idx="3">
                  <c:v>Module 4</c:v>
                </c:pt>
                <c:pt idx="4">
                  <c:v>Module 5</c:v>
                </c:pt>
                <c:pt idx="5">
                  <c:v>Module 6</c:v>
                </c:pt>
              </c:strCache>
            </c:strRef>
          </c:cat>
          <c:val>
            <c:numRef>
              <c:f>Sheet1!$B$2:$B$15</c:f>
              <c:numCache>
                <c:formatCode>General</c:formatCode>
                <c:ptCount val="14"/>
                <c:pt idx="0">
                  <c:v>35000</c:v>
                </c:pt>
                <c:pt idx="1">
                  <c:v>35000</c:v>
                </c:pt>
                <c:pt idx="2">
                  <c:v>35000</c:v>
                </c:pt>
                <c:pt idx="3">
                  <c:v>35000</c:v>
                </c:pt>
                <c:pt idx="4">
                  <c:v>35000</c:v>
                </c:pt>
                <c:pt idx="5">
                  <c:v>35000</c:v>
                </c:pt>
              </c:numCache>
            </c:numRef>
          </c:val>
          <c:extLst>
            <c:ext xmlns:c16="http://schemas.microsoft.com/office/drawing/2014/chart" uri="{C3380CC4-5D6E-409C-BE32-E72D297353CC}">
              <c16:uniqueId val="{0000001C-DA04-41DB-A679-0EDFA31B34A6}"/>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6/26/2018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3</a:t>
            </a:fld>
            <a:endParaRPr lang="en-US"/>
          </a:p>
        </p:txBody>
      </p:sp>
    </p:spTree>
    <p:extLst>
      <p:ext uri="{BB962C8B-B14F-4D97-AF65-F5344CB8AC3E}">
        <p14:creationId xmlns:p14="http://schemas.microsoft.com/office/powerpoint/2010/main" val="1228058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90C078-9131-4E49-8A0D-400FEE8377B5}"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8991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Generic Content Slide_Red">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801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7802964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Generic Content Slide_Yellow">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5734776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Generic Content Slide_Gree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3633443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Generic Content Slide_Dk 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9185118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Generic Content Slide_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57687762"/>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Generic Content Slide_Purple">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p:nvPr>
        </p:nvSpPr>
        <p:spPr>
          <a:xfrm>
            <a:off x="642730" y="1333500"/>
            <a:ext cx="10939670" cy="4351338"/>
          </a:xfrm>
          <a:prstGeom prst="rect">
            <a:avLst/>
          </a:prstGeom>
        </p:spPr>
        <p:txBody>
          <a:bodyPr/>
          <a:lstStyle>
            <a:lvl1pPr>
              <a:defRPr/>
            </a:lvl1pPr>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11590602"/>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Generic Content Slide_Blue_Icon">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603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9" name="Text Placeholder 7"/>
          <p:cNvSpPr>
            <a:spLocks noGrp="1"/>
          </p:cNvSpPr>
          <p:nvPr>
            <p:ph type="body" sz="quarter" idx="13"/>
          </p:nvPr>
        </p:nvSpPr>
        <p:spPr>
          <a:xfrm>
            <a:off x="642730" y="1333500"/>
            <a:ext cx="10939670" cy="4351338"/>
          </a:xfrm>
          <a:prstGeom prst="rect">
            <a:avLst/>
          </a:prstGeom>
        </p:spPr>
        <p:txBody>
          <a:bodyPr/>
          <a:lstStyle>
            <a:lvl1pPr marL="285750" indent="-285750">
              <a:buFont typeface="Arial" panose="020B0604020202020204" pitchFamily="34" charset="0"/>
              <a:buChar char="•"/>
              <a:defRPr/>
            </a:lvl1pPr>
            <a:lvl2pPr marL="685800" indent="-228600">
              <a:buFont typeface="Arial" panose="020B0604020202020204" pitchFamily="34" charset="0"/>
              <a:buChar char="−"/>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60372540"/>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Generic Content Slide_Red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26519818"/>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Generic Content Slide_Yellow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8756422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Generic Content Slide_Green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65296157"/>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2730" y="261878"/>
            <a:ext cx="10939670" cy="400110"/>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B590C078-9131-4E49-8A0D-400FEE8377B5}"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
        <p:nvSpPr>
          <p:cNvPr id="8" name="Text Placeholder 7"/>
          <p:cNvSpPr>
            <a:spLocks noGrp="1"/>
          </p:cNvSpPr>
          <p:nvPr>
            <p:ph type="body" sz="quarter" idx="13"/>
          </p:nvPr>
        </p:nvSpPr>
        <p:spPr>
          <a:xfrm>
            <a:off x="642730" y="1333500"/>
            <a:ext cx="1093967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72815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Generic Content Slide_Dk Grey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61336395"/>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0360488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94516467"/>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obustness">
    <p:spTree>
      <p:nvGrpSpPr>
        <p:cNvPr id="1" name=""/>
        <p:cNvGrpSpPr/>
        <p:nvPr/>
      </p:nvGrpSpPr>
      <p:grpSpPr>
        <a:xfrm>
          <a:off x="0" y="0"/>
          <a:ext cx="0" cy="0"/>
          <a:chOff x="0" y="0"/>
          <a:chExt cx="0" cy="0"/>
        </a:xfrm>
      </p:grpSpPr>
      <p:sp>
        <p:nvSpPr>
          <p:cNvPr id="35" name="Rectangle 34"/>
          <p:cNvSpPr/>
          <p:nvPr userDrawn="1"/>
        </p:nvSpPr>
        <p:spPr>
          <a:xfrm flipV="1">
            <a:off x="-3048" y="0"/>
            <a:ext cx="12192000" cy="8734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3378435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ortfolio Health">
    <p:spTree>
      <p:nvGrpSpPr>
        <p:cNvPr id="1" name=""/>
        <p:cNvGrpSpPr/>
        <p:nvPr/>
      </p:nvGrpSpPr>
      <p:grpSpPr>
        <a:xfrm>
          <a:off x="0" y="0"/>
          <a:ext cx="0" cy="0"/>
          <a:chOff x="0" y="0"/>
          <a:chExt cx="0" cy="0"/>
        </a:xfrm>
      </p:grpSpPr>
      <p:sp>
        <p:nvSpPr>
          <p:cNvPr id="35" name="Rectangle 34"/>
          <p:cNvSpPr/>
          <p:nvPr userDrawn="1"/>
        </p:nvSpPr>
        <p:spPr>
          <a:xfrm flipV="1">
            <a:off x="0" y="0"/>
            <a:ext cx="12192000" cy="873414"/>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115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fficienc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8" name="Rectangle 2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700990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64" userDrawn="1">
          <p15:clr>
            <a:srgbClr val="FBAE40"/>
          </p15:clr>
        </p15:guide>
        <p15:guide id="12" orient="horz" pos="3888">
          <p15:clr>
            <a:srgbClr val="FBAE40"/>
          </p15:clr>
        </p15:guide>
        <p15:guide id="13" pos="64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ur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8"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9304527"/>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ngeability">
    <p:spTree>
      <p:nvGrpSpPr>
        <p:cNvPr id="1" name=""/>
        <p:cNvGrpSpPr/>
        <p:nvPr/>
      </p:nvGrpSpPr>
      <p:grpSpPr>
        <a:xfrm>
          <a:off x="0" y="0"/>
          <a:ext cx="0" cy="0"/>
          <a:chOff x="0" y="0"/>
          <a:chExt cx="0" cy="0"/>
        </a:xfrm>
      </p:grpSpPr>
      <p:sp>
        <p:nvSpPr>
          <p:cNvPr id="27" name="Rectangle 26"/>
          <p:cNvSpPr/>
          <p:nvPr userDrawn="1"/>
        </p:nvSpPr>
        <p:spPr>
          <a:xfrm flipV="1">
            <a:off x="0" y="0"/>
            <a:ext cx="12192000" cy="873414"/>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0" name="Rectangle 29"/>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6"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2258565"/>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ransferabil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088721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chnical Debt">
    <p:spTree>
      <p:nvGrpSpPr>
        <p:cNvPr id="1" name=""/>
        <p:cNvGrpSpPr/>
        <p:nvPr/>
      </p:nvGrpSpPr>
      <p:grpSpPr>
        <a:xfrm>
          <a:off x="0" y="0"/>
          <a:ext cx="0" cy="0"/>
          <a:chOff x="0" y="0"/>
          <a:chExt cx="0" cy="0"/>
        </a:xfrm>
      </p:grpSpPr>
      <p:sp>
        <p:nvSpPr>
          <p:cNvPr id="25" name="Rectangle 24"/>
          <p:cNvSpPr/>
          <p:nvPr userDrawn="1"/>
        </p:nvSpPr>
        <p:spPr>
          <a:xfrm flipV="1">
            <a:off x="0" y="0"/>
            <a:ext cx="12192000" cy="873414"/>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7" name="Rectangle 26"/>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062691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2730" y="1033463"/>
            <a:ext cx="1093967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642730" y="4562475"/>
            <a:ext cx="10939670" cy="1500187"/>
          </a:xfrm>
          <a:prstGeom prst="rect">
            <a:avLst/>
          </a:prstGeo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90C078-9131-4E49-8A0D-400FEE8377B5}"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3337650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Tree>
    <p:extLst>
      <p:ext uri="{BB962C8B-B14F-4D97-AF65-F5344CB8AC3E}">
        <p14:creationId xmlns:p14="http://schemas.microsoft.com/office/powerpoint/2010/main" val="8137117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
        <p:nvSpPr>
          <p:cNvPr id="2" name="Rectangle 1"/>
          <p:cNvSpPr/>
          <p:nvPr userDrawn="1"/>
        </p:nvSpPr>
        <p:spPr>
          <a:xfrm>
            <a:off x="0" y="0"/>
            <a:ext cx="12192000" cy="6858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462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3" name="Picture 2" descr="CAST_grey_100_bl.jpg"/>
          <p:cNvPicPr>
            <a:picLocks noChangeAspect="1"/>
          </p:cNvPicPr>
          <p:nvPr userDrawn="1"/>
        </p:nvPicPr>
        <p:blipFill>
          <a:blip r:embed="rId2" cstate="print"/>
          <a:srcRect b="42816"/>
          <a:stretch>
            <a:fillRect/>
          </a:stretch>
        </p:blipFill>
        <p:spPr>
          <a:xfrm>
            <a:off x="9579864" y="457200"/>
            <a:ext cx="2002536" cy="222877"/>
          </a:xfrm>
          <a:prstGeom prst="rect">
            <a:avLst/>
          </a:prstGeom>
        </p:spPr>
      </p:pic>
      <p:sp>
        <p:nvSpPr>
          <p:cNvPr id="5" name="Rectangle 4"/>
          <p:cNvSpPr/>
          <p:nvPr userDrawn="1"/>
        </p:nvSpPr>
        <p:spPr>
          <a:xfrm>
            <a:off x="1579034" y="1803713"/>
            <a:ext cx="914400" cy="914400"/>
          </a:xfrm>
          <a:prstGeom prst="rect">
            <a:avLst/>
          </a:prstGeom>
          <a:solidFill>
            <a:srgbClr val="FF4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65</a:t>
            </a:r>
          </a:p>
          <a:p>
            <a:pPr algn="ctr"/>
            <a:r>
              <a:rPr lang="en-US" sz="1200" dirty="0"/>
              <a:t>50</a:t>
            </a:r>
          </a:p>
        </p:txBody>
      </p:sp>
      <p:sp>
        <p:nvSpPr>
          <p:cNvPr id="6" name="Rectangle 5"/>
          <p:cNvSpPr/>
          <p:nvPr userDrawn="1"/>
        </p:nvSpPr>
        <p:spPr>
          <a:xfrm>
            <a:off x="2912534" y="1803713"/>
            <a:ext cx="914400" cy="91440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145</a:t>
            </a:r>
          </a:p>
          <a:p>
            <a:pPr algn="ctr"/>
            <a:r>
              <a:rPr lang="en-US" sz="1200" dirty="0"/>
              <a:t>255</a:t>
            </a:r>
          </a:p>
        </p:txBody>
      </p:sp>
      <p:sp>
        <p:nvSpPr>
          <p:cNvPr id="7" name="Rectangle 6"/>
          <p:cNvSpPr/>
          <p:nvPr userDrawn="1"/>
        </p:nvSpPr>
        <p:spPr>
          <a:xfrm>
            <a:off x="4246034" y="1803713"/>
            <a:ext cx="914400" cy="914400"/>
          </a:xfrm>
          <a:prstGeom prst="rect">
            <a:avLst/>
          </a:prstGeom>
          <a:solidFill>
            <a:srgbClr val="FEA1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160</a:t>
            </a:r>
          </a:p>
          <a:p>
            <a:pPr algn="ctr"/>
            <a:r>
              <a:rPr lang="en-US" sz="1200" dirty="0"/>
              <a:t>0</a:t>
            </a:r>
          </a:p>
        </p:txBody>
      </p:sp>
      <p:sp>
        <p:nvSpPr>
          <p:cNvPr id="8" name="Rectangle 7"/>
          <p:cNvSpPr/>
          <p:nvPr userDrawn="1"/>
        </p:nvSpPr>
        <p:spPr>
          <a:xfrm>
            <a:off x="5579534" y="1803713"/>
            <a:ext cx="914400" cy="914400"/>
          </a:xfrm>
          <a:prstGeom prst="rect">
            <a:avLst/>
          </a:prstGeom>
          <a:solidFill>
            <a:srgbClr val="1EBE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30</a:t>
            </a:r>
          </a:p>
          <a:p>
            <a:pPr algn="ctr"/>
            <a:r>
              <a:rPr lang="en-US" sz="1200" dirty="0"/>
              <a:t>190</a:t>
            </a:r>
          </a:p>
          <a:p>
            <a:pPr algn="ctr"/>
            <a:r>
              <a:rPr lang="en-US" sz="1200" dirty="0"/>
              <a:t>180</a:t>
            </a:r>
          </a:p>
        </p:txBody>
      </p:sp>
      <p:sp>
        <p:nvSpPr>
          <p:cNvPr id="9" name="Rectangle 8"/>
          <p:cNvSpPr/>
          <p:nvPr userDrawn="1"/>
        </p:nvSpPr>
        <p:spPr>
          <a:xfrm>
            <a:off x="6913034" y="1803713"/>
            <a:ext cx="914400" cy="914400"/>
          </a:xfrm>
          <a:prstGeom prst="rect">
            <a:avLst/>
          </a:prstGeom>
          <a:solidFill>
            <a:srgbClr val="B8E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err="1">
                <a:solidFill>
                  <a:schemeClr val="tx1"/>
                </a:solidFill>
              </a:rPr>
              <a:t>rgb</a:t>
            </a:r>
            <a:r>
              <a:rPr lang="en-US" sz="1200" b="0" dirty="0">
                <a:solidFill>
                  <a:schemeClr val="tx1"/>
                </a:solidFill>
              </a:rPr>
              <a:t>:</a:t>
            </a:r>
          </a:p>
          <a:p>
            <a:pPr algn="ctr"/>
            <a:r>
              <a:rPr lang="en-US" sz="1200" b="0" dirty="0">
                <a:solidFill>
                  <a:schemeClr val="tx1"/>
                </a:solidFill>
              </a:rPr>
              <a:t>185</a:t>
            </a:r>
          </a:p>
          <a:p>
            <a:pPr algn="ctr"/>
            <a:r>
              <a:rPr lang="en-US" sz="1200" b="0" dirty="0">
                <a:solidFill>
                  <a:schemeClr val="tx1"/>
                </a:solidFill>
              </a:rPr>
              <a:t>255</a:t>
            </a:r>
          </a:p>
          <a:p>
            <a:pPr algn="ctr"/>
            <a:r>
              <a:rPr lang="en-US" sz="1200" b="0" dirty="0">
                <a:solidFill>
                  <a:schemeClr val="tx1"/>
                </a:solidFill>
              </a:rPr>
              <a:t>0</a:t>
            </a:r>
          </a:p>
        </p:txBody>
      </p:sp>
      <p:sp>
        <p:nvSpPr>
          <p:cNvPr id="10" name="Rectangle 9"/>
          <p:cNvSpPr/>
          <p:nvPr userDrawn="1"/>
        </p:nvSpPr>
        <p:spPr>
          <a:xfrm>
            <a:off x="8246534" y="1803713"/>
            <a:ext cx="914400" cy="914400"/>
          </a:xfrm>
          <a:prstGeom prst="rect">
            <a:avLst/>
          </a:prstGeom>
          <a:solidFill>
            <a:srgbClr val="785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120</a:t>
            </a:r>
          </a:p>
          <a:p>
            <a:pPr algn="ctr"/>
            <a:r>
              <a:rPr lang="en-US" sz="1200" dirty="0"/>
              <a:t>90</a:t>
            </a:r>
          </a:p>
          <a:p>
            <a:pPr algn="ctr"/>
            <a:r>
              <a:rPr lang="en-US" sz="1200" dirty="0"/>
              <a:t>200</a:t>
            </a:r>
          </a:p>
        </p:txBody>
      </p:sp>
      <p:sp>
        <p:nvSpPr>
          <p:cNvPr id="12" name="Rectangle 11"/>
          <p:cNvSpPr/>
          <p:nvPr userDrawn="1"/>
        </p:nvSpPr>
        <p:spPr>
          <a:xfrm>
            <a:off x="4246034" y="2984813"/>
            <a:ext cx="914400" cy="914400"/>
          </a:xfrm>
          <a:prstGeom prst="rect">
            <a:avLst/>
          </a:prstGeom>
          <a:solidFill>
            <a:srgbClr val="FF71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253</a:t>
            </a:r>
          </a:p>
          <a:p>
            <a:pPr algn="ctr"/>
            <a:r>
              <a:rPr lang="en-US" sz="1200" dirty="0"/>
              <a:t>113</a:t>
            </a:r>
          </a:p>
          <a:p>
            <a:pPr algn="ctr"/>
            <a:r>
              <a:rPr lang="en-US" sz="1200" dirty="0"/>
              <a:t>18</a:t>
            </a:r>
          </a:p>
        </p:txBody>
      </p:sp>
      <p:sp>
        <p:nvSpPr>
          <p:cNvPr id="13" name="Rectangle 12"/>
          <p:cNvSpPr/>
          <p:nvPr userDrawn="1"/>
        </p:nvSpPr>
        <p:spPr>
          <a:xfrm>
            <a:off x="1579034" y="2984813"/>
            <a:ext cx="914400" cy="914400"/>
          </a:xfrm>
          <a:prstGeom prst="rect">
            <a:avLst/>
          </a:prstGeom>
          <a:solidFill>
            <a:srgbClr val="C43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196</a:t>
            </a:r>
          </a:p>
          <a:p>
            <a:pPr algn="ctr"/>
            <a:r>
              <a:rPr lang="en-US" sz="1200" dirty="0"/>
              <a:t>50</a:t>
            </a:r>
          </a:p>
          <a:p>
            <a:pPr algn="ctr"/>
            <a:r>
              <a:rPr lang="en-US" sz="1200" dirty="0"/>
              <a:t>39</a:t>
            </a:r>
          </a:p>
        </p:txBody>
      </p:sp>
      <p:sp>
        <p:nvSpPr>
          <p:cNvPr id="14" name="Rectangle 13"/>
          <p:cNvSpPr/>
          <p:nvPr userDrawn="1"/>
        </p:nvSpPr>
        <p:spPr>
          <a:xfrm>
            <a:off x="2912534" y="2984813"/>
            <a:ext cx="914400" cy="914400"/>
          </a:xfrm>
          <a:prstGeom prst="rect">
            <a:avLst/>
          </a:prstGeom>
          <a:solidFill>
            <a:srgbClr val="006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103</a:t>
            </a:r>
          </a:p>
          <a:p>
            <a:pPr algn="ctr"/>
            <a:r>
              <a:rPr lang="en-US" sz="1200" dirty="0"/>
              <a:t>89</a:t>
            </a:r>
          </a:p>
        </p:txBody>
      </p:sp>
      <p:sp>
        <p:nvSpPr>
          <p:cNvPr id="15" name="Rectangle 14"/>
          <p:cNvSpPr/>
          <p:nvPr userDrawn="1"/>
        </p:nvSpPr>
        <p:spPr>
          <a:xfrm>
            <a:off x="5579534" y="2984813"/>
            <a:ext cx="914400" cy="914400"/>
          </a:xfrm>
          <a:prstGeom prst="rect">
            <a:avLst/>
          </a:prstGeom>
          <a:solidFill>
            <a:srgbClr val="169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154</a:t>
            </a:r>
          </a:p>
          <a:p>
            <a:pPr algn="ctr"/>
            <a:r>
              <a:rPr lang="en-US" sz="1200" dirty="0"/>
              <a:t>145</a:t>
            </a:r>
          </a:p>
        </p:txBody>
      </p:sp>
      <p:sp>
        <p:nvSpPr>
          <p:cNvPr id="16" name="Rectangle 15"/>
          <p:cNvSpPr/>
          <p:nvPr userDrawn="1"/>
        </p:nvSpPr>
        <p:spPr>
          <a:xfrm>
            <a:off x="6913034" y="2984813"/>
            <a:ext cx="914400" cy="914400"/>
          </a:xfrm>
          <a:prstGeom prst="rect">
            <a:avLst/>
          </a:prstGeom>
          <a:solidFill>
            <a:srgbClr val="89A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137</a:t>
            </a:r>
          </a:p>
          <a:p>
            <a:pPr algn="ctr"/>
            <a:r>
              <a:rPr lang="en-US" sz="1200" dirty="0"/>
              <a:t>168</a:t>
            </a:r>
          </a:p>
          <a:p>
            <a:pPr algn="ctr"/>
            <a:r>
              <a:rPr lang="en-US" sz="1200" dirty="0"/>
              <a:t>21</a:t>
            </a:r>
          </a:p>
        </p:txBody>
      </p:sp>
      <p:sp>
        <p:nvSpPr>
          <p:cNvPr id="17" name="Rectangle 16"/>
          <p:cNvSpPr/>
          <p:nvPr userDrawn="1"/>
        </p:nvSpPr>
        <p:spPr>
          <a:xfrm>
            <a:off x="8246534" y="2984813"/>
            <a:ext cx="914400" cy="914400"/>
          </a:xfrm>
          <a:prstGeom prst="rect">
            <a:avLst/>
          </a:prstGeom>
          <a:solidFill>
            <a:srgbClr val="5A43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90</a:t>
            </a:r>
          </a:p>
          <a:p>
            <a:pPr algn="ctr"/>
            <a:r>
              <a:rPr lang="en-US" sz="1200" dirty="0"/>
              <a:t>67</a:t>
            </a:r>
          </a:p>
          <a:p>
            <a:pPr algn="ctr"/>
            <a:r>
              <a:rPr lang="en-US" sz="1200" dirty="0"/>
              <a:t>157</a:t>
            </a:r>
          </a:p>
        </p:txBody>
      </p:sp>
      <p:sp>
        <p:nvSpPr>
          <p:cNvPr id="2" name="TextBox 1"/>
          <p:cNvSpPr txBox="1"/>
          <p:nvPr userDrawn="1"/>
        </p:nvSpPr>
        <p:spPr>
          <a:xfrm>
            <a:off x="1579034" y="1270313"/>
            <a:ext cx="914400" cy="338554"/>
          </a:xfrm>
          <a:prstGeom prst="rect">
            <a:avLst/>
          </a:prstGeom>
          <a:noFill/>
        </p:spPr>
        <p:txBody>
          <a:bodyPr wrap="square" rtlCol="0">
            <a:spAutoFit/>
          </a:bodyPr>
          <a:lstStyle/>
          <a:p>
            <a:pPr algn="ctr"/>
            <a:r>
              <a:rPr lang="en-US" sz="1600" dirty="0"/>
              <a:t>Reds</a:t>
            </a:r>
          </a:p>
        </p:txBody>
      </p:sp>
      <p:sp>
        <p:nvSpPr>
          <p:cNvPr id="18" name="TextBox 17"/>
          <p:cNvSpPr txBox="1"/>
          <p:nvPr userDrawn="1"/>
        </p:nvSpPr>
        <p:spPr>
          <a:xfrm>
            <a:off x="2893484" y="1270313"/>
            <a:ext cx="914400" cy="338554"/>
          </a:xfrm>
          <a:prstGeom prst="rect">
            <a:avLst/>
          </a:prstGeom>
          <a:noFill/>
        </p:spPr>
        <p:txBody>
          <a:bodyPr wrap="square" rtlCol="0">
            <a:spAutoFit/>
          </a:bodyPr>
          <a:lstStyle/>
          <a:p>
            <a:pPr algn="ctr"/>
            <a:r>
              <a:rPr lang="en-US" sz="1600" dirty="0"/>
              <a:t>Blues</a:t>
            </a:r>
          </a:p>
        </p:txBody>
      </p:sp>
      <p:sp>
        <p:nvSpPr>
          <p:cNvPr id="19" name="TextBox 18"/>
          <p:cNvSpPr txBox="1"/>
          <p:nvPr userDrawn="1"/>
        </p:nvSpPr>
        <p:spPr>
          <a:xfrm>
            <a:off x="4234393" y="1270313"/>
            <a:ext cx="914400" cy="338554"/>
          </a:xfrm>
          <a:prstGeom prst="rect">
            <a:avLst/>
          </a:prstGeom>
          <a:noFill/>
        </p:spPr>
        <p:txBody>
          <a:bodyPr wrap="square" rtlCol="0">
            <a:spAutoFit/>
          </a:bodyPr>
          <a:lstStyle/>
          <a:p>
            <a:pPr algn="ctr"/>
            <a:r>
              <a:rPr lang="en-US" sz="1600" dirty="0"/>
              <a:t>Yellows</a:t>
            </a:r>
          </a:p>
        </p:txBody>
      </p:sp>
      <p:sp>
        <p:nvSpPr>
          <p:cNvPr id="20" name="TextBox 19"/>
          <p:cNvSpPr txBox="1"/>
          <p:nvPr userDrawn="1"/>
        </p:nvSpPr>
        <p:spPr>
          <a:xfrm>
            <a:off x="5563661" y="1270313"/>
            <a:ext cx="914400" cy="338554"/>
          </a:xfrm>
          <a:prstGeom prst="rect">
            <a:avLst/>
          </a:prstGeom>
          <a:noFill/>
        </p:spPr>
        <p:txBody>
          <a:bodyPr wrap="square" rtlCol="0">
            <a:spAutoFit/>
          </a:bodyPr>
          <a:lstStyle/>
          <a:p>
            <a:pPr algn="ctr"/>
            <a:r>
              <a:rPr lang="en-US" sz="1600" dirty="0"/>
              <a:t>Teals</a:t>
            </a:r>
          </a:p>
        </p:txBody>
      </p:sp>
      <p:sp>
        <p:nvSpPr>
          <p:cNvPr id="21" name="TextBox 20"/>
          <p:cNvSpPr txBox="1"/>
          <p:nvPr userDrawn="1"/>
        </p:nvSpPr>
        <p:spPr>
          <a:xfrm>
            <a:off x="6913034" y="1270313"/>
            <a:ext cx="914400" cy="338554"/>
          </a:xfrm>
          <a:prstGeom prst="rect">
            <a:avLst/>
          </a:prstGeom>
          <a:noFill/>
        </p:spPr>
        <p:txBody>
          <a:bodyPr wrap="square" rtlCol="0">
            <a:spAutoFit/>
          </a:bodyPr>
          <a:lstStyle/>
          <a:p>
            <a:pPr algn="ctr"/>
            <a:r>
              <a:rPr lang="en-US" sz="1600" dirty="0"/>
              <a:t>Greens</a:t>
            </a:r>
          </a:p>
        </p:txBody>
      </p:sp>
      <p:sp>
        <p:nvSpPr>
          <p:cNvPr id="22" name="TextBox 21"/>
          <p:cNvSpPr txBox="1"/>
          <p:nvPr userDrawn="1"/>
        </p:nvSpPr>
        <p:spPr>
          <a:xfrm>
            <a:off x="8246534" y="1270313"/>
            <a:ext cx="914400" cy="338554"/>
          </a:xfrm>
          <a:prstGeom prst="rect">
            <a:avLst/>
          </a:prstGeom>
          <a:noFill/>
        </p:spPr>
        <p:txBody>
          <a:bodyPr wrap="square" rtlCol="0">
            <a:spAutoFit/>
          </a:bodyPr>
          <a:lstStyle/>
          <a:p>
            <a:pPr algn="ctr"/>
            <a:r>
              <a:rPr lang="en-US" sz="1600" dirty="0"/>
              <a:t>Purples</a:t>
            </a:r>
          </a:p>
        </p:txBody>
      </p:sp>
      <p:sp>
        <p:nvSpPr>
          <p:cNvPr id="23" name="TextBox 22"/>
          <p:cNvSpPr txBox="1"/>
          <p:nvPr userDrawn="1"/>
        </p:nvSpPr>
        <p:spPr>
          <a:xfrm>
            <a:off x="9551459" y="1288505"/>
            <a:ext cx="914400" cy="338554"/>
          </a:xfrm>
          <a:prstGeom prst="rect">
            <a:avLst/>
          </a:prstGeom>
          <a:noFill/>
        </p:spPr>
        <p:txBody>
          <a:bodyPr wrap="square" rtlCol="0">
            <a:spAutoFit/>
          </a:bodyPr>
          <a:lstStyle/>
          <a:p>
            <a:pPr algn="ctr"/>
            <a:r>
              <a:rPr lang="en-US" sz="1600" dirty="0"/>
              <a:t>Grays</a:t>
            </a:r>
          </a:p>
        </p:txBody>
      </p:sp>
      <p:sp>
        <p:nvSpPr>
          <p:cNvPr id="24" name="Rectangle 23"/>
          <p:cNvSpPr/>
          <p:nvPr userDrawn="1"/>
        </p:nvSpPr>
        <p:spPr>
          <a:xfrm>
            <a:off x="9551459" y="2975288"/>
            <a:ext cx="914400" cy="914400"/>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rgb</a:t>
            </a:r>
            <a:r>
              <a:rPr lang="en-US" sz="1200" dirty="0">
                <a:solidFill>
                  <a:schemeClr val="tx1"/>
                </a:solidFill>
              </a:rPr>
              <a:t>:</a:t>
            </a:r>
          </a:p>
          <a:p>
            <a:pPr algn="ctr"/>
            <a:r>
              <a:rPr lang="en-US" sz="1200" dirty="0">
                <a:solidFill>
                  <a:schemeClr val="tx1"/>
                </a:solidFill>
              </a:rPr>
              <a:t>200</a:t>
            </a:r>
          </a:p>
          <a:p>
            <a:pPr algn="ctr"/>
            <a:r>
              <a:rPr lang="en-US" sz="1200" dirty="0">
                <a:solidFill>
                  <a:schemeClr val="tx1"/>
                </a:solidFill>
              </a:rPr>
              <a:t>200</a:t>
            </a:r>
          </a:p>
          <a:p>
            <a:pPr algn="ctr"/>
            <a:r>
              <a:rPr lang="en-US" sz="1200" dirty="0">
                <a:solidFill>
                  <a:schemeClr val="tx1"/>
                </a:solidFill>
              </a:rPr>
              <a:t>200</a:t>
            </a:r>
          </a:p>
        </p:txBody>
      </p:sp>
      <p:sp>
        <p:nvSpPr>
          <p:cNvPr id="25" name="Rectangle 24"/>
          <p:cNvSpPr/>
          <p:nvPr userDrawn="1"/>
        </p:nvSpPr>
        <p:spPr>
          <a:xfrm>
            <a:off x="8256059" y="4127813"/>
            <a:ext cx="914400" cy="914400"/>
          </a:xfrm>
          <a:prstGeom prst="rect">
            <a:avLst/>
          </a:prstGeom>
          <a:solidFill>
            <a:srgbClr val="322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50</a:t>
            </a:r>
          </a:p>
          <a:p>
            <a:pPr algn="ctr"/>
            <a:r>
              <a:rPr lang="en-US" sz="1200" dirty="0"/>
              <a:t>35</a:t>
            </a:r>
          </a:p>
          <a:p>
            <a:pPr algn="ctr"/>
            <a:r>
              <a:rPr lang="en-US" sz="1200" dirty="0"/>
              <a:t>75</a:t>
            </a:r>
          </a:p>
        </p:txBody>
      </p:sp>
      <p:sp>
        <p:nvSpPr>
          <p:cNvPr id="26" name="Rectangle 25"/>
          <p:cNvSpPr/>
          <p:nvPr userDrawn="1"/>
        </p:nvSpPr>
        <p:spPr>
          <a:xfrm>
            <a:off x="9551459" y="4131301"/>
            <a:ext cx="914400" cy="91440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rgb</a:t>
            </a:r>
            <a:r>
              <a:rPr lang="en-US" sz="1200" dirty="0">
                <a:solidFill>
                  <a:schemeClr val="bg1"/>
                </a:solidFill>
              </a:rPr>
              <a:t>:</a:t>
            </a:r>
          </a:p>
          <a:p>
            <a:pPr algn="ctr"/>
            <a:r>
              <a:rPr lang="en-US" sz="1200" dirty="0">
                <a:solidFill>
                  <a:schemeClr val="bg1"/>
                </a:solidFill>
              </a:rPr>
              <a:t>50</a:t>
            </a:r>
          </a:p>
          <a:p>
            <a:pPr algn="ctr"/>
            <a:r>
              <a:rPr lang="en-US" sz="1200" dirty="0">
                <a:solidFill>
                  <a:schemeClr val="bg1"/>
                </a:solidFill>
              </a:rPr>
              <a:t>60</a:t>
            </a:r>
          </a:p>
          <a:p>
            <a:pPr algn="ctr"/>
            <a:r>
              <a:rPr lang="en-US" sz="1200" dirty="0">
                <a:solidFill>
                  <a:schemeClr val="bg1"/>
                </a:solidFill>
              </a:rPr>
              <a:t>75</a:t>
            </a:r>
          </a:p>
        </p:txBody>
      </p:sp>
      <p:sp>
        <p:nvSpPr>
          <p:cNvPr id="27" name="Rectangle 26"/>
          <p:cNvSpPr/>
          <p:nvPr userDrawn="1"/>
        </p:nvSpPr>
        <p:spPr>
          <a:xfrm>
            <a:off x="2912534" y="4127813"/>
            <a:ext cx="914400" cy="914400"/>
          </a:xfrm>
          <a:prstGeom prst="rect">
            <a:avLst/>
          </a:prstGeom>
          <a:solidFill>
            <a:srgbClr val="194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65</a:t>
            </a:r>
          </a:p>
          <a:p>
            <a:pPr algn="ctr"/>
            <a:r>
              <a:rPr lang="en-US" sz="1200" dirty="0"/>
              <a:t>85</a:t>
            </a:r>
          </a:p>
        </p:txBody>
      </p:sp>
      <p:sp>
        <p:nvSpPr>
          <p:cNvPr id="28" name="Rectangle 27"/>
          <p:cNvSpPr/>
          <p:nvPr userDrawn="1"/>
        </p:nvSpPr>
        <p:spPr>
          <a:xfrm>
            <a:off x="1579034" y="4127813"/>
            <a:ext cx="914400" cy="914400"/>
          </a:xfrm>
          <a:prstGeom prst="rect">
            <a:avLst/>
          </a:prstGeom>
          <a:solidFill>
            <a:srgbClr val="C3A5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195</a:t>
            </a:r>
          </a:p>
          <a:p>
            <a:pPr algn="ctr"/>
            <a:r>
              <a:rPr lang="en-US" sz="1200" dirty="0"/>
              <a:t>165</a:t>
            </a:r>
          </a:p>
          <a:p>
            <a:pPr algn="ctr"/>
            <a:r>
              <a:rPr lang="en-US" sz="1200" dirty="0"/>
              <a:t>175</a:t>
            </a:r>
          </a:p>
        </p:txBody>
      </p:sp>
    </p:spTree>
    <p:extLst>
      <p:ext uri="{BB962C8B-B14F-4D97-AF65-F5344CB8AC3E}">
        <p14:creationId xmlns:p14="http://schemas.microsoft.com/office/powerpoint/2010/main" val="266030543"/>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Red">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FD413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8"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9"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1785352255"/>
      </p:ext>
    </p:extLst>
  </p:cSld>
  <p:clrMapOvr>
    <a:masterClrMapping/>
  </p:clrMapOvr>
  <p:extLst mod="1">
    <p:ext uri="{DCECCB84-F9BA-43D5-87BE-67443E8EF086}">
      <p15:sldGuideLst xmlns:p15="http://schemas.microsoft.com/office/powerpoint/2012/main">
        <p15:guide id="1" pos="3840">
          <p15:clr>
            <a:srgbClr val="FBAE40"/>
          </p15:clr>
        </p15:guide>
        <p15:guide id="2" pos="384" userDrawn="1">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userDrawn="1">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Gra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2"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3"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4"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1217945504"/>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Blu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008FF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2"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3"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312604150"/>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descr="CAST_grey_100_bl.jpg"/>
          <p:cNvPicPr>
            <a:picLocks noChangeAspect="1"/>
          </p:cNvPicPr>
          <p:nvPr userDrawn="1"/>
        </p:nvPicPr>
        <p:blipFill>
          <a:blip r:embed="rId2" cstate="print"/>
          <a:srcRect b="42816"/>
          <a:stretch>
            <a:fillRect/>
          </a:stretch>
        </p:blipFill>
        <p:spPr>
          <a:xfrm>
            <a:off x="9381148" y="333532"/>
            <a:ext cx="2222308" cy="247337"/>
          </a:xfrm>
          <a:prstGeom prst="rect">
            <a:avLst/>
          </a:prstGeom>
        </p:spPr>
      </p:pic>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sp>
        <p:nvSpPr>
          <p:cNvPr id="5"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473901712"/>
      </p:ext>
    </p:extLst>
  </p:cSld>
  <p:clrMapOvr>
    <a:masterClrMapping/>
  </p:clrMapOvr>
  <p:extLst mod="1">
    <p:ext uri="{DCECCB84-F9BA-43D5-87BE-67443E8EF086}">
      <p15:sldGuideLst xmlns:p15="http://schemas.microsoft.com/office/powerpoint/2012/main">
        <p15:guide id="1" pos="3840" userDrawn="1">
          <p15:clr>
            <a:srgbClr val="FBAE40"/>
          </p15:clr>
        </p15:guide>
        <p15:guide id="2" pos="384" userDrawn="1">
          <p15:clr>
            <a:srgbClr val="FBAE40"/>
          </p15:clr>
        </p15:guide>
        <p15:guide id="3" pos="7296" userDrawn="1">
          <p15:clr>
            <a:srgbClr val="FBAE40"/>
          </p15:clr>
        </p15:guide>
        <p15:guide id="4" pos="2520" userDrawn="1">
          <p15:clr>
            <a:srgbClr val="FBAE40"/>
          </p15:clr>
        </p15:guide>
        <p15:guide id="5" pos="2784" userDrawn="1">
          <p15:clr>
            <a:srgbClr val="FBAE40"/>
          </p15:clr>
        </p15:guide>
        <p15:guide id="6" pos="4896" userDrawn="1">
          <p15:clr>
            <a:srgbClr val="FBAE40"/>
          </p15:clr>
        </p15:guide>
        <p15:guide id="7" pos="5160" userDrawn="1">
          <p15:clr>
            <a:srgbClr val="FBAE40"/>
          </p15:clr>
        </p15:guide>
        <p15:guide id="8" orient="horz" pos="2160" userDrawn="1">
          <p15:clr>
            <a:srgbClr val="FBAE40"/>
          </p15:clr>
        </p15:guide>
        <p15:guide id="9" orient="horz" pos="720" userDrawn="1">
          <p15:clr>
            <a:srgbClr val="FBAE40"/>
          </p15:clr>
        </p15:guide>
        <p15:guide id="10" orient="horz" pos="840" userDrawn="1">
          <p15:clr>
            <a:srgbClr val="FBAE40"/>
          </p15:clr>
        </p15:guide>
        <p15:guide id="11" orient="horz" pos="288" userDrawn="1">
          <p15:clr>
            <a:srgbClr val="FBAE40"/>
          </p15:clr>
        </p15:guide>
        <p15:guide id="12" orient="horz" pos="3888" userDrawn="1">
          <p15:clr>
            <a:srgbClr val="FBAE40"/>
          </p15:clr>
        </p15:guide>
        <p15:guide id="13" pos="9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Generic Content Slide_Blue">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3887469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0C078-9131-4E49-8A0D-400FEE8377B5}" type="datetimeFigureOut">
              <a:rPr lang="en-US" smtClean="0"/>
              <a:t>6/26/2018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16378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75" r:id="rId4"/>
    <p:sldLayoutId id="2147483674" r:id="rId5"/>
    <p:sldLayoutId id="2147483692" r:id="rId6"/>
    <p:sldLayoutId id="2147483691" r:id="rId7"/>
    <p:sldLayoutId id="2147483655" r:id="rId8"/>
    <p:sldLayoutId id="2147483688" r:id="rId9"/>
    <p:sldLayoutId id="2147483683" r:id="rId10"/>
    <p:sldLayoutId id="2147483684" r:id="rId11"/>
    <p:sldLayoutId id="2147483685" r:id="rId12"/>
    <p:sldLayoutId id="2147483686" r:id="rId13"/>
    <p:sldLayoutId id="2147483693" r:id="rId14"/>
    <p:sldLayoutId id="2147483687" r:id="rId15"/>
    <p:sldLayoutId id="2147483694" r:id="rId16"/>
    <p:sldLayoutId id="2147483695" r:id="rId17"/>
    <p:sldLayoutId id="2147483696" r:id="rId18"/>
    <p:sldLayoutId id="2147483697" r:id="rId19"/>
    <p:sldLayoutId id="2147483698" r:id="rId20"/>
    <p:sldLayoutId id="2147483699" r:id="rId21"/>
    <p:sldLayoutId id="2147483701" r:id="rId22"/>
    <p:sldLayoutId id="2147483702" r:id="rId23"/>
    <p:sldLayoutId id="2147483676" r:id="rId24"/>
    <p:sldLayoutId id="2147483678" r:id="rId25"/>
    <p:sldLayoutId id="2147483679" r:id="rId26"/>
    <p:sldLayoutId id="2147483680" r:id="rId27"/>
    <p:sldLayoutId id="2147483681" r:id="rId28"/>
    <p:sldLayoutId id="2147483682" r:id="rId29"/>
    <p:sldLayoutId id="2147483660" r:id="rId30"/>
    <p:sldLayoutId id="2147483689" r:id="rId31"/>
  </p:sldLayoutIdLst>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CAST</a:t>
            </a:r>
          </a:p>
        </p:txBody>
      </p:sp>
      <p:sp>
        <p:nvSpPr>
          <p:cNvPr id="3" name="Text Placeholder 2"/>
          <p:cNvSpPr>
            <a:spLocks noGrp="1"/>
          </p:cNvSpPr>
          <p:nvPr>
            <p:ph type="body" sz="quarter" idx="16"/>
          </p:nvPr>
        </p:nvSpPr>
        <p:spPr/>
        <p:txBody>
          <a:bodyPr/>
          <a:lstStyle/>
          <a:p>
            <a:r>
              <a:rPr lang="en-US" dirty="0"/>
              <a:t>The Leader in Software Analytics &amp; Risk Prevention</a:t>
            </a:r>
          </a:p>
        </p:txBody>
      </p:sp>
      <p:sp>
        <p:nvSpPr>
          <p:cNvPr id="4" name="Text Placeholder 3"/>
          <p:cNvSpPr>
            <a:spLocks noGrp="1"/>
          </p:cNvSpPr>
          <p:nvPr>
            <p:ph type="body" sz="quarter" idx="17"/>
          </p:nvPr>
        </p:nvSpPr>
        <p:spPr/>
        <p:txBody>
          <a:bodyPr/>
          <a:lstStyle/>
          <a:p>
            <a:r>
              <a:rPr lang="en-US" dirty="0"/>
              <a:t>Generic Graph Definition</a:t>
            </a:r>
          </a:p>
        </p:txBody>
      </p:sp>
    </p:spTree>
    <p:extLst>
      <p:ext uri="{BB962C8B-B14F-4D97-AF65-F5344CB8AC3E}">
        <p14:creationId xmlns:p14="http://schemas.microsoft.com/office/powerpoint/2010/main" val="2712552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Pie chart</a:t>
            </a:r>
          </a:p>
        </p:txBody>
      </p:sp>
      <p:sp>
        <p:nvSpPr>
          <p:cNvPr id="3" name="Text Placeholder 2"/>
          <p:cNvSpPr>
            <a:spLocks noGrp="1"/>
          </p:cNvSpPr>
          <p:nvPr>
            <p:ph type="body" sz="quarter" idx="13"/>
          </p:nvPr>
        </p:nvSpPr>
        <p:spPr>
          <a:xfrm>
            <a:off x="642730" y="1081253"/>
            <a:ext cx="10939670" cy="4351338"/>
          </a:xfrm>
        </p:spPr>
        <p:txBody>
          <a:bodyPr/>
          <a:lstStyle/>
          <a:p>
            <a:r>
              <a:rPr lang="en-US" sz="1200" dirty="0"/>
              <a:t>GRAPH;GENERIC_GRAPH;ROW1=TECHNOLOGIES,COL1=METRICS,TECHNOLOGIES=ALL,METRICS=10151</a:t>
            </a:r>
          </a:p>
          <a:p>
            <a:r>
              <a:rPr lang="en-US" sz="1200" dirty="0"/>
              <a:t>GRAPH;GENERIC_GRAPH;ROW1=MODULES,COL1=METRICS,MODULES=ALL,METRICS=10151</a:t>
            </a:r>
          </a:p>
          <a:p>
            <a:endParaRPr lang="en-US" dirty="0"/>
          </a:p>
        </p:txBody>
      </p:sp>
      <p:graphicFrame>
        <p:nvGraphicFramePr>
          <p:cNvPr id="4" name="Chart 3" descr="GRAPH;GENERIC_GRAPH;ROW1=TECHNOLOGIES,COL1=METRICS,TECHNOLOGIES=ALL,METRICS=10151"/>
          <p:cNvGraphicFramePr/>
          <p:nvPr>
            <p:extLst>
              <p:ext uri="{D42A27DB-BD31-4B8C-83A1-F6EECF244321}">
                <p14:modId xmlns:p14="http://schemas.microsoft.com/office/powerpoint/2010/main" val="3288610499"/>
              </p:ext>
            </p:extLst>
          </p:nvPr>
        </p:nvGraphicFramePr>
        <p:xfrm>
          <a:off x="642730" y="2089269"/>
          <a:ext cx="5337656" cy="38280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descr="GRAPH;GENERIC_GRAPH;ROW1=MODULES,COL1=METRICS,MODULES=ALL,METRICS=10151"/>
          <p:cNvGraphicFramePr/>
          <p:nvPr>
            <p:extLst>
              <p:ext uri="{D42A27DB-BD31-4B8C-83A1-F6EECF244321}">
                <p14:modId xmlns:p14="http://schemas.microsoft.com/office/powerpoint/2010/main" val="2724615435"/>
              </p:ext>
            </p:extLst>
          </p:nvPr>
        </p:nvGraphicFramePr>
        <p:xfrm>
          <a:off x="5900529" y="2089269"/>
          <a:ext cx="5524215" cy="369142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92657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Data to populate</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sp>
        <p:nvSpPr>
          <p:cNvPr id="46" name="TextBox 45"/>
          <p:cNvSpPr txBox="1"/>
          <p:nvPr/>
        </p:nvSpPr>
        <p:spPr>
          <a:xfrm>
            <a:off x="744070" y="5764646"/>
            <a:ext cx="10703859" cy="367553"/>
          </a:xfrm>
          <a:prstGeom prst="rect">
            <a:avLst/>
          </a:prstGeom>
        </p:spPr>
        <p:txBody>
          <a:bodyPr vert="horz" wrap="square" lIns="91440" tIns="45720" rIns="91440" bIns="45720" rtlCol="0" anchor="t">
            <a:noAutofit/>
          </a:bodyPr>
          <a:lstStyle/>
          <a:p>
            <a:r>
              <a:rPr lang="en-US" sz="1200" dirty="0">
                <a:solidFill>
                  <a:schemeClr val="tx1">
                    <a:lumMod val="50000"/>
                    <a:lumOff val="50000"/>
                  </a:schemeClr>
                </a:solidFill>
              </a:rPr>
              <a:t>* To get results on violations or critical violations on a specific metrics, add the axis “METRICS=M” where M is a metric id from quality model (</a:t>
            </a:r>
            <a:r>
              <a:rPr lang="en-US" sz="1200" dirty="0" err="1">
                <a:solidFill>
                  <a:schemeClr val="tx1">
                    <a:lumMod val="50000"/>
                    <a:lumOff val="50000"/>
                  </a:schemeClr>
                </a:solidFill>
              </a:rPr>
              <a:t>eg</a:t>
            </a:r>
            <a:r>
              <a:rPr lang="en-US" sz="1200" dirty="0">
                <a:solidFill>
                  <a:schemeClr val="tx1">
                    <a:lumMod val="50000"/>
                    <a:lumOff val="50000"/>
                  </a:schemeClr>
                </a:solidFill>
              </a:rPr>
              <a:t> slide 6)</a:t>
            </a:r>
          </a:p>
        </p:txBody>
      </p:sp>
      <p:sp>
        <p:nvSpPr>
          <p:cNvPr id="78" name="Text Placeholder 7">
            <a:extLst>
              <a:ext uri="{FF2B5EF4-FFF2-40B4-BE49-F238E27FC236}">
                <a16:creationId xmlns:a16="http://schemas.microsoft.com/office/drawing/2014/main" id="{80A017E8-33DB-41EC-AE7A-579049F6551F}"/>
              </a:ext>
            </a:extLst>
          </p:cNvPr>
          <p:cNvSpPr>
            <a:spLocks noGrp="1"/>
          </p:cNvSpPr>
          <p:nvPr>
            <p:ph type="body" sz="quarter" idx="13"/>
          </p:nvPr>
        </p:nvSpPr>
        <p:spPr>
          <a:xfrm>
            <a:off x="328706" y="1333500"/>
            <a:ext cx="11253694" cy="4351338"/>
          </a:xfrm>
        </p:spPr>
        <p:txBody>
          <a:bodyPr>
            <a:normAutofit/>
          </a:bodyPr>
          <a:lstStyle/>
          <a:p>
            <a:pPr marL="0" indent="0">
              <a:buNone/>
            </a:pPr>
            <a:r>
              <a:rPr lang="en-US" dirty="0"/>
              <a:t>AXIS					VALUES</a:t>
            </a:r>
          </a:p>
          <a:p>
            <a:r>
              <a:rPr lang="fr-FR" dirty="0">
                <a:solidFill>
                  <a:schemeClr val="accent5">
                    <a:lumMod val="75000"/>
                  </a:schemeClr>
                </a:solidFill>
              </a:rPr>
              <a:t>SNAPSHOTS</a:t>
            </a:r>
          </a:p>
          <a:p>
            <a:r>
              <a:rPr lang="fr-FR" dirty="0">
                <a:solidFill>
                  <a:schemeClr val="accent2"/>
                </a:solidFill>
              </a:rPr>
              <a:t>METRICS</a:t>
            </a:r>
          </a:p>
          <a:p>
            <a:endParaRPr lang="fr-FR" dirty="0">
              <a:solidFill>
                <a:schemeClr val="accent3"/>
              </a:solidFill>
            </a:endParaRPr>
          </a:p>
          <a:p>
            <a:endParaRPr lang="fr-FR" dirty="0">
              <a:solidFill>
                <a:schemeClr val="accent3"/>
              </a:solidFill>
            </a:endParaRPr>
          </a:p>
          <a:p>
            <a:endParaRPr lang="fr-FR" dirty="0">
              <a:solidFill>
                <a:schemeClr val="accent3"/>
              </a:solidFill>
            </a:endParaRPr>
          </a:p>
          <a:p>
            <a:r>
              <a:rPr lang="fr-FR" dirty="0">
                <a:solidFill>
                  <a:schemeClr val="accent3"/>
                </a:solidFill>
              </a:rPr>
              <a:t>MODULES</a:t>
            </a:r>
          </a:p>
          <a:p>
            <a:r>
              <a:rPr lang="fr-FR" dirty="0">
                <a:solidFill>
                  <a:schemeClr val="accent6"/>
                </a:solidFill>
              </a:rPr>
              <a:t>TECHNOLOGIES</a:t>
            </a:r>
          </a:p>
          <a:p>
            <a:r>
              <a:rPr lang="fr-FR" dirty="0">
                <a:solidFill>
                  <a:srgbClr val="00B0F0"/>
                </a:solidFill>
              </a:rPr>
              <a:t>VIOLATIONS *</a:t>
            </a:r>
          </a:p>
          <a:p>
            <a:r>
              <a:rPr lang="fr-FR" dirty="0">
                <a:solidFill>
                  <a:schemeClr val="accent1"/>
                </a:solidFill>
              </a:rPr>
              <a:t>CRITICAL_VIOLATIONS *</a:t>
            </a:r>
          </a:p>
        </p:txBody>
      </p:sp>
      <p:sp>
        <p:nvSpPr>
          <p:cNvPr id="79" name="Rectangle: Rounded Corners 78">
            <a:extLst>
              <a:ext uri="{FF2B5EF4-FFF2-40B4-BE49-F238E27FC236}">
                <a16:creationId xmlns:a16="http://schemas.microsoft.com/office/drawing/2014/main" id="{6E8B87D7-9672-4F2D-B43F-5595AB3F26D2}"/>
              </a:ext>
            </a:extLst>
          </p:cNvPr>
          <p:cNvSpPr/>
          <p:nvPr/>
        </p:nvSpPr>
        <p:spPr>
          <a:xfrm>
            <a:off x="3477775" y="1767155"/>
            <a:ext cx="998420"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CURRENT</a:t>
            </a:r>
            <a:endParaRPr lang="en-US" dirty="0"/>
          </a:p>
        </p:txBody>
      </p:sp>
      <p:sp>
        <p:nvSpPr>
          <p:cNvPr id="80" name="Rectangle: Rounded Corners 79">
            <a:extLst>
              <a:ext uri="{FF2B5EF4-FFF2-40B4-BE49-F238E27FC236}">
                <a16:creationId xmlns:a16="http://schemas.microsoft.com/office/drawing/2014/main" id="{3EAB9C92-F859-404A-93E3-CD517D6F3A04}"/>
              </a:ext>
            </a:extLst>
          </p:cNvPr>
          <p:cNvSpPr/>
          <p:nvPr/>
        </p:nvSpPr>
        <p:spPr>
          <a:xfrm>
            <a:off x="4540657" y="1767155"/>
            <a:ext cx="1102877"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PREVIOUS</a:t>
            </a:r>
            <a:endParaRPr lang="en-US" dirty="0"/>
          </a:p>
        </p:txBody>
      </p:sp>
      <p:sp>
        <p:nvSpPr>
          <p:cNvPr id="81" name="Rectangle: Rounded Corners 80">
            <a:extLst>
              <a:ext uri="{FF2B5EF4-FFF2-40B4-BE49-F238E27FC236}">
                <a16:creationId xmlns:a16="http://schemas.microsoft.com/office/drawing/2014/main" id="{30A1E25A-633F-4213-9AFC-C65F1F14D91A}"/>
              </a:ext>
            </a:extLst>
          </p:cNvPr>
          <p:cNvSpPr/>
          <p:nvPr/>
        </p:nvSpPr>
        <p:spPr>
          <a:xfrm>
            <a:off x="5707996" y="1767155"/>
            <a:ext cx="719193"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EVOL</a:t>
            </a:r>
            <a:endParaRPr lang="en-US" dirty="0"/>
          </a:p>
        </p:txBody>
      </p:sp>
      <p:sp>
        <p:nvSpPr>
          <p:cNvPr id="82" name="Rectangle: Rounded Corners 81">
            <a:extLst>
              <a:ext uri="{FF2B5EF4-FFF2-40B4-BE49-F238E27FC236}">
                <a16:creationId xmlns:a16="http://schemas.microsoft.com/office/drawing/2014/main" id="{4E4267A8-32FB-43E5-B770-A93DEECEAF01}"/>
              </a:ext>
            </a:extLst>
          </p:cNvPr>
          <p:cNvSpPr/>
          <p:nvPr/>
        </p:nvSpPr>
        <p:spPr>
          <a:xfrm>
            <a:off x="6491651" y="1767155"/>
            <a:ext cx="1510302"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EVOL_PERCENT</a:t>
            </a:r>
            <a:endParaRPr lang="en-US" dirty="0"/>
          </a:p>
        </p:txBody>
      </p:sp>
      <p:sp>
        <p:nvSpPr>
          <p:cNvPr id="83" name="Rectangle: Rounded Corners 82">
            <a:extLst>
              <a:ext uri="{FF2B5EF4-FFF2-40B4-BE49-F238E27FC236}">
                <a16:creationId xmlns:a16="http://schemas.microsoft.com/office/drawing/2014/main" id="{37232080-FB84-4CD3-B308-5466BF6CA5D4}"/>
              </a:ext>
            </a:extLst>
          </p:cNvPr>
          <p:cNvSpPr/>
          <p:nvPr/>
        </p:nvSpPr>
        <p:spPr>
          <a:xfrm>
            <a:off x="8066415" y="1767155"/>
            <a:ext cx="539991"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84" name="Rectangle: Rounded Corners 83">
            <a:extLst>
              <a:ext uri="{FF2B5EF4-FFF2-40B4-BE49-F238E27FC236}">
                <a16:creationId xmlns:a16="http://schemas.microsoft.com/office/drawing/2014/main" id="{42432481-377F-47D3-AB95-6ADCE249D7AF}"/>
              </a:ext>
            </a:extLst>
          </p:cNvPr>
          <p:cNvSpPr/>
          <p:nvPr/>
        </p:nvSpPr>
        <p:spPr>
          <a:xfrm>
            <a:off x="3493539" y="2203333"/>
            <a:ext cx="560589"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&lt;ID&gt;</a:t>
            </a:r>
            <a:endParaRPr lang="en-US" dirty="0"/>
          </a:p>
        </p:txBody>
      </p:sp>
      <p:sp>
        <p:nvSpPr>
          <p:cNvPr id="85" name="Rectangle: Rounded Corners 84">
            <a:extLst>
              <a:ext uri="{FF2B5EF4-FFF2-40B4-BE49-F238E27FC236}">
                <a16:creationId xmlns:a16="http://schemas.microsoft.com/office/drawing/2014/main" id="{757AA775-0A19-4D90-AAE6-B71F47E08E16}"/>
              </a:ext>
            </a:extLst>
          </p:cNvPr>
          <p:cNvSpPr/>
          <p:nvPr/>
        </p:nvSpPr>
        <p:spPr>
          <a:xfrm>
            <a:off x="4121612" y="2203333"/>
            <a:ext cx="154070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HEALTH_FACTOR</a:t>
            </a:r>
            <a:endParaRPr lang="en-US" dirty="0"/>
          </a:p>
        </p:txBody>
      </p:sp>
      <p:sp>
        <p:nvSpPr>
          <p:cNvPr id="86" name="Rectangle: Rounded Corners 85">
            <a:extLst>
              <a:ext uri="{FF2B5EF4-FFF2-40B4-BE49-F238E27FC236}">
                <a16:creationId xmlns:a16="http://schemas.microsoft.com/office/drawing/2014/main" id="{B16D7162-1C5E-4F2D-B4D9-3DF736727E59}"/>
              </a:ext>
            </a:extLst>
          </p:cNvPr>
          <p:cNvSpPr/>
          <p:nvPr/>
        </p:nvSpPr>
        <p:spPr>
          <a:xfrm>
            <a:off x="5729804" y="2203333"/>
            <a:ext cx="179085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BUSINESS_CRITERIA</a:t>
            </a:r>
            <a:endParaRPr lang="en-US" dirty="0"/>
          </a:p>
        </p:txBody>
      </p:sp>
      <p:sp>
        <p:nvSpPr>
          <p:cNvPr id="87" name="Rectangle: Rounded Corners 86">
            <a:extLst>
              <a:ext uri="{FF2B5EF4-FFF2-40B4-BE49-F238E27FC236}">
                <a16:creationId xmlns:a16="http://schemas.microsoft.com/office/drawing/2014/main" id="{54AF79F4-FBBC-427E-AF8B-0132AD716EAF}"/>
              </a:ext>
            </a:extLst>
          </p:cNvPr>
          <p:cNvSpPr/>
          <p:nvPr/>
        </p:nvSpPr>
        <p:spPr>
          <a:xfrm>
            <a:off x="7588146" y="2203333"/>
            <a:ext cx="1887485"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TECHNICAL_CRITERIA</a:t>
            </a:r>
            <a:endParaRPr lang="en-US" dirty="0"/>
          </a:p>
        </p:txBody>
      </p:sp>
      <p:sp>
        <p:nvSpPr>
          <p:cNvPr id="88" name="Rectangle: Rounded Corners 87">
            <a:extLst>
              <a:ext uri="{FF2B5EF4-FFF2-40B4-BE49-F238E27FC236}">
                <a16:creationId xmlns:a16="http://schemas.microsoft.com/office/drawing/2014/main" id="{20439B51-02B3-46C4-BE31-E104F5532CB1}"/>
              </a:ext>
            </a:extLst>
          </p:cNvPr>
          <p:cNvSpPr/>
          <p:nvPr/>
        </p:nvSpPr>
        <p:spPr>
          <a:xfrm>
            <a:off x="3505085" y="2639376"/>
            <a:ext cx="1500390"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QUALITY_RULES</a:t>
            </a:r>
            <a:endParaRPr lang="en-US" dirty="0"/>
          </a:p>
        </p:txBody>
      </p:sp>
      <p:sp>
        <p:nvSpPr>
          <p:cNvPr id="89" name="Rectangle: Rounded Corners 88">
            <a:extLst>
              <a:ext uri="{FF2B5EF4-FFF2-40B4-BE49-F238E27FC236}">
                <a16:creationId xmlns:a16="http://schemas.microsoft.com/office/drawing/2014/main" id="{FD68F2ED-20F6-4E64-9F72-DE4D9EB81091}"/>
              </a:ext>
            </a:extLst>
          </p:cNvPr>
          <p:cNvSpPr/>
          <p:nvPr/>
        </p:nvSpPr>
        <p:spPr>
          <a:xfrm>
            <a:off x="3505706" y="3074009"/>
            <a:ext cx="176927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TECHNICAL_SIZING</a:t>
            </a:r>
            <a:endParaRPr lang="en-US" dirty="0"/>
          </a:p>
        </p:txBody>
      </p:sp>
      <p:sp>
        <p:nvSpPr>
          <p:cNvPr id="90" name="Rectangle: Rounded Corners 89">
            <a:extLst>
              <a:ext uri="{FF2B5EF4-FFF2-40B4-BE49-F238E27FC236}">
                <a16:creationId xmlns:a16="http://schemas.microsoft.com/office/drawing/2014/main" id="{27EA5D50-65CA-4F98-A47C-52B1C6490B2F}"/>
              </a:ext>
            </a:extLst>
          </p:cNvPr>
          <p:cNvSpPr/>
          <p:nvPr/>
        </p:nvSpPr>
        <p:spPr>
          <a:xfrm>
            <a:off x="5336329" y="3074009"/>
            <a:ext cx="1913713"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FUNCTIONAL_WEIGHT</a:t>
            </a:r>
            <a:endParaRPr lang="en-US" dirty="0"/>
          </a:p>
        </p:txBody>
      </p:sp>
      <p:sp>
        <p:nvSpPr>
          <p:cNvPr id="91" name="Rectangle: Rounded Corners 90">
            <a:extLst>
              <a:ext uri="{FF2B5EF4-FFF2-40B4-BE49-F238E27FC236}">
                <a16:creationId xmlns:a16="http://schemas.microsoft.com/office/drawing/2014/main" id="{05E700DC-47B1-40D3-BC32-A4D061685618}"/>
              </a:ext>
            </a:extLst>
          </p:cNvPr>
          <p:cNvSpPr/>
          <p:nvPr/>
        </p:nvSpPr>
        <p:spPr>
          <a:xfrm>
            <a:off x="7311387" y="3074009"/>
            <a:ext cx="1608804"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TECHNICAL_DEBT</a:t>
            </a:r>
            <a:endParaRPr lang="en-US" dirty="0"/>
          </a:p>
        </p:txBody>
      </p:sp>
      <p:sp>
        <p:nvSpPr>
          <p:cNvPr id="92" name="Rectangle: Rounded Corners 91">
            <a:extLst>
              <a:ext uri="{FF2B5EF4-FFF2-40B4-BE49-F238E27FC236}">
                <a16:creationId xmlns:a16="http://schemas.microsoft.com/office/drawing/2014/main" id="{F8B2B9A8-84CB-437A-A734-C7F9A7A53841}"/>
              </a:ext>
            </a:extLst>
          </p:cNvPr>
          <p:cNvSpPr/>
          <p:nvPr/>
        </p:nvSpPr>
        <p:spPr>
          <a:xfrm>
            <a:off x="8981536" y="3074009"/>
            <a:ext cx="106496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VIOLATION</a:t>
            </a:r>
            <a:endParaRPr lang="en-US" dirty="0"/>
          </a:p>
        </p:txBody>
      </p:sp>
      <p:sp>
        <p:nvSpPr>
          <p:cNvPr id="93" name="Rectangle: Rounded Corners 92">
            <a:extLst>
              <a:ext uri="{FF2B5EF4-FFF2-40B4-BE49-F238E27FC236}">
                <a16:creationId xmlns:a16="http://schemas.microsoft.com/office/drawing/2014/main" id="{5B5D7B95-9610-480E-8B66-273596C5A78C}"/>
              </a:ext>
            </a:extLst>
          </p:cNvPr>
          <p:cNvSpPr/>
          <p:nvPr/>
        </p:nvSpPr>
        <p:spPr>
          <a:xfrm>
            <a:off x="10107848" y="3074009"/>
            <a:ext cx="1813035"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CRITICAL_VIOLATION</a:t>
            </a:r>
            <a:endParaRPr lang="en-US" dirty="0"/>
          </a:p>
        </p:txBody>
      </p:sp>
      <p:sp>
        <p:nvSpPr>
          <p:cNvPr id="94" name="Rectangle: Rounded Corners 93">
            <a:extLst>
              <a:ext uri="{FF2B5EF4-FFF2-40B4-BE49-F238E27FC236}">
                <a16:creationId xmlns:a16="http://schemas.microsoft.com/office/drawing/2014/main" id="{B331BD88-E1A4-4529-B289-E70E95DAC8BC}"/>
              </a:ext>
            </a:extLst>
          </p:cNvPr>
          <p:cNvSpPr/>
          <p:nvPr/>
        </p:nvSpPr>
        <p:spPr>
          <a:xfrm>
            <a:off x="3505706" y="3486840"/>
            <a:ext cx="106496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RUN_TIME</a:t>
            </a:r>
            <a:endParaRPr lang="en-US" dirty="0"/>
          </a:p>
        </p:txBody>
      </p:sp>
      <p:sp>
        <p:nvSpPr>
          <p:cNvPr id="95" name="Rectangle: Rounded Corners 94">
            <a:extLst>
              <a:ext uri="{FF2B5EF4-FFF2-40B4-BE49-F238E27FC236}">
                <a16:creationId xmlns:a16="http://schemas.microsoft.com/office/drawing/2014/main" id="{E3243A06-0F4F-49B9-8868-0D08F048E206}"/>
              </a:ext>
            </a:extLst>
          </p:cNvPr>
          <p:cNvSpPr/>
          <p:nvPr/>
        </p:nvSpPr>
        <p:spPr>
          <a:xfrm>
            <a:off x="3502534" y="3978678"/>
            <a:ext cx="998420" cy="3220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&lt;NAME&gt;</a:t>
            </a:r>
            <a:endParaRPr lang="en-US" dirty="0"/>
          </a:p>
        </p:txBody>
      </p:sp>
      <p:sp>
        <p:nvSpPr>
          <p:cNvPr id="96" name="Rectangle: Rounded Corners 95">
            <a:extLst>
              <a:ext uri="{FF2B5EF4-FFF2-40B4-BE49-F238E27FC236}">
                <a16:creationId xmlns:a16="http://schemas.microsoft.com/office/drawing/2014/main" id="{43E95E54-B0B3-4879-A37D-9FA81C9D2711}"/>
              </a:ext>
            </a:extLst>
          </p:cNvPr>
          <p:cNvSpPr/>
          <p:nvPr/>
        </p:nvSpPr>
        <p:spPr>
          <a:xfrm>
            <a:off x="4565416" y="3978678"/>
            <a:ext cx="524699" cy="3220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97" name="Rectangle: Rounded Corners 96">
            <a:extLst>
              <a:ext uri="{FF2B5EF4-FFF2-40B4-BE49-F238E27FC236}">
                <a16:creationId xmlns:a16="http://schemas.microsoft.com/office/drawing/2014/main" id="{0A64C557-7AFB-43E7-A7DA-F16DEC5B8D52}"/>
              </a:ext>
            </a:extLst>
          </p:cNvPr>
          <p:cNvSpPr/>
          <p:nvPr/>
        </p:nvSpPr>
        <p:spPr>
          <a:xfrm>
            <a:off x="3507792" y="4383325"/>
            <a:ext cx="998420" cy="32208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&lt;NAME&gt;</a:t>
            </a:r>
            <a:endParaRPr lang="en-US" dirty="0"/>
          </a:p>
        </p:txBody>
      </p:sp>
      <p:sp>
        <p:nvSpPr>
          <p:cNvPr id="98" name="Rectangle: Rounded Corners 97">
            <a:extLst>
              <a:ext uri="{FF2B5EF4-FFF2-40B4-BE49-F238E27FC236}">
                <a16:creationId xmlns:a16="http://schemas.microsoft.com/office/drawing/2014/main" id="{59A55421-CBF8-4F4A-AE0D-88ED23180E5E}"/>
              </a:ext>
            </a:extLst>
          </p:cNvPr>
          <p:cNvSpPr/>
          <p:nvPr/>
        </p:nvSpPr>
        <p:spPr>
          <a:xfrm>
            <a:off x="4570674" y="4383325"/>
            <a:ext cx="524699" cy="32208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99" name="Rectangle: Rounded Corners 98">
            <a:extLst>
              <a:ext uri="{FF2B5EF4-FFF2-40B4-BE49-F238E27FC236}">
                <a16:creationId xmlns:a16="http://schemas.microsoft.com/office/drawing/2014/main" id="{0BA8A691-B80B-4EA2-B63B-55156A4C3532}"/>
              </a:ext>
            </a:extLst>
          </p:cNvPr>
          <p:cNvSpPr/>
          <p:nvPr/>
        </p:nvSpPr>
        <p:spPr>
          <a:xfrm>
            <a:off x="3509445" y="4780169"/>
            <a:ext cx="998420"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TOTAL</a:t>
            </a:r>
            <a:endParaRPr lang="en-US" dirty="0"/>
          </a:p>
        </p:txBody>
      </p:sp>
      <p:sp>
        <p:nvSpPr>
          <p:cNvPr id="100" name="Rectangle: Rounded Corners 99">
            <a:extLst>
              <a:ext uri="{FF2B5EF4-FFF2-40B4-BE49-F238E27FC236}">
                <a16:creationId xmlns:a16="http://schemas.microsoft.com/office/drawing/2014/main" id="{E95954FF-BE49-43F9-BAF9-AC926EAA17C7}"/>
              </a:ext>
            </a:extLst>
          </p:cNvPr>
          <p:cNvSpPr/>
          <p:nvPr/>
        </p:nvSpPr>
        <p:spPr>
          <a:xfrm>
            <a:off x="4572327" y="4780169"/>
            <a:ext cx="757808"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ADDED</a:t>
            </a:r>
            <a:endParaRPr lang="en-US" dirty="0"/>
          </a:p>
        </p:txBody>
      </p:sp>
      <p:sp>
        <p:nvSpPr>
          <p:cNvPr id="101" name="Rectangle: Rounded Corners 100">
            <a:extLst>
              <a:ext uri="{FF2B5EF4-FFF2-40B4-BE49-F238E27FC236}">
                <a16:creationId xmlns:a16="http://schemas.microsoft.com/office/drawing/2014/main" id="{69C342D9-809D-4A99-A064-F22BC7F5D708}"/>
              </a:ext>
            </a:extLst>
          </p:cNvPr>
          <p:cNvSpPr/>
          <p:nvPr/>
        </p:nvSpPr>
        <p:spPr>
          <a:xfrm>
            <a:off x="5396478" y="4780169"/>
            <a:ext cx="1036683"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REMOVED</a:t>
            </a:r>
            <a:endParaRPr lang="en-US" dirty="0"/>
          </a:p>
        </p:txBody>
      </p:sp>
      <p:sp>
        <p:nvSpPr>
          <p:cNvPr id="102" name="Rectangle: Rounded Corners 101">
            <a:extLst>
              <a:ext uri="{FF2B5EF4-FFF2-40B4-BE49-F238E27FC236}">
                <a16:creationId xmlns:a16="http://schemas.microsoft.com/office/drawing/2014/main" id="{F5CC31FC-362C-4AB5-A409-038FAD8BFBB2}"/>
              </a:ext>
            </a:extLst>
          </p:cNvPr>
          <p:cNvSpPr/>
          <p:nvPr/>
        </p:nvSpPr>
        <p:spPr>
          <a:xfrm>
            <a:off x="6497624" y="4771529"/>
            <a:ext cx="484353"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103" name="Rectangle: Rounded Corners 102">
            <a:extLst>
              <a:ext uri="{FF2B5EF4-FFF2-40B4-BE49-F238E27FC236}">
                <a16:creationId xmlns:a16="http://schemas.microsoft.com/office/drawing/2014/main" id="{3BE1BA3F-13EC-4FF7-AF16-DD98992BAD4D}"/>
              </a:ext>
            </a:extLst>
          </p:cNvPr>
          <p:cNvSpPr/>
          <p:nvPr/>
        </p:nvSpPr>
        <p:spPr>
          <a:xfrm>
            <a:off x="3502534" y="5201640"/>
            <a:ext cx="998420"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TOTAL</a:t>
            </a:r>
            <a:endParaRPr lang="en-US" dirty="0"/>
          </a:p>
        </p:txBody>
      </p:sp>
      <p:sp>
        <p:nvSpPr>
          <p:cNvPr id="104" name="Rectangle: Rounded Corners 103">
            <a:extLst>
              <a:ext uri="{FF2B5EF4-FFF2-40B4-BE49-F238E27FC236}">
                <a16:creationId xmlns:a16="http://schemas.microsoft.com/office/drawing/2014/main" id="{73C4F50B-C244-4E55-87DB-8537FCAC54C2}"/>
              </a:ext>
            </a:extLst>
          </p:cNvPr>
          <p:cNvSpPr/>
          <p:nvPr/>
        </p:nvSpPr>
        <p:spPr>
          <a:xfrm>
            <a:off x="4565416" y="5201640"/>
            <a:ext cx="757808"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ADDED</a:t>
            </a:r>
            <a:endParaRPr lang="en-US" dirty="0"/>
          </a:p>
        </p:txBody>
      </p:sp>
      <p:sp>
        <p:nvSpPr>
          <p:cNvPr id="105" name="Rectangle: Rounded Corners 104">
            <a:extLst>
              <a:ext uri="{FF2B5EF4-FFF2-40B4-BE49-F238E27FC236}">
                <a16:creationId xmlns:a16="http://schemas.microsoft.com/office/drawing/2014/main" id="{72607859-AE95-4EF6-BD2B-D37727AF2584}"/>
              </a:ext>
            </a:extLst>
          </p:cNvPr>
          <p:cNvSpPr/>
          <p:nvPr/>
        </p:nvSpPr>
        <p:spPr>
          <a:xfrm>
            <a:off x="5389567" y="5201640"/>
            <a:ext cx="1036683"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REMOVED</a:t>
            </a:r>
            <a:endParaRPr lang="en-US" dirty="0"/>
          </a:p>
        </p:txBody>
      </p:sp>
      <p:sp>
        <p:nvSpPr>
          <p:cNvPr id="106" name="Rectangle: Rounded Corners 105">
            <a:extLst>
              <a:ext uri="{FF2B5EF4-FFF2-40B4-BE49-F238E27FC236}">
                <a16:creationId xmlns:a16="http://schemas.microsoft.com/office/drawing/2014/main" id="{742411D3-552E-40C9-8C86-3427A7C9437B}"/>
              </a:ext>
            </a:extLst>
          </p:cNvPr>
          <p:cNvSpPr/>
          <p:nvPr/>
        </p:nvSpPr>
        <p:spPr>
          <a:xfrm>
            <a:off x="6490713" y="5193000"/>
            <a:ext cx="484353"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107" name="Rectangle: Rounded Corners 106">
            <a:extLst>
              <a:ext uri="{FF2B5EF4-FFF2-40B4-BE49-F238E27FC236}">
                <a16:creationId xmlns:a16="http://schemas.microsoft.com/office/drawing/2014/main" id="{6119B75E-7226-4451-B935-7256C1393CEC}"/>
              </a:ext>
            </a:extLst>
          </p:cNvPr>
          <p:cNvSpPr/>
          <p:nvPr/>
        </p:nvSpPr>
        <p:spPr>
          <a:xfrm>
            <a:off x="5122359" y="2649570"/>
            <a:ext cx="2296753"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CRITICAL_QUALITY_RULES</a:t>
            </a:r>
            <a:endParaRPr lang="en-US" dirty="0"/>
          </a:p>
        </p:txBody>
      </p:sp>
      <p:sp>
        <p:nvSpPr>
          <p:cNvPr id="35" name="Rectangle: Rounded Corners 34">
            <a:extLst>
              <a:ext uri="{FF2B5EF4-FFF2-40B4-BE49-F238E27FC236}">
                <a16:creationId xmlns:a16="http://schemas.microsoft.com/office/drawing/2014/main" id="{F2270BD1-60A3-4E04-AB63-4A4ECBC0191A}"/>
              </a:ext>
            </a:extLst>
          </p:cNvPr>
          <p:cNvSpPr/>
          <p:nvPr/>
        </p:nvSpPr>
        <p:spPr>
          <a:xfrm>
            <a:off x="4686677" y="3490689"/>
            <a:ext cx="238233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&lt;STANDARD TAG NAME&gt;**</a:t>
            </a:r>
          </a:p>
        </p:txBody>
      </p:sp>
      <p:sp>
        <p:nvSpPr>
          <p:cNvPr id="36" name="TextBox 35">
            <a:extLst>
              <a:ext uri="{FF2B5EF4-FFF2-40B4-BE49-F238E27FC236}">
                <a16:creationId xmlns:a16="http://schemas.microsoft.com/office/drawing/2014/main" id="{5ED69680-1964-47F4-A9EB-64FE0F09C846}"/>
              </a:ext>
            </a:extLst>
          </p:cNvPr>
          <p:cNvSpPr txBox="1"/>
          <p:nvPr/>
        </p:nvSpPr>
        <p:spPr>
          <a:xfrm>
            <a:off x="715662" y="6052369"/>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dirty="0"/>
              <a:t>** </a:t>
            </a:r>
            <a:r>
              <a:rPr lang="en-GB" dirty="0"/>
              <a:t>The selection of metrics by standard quality tag name should only be used for an application where the extension “Standard Quality Rules” is installed. If not, no metrics will be selected and </a:t>
            </a:r>
            <a:r>
              <a:rPr lang="en-US" dirty="0"/>
              <a:t>graph</a:t>
            </a:r>
            <a:r>
              <a:rPr lang="en-GB" dirty="0"/>
              <a:t> will be empty.</a:t>
            </a:r>
            <a:endParaRPr lang="en-US" dirty="0"/>
          </a:p>
        </p:txBody>
      </p:sp>
    </p:spTree>
    <p:extLst>
      <p:ext uri="{BB962C8B-B14F-4D97-AF65-F5344CB8AC3E}">
        <p14:creationId xmlns:p14="http://schemas.microsoft.com/office/powerpoint/2010/main" val="76914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Graph Structure</a:t>
            </a:r>
          </a:p>
        </p:txBody>
      </p:sp>
      <p:sp>
        <p:nvSpPr>
          <p:cNvPr id="8" name="Text Placeholder 7"/>
          <p:cNvSpPr>
            <a:spLocks noGrp="1"/>
          </p:cNvSpPr>
          <p:nvPr>
            <p:ph type="body" sz="quarter" idx="13"/>
          </p:nvPr>
        </p:nvSpPr>
        <p:spPr>
          <a:xfrm>
            <a:off x="642730" y="977153"/>
            <a:ext cx="10939670" cy="3157827"/>
          </a:xfrm>
        </p:spPr>
        <p:txBody>
          <a:bodyPr>
            <a:normAutofit fontScale="85000" lnSpcReduction="20000"/>
          </a:bodyPr>
          <a:lstStyle/>
          <a:p>
            <a:r>
              <a:rPr lang="en-GB" dirty="0"/>
              <a:t>A Graph component is built based on a table structure. The idea is to fill data into the table of the graph to populate it automatically. The table structure is the same as of the Generic table component:</a:t>
            </a:r>
          </a:p>
          <a:p>
            <a:r>
              <a:rPr lang="en-GB"/>
              <a:t>COL 1: </a:t>
            </a:r>
            <a:r>
              <a:rPr lang="en-GB" dirty="0"/>
              <a:t>1</a:t>
            </a:r>
            <a:r>
              <a:rPr lang="en-GB" baseline="30000" dirty="0"/>
              <a:t>st</a:t>
            </a:r>
            <a:r>
              <a:rPr lang="en-GB" dirty="0"/>
              <a:t> axis of information, </a:t>
            </a:r>
            <a:r>
              <a:rPr lang="en-GB" dirty="0">
                <a:solidFill>
                  <a:schemeClr val="accent1"/>
                </a:solidFill>
              </a:rPr>
              <a:t>mandatory</a:t>
            </a:r>
            <a:endParaRPr lang="en-US" dirty="0"/>
          </a:p>
          <a:p>
            <a:r>
              <a:rPr lang="en-GB" dirty="0"/>
              <a:t>ROW 1: 1</a:t>
            </a:r>
            <a:r>
              <a:rPr lang="en-GB" baseline="30000" dirty="0"/>
              <a:t>st</a:t>
            </a:r>
            <a:r>
              <a:rPr lang="en-GB" dirty="0"/>
              <a:t> axis of information, </a:t>
            </a:r>
            <a:r>
              <a:rPr lang="en-GB" dirty="0">
                <a:solidFill>
                  <a:schemeClr val="accent1"/>
                </a:solidFill>
              </a:rPr>
              <a:t>mandatory</a:t>
            </a:r>
            <a:endParaRPr lang="en-US" dirty="0"/>
          </a:p>
          <a:p>
            <a:r>
              <a:rPr lang="en-GB" dirty="0"/>
              <a:t>COL 11: 2</a:t>
            </a:r>
            <a:r>
              <a:rPr lang="en-GB" baseline="30000" dirty="0"/>
              <a:t>nd</a:t>
            </a:r>
            <a:r>
              <a:rPr lang="en-GB" dirty="0"/>
              <a:t> axis of information, </a:t>
            </a:r>
            <a:r>
              <a:rPr lang="en-GB" dirty="0">
                <a:solidFill>
                  <a:schemeClr val="accent5">
                    <a:lumMod val="75000"/>
                  </a:schemeClr>
                </a:solidFill>
              </a:rPr>
              <a:t>optional</a:t>
            </a:r>
            <a:endParaRPr lang="en-US" dirty="0"/>
          </a:p>
          <a:p>
            <a:r>
              <a:rPr lang="en-GB" dirty="0"/>
              <a:t>ROW 11: 2</a:t>
            </a:r>
            <a:r>
              <a:rPr lang="en-GB" baseline="30000" dirty="0"/>
              <a:t>nd</a:t>
            </a:r>
            <a:r>
              <a:rPr lang="en-GB" dirty="0"/>
              <a:t> axis of information, </a:t>
            </a:r>
            <a:r>
              <a:rPr lang="en-GB" dirty="0">
                <a:solidFill>
                  <a:schemeClr val="accent5">
                    <a:lumMod val="75000"/>
                  </a:schemeClr>
                </a:solidFill>
              </a:rPr>
              <a:t>optional</a:t>
            </a:r>
          </a:p>
          <a:p>
            <a:r>
              <a:rPr lang="en-GB" dirty="0">
                <a:solidFill>
                  <a:schemeClr val="accent5">
                    <a:lumMod val="75000"/>
                  </a:schemeClr>
                </a:solidFill>
              </a:rPr>
              <a:t>ALT STRUCTURE </a:t>
            </a:r>
          </a:p>
          <a:p>
            <a:r>
              <a:rPr lang="en-US" dirty="0"/>
              <a:t>TABLE;GENERIC_TABLE;COL1=</a:t>
            </a:r>
            <a:r>
              <a:rPr lang="en-US" dirty="0">
                <a:solidFill>
                  <a:schemeClr val="accent2"/>
                </a:solidFill>
              </a:rPr>
              <a:t>A</a:t>
            </a:r>
            <a:r>
              <a:rPr lang="en-US" dirty="0"/>
              <a:t>,COL11=</a:t>
            </a:r>
            <a:r>
              <a:rPr lang="en-US" dirty="0">
                <a:solidFill>
                  <a:schemeClr val="accent2"/>
                </a:solidFill>
              </a:rPr>
              <a:t>B</a:t>
            </a:r>
            <a:r>
              <a:rPr lang="en-US" dirty="0"/>
              <a:t>,ROW1=</a:t>
            </a:r>
            <a:r>
              <a:rPr lang="en-US" dirty="0">
                <a:solidFill>
                  <a:schemeClr val="accent2"/>
                </a:solidFill>
              </a:rPr>
              <a:t>C</a:t>
            </a:r>
            <a:r>
              <a:rPr lang="en-US" dirty="0"/>
              <a:t>,ROW11=</a:t>
            </a:r>
            <a:r>
              <a:rPr lang="en-US" dirty="0">
                <a:solidFill>
                  <a:schemeClr val="accent2"/>
                </a:solidFill>
              </a:rPr>
              <a:t>D</a:t>
            </a:r>
            <a:r>
              <a:rPr lang="en-US" dirty="0"/>
              <a:t>,</a:t>
            </a:r>
            <a:r>
              <a:rPr lang="en-US" dirty="0">
                <a:solidFill>
                  <a:schemeClr val="accent2"/>
                </a:solidFill>
              </a:rPr>
              <a:t>A</a:t>
            </a:r>
            <a:r>
              <a:rPr lang="en-US" dirty="0"/>
              <a:t>=</a:t>
            </a:r>
            <a:r>
              <a:rPr lang="en-US" dirty="0" err="1">
                <a:solidFill>
                  <a:schemeClr val="accent2"/>
                </a:solidFill>
              </a:rPr>
              <a:t>a</a:t>
            </a:r>
            <a:r>
              <a:rPr lang="en-US" dirty="0" err="1"/>
              <a:t>,</a:t>
            </a:r>
            <a:r>
              <a:rPr lang="en-US" dirty="0" err="1">
                <a:solidFill>
                  <a:schemeClr val="accent2"/>
                </a:solidFill>
              </a:rPr>
              <a:t>B</a:t>
            </a:r>
            <a:r>
              <a:rPr lang="en-US" dirty="0"/>
              <a:t>=</a:t>
            </a:r>
            <a:r>
              <a:rPr lang="en-US" dirty="0" err="1">
                <a:solidFill>
                  <a:schemeClr val="accent2"/>
                </a:solidFill>
              </a:rPr>
              <a:t>b</a:t>
            </a:r>
            <a:r>
              <a:rPr lang="en-US" dirty="0" err="1"/>
              <a:t>,</a:t>
            </a:r>
            <a:r>
              <a:rPr lang="en-US" dirty="0" err="1">
                <a:solidFill>
                  <a:schemeClr val="accent2"/>
                </a:solidFill>
              </a:rPr>
              <a:t>C</a:t>
            </a:r>
            <a:r>
              <a:rPr lang="en-US" dirty="0"/>
              <a:t>=</a:t>
            </a:r>
            <a:r>
              <a:rPr lang="en-US" dirty="0" err="1">
                <a:solidFill>
                  <a:schemeClr val="accent2"/>
                </a:solidFill>
              </a:rPr>
              <a:t>c</a:t>
            </a:r>
            <a:r>
              <a:rPr lang="en-US" dirty="0" err="1"/>
              <a:t>|</a:t>
            </a:r>
            <a:r>
              <a:rPr lang="en-US" dirty="0" err="1">
                <a:solidFill>
                  <a:schemeClr val="accent2"/>
                </a:solidFill>
              </a:rPr>
              <a:t>d,D</a:t>
            </a:r>
            <a:r>
              <a:rPr lang="en-US" dirty="0"/>
              <a:t>=</a:t>
            </a:r>
            <a:r>
              <a:rPr lang="en-US" dirty="0" err="1">
                <a:solidFill>
                  <a:schemeClr val="accent2"/>
                </a:solidFill>
              </a:rPr>
              <a:t>e</a:t>
            </a:r>
            <a:r>
              <a:rPr lang="en-US" dirty="0" err="1"/>
              <a:t>|</a:t>
            </a:r>
            <a:r>
              <a:rPr lang="en-US" dirty="0" err="1">
                <a:solidFill>
                  <a:schemeClr val="accent2"/>
                </a:solidFill>
              </a:rPr>
              <a:t>f</a:t>
            </a:r>
            <a:br>
              <a:rPr lang="en-US" dirty="0"/>
            </a:br>
            <a:br>
              <a:rPr lang="en-US" dirty="0"/>
            </a:br>
            <a:r>
              <a:rPr lang="en-US" dirty="0"/>
              <a:t>where “A”, “B”, “C” and “D” can be one of the axis defined in the previous slide</a:t>
            </a:r>
            <a:br>
              <a:rPr lang="en-US" dirty="0"/>
            </a:br>
            <a:r>
              <a:rPr lang="en-US" dirty="0"/>
              <a:t>and “a”, “b”, “c”, “d” and “e” are values from selected axis.</a:t>
            </a:r>
          </a:p>
          <a:p>
            <a:pPr marL="0" indent="0">
              <a:buNone/>
            </a:pP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688160064"/>
              </p:ext>
            </p:extLst>
          </p:nvPr>
        </p:nvGraphicFramePr>
        <p:xfrm>
          <a:off x="1899920" y="4134981"/>
          <a:ext cx="8128000" cy="2274867"/>
        </p:xfrm>
        <a:graphic>
          <a:graphicData uri="http://schemas.openxmlformats.org/drawingml/2006/table">
            <a:tbl>
              <a:tblPr firstRow="1" bandRow="1">
                <a:tableStyleId>{21E4AEA4-8DFA-4A89-87EB-49C32662AFE0}</a:tableStyleId>
              </a:tblPr>
              <a:tblGrid>
                <a:gridCol w="1625600">
                  <a:extLst>
                    <a:ext uri="{9D8B030D-6E8A-4147-A177-3AD203B41FA5}">
                      <a16:colId xmlns:a16="http://schemas.microsoft.com/office/drawing/2014/main" val="758531580"/>
                    </a:ext>
                  </a:extLst>
                </a:gridCol>
                <a:gridCol w="1625600">
                  <a:extLst>
                    <a:ext uri="{9D8B030D-6E8A-4147-A177-3AD203B41FA5}">
                      <a16:colId xmlns:a16="http://schemas.microsoft.com/office/drawing/2014/main" val="3784961689"/>
                    </a:ext>
                  </a:extLst>
                </a:gridCol>
                <a:gridCol w="1625600">
                  <a:extLst>
                    <a:ext uri="{9D8B030D-6E8A-4147-A177-3AD203B41FA5}">
                      <a16:colId xmlns:a16="http://schemas.microsoft.com/office/drawing/2014/main" val="1496916911"/>
                    </a:ext>
                  </a:extLst>
                </a:gridCol>
                <a:gridCol w="1625600">
                  <a:extLst>
                    <a:ext uri="{9D8B030D-6E8A-4147-A177-3AD203B41FA5}">
                      <a16:colId xmlns:a16="http://schemas.microsoft.com/office/drawing/2014/main" val="4209820061"/>
                    </a:ext>
                  </a:extLst>
                </a:gridCol>
                <a:gridCol w="1625600">
                  <a:extLst>
                    <a:ext uri="{9D8B030D-6E8A-4147-A177-3AD203B41FA5}">
                      <a16:colId xmlns:a16="http://schemas.microsoft.com/office/drawing/2014/main" val="3641015037"/>
                    </a:ext>
                  </a:extLst>
                </a:gridCol>
              </a:tblGrid>
              <a:tr h="324981">
                <a:tc>
                  <a:txBody>
                    <a:bodyPr/>
                    <a:lstStyle/>
                    <a:p>
                      <a:endParaRPr lang="en-US" sz="1400" dirty="0"/>
                    </a:p>
                  </a:txBody>
                  <a:tcPr/>
                </a:tc>
                <a:tc>
                  <a:txBody>
                    <a:bodyPr/>
                    <a:lstStyle/>
                    <a:p>
                      <a:r>
                        <a:rPr lang="en-US" sz="1400" dirty="0"/>
                        <a:t>COL1 – COL11</a:t>
                      </a:r>
                    </a:p>
                  </a:txBody>
                  <a:tcPr/>
                </a:tc>
                <a:tc>
                  <a:txBody>
                    <a:bodyPr/>
                    <a:lstStyle/>
                    <a:p>
                      <a:r>
                        <a:rPr lang="en-US" sz="1400" dirty="0"/>
                        <a:t>COL1- COL12</a:t>
                      </a:r>
                    </a:p>
                  </a:txBody>
                  <a:tcPr/>
                </a:tc>
                <a:tc>
                  <a:txBody>
                    <a:bodyPr/>
                    <a:lstStyle/>
                    <a:p>
                      <a:r>
                        <a:rPr lang="en-US" sz="1400" dirty="0"/>
                        <a:t>COL2 –COL21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COL2 –COL22</a:t>
                      </a:r>
                    </a:p>
                  </a:txBody>
                  <a:tcPr/>
                </a:tc>
                <a:extLst>
                  <a:ext uri="{0D108BD9-81ED-4DB2-BD59-A6C34878D82A}">
                    <a16:rowId xmlns:a16="http://schemas.microsoft.com/office/drawing/2014/main" val="3818615278"/>
                  </a:ext>
                </a:extLst>
              </a:tr>
              <a:tr h="324981">
                <a:tc>
                  <a:txBody>
                    <a:bodyPr/>
                    <a:lstStyle/>
                    <a:p>
                      <a:r>
                        <a:rPr lang="en-US" sz="1400" dirty="0"/>
                        <a:t>ROW1</a:t>
                      </a:r>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3733707392"/>
                  </a:ext>
                </a:extLst>
              </a:tr>
              <a:tr h="324981">
                <a:tc>
                  <a:txBody>
                    <a:bodyPr/>
                    <a:lstStyle/>
                    <a:p>
                      <a:r>
                        <a:rPr lang="en-US" sz="1400" dirty="0"/>
                        <a:t>    ROW11</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1153141213"/>
                  </a:ext>
                </a:extLst>
              </a:tr>
              <a:tr h="324981">
                <a:tc>
                  <a:txBody>
                    <a:bodyPr/>
                    <a:lstStyle/>
                    <a:p>
                      <a:r>
                        <a:rPr lang="en-US" sz="1400" dirty="0"/>
                        <a:t>    ROW12</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2155740219"/>
                  </a:ext>
                </a:extLst>
              </a:tr>
              <a:tr h="324981">
                <a:tc>
                  <a:txBody>
                    <a:bodyPr/>
                    <a:lstStyle/>
                    <a:p>
                      <a:r>
                        <a:rPr lang="en-US" sz="1400" dirty="0"/>
                        <a:t>ROW2</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2760941390"/>
                  </a:ext>
                </a:extLst>
              </a:tr>
              <a:tr h="324981">
                <a:tc>
                  <a:txBody>
                    <a:bodyPr/>
                    <a:lstStyle/>
                    <a:p>
                      <a:r>
                        <a:rPr lang="en-US" sz="1400" dirty="0"/>
                        <a:t>    ROW21</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3291413510"/>
                  </a:ext>
                </a:extLst>
              </a:tr>
              <a:tr h="324981">
                <a:tc>
                  <a:txBody>
                    <a:bodyPr/>
                    <a:lstStyle/>
                    <a:p>
                      <a:r>
                        <a:rPr lang="en-US" sz="1400" dirty="0"/>
                        <a:t>    ROW22</a:t>
                      </a:r>
                    </a:p>
                  </a:txBody>
                  <a:tcPr/>
                </a:tc>
                <a:tc>
                  <a:txBody>
                    <a:bodyPr/>
                    <a:lstStyle/>
                    <a:p>
                      <a:endParaRPr lang="en-US" sz="1400"/>
                    </a:p>
                  </a:txBody>
                  <a:tcPr/>
                </a:tc>
                <a:tc>
                  <a:txBody>
                    <a:bodyPr/>
                    <a:lstStyle/>
                    <a:p>
                      <a:endParaRPr lang="en-US" sz="1400" dirty="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3512204410"/>
                  </a:ext>
                </a:extLst>
              </a:tr>
            </a:tbl>
          </a:graphicData>
        </a:graphic>
      </p:graphicFrame>
    </p:spTree>
    <p:extLst>
      <p:ext uri="{BB962C8B-B14F-4D97-AF65-F5344CB8AC3E}">
        <p14:creationId xmlns:p14="http://schemas.microsoft.com/office/powerpoint/2010/main" val="313237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Clustered column graph</a:t>
            </a:r>
          </a:p>
        </p:txBody>
      </p:sp>
      <p:graphicFrame>
        <p:nvGraphicFramePr>
          <p:cNvPr id="6" name="Chart 5" descr="GRAPH;GENERIC_GRAPH;COL1=SNAPSHOTS,ROW1=METRICS,METRICS=HEALTH_FACTOR,SNAPSHOTS=CURRENT|PREVIOUS&#10;"/>
          <p:cNvGraphicFramePr/>
          <p:nvPr>
            <p:extLst>
              <p:ext uri="{D42A27DB-BD31-4B8C-83A1-F6EECF244321}">
                <p14:modId xmlns:p14="http://schemas.microsoft.com/office/powerpoint/2010/main" val="220951250"/>
              </p:ext>
            </p:extLst>
          </p:nvPr>
        </p:nvGraphicFramePr>
        <p:xfrm>
          <a:off x="2586184" y="1899981"/>
          <a:ext cx="7150219" cy="465398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2"/>
          <p:cNvSpPr>
            <a:spLocks noGrp="1"/>
          </p:cNvSpPr>
          <p:nvPr>
            <p:ph type="body" sz="quarter" idx="13"/>
          </p:nvPr>
        </p:nvSpPr>
        <p:spPr>
          <a:xfrm>
            <a:off x="642730" y="1123294"/>
            <a:ext cx="10939670" cy="4351338"/>
          </a:xfrm>
        </p:spPr>
        <p:txBody>
          <a:bodyPr/>
          <a:lstStyle/>
          <a:p>
            <a:r>
              <a:rPr lang="en-US" sz="1400" dirty="0"/>
              <a:t>GRAPH;GENERIC_GRAPH;COL1=SNAPSHOTS,ROW1=METRICS,METRICS=HEALTH_FACTOR,SNAPSHOTS=CURRENT|PREVIOUS</a:t>
            </a:r>
          </a:p>
        </p:txBody>
      </p:sp>
    </p:spTree>
    <p:extLst>
      <p:ext uri="{BB962C8B-B14F-4D97-AF65-F5344CB8AC3E}">
        <p14:creationId xmlns:p14="http://schemas.microsoft.com/office/powerpoint/2010/main" val="754952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Clustered column graph – sample 2</a:t>
            </a:r>
          </a:p>
        </p:txBody>
      </p:sp>
      <p:graphicFrame>
        <p:nvGraphicFramePr>
          <p:cNvPr id="5" name="Chart 4" descr="GRAPH;GENERIC_GRAPH;COL1=METRICS,ROW1=MODULES,METRICS=HEALTH_FACTOR"/>
          <p:cNvGraphicFramePr/>
          <p:nvPr>
            <p:extLst>
              <p:ext uri="{D42A27DB-BD31-4B8C-83A1-F6EECF244321}">
                <p14:modId xmlns:p14="http://schemas.microsoft.com/office/powerpoint/2010/main" val="749429139"/>
              </p:ext>
            </p:extLst>
          </p:nvPr>
        </p:nvGraphicFramePr>
        <p:xfrm>
          <a:off x="2534026" y="1918611"/>
          <a:ext cx="6630997" cy="4554672"/>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2"/>
          <p:cNvSpPr>
            <a:spLocks noGrp="1"/>
          </p:cNvSpPr>
          <p:nvPr>
            <p:ph type="body" sz="quarter" idx="13"/>
          </p:nvPr>
        </p:nvSpPr>
        <p:spPr>
          <a:xfrm>
            <a:off x="642730" y="1123294"/>
            <a:ext cx="10939670" cy="4351338"/>
          </a:xfrm>
        </p:spPr>
        <p:txBody>
          <a:bodyPr/>
          <a:lstStyle/>
          <a:p>
            <a:r>
              <a:rPr lang="en-US" sz="1400" dirty="0"/>
              <a:t>GRAPH;GENERIC_GRAPH;COL1=METRICS,ROW1=MODULES,METRICS=HEALTH_FACTOR</a:t>
            </a:r>
          </a:p>
        </p:txBody>
      </p:sp>
    </p:spTree>
    <p:extLst>
      <p:ext uri="{BB962C8B-B14F-4D97-AF65-F5344CB8AC3E}">
        <p14:creationId xmlns:p14="http://schemas.microsoft.com/office/powerpoint/2010/main" val="2258384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Bar</a:t>
            </a:r>
          </a:p>
        </p:txBody>
      </p:sp>
      <p:sp>
        <p:nvSpPr>
          <p:cNvPr id="4" name="Text Placeholder 2"/>
          <p:cNvSpPr>
            <a:spLocks noGrp="1"/>
          </p:cNvSpPr>
          <p:nvPr>
            <p:ph type="body" sz="quarter" idx="13"/>
          </p:nvPr>
        </p:nvSpPr>
        <p:spPr>
          <a:xfrm>
            <a:off x="642730" y="980148"/>
            <a:ext cx="10939670" cy="901204"/>
          </a:xfrm>
        </p:spPr>
        <p:txBody>
          <a:bodyPr>
            <a:normAutofit/>
          </a:bodyPr>
          <a:lstStyle/>
          <a:p>
            <a:r>
              <a:rPr lang="en-US" sz="1200" dirty="0"/>
              <a:t>GRAPH;GENERIC_GRAPH;COL1=CRITICAL_VIOLATIONS,ROW1=MODULES,MODULES=ALL,CRITICAL_VIOLATIONS=ALL,METRICS=60013</a:t>
            </a:r>
          </a:p>
          <a:p>
            <a:r>
              <a:rPr lang="en-US" sz="1200" dirty="0"/>
              <a:t>In case of Critical violation or violations, a parameter can be added to define a unique metric id.</a:t>
            </a:r>
          </a:p>
        </p:txBody>
      </p:sp>
      <p:graphicFrame>
        <p:nvGraphicFramePr>
          <p:cNvPr id="6" name="Chart 5" descr="GRAPH;GENERIC_GRAPH;COL1=CRITICAL_VIOLATIONS,ROW1=MODULES,MODULES=ALL,CRITICAL_VIOLATIONS=ALL,METRICS=60013;"/>
          <p:cNvGraphicFramePr/>
          <p:nvPr>
            <p:extLst>
              <p:ext uri="{D42A27DB-BD31-4B8C-83A1-F6EECF244321}">
                <p14:modId xmlns:p14="http://schemas.microsoft.com/office/powerpoint/2010/main" val="1043579304"/>
              </p:ext>
            </p:extLst>
          </p:nvPr>
        </p:nvGraphicFramePr>
        <p:xfrm>
          <a:off x="3030070" y="2207640"/>
          <a:ext cx="5486399" cy="30815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92115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Bar – sample with Standard Quality Rules</a:t>
            </a:r>
          </a:p>
        </p:txBody>
      </p:sp>
      <p:sp>
        <p:nvSpPr>
          <p:cNvPr id="4" name="Text Placeholder 2"/>
          <p:cNvSpPr>
            <a:spLocks noGrp="1"/>
          </p:cNvSpPr>
          <p:nvPr>
            <p:ph type="body" sz="quarter" idx="13"/>
          </p:nvPr>
        </p:nvSpPr>
        <p:spPr>
          <a:xfrm>
            <a:off x="642730" y="980148"/>
            <a:ext cx="10939670" cy="400110"/>
          </a:xfrm>
        </p:spPr>
        <p:txBody>
          <a:bodyPr>
            <a:normAutofit/>
          </a:bodyPr>
          <a:lstStyle/>
          <a:p>
            <a:r>
              <a:rPr lang="en-US" sz="1200" dirty="0"/>
              <a:t>GRAPH;GENERIC_GRAPH;COL1=VIOLATIONS,ROW1=METRICS,VIOLATIONS=ALL,METRICS=CWE</a:t>
            </a:r>
          </a:p>
        </p:txBody>
      </p:sp>
      <p:graphicFrame>
        <p:nvGraphicFramePr>
          <p:cNvPr id="6" name="Chart 5" descr="GRAPH;GENERIC_GRAPH;COL1=VIOLATIONS,ROW1=METRICS,VIOLATIONS=ALL,METRICS=CWE;"/>
          <p:cNvGraphicFramePr/>
          <p:nvPr>
            <p:extLst>
              <p:ext uri="{D42A27DB-BD31-4B8C-83A1-F6EECF244321}">
                <p14:modId xmlns:p14="http://schemas.microsoft.com/office/powerpoint/2010/main" val="226504414"/>
              </p:ext>
            </p:extLst>
          </p:nvPr>
        </p:nvGraphicFramePr>
        <p:xfrm>
          <a:off x="3030070" y="2207640"/>
          <a:ext cx="5486399" cy="308153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4253685-C3E1-418B-B51F-E9F2711AA509}"/>
              </a:ext>
            </a:extLst>
          </p:cNvPr>
          <p:cNvSpPr txBox="1"/>
          <p:nvPr/>
        </p:nvSpPr>
        <p:spPr>
          <a:xfrm>
            <a:off x="726141" y="1380124"/>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GB" dirty="0"/>
              <a:t>The selection of metrics by standard quality tag name should only be used for an application where the extension “Standard Quality Rules” is installed. If not, no metrics will be selected and </a:t>
            </a:r>
            <a:r>
              <a:rPr lang="en-US" dirty="0"/>
              <a:t>graph</a:t>
            </a:r>
            <a:r>
              <a:rPr lang="en-GB" dirty="0"/>
              <a:t> will be empty.</a:t>
            </a:r>
            <a:endParaRPr lang="en-US" dirty="0"/>
          </a:p>
        </p:txBody>
      </p:sp>
    </p:spTree>
    <p:extLst>
      <p:ext uri="{BB962C8B-B14F-4D97-AF65-F5344CB8AC3E}">
        <p14:creationId xmlns:p14="http://schemas.microsoft.com/office/powerpoint/2010/main" val="1594165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Bar – sample 2</a:t>
            </a:r>
          </a:p>
        </p:txBody>
      </p:sp>
      <p:graphicFrame>
        <p:nvGraphicFramePr>
          <p:cNvPr id="4" name="Chart 3" descr="GRAPH;GENERIC_GRAPH;COL1=CRITICAL_VIOLATIONS,ROW1=METRICS,METRICS=HEALTH_FACTOR,CRITICAL_VIOLATIONS=ADDED|REMOVED"/>
          <p:cNvGraphicFramePr/>
          <p:nvPr>
            <p:extLst>
              <p:ext uri="{D42A27DB-BD31-4B8C-83A1-F6EECF244321}">
                <p14:modId xmlns:p14="http://schemas.microsoft.com/office/powerpoint/2010/main" val="2326200689"/>
              </p:ext>
            </p:extLst>
          </p:nvPr>
        </p:nvGraphicFramePr>
        <p:xfrm>
          <a:off x="2208202" y="2196663"/>
          <a:ext cx="7314169" cy="375588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2"/>
          <p:cNvSpPr>
            <a:spLocks noGrp="1"/>
          </p:cNvSpPr>
          <p:nvPr>
            <p:ph type="body" sz="quarter" idx="13"/>
          </p:nvPr>
        </p:nvSpPr>
        <p:spPr>
          <a:xfrm>
            <a:off x="642730" y="1123294"/>
            <a:ext cx="10939670" cy="4351338"/>
          </a:xfrm>
        </p:spPr>
        <p:txBody>
          <a:bodyPr>
            <a:normAutofit/>
          </a:bodyPr>
          <a:lstStyle/>
          <a:p>
            <a:r>
              <a:rPr lang="en-US" sz="1400" dirty="0"/>
              <a:t>GRAPH;GENERIC_GRAPH;COL1=CRITICAL_VIOLATIONS,ROW1=METRICS,METRICS=HEALTH_FACTOR,CRITICAL_VIOLATIONS=ADDED|REMOVED</a:t>
            </a:r>
            <a:endParaRPr lang="en-US" sz="1600" dirty="0"/>
          </a:p>
        </p:txBody>
      </p:sp>
    </p:spTree>
    <p:extLst>
      <p:ext uri="{BB962C8B-B14F-4D97-AF65-F5344CB8AC3E}">
        <p14:creationId xmlns:p14="http://schemas.microsoft.com/office/powerpoint/2010/main" val="2156377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Radar chart</a:t>
            </a:r>
          </a:p>
        </p:txBody>
      </p:sp>
      <p:graphicFrame>
        <p:nvGraphicFramePr>
          <p:cNvPr id="6" name="Chart 5" descr="GRAPH;GENERIC_GRAPH;COL1=SNAPSHOTS,ROW1=METRICS,METRICS=60013|60014|60016,SNAPSHOTS=CURRENT|PREVIOUS"/>
          <p:cNvGraphicFramePr/>
          <p:nvPr>
            <p:extLst>
              <p:ext uri="{D42A27DB-BD31-4B8C-83A1-F6EECF244321}">
                <p14:modId xmlns:p14="http://schemas.microsoft.com/office/powerpoint/2010/main" val="2128251537"/>
              </p:ext>
            </p:extLst>
          </p:nvPr>
        </p:nvGraphicFramePr>
        <p:xfrm>
          <a:off x="844640" y="2291255"/>
          <a:ext cx="5345953" cy="367458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2"/>
          <p:cNvSpPr>
            <a:spLocks noGrp="1"/>
          </p:cNvSpPr>
          <p:nvPr>
            <p:ph type="body" sz="quarter" idx="13"/>
          </p:nvPr>
        </p:nvSpPr>
        <p:spPr>
          <a:xfrm>
            <a:off x="642730" y="1123294"/>
            <a:ext cx="10939670" cy="526830"/>
          </a:xfrm>
        </p:spPr>
        <p:txBody>
          <a:bodyPr/>
          <a:lstStyle/>
          <a:p>
            <a:r>
              <a:rPr lang="en-US" sz="1400" dirty="0"/>
              <a:t>GRAPH;GENERIC_GRAPH;COL1=SNAPSHOTS,ROW1=METRICS,METRICS=60013|60014|60016,SNAPSHOTS=CURRENT|PREVIOUS</a:t>
            </a:r>
          </a:p>
        </p:txBody>
      </p:sp>
      <p:graphicFrame>
        <p:nvGraphicFramePr>
          <p:cNvPr id="5" name="Chart 4" descr="GRAPH;GENERIC_GRAPH;COL1=SNAPSHOTS,ROW1=METRICS,METRICS=66033|66031|66032,SNAPSHOTS=CURRENT|PREVIOUS"/>
          <p:cNvGraphicFramePr/>
          <p:nvPr>
            <p:extLst>
              <p:ext uri="{D42A27DB-BD31-4B8C-83A1-F6EECF244321}">
                <p14:modId xmlns:p14="http://schemas.microsoft.com/office/powerpoint/2010/main" val="3826702414"/>
              </p:ext>
            </p:extLst>
          </p:nvPr>
        </p:nvGraphicFramePr>
        <p:xfrm>
          <a:off x="6112565" y="2291255"/>
          <a:ext cx="5345953" cy="36745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52926134"/>
      </p:ext>
    </p:extLst>
  </p:cSld>
  <p:clrMapOvr>
    <a:masterClrMapping/>
  </p:clrMapOvr>
</p:sld>
</file>

<file path=ppt/theme/theme1.xml><?xml version="1.0" encoding="utf-8"?>
<a:theme xmlns:a="http://schemas.openxmlformats.org/drawingml/2006/main" name="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1547</TotalTime>
  <Words>632</Words>
  <Application>Microsoft Office PowerPoint</Application>
  <PresentationFormat>Widescreen</PresentationFormat>
  <Paragraphs>91</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Courier New</vt:lpstr>
      <vt:lpstr>Wingdings</vt:lpstr>
      <vt:lpstr>Office Theme</vt:lpstr>
      <vt:lpstr>PowerPoint Presentation</vt:lpstr>
      <vt:lpstr>Rules – Data to populate</vt:lpstr>
      <vt:lpstr>Rules – Graph Structure</vt:lpstr>
      <vt:lpstr>Clustered column graph</vt:lpstr>
      <vt:lpstr>Clustered column graph – sample 2</vt:lpstr>
      <vt:lpstr>Stacked Bar</vt:lpstr>
      <vt:lpstr>Stacked Bar – sample with Standard Quality Rules</vt:lpstr>
      <vt:lpstr>Stacked Bar – sample 2</vt:lpstr>
      <vt:lpstr>Radar chart</vt:lpstr>
      <vt:lpstr>Pie chart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Britney Schaeffer</dc:creator>
  <cp:lastModifiedBy>Aurore Eteve</cp:lastModifiedBy>
  <cp:revision>230</cp:revision>
  <dcterms:created xsi:type="dcterms:W3CDTF">2016-10-16T15:51:34Z</dcterms:created>
  <dcterms:modified xsi:type="dcterms:W3CDTF">2018-06-26T07:07:00Z</dcterms:modified>
</cp:coreProperties>
</file>