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7"/>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322" r:id="rId20"/>
    <p:sldId id="27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39" r:id="rId75"/>
    <p:sldId id="317" r:id="rId7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161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20/07/2018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20/07/2018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20/07/2018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3867209"/>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386104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227250"/>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22725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54722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54722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987379"/>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an analytics database. Engineering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3323385" y="4944070"/>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is only relevant on engineering databases. There is no real system on analytics database, just a fake one called “All Applications”.</a:t>
            </a:r>
            <a:endParaRPr lang="fr-FR" sz="14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2699792" y="4935828"/>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TextBox 20">
            <a:extLst>
              <a:ext uri="{FF2B5EF4-FFF2-40B4-BE49-F238E27FC236}">
                <a16:creationId xmlns:a16="http://schemas.microsoft.com/office/drawing/2014/main" id="{64DDEC29-2E0A-4395-9A8F-D18912AB4802}"/>
              </a:ext>
            </a:extLst>
          </p:cNvPr>
          <p:cNvSpPr txBox="1"/>
          <p:nvPr/>
        </p:nvSpPr>
        <p:spPr>
          <a:xfrm>
            <a:off x="1955233" y="1781058"/>
            <a:ext cx="6217167" cy="83099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has been replaced by APPLICATION_METRIC. It is kept only for backward compatibility. Its options and behavior are </a:t>
            </a:r>
            <a:r>
              <a:rPr lang="en-US" sz="1600" i="1">
                <a:solidFill>
                  <a:schemeClr val="bg1">
                    <a:lumMod val="50000"/>
                  </a:schemeClr>
                </a:solidFill>
              </a:rPr>
              <a:t>the same </a:t>
            </a:r>
            <a:r>
              <a:rPr lang="en-US" sz="1600" i="1" dirty="0">
                <a:solidFill>
                  <a:schemeClr val="bg1">
                    <a:lumMod val="50000"/>
                  </a:schemeClr>
                </a:solidFill>
              </a:rPr>
              <a:t>than following APPLICATION_METRIC text block.</a:t>
            </a:r>
            <a:endParaRPr lang="fr-FR" sz="16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1331640" y="1772816"/>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a:p>
            <a:pPr lvl="0"/>
            <a:r>
              <a:rPr lang="en-GB" sz="1100" dirty="0"/>
              <a:t>This graph is relevant only on engineering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12003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a:p>
            <a:r>
              <a:rPr lang="en-GB" sz="1200" dirty="0"/>
              <a:t>This graph is relevant only on engineering databases, it is empty on analytics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FORMAT=LOC</a:t>
            </a:r>
            <a:r>
              <a:rPr lang="fr-FR" sz="1400" b="1"/>
              <a:t>|KLOC, </a:t>
            </a:r>
            <a:r>
              <a:rPr lang="fr-FR" sz="1400" dirty="0"/>
              <a:t>by default or if </a:t>
            </a:r>
            <a:r>
              <a:rPr lang="fr-FR" sz="1400" dirty="0" err="1"/>
              <a:t>omitted</a:t>
            </a:r>
            <a:r>
              <a:rPr lang="fr-FR" sz="1400" dirty="0"/>
              <a:t>, format </a:t>
            </a:r>
            <a:r>
              <a:rPr lang="fr-FR" sz="1400" dirty="0" err="1"/>
              <a:t>is</a:t>
            </a:r>
            <a:r>
              <a:rPr lang="fr-FR" sz="1400" dirty="0"/>
              <a:t> LOC</a:t>
            </a:r>
            <a:endParaRPr lang="fr-FR" sz="1400" b="1"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394904247"/>
              </p:ext>
            </p:extLst>
          </p:nvPr>
        </p:nvGraphicFramePr>
        <p:xfrm>
          <a:off x="5460493" y="5071346"/>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1862936863"/>
              </p:ext>
            </p:extLst>
          </p:nvPr>
        </p:nvGraphicFramePr>
        <p:xfrm>
          <a:off x="2699792" y="2100614"/>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0824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0824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216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6855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6855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4502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77095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78740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78740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6595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1220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630167019"/>
              </p:ext>
            </p:extLst>
          </p:nvPr>
        </p:nvGraphicFramePr>
        <p:xfrm>
          <a:off x="1835696" y="3933056"/>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AE07C435-459B-4F6E-BA9A-4971FE55BC8E}"/>
              </a:ext>
            </a:extLst>
          </p:cNvPr>
          <p:cNvSpPr txBox="1"/>
          <p:nvPr/>
        </p:nvSpPr>
        <p:spPr>
          <a:xfrm>
            <a:off x="1547664" y="341259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899592" y="337847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6413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85064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A8AE1388-9792-463E-97E4-BA7030AA2A20}"/>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166199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SRC=PERF|ROB|SEC</a:t>
            </a:r>
          </a:p>
          <a:p>
            <a:r>
              <a:rPr lang="en-US" sz="1400" dirty="0"/>
              <a:t>(by default SRC=PERF) indicates the searched business criterion type</a:t>
            </a:r>
          </a:p>
          <a:p>
            <a:r>
              <a:rPr lang="en-US" sz="1400" dirty="0"/>
              <a:t>MOD=N (by default MOD is null)</a:t>
            </a:r>
          </a:p>
          <a:p>
            <a:r>
              <a:rPr lang="en-US" sz="1400" dirty="0"/>
              <a:t>where N indicates that the searched result will be applied on the module identified by this id and on the entire snapshot if this value isn’t indicated</a:t>
            </a:r>
          </a:p>
          <a:p>
            <a:r>
              <a:rPr lang="en-US" sz="1400" dirty="0"/>
              <a:t>COUNT=N (by default COUNT=5)</a:t>
            </a:r>
          </a:p>
          <a:p>
            <a:r>
              <a:rPr lang="en-US" sz="1400"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177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8ADD936D-EE52-413E-BB40-BE781A3C9B91}"/>
              </a:ext>
            </a:extLst>
          </p:cNvPr>
          <p:cNvSpPr txBox="1"/>
          <p:nvPr/>
        </p:nvSpPr>
        <p:spPr>
          <a:xfrm>
            <a:off x="1547664" y="362862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899592" y="359450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96855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02146969"/>
              </p:ext>
            </p:extLst>
          </p:nvPr>
        </p:nvGraphicFramePr>
        <p:xfrm>
          <a:off x="1259650" y="3486120"/>
          <a:ext cx="6768753" cy="193897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20E43597-F58A-43A8-B6C0-CCFD4CC59B74}"/>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0273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3966807684"/>
              </p:ext>
            </p:extLst>
          </p:nvPr>
        </p:nvGraphicFramePr>
        <p:xfrm>
          <a:off x="1547664" y="4869160"/>
          <a:ext cx="6938607" cy="150273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1547664" y="4615247"/>
            <a:ext cx="6991830" cy="2308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1072716" y="4581128"/>
            <a:ext cx="559769" cy="2616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050" dirty="0"/>
              <a:t>Note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5940152" y="980367"/>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5332119" y="956369"/>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49593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6711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1547664" y="49247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899592" y="48906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6236568" y="1763524"/>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5628535" y="1739526"/>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1128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526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403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1547664" y="245500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899592" y="242088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44155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59652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66517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804822745"/>
              </p:ext>
            </p:extLst>
          </p:nvPr>
        </p:nvGraphicFramePr>
        <p:xfrm>
          <a:off x="755576" y="4325854"/>
          <a:ext cx="7560839" cy="521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
        <p:nvSpPr>
          <p:cNvPr id="10" name="TextBox 9">
            <a:extLst>
              <a:ext uri="{FF2B5EF4-FFF2-40B4-BE49-F238E27FC236}">
                <a16:creationId xmlns:a16="http://schemas.microsoft.com/office/drawing/2014/main" id="{ACBE7E57-9999-4619-B071-E82DC7BAB299}"/>
              </a:ext>
            </a:extLst>
          </p:cNvPr>
          <p:cNvSpPr txBox="1"/>
          <p:nvPr/>
        </p:nvSpPr>
        <p:spPr>
          <a:xfrm>
            <a:off x="1547664" y="3700629"/>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899592" y="3666510"/>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901971066"/>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533944896"/>
              </p:ext>
            </p:extLst>
          </p:nvPr>
        </p:nvGraphicFramePr>
        <p:xfrm>
          <a:off x="1187624" y="4506436"/>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77263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73851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2069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87D9D11F-85A9-4326-B787-2DA683DFA1C9}"/>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997135954"/>
              </p:ext>
            </p:extLst>
          </p:nvPr>
        </p:nvGraphicFramePr>
        <p:xfrm>
          <a:off x="543660" y="4879548"/>
          <a:ext cx="7964210" cy="77030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12763E-F360-4DC8-9971-93D9C02EB45D}"/>
              </a:ext>
            </a:extLst>
          </p:cNvPr>
          <p:cNvSpPr txBox="1"/>
          <p:nvPr/>
        </p:nvSpPr>
        <p:spPr>
          <a:xfrm>
            <a:off x="1547664" y="4276693"/>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899592" y="4242574"/>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 with bookmarks</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QUALITY_RULE_VIOLATIONS_BOOKMARKS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[38]</a:t>
            </a:r>
          </a:p>
        </p:txBody>
      </p:sp>
      <p:graphicFrame>
        <p:nvGraphicFramePr>
          <p:cNvPr id="2" name="Table 1" descr="TABLE;QUALITY_RULE_VIOLATIONS_BOOKMARKS;ID=7788,COUNT=5"/>
          <p:cNvGraphicFramePr>
            <a:graphicFrameLocks noGrp="1"/>
          </p:cNvGraphicFramePr>
          <p:nvPr>
            <p:extLst>
              <p:ext uri="{D42A27DB-BD31-4B8C-83A1-F6EECF244321}">
                <p14:modId xmlns:p14="http://schemas.microsoft.com/office/powerpoint/2010/main" val="3966457621"/>
              </p:ext>
            </p:extLst>
          </p:nvPr>
        </p:nvGraphicFramePr>
        <p:xfrm>
          <a:off x="953700" y="3164370"/>
          <a:ext cx="723660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36600">
                  <a:extLst>
                    <a:ext uri="{9D8B030D-6E8A-4147-A177-3AD203B41FA5}">
                      <a16:colId xmlns:a16="http://schemas.microsoft.com/office/drawing/2014/main" val="20000"/>
                    </a:ext>
                  </a:extLst>
                </a:gridCol>
              </a:tblGrid>
              <a:tr h="226695">
                <a:tc>
                  <a:txBody>
                    <a:bodyPr/>
                    <a:lstStyle/>
                    <a:p>
                      <a:r>
                        <a:rPr lang="fr-FR" sz="1050" dirty="0" err="1"/>
                        <a:t>Metric</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Violation #1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 Name : </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err="1">
                          <a:solidFill>
                            <a:schemeClr val="dk1"/>
                          </a:solidFill>
                          <a:latin typeface="+mn-lt"/>
                          <a:ea typeface="+mn-ea"/>
                          <a:cs typeface="+mn-cs"/>
                        </a:rPr>
                        <a:t>Status</a:t>
                      </a:r>
                      <a:r>
                        <a:rPr lang="fr-FR" sz="1000" kern="1200" dirty="0">
                          <a:solidFill>
                            <a:schemeClr val="dk1"/>
                          </a:solidFill>
                          <a:latin typeface="+mn-lt"/>
                          <a:ea typeface="+mn-ea"/>
                          <a:cs typeface="+mn-cs"/>
                        </a:rPr>
                        <a:t> : </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solidFill>
                            <a:schemeClr val="dk1"/>
                          </a:solidFill>
                          <a:latin typeface="+mn-lt"/>
                          <a:ea typeface="+mn-ea"/>
                          <a:cs typeface="+mn-cs"/>
                        </a:rPr>
                        <a:t>File </a:t>
                      </a:r>
                      <a:r>
                        <a:rPr lang="fr-FR" sz="1000" kern="1200" dirty="0" err="1">
                          <a:solidFill>
                            <a:schemeClr val="dk1"/>
                          </a:solidFill>
                          <a:latin typeface="+mn-lt"/>
                          <a:ea typeface="+mn-ea"/>
                          <a:cs typeface="+mn-cs"/>
                        </a:rPr>
                        <a:t>path</a:t>
                      </a:r>
                      <a:r>
                        <a:rPr lang="fr-FR" sz="1000" kern="1200" dirty="0">
                          <a:solidFill>
                            <a:schemeClr val="dk1"/>
                          </a:solidFill>
                          <a:latin typeface="+mn-lt"/>
                          <a:ea typeface="+mn-ea"/>
                          <a:cs typeface="+mn-cs"/>
                        </a:rPr>
                        <a:t> : </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ID=</a:t>
            </a:r>
            <a:r>
              <a:rPr lang="en-GB" sz="1200" dirty="0"/>
              <a:t> The Id of the quality rule for which you want to display the list of violations. By default, ID=7788 (Avoid empty catch block)</a:t>
            </a:r>
            <a:br>
              <a:rPr lang="en-GB" sz="1200" dirty="0"/>
            </a:br>
            <a:r>
              <a:rPr lang="en-GB" sz="1200" dirty="0"/>
              <a:t>- </a:t>
            </a:r>
            <a:r>
              <a:rPr lang="en-GB" sz="1200" b="1" dirty="0"/>
              <a:t>COUNT=N</a:t>
            </a:r>
            <a:r>
              <a:rPr lang="en-GB" sz="1200" dirty="0"/>
              <a:t> where N indicates the top N number of violations; default value = 5. All bookmarks from a violation are displayed.</a:t>
            </a:r>
          </a:p>
          <a:p>
            <a:r>
              <a:rPr lang="en-GB" sz="1200" dirty="0"/>
              <a:t>If there is no previous snapshot, status is not displayed</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4" name="TextBox 3">
            <a:extLst>
              <a:ext uri="{FF2B5EF4-FFF2-40B4-BE49-F238E27FC236}">
                <a16:creationId xmlns:a16="http://schemas.microsoft.com/office/drawing/2014/main" id="{52CE9C8E-6CE3-4330-B790-DCEC9C533286}"/>
              </a:ext>
            </a:extLst>
          </p:cNvPr>
          <p:cNvSpPr txBox="1"/>
          <p:nvPr/>
        </p:nvSpPr>
        <p:spPr>
          <a:xfrm>
            <a:off x="7164288" y="260648"/>
            <a:ext cx="693138" cy="400110"/>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en-US" sz="2000" b="1" dirty="0">
                <a:solidFill>
                  <a:srgbClr val="FF0000"/>
                </a:solidFill>
                <a:latin typeface="+mn-lt"/>
                <a:cs typeface="Arial" pitchFamily="34" charset="0"/>
              </a:rPr>
              <a:t>NEW</a:t>
            </a:r>
          </a:p>
        </p:txBody>
      </p:sp>
    </p:spTree>
    <p:extLst>
      <p:ext uri="{BB962C8B-B14F-4D97-AF65-F5344CB8AC3E}">
        <p14:creationId xmlns:p14="http://schemas.microsoft.com/office/powerpoint/2010/main" val="112897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16453</TotalTime>
  <Words>6483</Words>
  <Application>Microsoft Office PowerPoint</Application>
  <PresentationFormat>On-screen Show (4:3)</PresentationFormat>
  <Paragraphs>1964</Paragraphs>
  <Slides>70</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70</vt:i4>
      </vt:variant>
    </vt:vector>
  </HeadingPairs>
  <TitlesOfParts>
    <vt:vector size="87"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870</cp:revision>
  <dcterms:created xsi:type="dcterms:W3CDTF">2013-01-22T15:43:13Z</dcterms:created>
  <dcterms:modified xsi:type="dcterms:W3CDTF">2018-07-20T05:33:57Z</dcterms:modified>
</cp:coreProperties>
</file>