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0.xml" ContentType="application/vnd.openxmlformats-officedocument.presentationml.notesSlide+xml"/>
  <Override PartName="/ppt/charts/chart5.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20"/>
  </p:notesMasterIdLst>
  <p:handoutMasterIdLst>
    <p:handoutMasterId r:id="rId21"/>
  </p:handoutMasterIdLst>
  <p:sldIdLst>
    <p:sldId id="373" r:id="rId2"/>
    <p:sldId id="530" r:id="rId3"/>
    <p:sldId id="279" r:id="rId4"/>
    <p:sldId id="281" r:id="rId5"/>
    <p:sldId id="283" r:id="rId6"/>
    <p:sldId id="280" r:id="rId7"/>
    <p:sldId id="284" r:id="rId8"/>
    <p:sldId id="531" r:id="rId9"/>
    <p:sldId id="287" r:id="rId10"/>
    <p:sldId id="272" r:id="rId11"/>
    <p:sldId id="273" r:id="rId12"/>
    <p:sldId id="288" r:id="rId13"/>
    <p:sldId id="275" r:id="rId14"/>
    <p:sldId id="290" r:id="rId15"/>
    <p:sldId id="291" r:id="rId16"/>
    <p:sldId id="532" r:id="rId17"/>
    <p:sldId id="276" r:id="rId18"/>
    <p:sldId id="53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79"/>
            <p14:sldId id="281"/>
            <p14:sldId id="283"/>
            <p14:sldId id="280"/>
            <p14:sldId id="284"/>
            <p14:sldId id="531"/>
            <p14:sldId id="287"/>
            <p14:sldId id="272"/>
            <p14:sldId id="273"/>
            <p14:sldId id="288"/>
            <p14:sldId id="275"/>
            <p14:sldId id="290"/>
            <p14:sldId id="291"/>
            <p14:sldId id="532"/>
            <p14:sldId id="276"/>
            <p14:sldId id="533"/>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7600"/>
    <a:srgbClr val="293C47"/>
    <a:srgbClr val="188E86"/>
    <a:srgbClr val="6BE6DE"/>
    <a:srgbClr val="CEF7F4"/>
    <a:srgbClr val="9CEEE9"/>
    <a:srgbClr val="FEB861"/>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5" autoAdjust="0"/>
    <p:restoredTop sz="75970" autoAdjust="0"/>
  </p:normalViewPr>
  <p:slideViewPr>
    <p:cSldViewPr snapToGrid="0" snapToObjects="1" showGuides="1">
      <p:cViewPr varScale="1">
        <p:scale>
          <a:sx n="87" d="100"/>
          <a:sy n="87" d="100"/>
        </p:scale>
        <p:origin x="562" y="58"/>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15704302179619853"/>
          <c:y val="9.9343759784266406E-2"/>
          <c:w val="0.42290779060724826"/>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3">
                    <a:shade val="76000"/>
                    <a:satMod val="103000"/>
                    <a:lumMod val="102000"/>
                    <a:tint val="94000"/>
                  </a:schemeClr>
                </a:gs>
                <a:gs pos="50000">
                  <a:schemeClr val="accent3">
                    <a:shade val="76000"/>
                    <a:satMod val="110000"/>
                    <a:lumMod val="100000"/>
                    <a:shade val="100000"/>
                  </a:schemeClr>
                </a:gs>
                <a:gs pos="100000">
                  <a:schemeClr val="accent3">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7713-4B25-A324-4834530EE860}"/>
            </c:ext>
          </c:extLst>
        </c:ser>
        <c:ser>
          <c:idx val="1"/>
          <c:order val="1"/>
          <c:tx>
            <c:strRef>
              <c:f>Sheet1!$C$1</c:f>
              <c:strCache>
                <c:ptCount val="1"/>
                <c:pt idx="0">
                  <c:v>V1</c:v>
                </c:pt>
              </c:strCache>
            </c:strRef>
          </c:tx>
          <c:spPr>
            <a:gradFill rotWithShape="1">
              <a:gsLst>
                <a:gs pos="0">
                  <a:schemeClr val="accent3">
                    <a:tint val="77000"/>
                    <a:satMod val="103000"/>
                    <a:lumMod val="102000"/>
                    <a:tint val="94000"/>
                  </a:schemeClr>
                </a:gs>
                <a:gs pos="50000">
                  <a:schemeClr val="accent3">
                    <a:tint val="77000"/>
                    <a:satMod val="110000"/>
                    <a:lumMod val="100000"/>
                    <a:shade val="100000"/>
                  </a:schemeClr>
                </a:gs>
                <a:gs pos="100000">
                  <a:schemeClr val="accent3">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7713-4B25-A324-4834530EE860}"/>
            </c:ext>
          </c:extLst>
        </c:ser>
        <c:dLbls>
          <c:showLegendKey val="0"/>
          <c:showVal val="0"/>
          <c:showCatName val="0"/>
          <c:showSerName val="0"/>
          <c:showPercent val="0"/>
          <c:showBubbleSize val="0"/>
        </c:dLbls>
        <c:axId val="359436648"/>
        <c:axId val="359439784"/>
      </c:radarChart>
      <c:catAx>
        <c:axId val="359436648"/>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59439784"/>
        <c:crosses val="autoZero"/>
        <c:auto val="1"/>
        <c:lblAlgn val="ctr"/>
        <c:lblOffset val="100"/>
        <c:noMultiLvlLbl val="0"/>
      </c:catAx>
      <c:valAx>
        <c:axId val="359439784"/>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59436648"/>
        <c:crosses val="autoZero"/>
        <c:crossBetween val="between"/>
      </c:valAx>
      <c:spPr>
        <a:noFill/>
        <a:ln>
          <a:noFill/>
        </a:ln>
        <a:effectLst/>
      </c:spPr>
    </c:plotArea>
    <c:legend>
      <c:legendPos val="r"/>
      <c:layout>
        <c:manualLayout>
          <c:xMode val="edge"/>
          <c:yMode val="edge"/>
          <c:x val="0.48145845552044614"/>
          <c:y val="0.21577324741695375"/>
          <c:w val="0.33971742157848406"/>
          <c:h val="0.3450615529898434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10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manualLayout>
          <c:layoutTarget val="inner"/>
          <c:xMode val="edge"/>
          <c:yMode val="edge"/>
          <c:x val="0.15704302179619653"/>
          <c:y val="0.12779902512185976"/>
          <c:w val="0.44563988115612629"/>
          <c:h val="0.73184818687983644"/>
        </c:manualLayout>
      </c:layout>
      <c:radarChart>
        <c:radarStyle val="filled"/>
        <c:varyColors val="0"/>
        <c:ser>
          <c:idx val="0"/>
          <c:order val="0"/>
          <c:tx>
            <c:strRef>
              <c:f>Sheet1!$B$1</c:f>
              <c:strCache>
                <c:ptCount val="1"/>
                <c:pt idx="0">
                  <c:v>V2</c:v>
                </c:pt>
              </c:strCache>
            </c:strRef>
          </c:tx>
          <c:spPr>
            <a:gradFill flip="none" rotWithShape="1">
              <a:gsLst>
                <a:gs pos="34000">
                  <a:sysClr val="window" lastClr="FFFFFF"/>
                </a:gs>
                <a:gs pos="88000">
                  <a:srgbClr val="B2BFC5"/>
                </a:gs>
              </a:gsLst>
              <a:path path="circle">
                <a:fillToRect r="100000" b="100000"/>
              </a:path>
              <a:tileRect l="-100000" t="-100000"/>
            </a:gradFill>
            <a:ln w="9525" cap="flat" cmpd="sng" algn="ctr">
              <a:solidFill>
                <a:schemeClr val="tx1">
                  <a:lumMod val="50000"/>
                  <a:lumOff val="50000"/>
                </a:schemeClr>
              </a:solidFill>
              <a:prstDash val="solid"/>
            </a:ln>
            <a:effectLst/>
          </c:spPr>
          <c:cat>
            <c:strRef>
              <c:f>Sheet1!$A$2:$A$6</c:f>
              <c:strCache>
                <c:ptCount val="5"/>
                <c:pt idx="0">
                  <c:v>Trsf</c:v>
                </c:pt>
                <c:pt idx="1">
                  <c:v>Chng</c:v>
                </c:pt>
                <c:pt idx="2">
                  <c:v>Rbst</c:v>
                </c:pt>
                <c:pt idx="3">
                  <c:v>Perf</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86BA-4DC0-BF01-37531A9CFE4F}"/>
            </c:ext>
          </c:extLst>
        </c:ser>
        <c:ser>
          <c:idx val="1"/>
          <c:order val="1"/>
          <c:tx>
            <c:strRef>
              <c:f>Sheet1!$C$1</c:f>
              <c:strCache>
                <c:ptCount val="1"/>
                <c:pt idx="0">
                  <c:v>V1</c:v>
                </c:pt>
              </c:strCache>
            </c:strRef>
          </c:tx>
          <c:spPr>
            <a:noFill/>
            <a:ln w="6350">
              <a:solidFill>
                <a:schemeClr val="tx1"/>
              </a:solidFill>
              <a:prstDash val="lgDash"/>
            </a:ln>
            <a:effectLst/>
          </c:spPr>
          <c:cat>
            <c:strRef>
              <c:f>Sheet1!$A$2:$A$6</c:f>
              <c:strCache>
                <c:ptCount val="5"/>
                <c:pt idx="0">
                  <c:v>Trsf</c:v>
                </c:pt>
                <c:pt idx="1">
                  <c:v>Chng</c:v>
                </c:pt>
                <c:pt idx="2">
                  <c:v>Rbst</c:v>
                </c:pt>
                <c:pt idx="3">
                  <c:v>Perf</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86BA-4DC0-BF01-37531A9CFE4F}"/>
            </c:ext>
          </c:extLst>
        </c:ser>
        <c:dLbls>
          <c:showLegendKey val="0"/>
          <c:showVal val="0"/>
          <c:showCatName val="0"/>
          <c:showSerName val="0"/>
          <c:showPercent val="0"/>
          <c:showBubbleSize val="0"/>
        </c:dLbls>
        <c:axId val="359442920"/>
        <c:axId val="359437824"/>
      </c:radarChart>
      <c:catAx>
        <c:axId val="359442920"/>
        <c:scaling>
          <c:orientation val="minMax"/>
        </c:scaling>
        <c:delete val="0"/>
        <c:axPos val="b"/>
        <c:majorGridlines/>
        <c:numFmt formatCode="General" sourceLinked="1"/>
        <c:majorTickMark val="out"/>
        <c:minorTickMark val="none"/>
        <c:tickLblPos val="nextTo"/>
        <c:crossAx val="359437824"/>
        <c:crosses val="autoZero"/>
        <c:auto val="1"/>
        <c:lblAlgn val="ctr"/>
        <c:lblOffset val="100"/>
        <c:noMultiLvlLbl val="0"/>
      </c:catAx>
      <c:valAx>
        <c:axId val="359437824"/>
        <c:scaling>
          <c:orientation val="minMax"/>
          <c:max val="4"/>
          <c:min val="0"/>
        </c:scaling>
        <c:delete val="0"/>
        <c:axPos val="l"/>
        <c:majorGridlines/>
        <c:numFmt formatCode="General" sourceLinked="1"/>
        <c:majorTickMark val="cross"/>
        <c:minorTickMark val="none"/>
        <c:tickLblPos val="nextTo"/>
        <c:crossAx val="359442920"/>
        <c:crosses val="autoZero"/>
        <c:crossBetween val="between"/>
      </c:valAx>
    </c:plotArea>
    <c:legend>
      <c:legendPos val="r"/>
      <c:layout>
        <c:manualLayout>
          <c:xMode val="edge"/>
          <c:yMode val="edge"/>
          <c:x val="0.57989713029301682"/>
          <c:y val="0.41656268961568393"/>
          <c:w val="0.21256746666391071"/>
          <c:h val="0.26366034115867482"/>
        </c:manualLayout>
      </c:layout>
      <c:overlay val="0"/>
    </c:legend>
    <c:plotVisOnly val="1"/>
    <c:dispBlanksAs val="gap"/>
    <c:showDLblsOverMax val="0"/>
  </c:chart>
  <c:spPr>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14550645875148296"/>
          <c:y val="3.2133153882921733E-2"/>
          <c:w val="0.62073855053833515"/>
          <c:h val="0.91066434061011869"/>
        </c:manualLayout>
      </c:layout>
      <c:pieChart>
        <c:varyColors val="1"/>
        <c:ser>
          <c:idx val="0"/>
          <c:order val="0"/>
          <c:tx>
            <c:strRef>
              <c:f>Sheet1!$B$1:$B$2</c:f>
              <c:strCache>
                <c:ptCount val="1"/>
                <c:pt idx="0">
                  <c:v>LOCs 300</c:v>
                </c:pt>
              </c:strCache>
            </c:strRef>
          </c:tx>
          <c:dPt>
            <c:idx val="0"/>
            <c:bubble3D val="0"/>
            <c:spPr>
              <a:solidFill>
                <a:schemeClr val="accent3">
                  <a:shade val="53000"/>
                </a:schemeClr>
              </a:solidFill>
              <a:ln w="6350" cap="flat" cmpd="sng" algn="ctr">
                <a:solidFill>
                  <a:schemeClr val="accent3">
                    <a:shade val="50000"/>
                  </a:schemeClr>
                </a:solidFill>
                <a:prstDash val="solid"/>
                <a:round/>
              </a:ln>
              <a:effectLst/>
            </c:spPr>
            <c:extLst>
              <c:ext xmlns:c16="http://schemas.microsoft.com/office/drawing/2014/chart" uri="{C3380CC4-5D6E-409C-BE32-E72D297353CC}">
                <c16:uniqueId val="{00000000-0152-4C19-A1E7-F1B986037EE0}"/>
              </c:ext>
            </c:extLst>
          </c:dPt>
          <c:dPt>
            <c:idx val="1"/>
            <c:bubble3D val="0"/>
            <c:spPr>
              <a:solidFill>
                <a:schemeClr val="accent3">
                  <a:shade val="76000"/>
                </a:schemeClr>
              </a:solidFill>
              <a:ln w="6350" cap="flat" cmpd="sng" algn="ctr">
                <a:solidFill>
                  <a:schemeClr val="accent3">
                    <a:shade val="50000"/>
                  </a:schemeClr>
                </a:solidFill>
                <a:prstDash val="solid"/>
                <a:round/>
              </a:ln>
              <a:effectLst/>
            </c:spPr>
            <c:extLst>
              <c:ext xmlns:c16="http://schemas.microsoft.com/office/drawing/2014/chart" uri="{C3380CC4-5D6E-409C-BE32-E72D297353CC}">
                <c16:uniqueId val="{00000001-0152-4C19-A1E7-F1B986037EE0}"/>
              </c:ext>
            </c:extLst>
          </c:dPt>
          <c:dPt>
            <c:idx val="2"/>
            <c:bubble3D val="0"/>
            <c:spPr>
              <a:solidFill>
                <a:schemeClr val="accent3"/>
              </a:solidFill>
              <a:ln w="6350" cap="flat" cmpd="sng" algn="ctr">
                <a:solidFill>
                  <a:schemeClr val="accent3">
                    <a:shade val="50000"/>
                  </a:schemeClr>
                </a:solidFill>
                <a:prstDash val="solid"/>
                <a:round/>
              </a:ln>
              <a:effectLst/>
            </c:spPr>
            <c:extLst>
              <c:ext xmlns:c16="http://schemas.microsoft.com/office/drawing/2014/chart" uri="{C3380CC4-5D6E-409C-BE32-E72D297353CC}">
                <c16:uniqueId val="{00000002-0152-4C19-A1E7-F1B986037EE0}"/>
              </c:ext>
            </c:extLst>
          </c:dPt>
          <c:dPt>
            <c:idx val="3"/>
            <c:bubble3D val="0"/>
            <c:spPr>
              <a:solidFill>
                <a:schemeClr val="accent3">
                  <a:tint val="77000"/>
                </a:schemeClr>
              </a:solidFill>
              <a:ln w="6350" cap="flat" cmpd="sng" algn="ctr">
                <a:solidFill>
                  <a:schemeClr val="accent3">
                    <a:shade val="50000"/>
                  </a:schemeClr>
                </a:solidFill>
                <a:prstDash val="solid"/>
                <a:round/>
              </a:ln>
              <a:effectLst/>
            </c:spPr>
            <c:extLst>
              <c:ext xmlns:c16="http://schemas.microsoft.com/office/drawing/2014/chart" uri="{C3380CC4-5D6E-409C-BE32-E72D297353CC}">
                <c16:uniqueId val="{00000003-0152-4C19-A1E7-F1B986037EE0}"/>
              </c:ext>
            </c:extLst>
          </c:dPt>
          <c:dPt>
            <c:idx val="4"/>
            <c:bubble3D val="0"/>
            <c:spPr>
              <a:solidFill>
                <a:schemeClr val="accent3">
                  <a:tint val="54000"/>
                </a:schemeClr>
              </a:solidFill>
              <a:ln w="6350" cap="flat" cmpd="sng" algn="ctr">
                <a:solidFill>
                  <a:schemeClr val="accent3">
                    <a:shade val="50000"/>
                  </a:schemeClr>
                </a:solidFill>
                <a:prstDash val="solid"/>
                <a:round/>
              </a:ln>
              <a:effectLst/>
            </c:spPr>
            <c:extLst>
              <c:ext xmlns:c16="http://schemas.microsoft.com/office/drawing/2014/chart" uri="{C3380CC4-5D6E-409C-BE32-E72D297353CC}">
                <c16:uniqueId val="{00000004-0152-4C19-A1E7-F1B986037EE0}"/>
              </c:ext>
            </c:extLst>
          </c:dPt>
          <c:dLbls>
            <c:dLbl>
              <c:idx val="0"/>
              <c:layout>
                <c:manualLayout>
                  <c:x val="3.9157377575331158E-2"/>
                  <c:y val="0.43760121203608016"/>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0152-4C19-A1E7-F1B986037EE0}"/>
                </c:ext>
              </c:extLst>
            </c:dLbl>
            <c:dLbl>
              <c:idx val="1"/>
              <c:layout>
                <c:manualLayout>
                  <c:x val="0.22951369600908542"/>
                  <c:y val="0"/>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0152-4C19-A1E7-F1B986037EE0}"/>
                </c:ext>
              </c:extLst>
            </c:dLbl>
            <c:dLbl>
              <c:idx val="2"/>
              <c:layout>
                <c:manualLayout>
                  <c:x val="2.1036860101963997E-2"/>
                  <c:y val="0.19099752174741891"/>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0152-4C19-A1E7-F1B986037EE0}"/>
                </c:ext>
              </c:extLst>
            </c:dLbl>
            <c:dLbl>
              <c:idx val="3"/>
              <c:layout>
                <c:manualLayout>
                  <c:x val="-0.20676843965933248"/>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3-0152-4C19-A1E7-F1B986037EE0}"/>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4-0152-4C19-A1E7-F1B986037EE0}"/>
                </c:ext>
              </c:extLst>
            </c:dLbl>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dk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5-0152-4C19-A1E7-F1B986037EE0}"/>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solidFill>
      <a:schemeClr val="lt1"/>
    </a:solidFill>
    <a:ln w="6350" cap="flat" cmpd="sng" algn="ctr">
      <a:noFill/>
      <a:prstDash val="solid"/>
      <a:round/>
    </a:ln>
    <a:effectLst/>
  </c:spPr>
  <c:txPr>
    <a:bodyPr/>
    <a:lstStyle/>
    <a:p>
      <a:pPr>
        <a:defRPr sz="1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stacked"/>
        <c:varyColors val="0"/>
        <c:ser>
          <c:idx val="0"/>
          <c:order val="0"/>
          <c:tx>
            <c:strRef>
              <c:f>Sheet1!$B$1</c:f>
              <c:strCache>
                <c:ptCount val="1"/>
                <c:pt idx="0">
                  <c:v>Debt removed</c:v>
                </c:pt>
              </c:strCache>
            </c:strRef>
          </c:tx>
          <c:spPr>
            <a:solidFill>
              <a:schemeClr val="accent1"/>
            </a:solidFill>
            <a:ln>
              <a:noFill/>
            </a:ln>
            <a:effectLst/>
          </c:spPr>
          <c:invertIfNegative val="0"/>
          <c:cat>
            <c:numRef>
              <c:f>Sheet1!$A$2:$A$5</c:f>
              <c:numCache>
                <c:formatCode>dd/mm/yyyy</c:formatCode>
                <c:ptCount val="4"/>
                <c:pt idx="0">
                  <c:v>40787</c:v>
                </c:pt>
                <c:pt idx="1">
                  <c:v>40878</c:v>
                </c:pt>
                <c:pt idx="2">
                  <c:v>40969</c:v>
                </c:pt>
                <c:pt idx="3">
                  <c:v>41244</c:v>
                </c:pt>
              </c:numCache>
            </c:numRef>
          </c:cat>
          <c:val>
            <c:numRef>
              <c:f>Sheet1!$B$2:$B$5</c:f>
              <c:numCache>
                <c:formatCode>#,##0\ "€"</c:formatCode>
                <c:ptCount val="4"/>
                <c:pt idx="0">
                  <c:v>-2100</c:v>
                </c:pt>
                <c:pt idx="1">
                  <c:v>-600</c:v>
                </c:pt>
                <c:pt idx="2">
                  <c:v>-1800</c:v>
                </c:pt>
                <c:pt idx="3">
                  <c:v>-1200</c:v>
                </c:pt>
              </c:numCache>
            </c:numRef>
          </c:val>
          <c:extLst>
            <c:ext xmlns:c16="http://schemas.microsoft.com/office/drawing/2014/chart" uri="{C3380CC4-5D6E-409C-BE32-E72D297353CC}">
              <c16:uniqueId val="{00000000-9E8D-47B7-B315-3EE6FE7CBAAC}"/>
            </c:ext>
          </c:extLst>
        </c:ser>
        <c:ser>
          <c:idx val="1"/>
          <c:order val="1"/>
          <c:tx>
            <c:strRef>
              <c:f>Sheet1!$C$1</c:f>
              <c:strCache>
                <c:ptCount val="1"/>
                <c:pt idx="0">
                  <c:v>Debt added</c:v>
                </c:pt>
              </c:strCache>
            </c:strRef>
          </c:tx>
          <c:spPr>
            <a:solidFill>
              <a:schemeClr val="accent2"/>
            </a:solidFill>
            <a:ln>
              <a:noFill/>
            </a:ln>
            <a:effectLst/>
          </c:spPr>
          <c:invertIfNegative val="0"/>
          <c:cat>
            <c:numRef>
              <c:f>Sheet1!$A$2:$A$5</c:f>
              <c:numCache>
                <c:formatCode>dd/mm/yyyy</c:formatCode>
                <c:ptCount val="4"/>
                <c:pt idx="0">
                  <c:v>40787</c:v>
                </c:pt>
                <c:pt idx="1">
                  <c:v>40878</c:v>
                </c:pt>
                <c:pt idx="2">
                  <c:v>40969</c:v>
                </c:pt>
                <c:pt idx="3">
                  <c:v>41244</c:v>
                </c:pt>
              </c:numCache>
            </c:numRef>
          </c:cat>
          <c:val>
            <c:numRef>
              <c:f>Sheet1!$C$2:$C$5</c:f>
              <c:numCache>
                <c:formatCode>#,##0\ "€"</c:formatCode>
                <c:ptCount val="4"/>
                <c:pt idx="0">
                  <c:v>2800</c:v>
                </c:pt>
                <c:pt idx="1">
                  <c:v>3200</c:v>
                </c:pt>
                <c:pt idx="2">
                  <c:v>2300</c:v>
                </c:pt>
                <c:pt idx="3">
                  <c:v>1300</c:v>
                </c:pt>
              </c:numCache>
            </c:numRef>
          </c:val>
          <c:extLst>
            <c:ext xmlns:c16="http://schemas.microsoft.com/office/drawing/2014/chart" uri="{C3380CC4-5D6E-409C-BE32-E72D297353CC}">
              <c16:uniqueId val="{00000001-9E8D-47B7-B315-3EE6FE7CBAAC}"/>
            </c:ext>
          </c:extLst>
        </c:ser>
        <c:dLbls>
          <c:showLegendKey val="0"/>
          <c:showVal val="0"/>
          <c:showCatName val="0"/>
          <c:showSerName val="0"/>
          <c:showPercent val="0"/>
          <c:showBubbleSize val="0"/>
        </c:dLbls>
        <c:gapWidth val="150"/>
        <c:overlap val="100"/>
        <c:axId val="359437040"/>
        <c:axId val="359436256"/>
      </c:barChart>
      <c:lineChart>
        <c:grouping val="standard"/>
        <c:varyColors val="0"/>
        <c:ser>
          <c:idx val="2"/>
          <c:order val="2"/>
          <c:tx>
            <c:strRef>
              <c:f>Sheet1!$D$1</c:f>
              <c:strCache>
                <c:ptCount val="1"/>
                <c:pt idx="0">
                  <c:v>Debt</c:v>
                </c:pt>
              </c:strCache>
            </c:strRef>
          </c:tx>
          <c:spPr>
            <a:ln w="19050" cap="rnd" cmpd="sng" algn="ctr">
              <a:solidFill>
                <a:schemeClr val="accent3"/>
              </a:solidFill>
              <a:prstDash val="solid"/>
              <a:round/>
            </a:ln>
            <a:effectLst/>
          </c:spPr>
          <c:marker>
            <c:symbol val="none"/>
          </c:marker>
          <c:cat>
            <c:numRef>
              <c:f>Sheet1!$A$2:$A$5</c:f>
              <c:numCache>
                <c:formatCode>dd/mm/yyyy</c:formatCode>
                <c:ptCount val="4"/>
                <c:pt idx="0">
                  <c:v>40787</c:v>
                </c:pt>
                <c:pt idx="1">
                  <c:v>40878</c:v>
                </c:pt>
                <c:pt idx="2">
                  <c:v>40969</c:v>
                </c:pt>
                <c:pt idx="3">
                  <c:v>41244</c:v>
                </c:pt>
              </c:numCache>
            </c:numRef>
          </c:cat>
          <c:val>
            <c:numRef>
              <c:f>Sheet1!$D$2:$D$5</c:f>
              <c:numCache>
                <c:formatCode>#,##0\ "€"</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9E8D-47B7-B315-3EE6FE7CBAAC}"/>
            </c:ext>
          </c:extLst>
        </c:ser>
        <c:dLbls>
          <c:showLegendKey val="0"/>
          <c:showVal val="0"/>
          <c:showCatName val="0"/>
          <c:showSerName val="0"/>
          <c:showPercent val="0"/>
          <c:showBubbleSize val="0"/>
        </c:dLbls>
        <c:marker val="1"/>
        <c:smooth val="0"/>
        <c:axId val="359442528"/>
        <c:axId val="359440568"/>
      </c:lineChart>
      <c:dateAx>
        <c:axId val="359437040"/>
        <c:scaling>
          <c:orientation val="minMax"/>
        </c:scaling>
        <c:delete val="0"/>
        <c:axPos val="b"/>
        <c:numFmt formatCode="dd/mm/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59436256"/>
        <c:crosses val="autoZero"/>
        <c:auto val="1"/>
        <c:lblOffset val="100"/>
        <c:baseTimeUnit val="months"/>
      </c:dateAx>
      <c:valAx>
        <c:axId val="359436256"/>
        <c:scaling>
          <c:orientation val="minMax"/>
        </c:scaling>
        <c:delete val="0"/>
        <c:axPos val="l"/>
        <c:majorGridlines>
          <c:spPr>
            <a:ln w="6350" cap="flat" cmpd="sng" algn="ctr">
              <a:solidFill>
                <a:schemeClr val="tx1">
                  <a:tint val="75000"/>
                </a:schemeClr>
              </a:solidFill>
              <a:prstDash val="solid"/>
              <a:round/>
            </a:ln>
            <a:effectLst/>
          </c:spPr>
        </c:majorGridlines>
        <c:numFmt formatCode="#,##0\ &quot;€&quot;"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59437040"/>
        <c:crosses val="autoZero"/>
        <c:crossBetween val="between"/>
      </c:valAx>
      <c:valAx>
        <c:axId val="359440568"/>
        <c:scaling>
          <c:orientation val="minMax"/>
          <c:min val="0"/>
        </c:scaling>
        <c:delete val="0"/>
        <c:axPos val="r"/>
        <c:numFmt formatCode="#,##0\ &quot;€&quot;"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59442528"/>
        <c:crosses val="max"/>
        <c:crossBetween val="between"/>
      </c:valAx>
      <c:dateAx>
        <c:axId val="359442528"/>
        <c:scaling>
          <c:orientation val="minMax"/>
        </c:scaling>
        <c:delete val="1"/>
        <c:axPos val="b"/>
        <c:numFmt formatCode="dd/mm/yyyy" sourceLinked="1"/>
        <c:majorTickMark val="out"/>
        <c:minorTickMark val="none"/>
        <c:tickLblPos val="none"/>
        <c:crossAx val="359440568"/>
        <c:crosses val="autoZero"/>
        <c:auto val="1"/>
        <c:lblOffset val="100"/>
        <c:baseTimeUnit val="months"/>
        <c:majorUnit val="1"/>
        <c:minorUnit val="1"/>
      </c:dateAx>
      <c:spPr>
        <a:noFill/>
        <a:ln>
          <a:noFill/>
        </a:ln>
        <a:effectLst/>
      </c:spPr>
    </c:plotArea>
    <c:legend>
      <c:legendPos val="r"/>
      <c:layout>
        <c:manualLayout>
          <c:xMode val="edge"/>
          <c:yMode val="edge"/>
          <c:x val="0.75131874967108914"/>
          <c:y val="0.80998842009007677"/>
          <c:w val="0.23243671024856888"/>
          <c:h val="0.1669013272029604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1000"/>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2D7-49B0-81B5-7ACDA3DF1D77}"/>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2D7-49B0-81B5-7ACDA3DF1D77}"/>
            </c:ext>
          </c:extLst>
        </c:ser>
        <c:dLbls>
          <c:showLegendKey val="0"/>
          <c:showVal val="0"/>
          <c:showCatName val="0"/>
          <c:showSerName val="0"/>
          <c:showPercent val="0"/>
          <c:showBubbleSize val="0"/>
        </c:dLbls>
        <c:smooth val="0"/>
        <c:axId val="359437432"/>
        <c:axId val="246539112"/>
      </c:lineChart>
      <c:catAx>
        <c:axId val="359437432"/>
        <c:scaling>
          <c:orientation val="minMax"/>
        </c:scaling>
        <c:delete val="0"/>
        <c:axPos val="b"/>
        <c:numFmt formatCode="General" sourceLinked="0"/>
        <c:majorTickMark val="out"/>
        <c:minorTickMark val="none"/>
        <c:tickLblPos val="nextTo"/>
        <c:crossAx val="246539112"/>
        <c:crosses val="autoZero"/>
        <c:auto val="1"/>
        <c:lblAlgn val="ctr"/>
        <c:lblOffset val="100"/>
        <c:noMultiLvlLbl val="0"/>
      </c:catAx>
      <c:valAx>
        <c:axId val="246539112"/>
        <c:scaling>
          <c:orientation val="minMax"/>
          <c:min val="0"/>
        </c:scaling>
        <c:delete val="0"/>
        <c:axPos val="l"/>
        <c:majorGridlines/>
        <c:numFmt formatCode="General" sourceLinked="1"/>
        <c:majorTickMark val="out"/>
        <c:minorTickMark val="none"/>
        <c:tickLblPos val="nextTo"/>
        <c:crossAx val="359437432"/>
        <c:crosses val="autoZero"/>
        <c:crossBetween val="midCat"/>
      </c:valAx>
    </c:plotArea>
    <c:plotVisOnly val="1"/>
    <c:dispBlanksAs val="gap"/>
    <c:showDLblsOverMax val="0"/>
  </c:chart>
  <c:txPr>
    <a:bodyPr/>
    <a:lstStyle/>
    <a:p>
      <a:pPr>
        <a:defRPr sz="12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35">
  <cs:axisTitle>
    <cs:lnRef idx="0"/>
    <cs:fillRef idx="0"/>
    <cs:effectRef idx="0"/>
    <cs:fontRef idx="minor">
      <a:schemeClr val="dk1"/>
    </cs:fontRef>
    <cs:defRPr sz="1000" b="1" kern="1200"/>
  </cs:axisTitle>
  <cs:categoryAxis>
    <cs:lnRef idx="1">
      <a:schemeClr val="dk1">
        <a:tint val="75000"/>
      </a:schemeClr>
    </cs:lnRef>
    <cs:fillRef idx="0"/>
    <cs:effectRef idx="0"/>
    <cs:fontRef idx="minor">
      <a:schemeClr val="dk1"/>
    </cs:fontRef>
    <cs:spPr>
      <a:ln>
        <a:round/>
      </a:ln>
    </cs:spPr>
    <cs:defRPr sz="1000" kern="1200"/>
  </cs:categoryAxis>
  <cs:chartArea>
    <cs:lnRef idx="1">
      <a:schemeClr val="dk1">
        <a:tint val="75000"/>
      </a:schemeClr>
    </cs:lnRef>
    <cs:fillRef idx="1">
      <a:schemeClr val="lt1"/>
    </cs:fillRef>
    <cs:effectRef idx="0"/>
    <cs:fontRef idx="minor">
      <a:schemeClr val="dk1"/>
    </cs:fontRef>
    <cs:spPr>
      <a:ln>
        <a:round/>
      </a:ln>
    </cs:spPr>
    <cs:defRPr sz="1000" kern="1200"/>
  </cs:chartArea>
  <cs:dataLabel>
    <cs:lnRef idx="0"/>
    <cs:fillRef idx="0"/>
    <cs:effectRef idx="0"/>
    <cs:fontRef idx="minor">
      <a:schemeClr val="dk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1" mods="ignoreCSTransforms">
      <cs:styleClr val="0">
        <a:shade val="50000"/>
      </cs:styleClr>
    </cs:lnRef>
    <cs:fillRef idx="1">
      <cs:styleClr val="auto"/>
    </cs:fillRef>
    <cs:effectRef idx="0"/>
    <cs:fontRef idx="minor">
      <a:schemeClr val="dk1"/>
    </cs:fontRef>
    <cs:spPr>
      <a:ln>
        <a:round/>
      </a:ln>
    </cs:spPr>
  </cs:dataPoint>
  <cs:dataPoint3D>
    <cs:lnRef idx="1" mods="ignoreCSTransforms">
      <cs:styleClr val="0">
        <a:shade val="50000"/>
      </cs:styleClr>
    </cs:lnRef>
    <cs:fillRef idx="1">
      <cs:styleClr val="auto"/>
    </cs:fillRef>
    <cs:effectRef idx="0"/>
    <cs:fontRef idx="minor">
      <a:schemeClr val="dk1"/>
    </cs:fontRef>
    <cs:spPr>
      <a:ln>
        <a:round/>
      </a:ln>
    </cs:spPr>
  </cs:dataPoint3D>
  <cs:dataPointLine>
    <cs:lnRef idx="1">
      <cs:styleClr val="auto"/>
    </cs:lnRef>
    <cs:lineWidthScale>5</cs:lineWidthScale>
    <cs:fillRef idx="0"/>
    <cs:effectRef idx="0"/>
    <cs:fontRef idx="minor">
      <a:schemeClr val="dk1"/>
    </cs:fontRef>
    <cs:spPr>
      <a:ln cap="rnd">
        <a:round/>
      </a:ln>
    </cs:spPr>
  </cs:dataPointLine>
  <cs:dataPointMarker>
    <cs:lnRef idx="1">
      <cs:styleClr val="auto"/>
    </cs:lnRef>
    <cs:fillRef idx="1">
      <cs:styleClr val="auto"/>
    </cs:fillRef>
    <cs:effectRef idx="0"/>
    <cs:fontRef idx="minor">
      <a:schemeClr val="dk1"/>
    </cs:fontRef>
    <cs:spPr>
      <a:ln>
        <a:round/>
      </a:ln>
    </cs:spPr>
  </cs:dataPointMarker>
  <cs:dataPointMarkerLayout/>
  <cs:dataPointWireframe>
    <cs:lnRef idx="1">
      <cs:styleClr val="auto"/>
    </cs:lnRef>
    <cs:fillRef idx="0"/>
    <cs:effectRef idx="0"/>
    <cs:fontRef idx="minor">
      <a:schemeClr val="dk1"/>
    </cs:fontRef>
    <cs:spPr>
      <a:ln>
        <a:round/>
      </a:ln>
    </cs:spPr>
  </cs:dataPointWireframe>
  <cs:dataTable>
    <cs:lnRef idx="1">
      <a:schemeClr val="dk1">
        <a:tint val="75000"/>
      </a:schemeClr>
    </cs:lnRef>
    <cs:fillRef idx="0"/>
    <cs:effectRef idx="0"/>
    <cs:fontRef idx="minor">
      <a:schemeClr val="dk1"/>
    </cs:fontRef>
    <cs:spPr>
      <a:ln>
        <a:round/>
      </a:ln>
    </cs:spPr>
    <cs:defRPr sz="1000" kern="1200"/>
  </cs:dataTable>
  <cs:downBar>
    <cs:lnRef idx="1" mods="ignoreCSTransforms">
      <cs:styleClr val="0">
        <a:shade val="25000"/>
      </cs:styleClr>
    </cs:lnRef>
    <cs:fillRef idx="1" mods="ignoreCSTransforms">
      <cs:styleClr val="0">
        <a:shade val="25000"/>
      </cs:styleClr>
    </cs:fillRef>
    <cs:effectRef idx="0"/>
    <cs:fontRef idx="minor">
      <a:schemeClr val="dk1"/>
    </cs:fontRef>
    <cs:spPr>
      <a:ln>
        <a:round/>
      </a:ln>
    </cs:spPr>
  </cs:downBar>
  <cs:dropLine>
    <cs:lnRef idx="1">
      <a:schemeClr val="dk1"/>
    </cs:lnRef>
    <cs:fillRef idx="0"/>
    <cs:effectRef idx="0"/>
    <cs:fontRef idx="minor">
      <a:schemeClr val="dk1"/>
    </cs:fontRef>
    <cs:spPr>
      <a:ln>
        <a:round/>
      </a:ln>
    </cs:spPr>
  </cs:dropLine>
  <cs:errorBar>
    <cs:lnRef idx="1">
      <a:schemeClr val="dk1"/>
    </cs:lnRef>
    <cs:fillRef idx="1">
      <a:schemeClr val="dk1"/>
    </cs:fillRef>
    <cs:effectRef idx="0"/>
    <cs:fontRef idx="minor">
      <a:schemeClr val="dk1"/>
    </cs:fontRef>
    <cs:spPr>
      <a:ln>
        <a:round/>
      </a:ln>
    </cs:spPr>
  </cs:errorBar>
  <cs:floor>
    <cs:lnRef idx="1">
      <a:schemeClr val="dk1">
        <a:tint val="75000"/>
      </a:schemeClr>
    </cs:lnRef>
    <cs:fillRef idx="1" mods="ignoreCSTransforms">
      <cs:styleClr val="0">
        <a:tint val="20000"/>
      </cs:styleClr>
    </cs:fillRef>
    <cs:effectRef idx="0"/>
    <cs:fontRef idx="minor">
      <a:schemeClr val="dk1"/>
    </cs:fontRef>
    <cs:spPr>
      <a:ln>
        <a:round/>
      </a:ln>
    </cs:spPr>
  </cs:floor>
  <cs:gridlineMajor>
    <cs:lnRef idx="1">
      <a:schemeClr val="dk1">
        <a:tint val="75000"/>
      </a:schemeClr>
    </cs:lnRef>
    <cs:fillRef idx="0"/>
    <cs:effectRef idx="0"/>
    <cs:fontRef idx="minor">
      <a:schemeClr val="dk1"/>
    </cs:fontRef>
    <cs:spPr>
      <a:ln>
        <a:round/>
      </a:ln>
    </cs:spPr>
  </cs:gridlineMajor>
  <cs:gridlineMinor>
    <cs:lnRef idx="1">
      <a:schemeClr val="dk1">
        <a:tint val="50000"/>
      </a:schemeClr>
    </cs:lnRef>
    <cs:fillRef idx="0"/>
    <cs:effectRef idx="0"/>
    <cs:fontRef idx="minor">
      <a:schemeClr val="dk1"/>
    </cs:fontRef>
    <cs:spPr>
      <a:ln>
        <a:round/>
      </a:ln>
    </cs:spPr>
  </cs:gridlineMinor>
  <cs:hiLoLine>
    <cs:lnRef idx="1">
      <a:schemeClr val="dk1"/>
    </cs:lnRef>
    <cs:fillRef idx="0"/>
    <cs:effectRef idx="0"/>
    <cs:fontRef idx="minor">
      <a:schemeClr val="dk1"/>
    </cs:fontRef>
    <cs:spPr>
      <a:ln>
        <a:round/>
      </a:ln>
    </cs:spPr>
  </cs:hiLoLine>
  <cs:leaderLine>
    <cs:lnRef idx="1">
      <a:schemeClr val="dk1"/>
    </cs:lnRef>
    <cs:fillRef idx="0"/>
    <cs:effectRef idx="0"/>
    <cs:fontRef idx="minor">
      <a:schemeClr val="dk1"/>
    </cs:fontRef>
    <cs:spPr>
      <a:ln>
        <a:round/>
      </a:ln>
    </cs:spPr>
  </cs:leaderLine>
  <cs:legend>
    <cs:lnRef idx="0"/>
    <cs:fillRef idx="0"/>
    <cs:effectRef idx="0"/>
    <cs:fontRef idx="minor">
      <a:schemeClr val="dk1"/>
    </cs:fontRef>
    <cs:defRPr sz="1000" kern="1200"/>
  </cs:legend>
  <cs:plotArea>
    <cs:lnRef idx="0"/>
    <cs:fillRef idx="1" mods="ignoreCSTransforms">
      <cs:styleClr val="0">
        <a:tint val="20000"/>
      </cs:styleClr>
    </cs:fillRef>
    <cs:effectRef idx="0"/>
    <cs:fontRef idx="minor">
      <a:schemeClr val="dk1"/>
    </cs:fontRef>
  </cs:plotArea>
  <cs:plotArea3D>
    <cs:lnRef idx="0"/>
    <cs:fillRef idx="0"/>
    <cs:effectRef idx="0"/>
    <cs:fontRef idx="minor">
      <a:schemeClr val="dk1"/>
    </cs:fontRef>
  </cs:plotArea3D>
  <cs:seriesAxis>
    <cs:lnRef idx="1">
      <a:schemeClr val="dk1">
        <a:tint val="75000"/>
      </a:schemeClr>
    </cs:lnRef>
    <cs:fillRef idx="0"/>
    <cs:effectRef idx="0"/>
    <cs:fontRef idx="minor">
      <a:schemeClr val="dk1"/>
    </cs:fontRef>
    <cs:spPr>
      <a:ln>
        <a:round/>
      </a:ln>
    </cs:spPr>
    <cs:defRPr sz="1000" kern="1200"/>
  </cs:seriesAxis>
  <cs:seriesLine>
    <cs:lnRef idx="1">
      <a:schemeClr val="dk1"/>
    </cs:lnRef>
    <cs:fillRef idx="0"/>
    <cs:effectRef idx="0"/>
    <cs:fontRef idx="minor">
      <a:schemeClr val="dk1"/>
    </cs:fontRef>
    <cs:spPr>
      <a:ln>
        <a:round/>
      </a:ln>
    </cs:spPr>
  </cs:seriesLine>
  <cs:title>
    <cs:lnRef idx="0"/>
    <cs:fillRef idx="0"/>
    <cs:effectRef idx="0"/>
    <cs:fontRef idx="minor">
      <a:schemeClr val="dk1"/>
    </cs:fontRef>
    <cs:defRPr sz="1800" b="1" kern="1200"/>
  </cs:title>
  <cs:trendline>
    <cs:lnRef idx="1">
      <a:schemeClr val="dk1"/>
    </cs:lnRef>
    <cs:fillRef idx="0"/>
    <cs:effectRef idx="0"/>
    <cs:fontRef idx="minor">
      <a:schemeClr val="dk1"/>
    </cs:fontRef>
    <cs:spPr>
      <a:ln cap="rnd">
        <a:round/>
      </a:ln>
    </cs:spPr>
  </cs:trendline>
  <cs:trendlineLabel>
    <cs:lnRef idx="0"/>
    <cs:fillRef idx="0"/>
    <cs:effectRef idx="0"/>
    <cs:fontRef idx="minor">
      <a:schemeClr val="dk1"/>
    </cs:fontRef>
    <cs:defRPr sz="1000" kern="1200"/>
  </cs:trendlineLabel>
  <cs:upBar>
    <cs:lnRef idx="1" mods="ignoreCSTransforms">
      <cs:styleClr val="0">
        <a:shade val="25000"/>
      </cs:styleClr>
    </cs:lnRef>
    <cs:fillRef idx="1">
      <a:schemeClr val="lt1"/>
    </cs:fillRef>
    <cs:effectRef idx="0"/>
    <cs:fontRef idx="minor">
      <a:schemeClr val="dk1"/>
    </cs:fontRef>
    <cs:spPr>
      <a:ln>
        <a:round/>
      </a:ln>
    </cs:spPr>
  </cs:upBar>
  <cs:valueAxis>
    <cs:lnRef idx="1">
      <a:schemeClr val="dk1">
        <a:tint val="75000"/>
      </a:schemeClr>
    </cs:lnRef>
    <cs:fillRef idx="0"/>
    <cs:effectRef idx="0"/>
    <cs:fontRef idx="minor">
      <a:schemeClr val="dk1"/>
    </cs:fontRef>
    <cs:spPr>
      <a:ln>
        <a:round/>
      </a:ln>
    </cs:spPr>
    <cs:defRPr sz="1000" kern="1200"/>
  </cs:valueAxis>
  <cs:wall>
    <cs:lnRef idx="0"/>
    <cs:fillRef idx="1" mods="ignoreCSTransforms">
      <cs:styleClr val="0">
        <a:tint val="20000"/>
      </cs:styleClr>
    </cs:fillRef>
    <cs:effectRef idx="0"/>
    <cs:fontRef idx="minor">
      <a:schemeClr val="dk1"/>
    </cs:fontRef>
  </cs:wall>
</cs:chartStyle>
</file>

<file path=ppt/charts/style3.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8/28/2018</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8/28/2018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dirty="0">
                <a:effectLst/>
              </a:rPr>
              <a:t>Best Practices</a:t>
            </a:r>
          </a:p>
          <a:p>
            <a:r>
              <a:rPr lang="fr-FR" b="0" dirty="0">
                <a:effectLst/>
              </a:rPr>
              <a:t>In</a:t>
            </a:r>
            <a:r>
              <a:rPr lang="fr-FR" b="0" baseline="0" dirty="0">
                <a:effectLst/>
              </a:rPr>
              <a:t> all applications </a:t>
            </a:r>
            <a:r>
              <a:rPr lang="fr-FR" b="0" baseline="0" dirty="0" err="1">
                <a:effectLst/>
              </a:rPr>
              <a:t>you</a:t>
            </a:r>
            <a:r>
              <a:rPr lang="fr-FR" b="0" baseline="0" dirty="0">
                <a:effectLst/>
              </a:rPr>
              <a:t> </a:t>
            </a:r>
            <a:r>
              <a:rPr lang="fr-FR" b="0" baseline="0" dirty="0" err="1">
                <a:effectLst/>
              </a:rPr>
              <a:t>should</a:t>
            </a:r>
            <a:r>
              <a:rPr lang="fr-FR" b="0" baseline="0" dirty="0">
                <a:effectLst/>
              </a:rPr>
              <a:t> not have a high </a:t>
            </a:r>
            <a:r>
              <a:rPr lang="fr-FR" b="0" baseline="0" dirty="0" err="1">
                <a:effectLst/>
              </a:rPr>
              <a:t>number</a:t>
            </a:r>
            <a:r>
              <a:rPr lang="fr-FR" b="0" baseline="0" dirty="0">
                <a:effectLst/>
              </a:rPr>
              <a:t> (to </a:t>
            </a:r>
            <a:r>
              <a:rPr lang="fr-FR" b="0" baseline="0" dirty="0" err="1">
                <a:effectLst/>
              </a:rPr>
              <a:t>be</a:t>
            </a:r>
            <a:r>
              <a:rPr lang="fr-FR" b="0" baseline="0" dirty="0">
                <a:effectLst/>
              </a:rPr>
              <a:t> </a:t>
            </a:r>
            <a:r>
              <a:rPr lang="fr-FR" b="0" baseline="0" dirty="0" err="1">
                <a:effectLst/>
              </a:rPr>
              <a:t>defined</a:t>
            </a:r>
            <a:r>
              <a:rPr lang="fr-FR" b="0" baseline="0" dirty="0">
                <a:effectLst/>
              </a:rPr>
              <a:t> by the </a:t>
            </a:r>
            <a:r>
              <a:rPr lang="fr-FR" b="0" baseline="0" dirty="0" err="1">
                <a:effectLst/>
              </a:rPr>
              <a:t>project</a:t>
            </a:r>
            <a:r>
              <a:rPr lang="fr-FR" b="0" baseline="0" dirty="0">
                <a:effectLst/>
              </a:rPr>
              <a:t>) of high and </a:t>
            </a:r>
            <a:r>
              <a:rPr lang="fr-FR" b="0" baseline="0" dirty="0" err="1">
                <a:effectLst/>
              </a:rPr>
              <a:t>very</a:t>
            </a:r>
            <a:r>
              <a:rPr lang="fr-FR" b="0" baseline="0" dirty="0">
                <a:effectLst/>
              </a:rPr>
              <a:t> high </a:t>
            </a:r>
            <a:r>
              <a:rPr lang="fr-FR" b="0" baseline="0" dirty="0" err="1">
                <a:effectLst/>
              </a:rPr>
              <a:t>complex</a:t>
            </a:r>
            <a:r>
              <a:rPr lang="fr-FR" b="0" baseline="0" dirty="0">
                <a:effectLst/>
              </a:rPr>
              <a:t> </a:t>
            </a:r>
            <a:r>
              <a:rPr lang="fr-FR" b="0" baseline="0" dirty="0" err="1">
                <a:effectLst/>
              </a:rPr>
              <a:t>objects</a:t>
            </a:r>
            <a:r>
              <a:rPr lang="fr-FR" b="0" baseline="0" dirty="0">
                <a:effectLst/>
              </a:rPr>
              <a:t> (for </a:t>
            </a:r>
            <a:r>
              <a:rPr lang="fr-FR" b="0" baseline="0" dirty="0" err="1">
                <a:effectLst/>
              </a:rPr>
              <a:t>example</a:t>
            </a:r>
            <a:r>
              <a:rPr lang="fr-FR" b="0" baseline="0" dirty="0">
                <a:effectLst/>
              </a:rPr>
              <a:t> </a:t>
            </a:r>
            <a:r>
              <a:rPr lang="fr-FR" b="0" baseline="0" dirty="0" err="1">
                <a:effectLst/>
              </a:rPr>
              <a:t>less</a:t>
            </a:r>
            <a:r>
              <a:rPr lang="fr-FR" b="0" baseline="0" dirty="0">
                <a:effectLst/>
              </a:rPr>
              <a:t> </a:t>
            </a:r>
            <a:r>
              <a:rPr lang="fr-FR" b="0" baseline="0" dirty="0" err="1">
                <a:effectLst/>
              </a:rPr>
              <a:t>than</a:t>
            </a:r>
            <a:r>
              <a:rPr lang="fr-FR" b="0" baseline="0" dirty="0">
                <a:effectLst/>
              </a:rPr>
              <a:t> 5%)</a:t>
            </a:r>
          </a:p>
          <a:p>
            <a:r>
              <a:rPr lang="fr-FR" b="0" baseline="0" dirty="0">
                <a:effectLst/>
              </a:rPr>
              <a:t>On a </a:t>
            </a:r>
            <a:r>
              <a:rPr lang="fr-FR" b="0" baseline="0" dirty="0" err="1">
                <a:effectLst/>
              </a:rPr>
              <a:t>recurring</a:t>
            </a:r>
            <a:r>
              <a:rPr lang="fr-FR" b="0" baseline="0" dirty="0">
                <a:effectLst/>
              </a:rPr>
              <a:t> </a:t>
            </a:r>
            <a:r>
              <a:rPr lang="fr-FR" b="0" baseline="0" dirty="0" err="1">
                <a:effectLst/>
              </a:rPr>
              <a:t>analysis</a:t>
            </a:r>
            <a:r>
              <a:rPr lang="fr-FR" b="0" baseline="0" dirty="0">
                <a:effectLst/>
              </a:rPr>
              <a:t> the </a:t>
            </a:r>
            <a:r>
              <a:rPr lang="fr-FR" b="0" baseline="0" dirty="0" err="1">
                <a:effectLst/>
              </a:rPr>
              <a:t>number</a:t>
            </a:r>
            <a:r>
              <a:rPr lang="fr-FR" b="0" baseline="0" dirty="0">
                <a:effectLst/>
              </a:rPr>
              <a:t> </a:t>
            </a:r>
            <a:r>
              <a:rPr lang="fr-FR" b="0" baseline="0" dirty="0" err="1">
                <a:effectLst/>
              </a:rPr>
              <a:t>should</a:t>
            </a:r>
            <a:r>
              <a:rPr lang="fr-FR" b="0" baseline="0" dirty="0">
                <a:effectLst/>
              </a:rPr>
              <a:t> not </a:t>
            </a:r>
            <a:r>
              <a:rPr lang="fr-FR" b="0" baseline="0" dirty="0" err="1">
                <a:effectLst/>
              </a:rPr>
              <a:t>increase</a:t>
            </a:r>
            <a:r>
              <a:rPr lang="fr-FR" b="0" baseline="0" dirty="0">
                <a:effectLst/>
              </a:rPr>
              <a:t> more </a:t>
            </a:r>
            <a:r>
              <a:rPr lang="fr-FR" b="0" baseline="0" dirty="0" err="1">
                <a:effectLst/>
              </a:rPr>
              <a:t>than</a:t>
            </a:r>
            <a:r>
              <a:rPr lang="fr-FR" b="0" baseline="0" dirty="0">
                <a:effectLst/>
              </a:rPr>
              <a:t> the </a:t>
            </a:r>
            <a:r>
              <a:rPr lang="fr-FR" b="0" baseline="0" dirty="0" err="1">
                <a:effectLst/>
              </a:rPr>
              <a:t>limit</a:t>
            </a:r>
            <a:r>
              <a:rPr lang="fr-FR" b="0" baseline="0" dirty="0">
                <a:effectLst/>
              </a:rPr>
              <a:t> </a:t>
            </a:r>
            <a:r>
              <a:rPr lang="fr-FR" b="0" baseline="0" dirty="0" err="1">
                <a:effectLst/>
              </a:rPr>
              <a:t>identified</a:t>
            </a:r>
            <a:r>
              <a:rPr lang="fr-FR" b="0" baseline="0" dirty="0">
                <a:effectLst/>
              </a:rPr>
              <a:t> and if </a:t>
            </a:r>
            <a:r>
              <a:rPr lang="fr-FR" b="0" baseline="0" dirty="0" err="1">
                <a:effectLst/>
              </a:rPr>
              <a:t>there</a:t>
            </a:r>
            <a:r>
              <a:rPr lang="fr-FR" b="0" baseline="0" dirty="0">
                <a:effectLst/>
              </a:rPr>
              <a:t> </a:t>
            </a:r>
            <a:r>
              <a:rPr lang="fr-FR" b="0" baseline="0" dirty="0" err="1">
                <a:effectLst/>
              </a:rPr>
              <a:t>is</a:t>
            </a:r>
            <a:r>
              <a:rPr lang="fr-FR" b="0" baseline="0" dirty="0">
                <a:effectLst/>
              </a:rPr>
              <a:t> an </a:t>
            </a:r>
            <a:r>
              <a:rPr lang="fr-FR" b="0" baseline="0" dirty="0" err="1">
                <a:effectLst/>
              </a:rPr>
              <a:t>increase</a:t>
            </a:r>
            <a:r>
              <a:rPr lang="fr-FR" b="0" baseline="0" dirty="0">
                <a:effectLst/>
              </a:rPr>
              <a:t> </a:t>
            </a:r>
            <a:r>
              <a:rPr lang="fr-FR" b="0" baseline="0" dirty="0" err="1">
                <a:effectLst/>
              </a:rPr>
              <a:t>it</a:t>
            </a:r>
            <a:r>
              <a:rPr lang="fr-FR" b="0" baseline="0" dirty="0">
                <a:effectLst/>
              </a:rPr>
              <a:t> </a:t>
            </a:r>
            <a:r>
              <a:rPr lang="fr-FR" b="0" baseline="0" dirty="0" err="1">
                <a:effectLst/>
              </a:rPr>
              <a:t>should</a:t>
            </a:r>
            <a:r>
              <a:rPr lang="fr-FR" b="0" baseline="0" dirty="0">
                <a:effectLst/>
              </a:rPr>
              <a:t> </a:t>
            </a:r>
            <a:r>
              <a:rPr lang="fr-FR" b="0" baseline="0" dirty="0" err="1">
                <a:effectLst/>
              </a:rPr>
              <a:t>be</a:t>
            </a:r>
            <a:r>
              <a:rPr lang="fr-FR" b="0" baseline="0" dirty="0">
                <a:effectLst/>
              </a:rPr>
              <a:t> </a:t>
            </a:r>
            <a:r>
              <a:rPr lang="fr-FR" b="0" baseline="0" dirty="0" err="1">
                <a:effectLst/>
              </a:rPr>
              <a:t>contained</a:t>
            </a:r>
            <a:r>
              <a:rPr lang="fr-FR" b="0" baseline="0" dirty="0">
                <a:effectLst/>
              </a:rPr>
              <a:t> and </a:t>
            </a:r>
            <a:r>
              <a:rPr lang="fr-FR" b="0" baseline="0" dirty="0" err="1">
                <a:effectLst/>
              </a:rPr>
              <a:t>justified</a:t>
            </a:r>
            <a:endParaRPr lang="fr-FR" b="0" dirty="0">
              <a:effectLst/>
            </a:endParaRPr>
          </a:p>
          <a:p>
            <a:endParaRPr lang="en-US" b="1" dirty="0">
              <a:effectLst/>
            </a:endParaRPr>
          </a:p>
          <a:p>
            <a:r>
              <a:rPr lang="en-US" b="1" dirty="0">
                <a:effectLst/>
              </a:rPr>
              <a:t>Cost Complexity Definition</a:t>
            </a:r>
          </a:p>
          <a:p>
            <a:r>
              <a:rPr lang="en-US" dirty="0">
                <a:effectLst/>
              </a:rPr>
              <a:t>Cost Complexity is calculated in a different way to other Complexity metrics. It takes into account complexity scores for other types of complexity (such as </a:t>
            </a:r>
            <a:r>
              <a:rPr lang="en-US" dirty="0" err="1">
                <a:effectLst/>
              </a:rPr>
              <a:t>Cylcomatic</a:t>
            </a:r>
            <a:r>
              <a:rPr lang="en-US" dirty="0">
                <a:effectLst/>
              </a:rPr>
              <a:t> Complexity) and aggregates them to provide a score for Cost Complexity.</a:t>
            </a:r>
          </a:p>
          <a:p>
            <a:r>
              <a:rPr lang="en-US" dirty="0">
                <a:effectLst/>
              </a:rPr>
              <a:t>The following items are taken into account:</a:t>
            </a:r>
          </a:p>
          <a:p>
            <a:endParaRPr lang="en-US" b="1" dirty="0">
              <a:effectLst/>
            </a:endParaRPr>
          </a:p>
          <a:p>
            <a:r>
              <a:rPr lang="en-US" b="1" dirty="0">
                <a:effectLst/>
              </a:rPr>
              <a:t>Lack of Comment index</a:t>
            </a:r>
            <a:endParaRPr lang="en-US" dirty="0">
              <a:effectLst/>
            </a:endParaRPr>
          </a:p>
          <a:p>
            <a:r>
              <a:rPr lang="en-US" dirty="0">
                <a:effectLst/>
              </a:rPr>
              <a:t>Artifacts are positioned based on their comment/code ratio using the following thresholds:</a:t>
            </a:r>
          </a:p>
          <a:p>
            <a:r>
              <a:rPr lang="en-US" dirty="0">
                <a:effectLst/>
              </a:rPr>
              <a:t>Average Comment/Code ratio: 15</a:t>
            </a:r>
          </a:p>
          <a:p>
            <a:r>
              <a:rPr lang="en-US" dirty="0">
                <a:effectLst/>
              </a:rPr>
              <a:t>High Comment/Code Ratio: 7</a:t>
            </a:r>
          </a:p>
          <a:p>
            <a:r>
              <a:rPr lang="en-US" dirty="0">
                <a:effectLst/>
              </a:rPr>
              <a:t>Very High Comment/Code Ratio: 3</a:t>
            </a:r>
          </a:p>
          <a:p>
            <a:endParaRPr lang="en-US" b="1" dirty="0">
              <a:effectLst/>
            </a:endParaRPr>
          </a:p>
          <a:p>
            <a:r>
              <a:rPr lang="en-US" b="1" dirty="0" err="1">
                <a:effectLst/>
              </a:rPr>
              <a:t>Cyclomatic</a:t>
            </a:r>
            <a:r>
              <a:rPr lang="en-US" b="1" dirty="0">
                <a:effectLst/>
              </a:rPr>
              <a:t> Complexity index</a:t>
            </a:r>
            <a:endParaRPr lang="en-US" dirty="0">
              <a:effectLst/>
            </a:endParaRPr>
          </a:p>
          <a:p>
            <a:r>
              <a:rPr lang="en-US" dirty="0">
                <a:effectLst/>
              </a:rPr>
              <a:t>Artifacts are positioned based on their </a:t>
            </a:r>
            <a:r>
              <a:rPr lang="en-US" dirty="0" err="1">
                <a:effectLst/>
              </a:rPr>
              <a:t>Cyclomatic</a:t>
            </a:r>
            <a:r>
              <a:rPr lang="en-US" dirty="0">
                <a:effectLst/>
              </a:rPr>
              <a:t> Complexity score as follows:</a:t>
            </a:r>
          </a:p>
          <a:p>
            <a:r>
              <a:rPr lang="en-US" dirty="0">
                <a:effectLst/>
              </a:rPr>
              <a:t>Moderate </a:t>
            </a:r>
            <a:r>
              <a:rPr lang="en-US" dirty="0" err="1">
                <a:effectLst/>
              </a:rPr>
              <a:t>Cyclomatic</a:t>
            </a:r>
            <a:r>
              <a:rPr lang="en-US" dirty="0">
                <a:effectLst/>
              </a:rPr>
              <a:t> Complexity: for all artifacts having a result for the metric 65503 (Moderate Complexity Artifacts)</a:t>
            </a:r>
          </a:p>
          <a:p>
            <a:r>
              <a:rPr lang="en-US" dirty="0">
                <a:effectLst/>
              </a:rPr>
              <a:t>High </a:t>
            </a:r>
            <a:r>
              <a:rPr lang="en-US" dirty="0" err="1">
                <a:effectLst/>
              </a:rPr>
              <a:t>Cyclomatic</a:t>
            </a:r>
            <a:r>
              <a:rPr lang="en-US" dirty="0">
                <a:effectLst/>
              </a:rPr>
              <a:t> Complexity: for all artifacts having a result for the metric 65504 (High Complexity Artifacts)</a:t>
            </a:r>
          </a:p>
          <a:p>
            <a:r>
              <a:rPr lang="en-US" dirty="0">
                <a:effectLst/>
              </a:rPr>
              <a:t>Very High </a:t>
            </a:r>
            <a:r>
              <a:rPr lang="en-US" dirty="0" err="1">
                <a:effectLst/>
              </a:rPr>
              <a:t>Cyclomatic</a:t>
            </a:r>
            <a:r>
              <a:rPr lang="en-US" dirty="0">
                <a:effectLst/>
              </a:rPr>
              <a:t> Complexity: for all artifacts having a result for the metric 65505 (Very High Complexity Artifacts)</a:t>
            </a:r>
          </a:p>
          <a:p>
            <a:endParaRPr lang="en-US" b="1" dirty="0">
              <a:effectLst/>
            </a:endParaRPr>
          </a:p>
          <a:p>
            <a:r>
              <a:rPr lang="en-US" b="1" dirty="0">
                <a:effectLst/>
              </a:rPr>
              <a:t>SQL Complexity index</a:t>
            </a:r>
            <a:endParaRPr lang="en-US" dirty="0">
              <a:effectLst/>
            </a:endParaRPr>
          </a:p>
          <a:p>
            <a:r>
              <a:rPr lang="en-US" dirty="0">
                <a:effectLst/>
              </a:rPr>
              <a:t>Artifacts are positioned based on their SQL Complexity score as follows:</a:t>
            </a:r>
          </a:p>
          <a:p>
            <a:r>
              <a:rPr lang="en-US" dirty="0">
                <a:effectLst/>
              </a:rPr>
              <a:t>Moderate SQL Complexity: for all artifacts having a result for the metric 65803 (Moderate SQL Complexity Artifacts)</a:t>
            </a:r>
          </a:p>
          <a:p>
            <a:r>
              <a:rPr lang="en-US" dirty="0">
                <a:effectLst/>
              </a:rPr>
              <a:t>High SQL Complexity: for all artifacts having a result for the metric 65804 (High SQL Complexity Artifacts)</a:t>
            </a:r>
          </a:p>
          <a:p>
            <a:r>
              <a:rPr lang="en-US" dirty="0">
                <a:effectLst/>
              </a:rPr>
              <a:t>Very High SQL Complexity: for all artifacts having a result for the metric 65805 (Very High SQL Complexity Artifacts)</a:t>
            </a:r>
          </a:p>
          <a:p>
            <a:endParaRPr lang="en-US" b="1" dirty="0">
              <a:effectLst/>
            </a:endParaRPr>
          </a:p>
          <a:p>
            <a:r>
              <a:rPr lang="en-US" b="1" dirty="0">
                <a:effectLst/>
              </a:rPr>
              <a:t>Artifact Granularity index</a:t>
            </a:r>
            <a:endParaRPr lang="en-US" dirty="0">
              <a:effectLst/>
            </a:endParaRPr>
          </a:p>
          <a:p>
            <a:r>
              <a:rPr lang="en-US" dirty="0">
                <a:effectLst/>
              </a:rPr>
              <a:t>Artifacts are positioned based on their Size Distribution score as follows:</a:t>
            </a:r>
          </a:p>
          <a:p>
            <a:r>
              <a:rPr lang="en-US" dirty="0">
                <a:effectLst/>
              </a:rPr>
              <a:t>Average Granularity: for all artifacts having a result for the metric 65102 (Average Size Artifacts)</a:t>
            </a:r>
          </a:p>
          <a:p>
            <a:r>
              <a:rPr lang="en-US" dirty="0">
                <a:effectLst/>
              </a:rPr>
              <a:t>High Granularity: for all artifacts having a result for the metric 65103 (Large Size Artifacts)</a:t>
            </a:r>
          </a:p>
          <a:p>
            <a:r>
              <a:rPr lang="en-US" dirty="0">
                <a:effectLst/>
              </a:rPr>
              <a:t>Very High Granularity: for all artifacts having a result for the metric 65104 (Very Large Size Artifacts)</a:t>
            </a:r>
          </a:p>
          <a:p>
            <a:endParaRPr lang="en-US" b="1" dirty="0">
              <a:effectLst/>
            </a:endParaRPr>
          </a:p>
          <a:p>
            <a:r>
              <a:rPr lang="en-US" b="1" dirty="0">
                <a:effectLst/>
              </a:rPr>
              <a:t>Artifact Coupling index</a:t>
            </a:r>
            <a:endParaRPr lang="en-US" dirty="0">
              <a:effectLst/>
            </a:endParaRPr>
          </a:p>
          <a:p>
            <a:r>
              <a:rPr lang="en-US" dirty="0">
                <a:effectLst/>
              </a:rPr>
              <a:t>Artifacts are positioned based on their Coupling Distribution score as follows:</a:t>
            </a:r>
          </a:p>
          <a:p>
            <a:r>
              <a:rPr lang="en-US" dirty="0">
                <a:effectLst/>
              </a:rPr>
              <a:t>Average Coupling: for all artifacts having a result for the metric 65302 (Average Coupling Artifacts)</a:t>
            </a:r>
          </a:p>
          <a:p>
            <a:r>
              <a:rPr lang="en-US" dirty="0">
                <a:effectLst/>
              </a:rPr>
              <a:t>High Coupling: for all artifacts having a result for the metric 65303 (High Coupling Artifacts)</a:t>
            </a:r>
          </a:p>
          <a:p>
            <a:r>
              <a:rPr lang="en-US" dirty="0">
                <a:effectLst/>
              </a:rPr>
              <a:t>Very High Coupling: for all artifacts having a result for the metric 65304 (Very High Coupling Artifacts)</a:t>
            </a:r>
          </a:p>
          <a:p>
            <a:endParaRPr lang="en-US" b="1" dirty="0">
              <a:effectLst/>
            </a:endParaRPr>
          </a:p>
          <a:p>
            <a:r>
              <a:rPr lang="en-US" b="1" dirty="0">
                <a:effectLst/>
              </a:rPr>
              <a:t>Calculation</a:t>
            </a:r>
          </a:p>
          <a:p>
            <a:r>
              <a:rPr lang="en-US" dirty="0">
                <a:effectLst/>
              </a:rPr>
              <a:t>Once the above scores are determined for an artifact, the Cost Complexity score is then calculated as follows:</a:t>
            </a:r>
          </a:p>
          <a:p>
            <a:endParaRPr lang="en-US" b="1" dirty="0">
              <a:effectLst/>
            </a:endParaRPr>
          </a:p>
          <a:p>
            <a:r>
              <a:rPr lang="en-US" b="1" dirty="0">
                <a:effectLst/>
              </a:rPr>
              <a:t>Very High Cost Complexity</a:t>
            </a:r>
            <a:endParaRPr lang="en-US" dirty="0">
              <a:effectLst/>
            </a:endParaRPr>
          </a:p>
          <a:p>
            <a:r>
              <a:rPr lang="en-US" dirty="0">
                <a:effectLst/>
              </a:rPr>
              <a:t>Cost Complexity will be Very High when ONE of the following is true:</a:t>
            </a:r>
          </a:p>
          <a:p>
            <a:r>
              <a:rPr lang="en-US" b="1" dirty="0" err="1">
                <a:effectLst/>
              </a:rPr>
              <a:t>Cyclomatic</a:t>
            </a:r>
            <a:r>
              <a:rPr lang="en-US" b="1" dirty="0">
                <a:effectLst/>
              </a:rPr>
              <a:t> Complexity index</a:t>
            </a:r>
            <a:r>
              <a:rPr lang="en-US" dirty="0">
                <a:effectLst/>
              </a:rPr>
              <a:t> is </a:t>
            </a:r>
            <a:r>
              <a:rPr lang="en-US" sz="1200" kern="1200" dirty="0">
                <a:solidFill>
                  <a:schemeClr val="tx1"/>
                </a:solidFill>
                <a:effectLst/>
                <a:latin typeface="+mn-lt"/>
                <a:ea typeface="+mn-ea"/>
                <a:cs typeface="+mn-cs"/>
              </a:rPr>
              <a:t>Very High</a:t>
            </a:r>
            <a:endParaRPr lang="en-US" dirty="0">
              <a:effectLst/>
            </a:endParaRPr>
          </a:p>
          <a:p>
            <a:r>
              <a:rPr lang="en-US" b="1" dirty="0">
                <a:effectLst/>
              </a:rPr>
              <a:t>SQL Complexity index</a:t>
            </a:r>
            <a:r>
              <a:rPr lang="en-US" dirty="0">
                <a:effectLst/>
              </a:rPr>
              <a:t> is </a:t>
            </a:r>
            <a:r>
              <a:rPr lang="en-US" sz="1200" kern="1200" dirty="0">
                <a:solidFill>
                  <a:schemeClr val="tx1"/>
                </a:solidFill>
                <a:effectLst/>
                <a:latin typeface="+mn-lt"/>
                <a:ea typeface="+mn-ea"/>
                <a:cs typeface="+mn-cs"/>
              </a:rPr>
              <a:t>Very High</a:t>
            </a:r>
            <a:endParaRPr lang="en-US" dirty="0">
              <a:effectLst/>
            </a:endParaRPr>
          </a:p>
          <a:p>
            <a:r>
              <a:rPr lang="en-US" b="1" dirty="0">
                <a:effectLst/>
              </a:rPr>
              <a:t>Artifact Granularity index</a:t>
            </a:r>
            <a:r>
              <a:rPr lang="en-US" dirty="0">
                <a:effectLst/>
              </a:rPr>
              <a:t> is </a:t>
            </a:r>
            <a:r>
              <a:rPr lang="en-US" sz="1200" kern="1200" dirty="0">
                <a:solidFill>
                  <a:schemeClr val="tx1"/>
                </a:solidFill>
                <a:effectLst/>
                <a:latin typeface="+mn-lt"/>
                <a:ea typeface="+mn-ea"/>
                <a:cs typeface="+mn-cs"/>
              </a:rPr>
              <a:t>Very High</a:t>
            </a:r>
            <a:r>
              <a:rPr lang="en-US" dirty="0">
                <a:effectLst/>
              </a:rPr>
              <a:t> </a:t>
            </a:r>
            <a:r>
              <a:rPr lang="en-US" u="sng" dirty="0">
                <a:effectLst/>
              </a:rPr>
              <a:t>and</a:t>
            </a:r>
            <a:r>
              <a:rPr lang="en-US" b="1" dirty="0">
                <a:effectLst/>
              </a:rPr>
              <a:t> Lack of Comment index</a:t>
            </a:r>
            <a:r>
              <a:rPr lang="en-US" dirty="0">
                <a:effectLst/>
              </a:rPr>
              <a:t> is </a:t>
            </a:r>
            <a:r>
              <a:rPr lang="en-US" sz="1200" kern="1200" dirty="0">
                <a:solidFill>
                  <a:schemeClr val="tx1"/>
                </a:solidFill>
                <a:effectLst/>
                <a:latin typeface="+mn-lt"/>
                <a:ea typeface="+mn-ea"/>
                <a:cs typeface="+mn-cs"/>
              </a:rPr>
              <a:t>Very High</a:t>
            </a:r>
            <a:r>
              <a:rPr lang="en-US" dirty="0">
                <a:effectLst/>
              </a:rPr>
              <a:t> </a:t>
            </a:r>
            <a:r>
              <a:rPr lang="en-US" u="sng" dirty="0">
                <a:effectLst/>
              </a:rPr>
              <a:t>and</a:t>
            </a:r>
            <a:r>
              <a:rPr lang="en-US" b="1" dirty="0">
                <a:effectLst/>
              </a:rPr>
              <a:t> Artifact Coupling index</a:t>
            </a:r>
            <a:r>
              <a:rPr lang="en-US" dirty="0">
                <a:effectLst/>
              </a:rPr>
              <a:t> is </a:t>
            </a:r>
            <a:r>
              <a:rPr lang="en-US" sz="1200" kern="1200" dirty="0">
                <a:solidFill>
                  <a:schemeClr val="tx1"/>
                </a:solidFill>
                <a:effectLst/>
                <a:latin typeface="+mn-lt"/>
                <a:ea typeface="+mn-ea"/>
                <a:cs typeface="+mn-cs"/>
              </a:rPr>
              <a:t>Very High</a:t>
            </a:r>
            <a:endParaRPr lang="en-US" dirty="0">
              <a:effectLst/>
            </a:endParaRPr>
          </a:p>
          <a:p>
            <a:endParaRPr lang="en-US" b="1" dirty="0">
              <a:effectLst/>
            </a:endParaRPr>
          </a:p>
          <a:p>
            <a:r>
              <a:rPr lang="en-US" b="1" dirty="0">
                <a:effectLst/>
              </a:rPr>
              <a:t>High Cost Complexity</a:t>
            </a:r>
            <a:endParaRPr lang="en-US" dirty="0">
              <a:effectLst/>
            </a:endParaRPr>
          </a:p>
          <a:p>
            <a:r>
              <a:rPr lang="en-US" dirty="0">
                <a:effectLst/>
              </a:rPr>
              <a:t>Cost Complexity will be High when ONE of the following is true:</a:t>
            </a:r>
          </a:p>
          <a:p>
            <a:r>
              <a:rPr lang="en-US" b="1" dirty="0" err="1">
                <a:effectLst/>
              </a:rPr>
              <a:t>Cyclomatic</a:t>
            </a:r>
            <a:r>
              <a:rPr lang="en-US" b="1" dirty="0">
                <a:effectLst/>
              </a:rPr>
              <a:t> Complexity index</a:t>
            </a:r>
            <a:r>
              <a:rPr lang="en-US" dirty="0">
                <a:effectLst/>
              </a:rPr>
              <a:t> is </a:t>
            </a:r>
            <a:r>
              <a:rPr lang="en-US" sz="1200" kern="1200" dirty="0">
                <a:solidFill>
                  <a:schemeClr val="tx1"/>
                </a:solidFill>
                <a:effectLst/>
                <a:latin typeface="+mn-lt"/>
                <a:ea typeface="+mn-ea"/>
                <a:cs typeface="+mn-cs"/>
              </a:rPr>
              <a:t>Moderate</a:t>
            </a:r>
            <a:r>
              <a:rPr lang="en-US" dirty="0">
                <a:effectLst/>
              </a:rPr>
              <a:t> </a:t>
            </a:r>
            <a:r>
              <a:rPr lang="en-US" u="sng" dirty="0">
                <a:effectLst/>
              </a:rPr>
              <a:t>and</a:t>
            </a:r>
            <a:r>
              <a:rPr lang="en-US" dirty="0">
                <a:effectLst/>
              </a:rPr>
              <a:t> </a:t>
            </a:r>
            <a:r>
              <a:rPr lang="en-US" b="1" dirty="0">
                <a:effectLst/>
              </a:rPr>
              <a:t>SQL Complexity index</a:t>
            </a:r>
            <a:r>
              <a:rPr lang="en-US" dirty="0">
                <a:effectLst/>
              </a:rPr>
              <a:t> is </a:t>
            </a:r>
            <a:r>
              <a:rPr lang="en-US" sz="1200" kern="1200" dirty="0">
                <a:solidFill>
                  <a:schemeClr val="tx1"/>
                </a:solidFill>
                <a:effectLst/>
                <a:latin typeface="+mn-lt"/>
                <a:ea typeface="+mn-ea"/>
                <a:cs typeface="+mn-cs"/>
              </a:rPr>
              <a:t>Moderate</a:t>
            </a:r>
            <a:r>
              <a:rPr lang="en-US" dirty="0">
                <a:effectLst/>
              </a:rPr>
              <a:t> </a:t>
            </a:r>
            <a:r>
              <a:rPr lang="en-US" u="sng" dirty="0">
                <a:effectLst/>
              </a:rPr>
              <a:t>and</a:t>
            </a:r>
            <a:r>
              <a:rPr lang="en-US" dirty="0">
                <a:effectLst/>
              </a:rPr>
              <a:t> (</a:t>
            </a:r>
            <a:r>
              <a:rPr lang="en-US" b="1" dirty="0">
                <a:effectLst/>
              </a:rPr>
              <a:t>Artifact Granularity index</a:t>
            </a:r>
            <a:r>
              <a:rPr lang="en-US" dirty="0">
                <a:effectLst/>
              </a:rPr>
              <a:t> is </a:t>
            </a:r>
            <a:r>
              <a:rPr lang="en-US" sz="1200" kern="1200" dirty="0">
                <a:solidFill>
                  <a:schemeClr val="tx1"/>
                </a:solidFill>
                <a:effectLst/>
                <a:latin typeface="+mn-lt"/>
                <a:ea typeface="+mn-ea"/>
                <a:cs typeface="+mn-cs"/>
              </a:rPr>
              <a:t>Very High</a:t>
            </a:r>
            <a:r>
              <a:rPr lang="en-US" dirty="0">
                <a:effectLst/>
              </a:rPr>
              <a:t> </a:t>
            </a:r>
            <a:r>
              <a:rPr lang="en-US" u="sng" dirty="0">
                <a:effectLst/>
              </a:rPr>
              <a:t>or</a:t>
            </a:r>
            <a:r>
              <a:rPr lang="en-US" dirty="0">
                <a:effectLst/>
              </a:rPr>
              <a:t> </a:t>
            </a:r>
            <a:r>
              <a:rPr lang="en-US" b="1" dirty="0">
                <a:effectLst/>
              </a:rPr>
              <a:t>Lack of Comment index</a:t>
            </a:r>
            <a:r>
              <a:rPr lang="en-US" dirty="0">
                <a:effectLst/>
              </a:rPr>
              <a:t> is </a:t>
            </a:r>
            <a:r>
              <a:rPr lang="en-US" sz="1200" kern="1200" dirty="0">
                <a:solidFill>
                  <a:schemeClr val="tx1"/>
                </a:solidFill>
                <a:effectLst/>
                <a:latin typeface="+mn-lt"/>
                <a:ea typeface="+mn-ea"/>
                <a:cs typeface="+mn-cs"/>
              </a:rPr>
              <a:t>Very High</a:t>
            </a:r>
            <a:r>
              <a:rPr lang="en-US" dirty="0">
                <a:effectLst/>
              </a:rPr>
              <a:t> or </a:t>
            </a:r>
            <a:r>
              <a:rPr lang="en-US" b="1" dirty="0">
                <a:effectLst/>
              </a:rPr>
              <a:t>Artifact Coupling index</a:t>
            </a:r>
            <a:r>
              <a:rPr lang="en-US" dirty="0">
                <a:effectLst/>
              </a:rPr>
              <a:t> is </a:t>
            </a:r>
            <a:r>
              <a:rPr lang="en-US" sz="1200" kern="1200" dirty="0">
                <a:solidFill>
                  <a:schemeClr val="tx1"/>
                </a:solidFill>
                <a:effectLst/>
                <a:latin typeface="+mn-lt"/>
                <a:ea typeface="+mn-ea"/>
                <a:cs typeface="+mn-cs"/>
              </a:rPr>
              <a:t>Very High</a:t>
            </a:r>
            <a:r>
              <a:rPr lang="en-US" dirty="0">
                <a:effectLst/>
              </a:rPr>
              <a:t>)</a:t>
            </a:r>
          </a:p>
          <a:p>
            <a:r>
              <a:rPr lang="en-US" b="1" dirty="0" err="1">
                <a:effectLst/>
              </a:rPr>
              <a:t>Cyclomatic</a:t>
            </a:r>
            <a:r>
              <a:rPr lang="en-US" b="1" dirty="0">
                <a:effectLst/>
              </a:rPr>
              <a:t> Complexity index</a:t>
            </a:r>
            <a:r>
              <a:rPr lang="en-US" dirty="0">
                <a:effectLst/>
              </a:rPr>
              <a:t> is </a:t>
            </a:r>
            <a:r>
              <a:rPr lang="en-US" sz="1200" kern="1200" dirty="0">
                <a:solidFill>
                  <a:schemeClr val="tx1"/>
                </a:solidFill>
                <a:effectLst/>
                <a:latin typeface="+mn-lt"/>
                <a:ea typeface="+mn-ea"/>
                <a:cs typeface="+mn-cs"/>
              </a:rPr>
              <a:t>High</a:t>
            </a:r>
            <a:endParaRPr lang="en-US" dirty="0">
              <a:effectLst/>
            </a:endParaRPr>
          </a:p>
          <a:p>
            <a:r>
              <a:rPr lang="en-US" b="1" dirty="0">
                <a:effectLst/>
              </a:rPr>
              <a:t>Artifact Granularity index</a:t>
            </a:r>
            <a:r>
              <a:rPr lang="en-US" dirty="0">
                <a:effectLst/>
              </a:rPr>
              <a:t> is </a:t>
            </a:r>
            <a:r>
              <a:rPr lang="en-US" sz="1200" kern="1200" dirty="0">
                <a:solidFill>
                  <a:schemeClr val="tx1"/>
                </a:solidFill>
                <a:effectLst/>
                <a:latin typeface="+mn-lt"/>
                <a:ea typeface="+mn-ea"/>
                <a:cs typeface="+mn-cs"/>
              </a:rPr>
              <a:t>High</a:t>
            </a:r>
            <a:r>
              <a:rPr lang="en-US" dirty="0">
                <a:effectLst/>
              </a:rPr>
              <a:t> </a:t>
            </a:r>
            <a:r>
              <a:rPr lang="en-US" u="sng" dirty="0">
                <a:effectLst/>
              </a:rPr>
              <a:t>and</a:t>
            </a:r>
            <a:r>
              <a:rPr lang="en-US" dirty="0">
                <a:effectLst/>
              </a:rPr>
              <a:t> </a:t>
            </a:r>
            <a:r>
              <a:rPr lang="en-US" b="1" dirty="0">
                <a:effectLst/>
              </a:rPr>
              <a:t>Lack of Comment index</a:t>
            </a:r>
            <a:r>
              <a:rPr lang="en-US" dirty="0">
                <a:effectLst/>
              </a:rPr>
              <a:t> is </a:t>
            </a:r>
            <a:r>
              <a:rPr lang="en-US" sz="1200" kern="1200" dirty="0">
                <a:solidFill>
                  <a:schemeClr val="tx1"/>
                </a:solidFill>
                <a:effectLst/>
                <a:latin typeface="+mn-lt"/>
                <a:ea typeface="+mn-ea"/>
                <a:cs typeface="+mn-cs"/>
              </a:rPr>
              <a:t>High</a:t>
            </a:r>
            <a:r>
              <a:rPr lang="en-US" dirty="0">
                <a:effectLst/>
              </a:rPr>
              <a:t> </a:t>
            </a:r>
            <a:r>
              <a:rPr lang="en-US" u="sng" dirty="0">
                <a:effectLst/>
              </a:rPr>
              <a:t>and</a:t>
            </a:r>
            <a:r>
              <a:rPr lang="en-US" dirty="0">
                <a:effectLst/>
              </a:rPr>
              <a:t> </a:t>
            </a:r>
            <a:r>
              <a:rPr lang="en-US" b="1" dirty="0">
                <a:effectLst/>
              </a:rPr>
              <a:t>Artifact Coupling Index</a:t>
            </a:r>
            <a:r>
              <a:rPr lang="en-US" dirty="0">
                <a:effectLst/>
              </a:rPr>
              <a:t> is </a:t>
            </a:r>
            <a:r>
              <a:rPr lang="en-US" sz="1200" kern="1200" dirty="0">
                <a:solidFill>
                  <a:schemeClr val="tx1"/>
                </a:solidFill>
                <a:effectLst/>
                <a:latin typeface="+mn-lt"/>
                <a:ea typeface="+mn-ea"/>
                <a:cs typeface="+mn-cs"/>
              </a:rPr>
              <a:t>High</a:t>
            </a:r>
            <a:endParaRPr lang="en-US" dirty="0">
              <a:effectLst/>
            </a:endParaRPr>
          </a:p>
          <a:p>
            <a:endParaRPr lang="en-US" b="1" dirty="0">
              <a:effectLst/>
            </a:endParaRPr>
          </a:p>
          <a:p>
            <a:r>
              <a:rPr lang="en-US" b="1" dirty="0">
                <a:effectLst/>
              </a:rPr>
              <a:t>Moderate Cost Complexity</a:t>
            </a:r>
            <a:endParaRPr lang="en-US" dirty="0">
              <a:effectLst/>
            </a:endParaRPr>
          </a:p>
          <a:p>
            <a:r>
              <a:rPr lang="en-US" dirty="0">
                <a:effectLst/>
              </a:rPr>
              <a:t>Cost Complexity will be Moderate when ONE of the following is true:</a:t>
            </a:r>
          </a:p>
          <a:p>
            <a:r>
              <a:rPr lang="en-US" b="1" dirty="0" err="1">
                <a:effectLst/>
              </a:rPr>
              <a:t>Cyclomatic</a:t>
            </a:r>
            <a:r>
              <a:rPr lang="en-US" b="1" dirty="0">
                <a:effectLst/>
              </a:rPr>
              <a:t> Complexity index</a:t>
            </a:r>
            <a:r>
              <a:rPr lang="en-US" dirty="0">
                <a:effectLst/>
              </a:rPr>
              <a:t> is </a:t>
            </a:r>
            <a:r>
              <a:rPr lang="en-US" sz="1200" kern="1200" dirty="0">
                <a:solidFill>
                  <a:schemeClr val="tx1"/>
                </a:solidFill>
                <a:effectLst/>
                <a:latin typeface="+mn-lt"/>
                <a:ea typeface="+mn-ea"/>
                <a:cs typeface="+mn-cs"/>
              </a:rPr>
              <a:t>Low</a:t>
            </a:r>
            <a:r>
              <a:rPr lang="en-US" dirty="0">
                <a:effectLst/>
              </a:rPr>
              <a:t> </a:t>
            </a:r>
            <a:r>
              <a:rPr lang="en-US" u="sng" dirty="0">
                <a:effectLst/>
              </a:rPr>
              <a:t>and</a:t>
            </a:r>
            <a:r>
              <a:rPr lang="en-US" dirty="0">
                <a:effectLst/>
              </a:rPr>
              <a:t> </a:t>
            </a:r>
            <a:r>
              <a:rPr lang="en-US" b="1" dirty="0">
                <a:effectLst/>
              </a:rPr>
              <a:t>SQL Complexity index</a:t>
            </a:r>
            <a:r>
              <a:rPr lang="en-US" dirty="0">
                <a:effectLst/>
              </a:rPr>
              <a:t> is </a:t>
            </a:r>
            <a:r>
              <a:rPr lang="en-US" sz="1200" kern="1200" dirty="0">
                <a:solidFill>
                  <a:schemeClr val="tx1"/>
                </a:solidFill>
                <a:effectLst/>
                <a:latin typeface="+mn-lt"/>
                <a:ea typeface="+mn-ea"/>
                <a:cs typeface="+mn-cs"/>
              </a:rPr>
              <a:t>Low</a:t>
            </a:r>
            <a:r>
              <a:rPr lang="en-US" dirty="0">
                <a:effectLst/>
              </a:rPr>
              <a:t> </a:t>
            </a:r>
            <a:r>
              <a:rPr lang="en-US" u="sng" dirty="0">
                <a:effectLst/>
              </a:rPr>
              <a:t>and</a:t>
            </a:r>
            <a:r>
              <a:rPr lang="en-US" dirty="0">
                <a:effectLst/>
              </a:rPr>
              <a:t> (</a:t>
            </a:r>
            <a:r>
              <a:rPr lang="en-US" b="1" dirty="0">
                <a:effectLst/>
              </a:rPr>
              <a:t>Artifact Granularity index</a:t>
            </a:r>
            <a:r>
              <a:rPr lang="en-US" dirty="0">
                <a:effectLst/>
              </a:rPr>
              <a:t> is </a:t>
            </a:r>
            <a:r>
              <a:rPr lang="en-US" sz="1200" kern="1200" dirty="0">
                <a:solidFill>
                  <a:schemeClr val="tx1"/>
                </a:solidFill>
                <a:effectLst/>
                <a:latin typeface="+mn-lt"/>
                <a:ea typeface="+mn-ea"/>
                <a:cs typeface="+mn-cs"/>
              </a:rPr>
              <a:t>High</a:t>
            </a:r>
            <a:r>
              <a:rPr lang="en-US" dirty="0">
                <a:effectLst/>
              </a:rPr>
              <a:t> </a:t>
            </a:r>
            <a:r>
              <a:rPr lang="en-US" u="sng" dirty="0">
                <a:effectLst/>
              </a:rPr>
              <a:t>and</a:t>
            </a:r>
            <a:r>
              <a:rPr lang="en-US" dirty="0">
                <a:effectLst/>
              </a:rPr>
              <a:t> </a:t>
            </a:r>
            <a:r>
              <a:rPr lang="en-US" b="1" dirty="0">
                <a:effectLst/>
              </a:rPr>
              <a:t>Lack of Comment index</a:t>
            </a:r>
            <a:r>
              <a:rPr lang="en-US" dirty="0">
                <a:effectLst/>
              </a:rPr>
              <a:t> is </a:t>
            </a:r>
            <a:r>
              <a:rPr lang="en-US" sz="1200" kern="1200" dirty="0">
                <a:solidFill>
                  <a:schemeClr val="tx1"/>
                </a:solidFill>
                <a:effectLst/>
                <a:latin typeface="+mn-lt"/>
                <a:ea typeface="+mn-ea"/>
                <a:cs typeface="+mn-cs"/>
              </a:rPr>
              <a:t>High</a:t>
            </a:r>
            <a:r>
              <a:rPr lang="en-US" dirty="0">
                <a:effectLst/>
              </a:rPr>
              <a:t> </a:t>
            </a:r>
            <a:r>
              <a:rPr lang="en-US" u="sng" dirty="0">
                <a:effectLst/>
              </a:rPr>
              <a:t>and</a:t>
            </a:r>
            <a:r>
              <a:rPr lang="en-US" dirty="0">
                <a:effectLst/>
              </a:rPr>
              <a:t> </a:t>
            </a:r>
            <a:r>
              <a:rPr lang="en-US" b="1" dirty="0">
                <a:effectLst/>
              </a:rPr>
              <a:t>Artifact Coupling index</a:t>
            </a:r>
            <a:r>
              <a:rPr lang="en-US" dirty="0">
                <a:effectLst/>
              </a:rPr>
              <a:t> is </a:t>
            </a:r>
            <a:r>
              <a:rPr lang="en-US" sz="1200" kern="1200" dirty="0">
                <a:solidFill>
                  <a:schemeClr val="tx1"/>
                </a:solidFill>
                <a:effectLst/>
                <a:latin typeface="+mn-lt"/>
                <a:ea typeface="+mn-ea"/>
                <a:cs typeface="+mn-cs"/>
              </a:rPr>
              <a:t>High</a:t>
            </a:r>
            <a:r>
              <a:rPr lang="en-US" dirty="0">
                <a:effectLst/>
              </a:rPr>
              <a:t>)</a:t>
            </a:r>
          </a:p>
          <a:p>
            <a:r>
              <a:rPr lang="en-US" b="1" dirty="0" err="1">
                <a:effectLst/>
              </a:rPr>
              <a:t>Cyclomatic</a:t>
            </a:r>
            <a:r>
              <a:rPr lang="en-US" b="1" dirty="0">
                <a:effectLst/>
              </a:rPr>
              <a:t> Complexity index</a:t>
            </a:r>
            <a:r>
              <a:rPr lang="en-US" dirty="0">
                <a:effectLst/>
              </a:rPr>
              <a:t> is </a:t>
            </a:r>
            <a:r>
              <a:rPr lang="en-US" sz="1200" kern="1200" dirty="0">
                <a:solidFill>
                  <a:schemeClr val="tx1"/>
                </a:solidFill>
                <a:effectLst/>
                <a:latin typeface="+mn-lt"/>
                <a:ea typeface="+mn-ea"/>
                <a:cs typeface="+mn-cs"/>
              </a:rPr>
              <a:t>Moderate</a:t>
            </a:r>
            <a:endParaRPr lang="en-US" dirty="0">
              <a:effectLst/>
            </a:endParaRPr>
          </a:p>
          <a:p>
            <a:r>
              <a:rPr lang="en-US" b="1" dirty="0">
                <a:effectLst/>
              </a:rPr>
              <a:t>SQL Complexity index</a:t>
            </a:r>
            <a:r>
              <a:rPr lang="en-US" dirty="0">
                <a:effectLst/>
              </a:rPr>
              <a:t> is </a:t>
            </a:r>
            <a:r>
              <a:rPr lang="en-US" sz="1200" kern="1200" dirty="0">
                <a:solidFill>
                  <a:schemeClr val="tx1"/>
                </a:solidFill>
                <a:effectLst/>
                <a:latin typeface="+mn-lt"/>
                <a:ea typeface="+mn-ea"/>
                <a:cs typeface="+mn-cs"/>
              </a:rPr>
              <a:t>Moderate</a:t>
            </a:r>
            <a:endParaRPr lang="en-US" dirty="0">
              <a:effectLst/>
            </a:endParaRPr>
          </a:p>
          <a:p>
            <a:r>
              <a:rPr lang="en-US" b="1" dirty="0">
                <a:effectLst/>
              </a:rPr>
              <a:t>Artifact Granularity index</a:t>
            </a:r>
            <a:r>
              <a:rPr lang="en-US" dirty="0">
                <a:effectLst/>
              </a:rPr>
              <a:t> is </a:t>
            </a:r>
            <a:r>
              <a:rPr lang="en-US" sz="1200" kern="1200" dirty="0">
                <a:solidFill>
                  <a:schemeClr val="tx1"/>
                </a:solidFill>
                <a:effectLst/>
                <a:latin typeface="+mn-lt"/>
                <a:ea typeface="+mn-ea"/>
                <a:cs typeface="+mn-cs"/>
              </a:rPr>
              <a:t>Moderate</a:t>
            </a:r>
            <a:r>
              <a:rPr lang="en-US" dirty="0">
                <a:effectLst/>
              </a:rPr>
              <a:t> </a:t>
            </a:r>
            <a:r>
              <a:rPr lang="en-US" u="sng" dirty="0">
                <a:effectLst/>
              </a:rPr>
              <a:t>and</a:t>
            </a:r>
            <a:r>
              <a:rPr lang="en-US" dirty="0">
                <a:effectLst/>
              </a:rPr>
              <a:t> </a:t>
            </a:r>
            <a:r>
              <a:rPr lang="en-US" b="1" dirty="0">
                <a:effectLst/>
              </a:rPr>
              <a:t>Lack of Comment index</a:t>
            </a:r>
            <a:r>
              <a:rPr lang="en-US" dirty="0">
                <a:effectLst/>
              </a:rPr>
              <a:t> is </a:t>
            </a:r>
            <a:r>
              <a:rPr lang="en-US" sz="1200" kern="1200" dirty="0">
                <a:solidFill>
                  <a:schemeClr val="tx1"/>
                </a:solidFill>
                <a:effectLst/>
                <a:latin typeface="+mn-lt"/>
                <a:ea typeface="+mn-ea"/>
                <a:cs typeface="+mn-cs"/>
              </a:rPr>
              <a:t>Moderate</a:t>
            </a:r>
            <a:r>
              <a:rPr lang="en-US" dirty="0">
                <a:effectLst/>
              </a:rPr>
              <a:t> </a:t>
            </a:r>
            <a:r>
              <a:rPr lang="en-US" u="sng" dirty="0">
                <a:effectLst/>
              </a:rPr>
              <a:t>and</a:t>
            </a:r>
            <a:r>
              <a:rPr lang="en-US" dirty="0">
                <a:effectLst/>
              </a:rPr>
              <a:t> </a:t>
            </a:r>
            <a:r>
              <a:rPr lang="en-US" b="1" dirty="0">
                <a:effectLst/>
              </a:rPr>
              <a:t>Artifact Coupling index</a:t>
            </a:r>
            <a:r>
              <a:rPr lang="en-US" dirty="0">
                <a:effectLst/>
              </a:rPr>
              <a:t> is </a:t>
            </a:r>
            <a:r>
              <a:rPr lang="en-US" sz="1200" kern="1200" dirty="0">
                <a:solidFill>
                  <a:schemeClr val="tx1"/>
                </a:solidFill>
                <a:effectLst/>
                <a:latin typeface="+mn-lt"/>
                <a:ea typeface="+mn-ea"/>
                <a:cs typeface="+mn-cs"/>
              </a:rPr>
              <a:t>Moderate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B86B7789-17B1-452E-853E-7F8AC869DE40}" type="slidenum">
              <a:rPr lang="en-US" smtClean="0"/>
              <a:pPr/>
              <a:t>13</a:t>
            </a:fld>
            <a:endParaRPr lang="en-US"/>
          </a:p>
        </p:txBody>
      </p:sp>
    </p:spTree>
    <p:extLst>
      <p:ext uri="{BB962C8B-B14F-4D97-AF65-F5344CB8AC3E}">
        <p14:creationId xmlns:p14="http://schemas.microsoft.com/office/powerpoint/2010/main" val="78363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dirty="0" err="1"/>
              <a:t>Definition</a:t>
            </a:r>
            <a:endParaRPr lang="fr-FR" b="1" dirty="0"/>
          </a:p>
          <a:p>
            <a:r>
              <a:rPr lang="en-US" sz="1200" b="1" i="0" u="none" strike="noStrike" kern="1200" baseline="0" dirty="0">
                <a:solidFill>
                  <a:schemeClr val="tx1"/>
                </a:solidFill>
                <a:latin typeface="+mn-lt"/>
                <a:ea typeface="+mn-ea"/>
                <a:cs typeface="+mn-cs"/>
              </a:rPr>
              <a:t>Violation Index – VI</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VI ranks an application objects (function, module, etc.) with respect to its structural quality risk an application object VI represents the impact of its detected violation on a given health factor/ business criteria </a:t>
            </a:r>
          </a:p>
          <a:p>
            <a:r>
              <a:rPr lang="en-US" sz="1200" b="0" i="0" u="none" strike="noStrike" kern="1200" baseline="0" dirty="0">
                <a:solidFill>
                  <a:schemeClr val="tx1"/>
                </a:solidFill>
                <a:latin typeface="+mn-lt"/>
                <a:ea typeface="+mn-ea"/>
                <a:cs typeface="+mn-cs"/>
              </a:rPr>
              <a:t>VI depends on the assessment model aggregation and computation weights of the detected violations </a:t>
            </a:r>
          </a:p>
          <a:p>
            <a:r>
              <a:rPr lang="en-US" sz="1200" b="0" i="0" u="none" strike="noStrike" kern="1200" baseline="0" dirty="0">
                <a:solidFill>
                  <a:schemeClr val="tx1"/>
                </a:solidFill>
                <a:latin typeface="+mn-lt"/>
                <a:ea typeface="+mn-ea"/>
                <a:cs typeface="+mn-cs"/>
              </a:rPr>
              <a:t>The higher the VI of an object the larger is the impact of its violations on a given health factor score </a:t>
            </a:r>
          </a:p>
          <a:p>
            <a:r>
              <a:rPr lang="en-US" sz="1200" b="0" i="0" u="none" strike="noStrike" kern="1200" baseline="0" dirty="0">
                <a:solidFill>
                  <a:schemeClr val="tx1"/>
                </a:solidFill>
                <a:latin typeface="+mn-lt"/>
                <a:ea typeface="+mn-ea"/>
                <a:cs typeface="+mn-cs"/>
              </a:rPr>
              <a:t>An object has different VI for different health factor </a:t>
            </a:r>
          </a:p>
          <a:p>
            <a:endParaRPr lang="fr-FR"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Risk Propagation Factor - RPF </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risk of a Violation depends on the hierarchical relationship of the affected object with other application components </a:t>
            </a:r>
          </a:p>
          <a:p>
            <a:r>
              <a:rPr lang="en-US" sz="1200" b="0" i="0" u="none" strike="noStrike" kern="1200" baseline="0" dirty="0">
                <a:solidFill>
                  <a:schemeClr val="tx1"/>
                </a:solidFill>
                <a:latin typeface="+mn-lt"/>
                <a:ea typeface="+mn-ea"/>
                <a:cs typeface="+mn-cs"/>
              </a:rPr>
              <a:t>The larger the number of call-path -- how many ways the affected object can be called by another object - the higher the risk </a:t>
            </a:r>
          </a:p>
          <a:p>
            <a:r>
              <a:rPr lang="en-US" sz="1200" b="0" i="0" u="none" strike="noStrike" kern="1200" baseline="0" dirty="0">
                <a:solidFill>
                  <a:schemeClr val="tx1"/>
                </a:solidFill>
                <a:latin typeface="+mn-lt"/>
                <a:ea typeface="+mn-ea"/>
                <a:cs typeface="+mn-cs"/>
              </a:rPr>
              <a:t>RPF counts the number of relevant call-paths of a given object</a:t>
            </a:r>
          </a:p>
          <a:p>
            <a:endParaRPr lang="fr-FR"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Propagated Risk Index - PRI</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PRI combines VI and RPF </a:t>
            </a:r>
          </a:p>
          <a:p>
            <a:r>
              <a:rPr lang="en-US" sz="1200" b="0" i="0" u="none" strike="noStrike" kern="1200" baseline="0" dirty="0">
                <a:solidFill>
                  <a:schemeClr val="tx1"/>
                </a:solidFill>
                <a:latin typeface="+mn-lt"/>
                <a:ea typeface="+mn-ea"/>
                <a:cs typeface="+mn-cs"/>
              </a:rPr>
              <a:t>Identify violations related to object with the larger number of violations, as related to a concerned Health Factor, and which can impact the largest number of linked components </a:t>
            </a:r>
          </a:p>
          <a:p>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86B7789-17B1-452E-853E-7F8AC869DE40}" type="slidenum">
              <a:rPr lang="en-US" smtClean="0"/>
              <a:pPr/>
              <a:t>14</a:t>
            </a:fld>
            <a:endParaRPr lang="en-US"/>
          </a:p>
        </p:txBody>
      </p:sp>
    </p:spTree>
    <p:extLst>
      <p:ext uri="{BB962C8B-B14F-4D97-AF65-F5344CB8AC3E}">
        <p14:creationId xmlns:p14="http://schemas.microsoft.com/office/powerpoint/2010/main" val="2677344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dirty="0" err="1"/>
              <a:t>Definition</a:t>
            </a:r>
            <a:endParaRPr lang="en-US" b="1" dirty="0"/>
          </a:p>
          <a:p>
            <a:r>
              <a:rPr lang="en-US" sz="1200" b="1" i="0" u="none" strike="noStrike" kern="1200" baseline="0" dirty="0">
                <a:solidFill>
                  <a:schemeClr val="tx1"/>
                </a:solidFill>
                <a:latin typeface="+mn-lt"/>
                <a:ea typeface="+mn-ea"/>
                <a:cs typeface="+mn-cs"/>
              </a:rPr>
              <a:t>Transaction-wide Risk Index - </a:t>
            </a:r>
            <a:r>
              <a:rPr lang="en-US" sz="1200" b="1" i="0" u="none" strike="noStrike" kern="1200" baseline="0" dirty="0" err="1">
                <a:solidFill>
                  <a:schemeClr val="tx1"/>
                </a:solidFill>
                <a:latin typeface="+mn-lt"/>
                <a:ea typeface="+mn-ea"/>
                <a:cs typeface="+mn-cs"/>
              </a:rPr>
              <a:t>TwRI</a:t>
            </a:r>
            <a:r>
              <a:rPr lang="en-US" sz="1200" b="1" i="0" u="none" strike="noStrike" kern="1200" baseline="0" dirty="0">
                <a:solidFill>
                  <a:schemeClr val="tx1"/>
                </a:solidFill>
                <a:latin typeface="+mn-lt"/>
                <a:ea typeface="+mn-ea"/>
                <a:cs typeface="+mn-cs"/>
              </a:rPr>
              <a:t> </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Identify transactions with highest cumulated risk </a:t>
            </a:r>
          </a:p>
          <a:p>
            <a:r>
              <a:rPr lang="en-US" sz="1200" b="0" i="0" u="none" strike="noStrike" kern="1200" baseline="0" dirty="0">
                <a:solidFill>
                  <a:schemeClr val="tx1"/>
                </a:solidFill>
                <a:latin typeface="+mn-lt"/>
                <a:ea typeface="+mn-ea"/>
                <a:cs typeface="+mn-cs"/>
              </a:rPr>
              <a:t>To support “smart targeting” and Action Plan building Related to transactions that truly matter for end-users With high visibility on results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err="1">
                <a:solidFill>
                  <a:schemeClr val="tx1"/>
                </a:solidFill>
                <a:latin typeface="+mn-lt"/>
                <a:ea typeface="+mn-ea"/>
                <a:cs typeface="+mn-cs"/>
              </a:rPr>
              <a:t>TwRI</a:t>
            </a:r>
            <a:r>
              <a:rPr lang="en-US" sz="1200" b="0" i="0" u="none" strike="noStrike" kern="1200" baseline="0" dirty="0">
                <a:solidFill>
                  <a:schemeClr val="tx1"/>
                </a:solidFill>
                <a:latin typeface="+mn-lt"/>
                <a:ea typeface="+mn-ea"/>
                <a:cs typeface="+mn-cs"/>
              </a:rPr>
              <a:t> is the sum of Violation Indices (VIs) of the objects along the transaction, related to Robustness, Performance, and Security</a:t>
            </a:r>
          </a:p>
          <a:p>
            <a:endParaRPr lang="fr-FR"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B86B7789-17B1-452E-853E-7F8AC869DE40}" type="slidenum">
              <a:rPr lang="en-US" smtClean="0"/>
              <a:pPr/>
              <a:t>15</a:t>
            </a:fld>
            <a:endParaRPr lang="en-US"/>
          </a:p>
        </p:txBody>
      </p:sp>
    </p:spTree>
    <p:extLst>
      <p:ext uri="{BB962C8B-B14F-4D97-AF65-F5344CB8AC3E}">
        <p14:creationId xmlns:p14="http://schemas.microsoft.com/office/powerpoint/2010/main" val="3503467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dirty="0"/>
              <a:t>Best Practices</a:t>
            </a:r>
          </a:p>
          <a:p>
            <a:r>
              <a:rPr lang="en-US" dirty="0">
                <a:effectLst/>
              </a:rPr>
              <a:t>Action plans should not have more than 50 actions to be effective and usually 1 to 10 actions are enough.</a:t>
            </a:r>
          </a:p>
          <a:p>
            <a:r>
              <a:rPr lang="fr-FR" dirty="0" err="1">
                <a:effectLst/>
              </a:rPr>
              <a:t>Don’t</a:t>
            </a:r>
            <a:r>
              <a:rPr lang="fr-FR" dirty="0">
                <a:effectLst/>
              </a:rPr>
              <a:t> select more </a:t>
            </a:r>
            <a:r>
              <a:rPr lang="fr-FR" dirty="0" err="1">
                <a:effectLst/>
              </a:rPr>
              <a:t>than</a:t>
            </a:r>
            <a:r>
              <a:rPr lang="fr-FR" dirty="0">
                <a:effectLst/>
              </a:rPr>
              <a:t> 5</a:t>
            </a:r>
            <a:r>
              <a:rPr lang="fr-FR" baseline="0" dirty="0">
                <a:effectLst/>
              </a:rPr>
              <a:t> </a:t>
            </a:r>
            <a:r>
              <a:rPr lang="fr-FR" baseline="0" dirty="0" err="1">
                <a:effectLst/>
              </a:rPr>
              <a:t>rules</a:t>
            </a:r>
            <a:r>
              <a:rPr lang="fr-FR" baseline="0" dirty="0">
                <a:effectLst/>
              </a:rPr>
              <a:t> (if possible </a:t>
            </a:r>
            <a:r>
              <a:rPr lang="fr-FR" baseline="0" dirty="0" err="1">
                <a:effectLst/>
              </a:rPr>
              <a:t>critical</a:t>
            </a:r>
            <a:r>
              <a:rPr lang="fr-FR" baseline="0" dirty="0">
                <a:effectLst/>
              </a:rPr>
              <a:t> </a:t>
            </a:r>
            <a:r>
              <a:rPr lang="fr-FR" baseline="0" dirty="0" err="1">
                <a:effectLst/>
              </a:rPr>
              <a:t>rules</a:t>
            </a:r>
            <a:r>
              <a:rPr lang="fr-FR" baseline="0" dirty="0">
                <a:effectLst/>
              </a:rPr>
              <a:t>)</a:t>
            </a:r>
            <a:endParaRPr lang="en-US" dirty="0">
              <a:effectLst/>
            </a:endParaRPr>
          </a:p>
          <a:p>
            <a:r>
              <a:rPr lang="en-US" dirty="0">
                <a:effectLst/>
              </a:rPr>
              <a:t>Select always critical violations first or rules with weight higher than 6</a:t>
            </a:r>
          </a:p>
          <a:p>
            <a:r>
              <a:rPr lang="en-US" dirty="0">
                <a:effectLst/>
              </a:rPr>
              <a:t>Focus your action plan on Performance, Robustness or Security</a:t>
            </a:r>
          </a:p>
          <a:p>
            <a:endParaRPr lang="fr-FR" dirty="0"/>
          </a:p>
          <a:p>
            <a:r>
              <a:rPr lang="fr-FR" b="1" dirty="0" err="1"/>
              <a:t>Recommendations</a:t>
            </a:r>
            <a:endParaRPr lang="fr-FR" b="1" dirty="0"/>
          </a:p>
          <a:p>
            <a:r>
              <a:rPr lang="fr-FR" dirty="0"/>
              <a:t>Use the Action plan </a:t>
            </a:r>
            <a:r>
              <a:rPr lang="fr-FR" dirty="0" err="1"/>
              <a:t>optimizer</a:t>
            </a:r>
            <a:r>
              <a:rPr lang="fr-FR" dirty="0"/>
              <a:t> to </a:t>
            </a:r>
            <a:r>
              <a:rPr lang="fr-FR" dirty="0" err="1"/>
              <a:t>provide</a:t>
            </a:r>
            <a:r>
              <a:rPr lang="fr-FR" dirty="0"/>
              <a:t> an estimation of the impact on the TQI</a:t>
            </a:r>
            <a:r>
              <a:rPr lang="fr-FR" baseline="0" dirty="0"/>
              <a:t> of the action plan </a:t>
            </a:r>
            <a:r>
              <a:rPr lang="fr-FR" baseline="0" dirty="0" err="1"/>
              <a:t>based</a:t>
            </a:r>
            <a:r>
              <a:rPr lang="fr-FR" baseline="0" dirty="0"/>
              <a:t> on the application if the impact </a:t>
            </a:r>
            <a:r>
              <a:rPr lang="fr-FR" baseline="0" dirty="0" err="1"/>
              <a:t>is</a:t>
            </a:r>
            <a:r>
              <a:rPr lang="fr-FR" baseline="0" dirty="0"/>
              <a:t> high </a:t>
            </a:r>
            <a:r>
              <a:rPr lang="fr-FR" baseline="0" dirty="0" err="1"/>
              <a:t>at</a:t>
            </a:r>
            <a:r>
              <a:rPr lang="fr-FR" baseline="0" dirty="0"/>
              <a:t> </a:t>
            </a:r>
            <a:r>
              <a:rPr lang="fr-FR" baseline="0" dirty="0" err="1"/>
              <a:t>this</a:t>
            </a:r>
            <a:r>
              <a:rPr lang="fr-FR" baseline="0" dirty="0"/>
              <a:t> </a:t>
            </a:r>
            <a:r>
              <a:rPr lang="fr-FR" baseline="0" dirty="0" err="1"/>
              <a:t>level</a:t>
            </a:r>
            <a:r>
              <a:rPr lang="fr-FR" baseline="0" dirty="0"/>
              <a:t> or </a:t>
            </a:r>
            <a:r>
              <a:rPr lang="fr-FR" baseline="0" dirty="0" err="1"/>
              <a:t>usually</a:t>
            </a:r>
            <a:r>
              <a:rPr lang="fr-FR" baseline="0" dirty="0"/>
              <a:t> on a </a:t>
            </a:r>
            <a:r>
              <a:rPr lang="fr-FR" baseline="0" dirty="0" err="1"/>
              <a:t>specific</a:t>
            </a:r>
            <a:r>
              <a:rPr lang="fr-FR" baseline="0" dirty="0"/>
              <a:t> module</a:t>
            </a:r>
          </a:p>
          <a:p>
            <a:r>
              <a:rPr lang="fr-FR" baseline="0" dirty="0" err="1"/>
              <a:t>Provide</a:t>
            </a:r>
            <a:r>
              <a:rPr lang="fr-FR" baseline="0" dirty="0"/>
              <a:t> </a:t>
            </a:r>
            <a:r>
              <a:rPr lang="fr-FR" baseline="0" dirty="0" err="1"/>
              <a:t>list</a:t>
            </a:r>
            <a:r>
              <a:rPr lang="fr-FR" baseline="0" dirty="0"/>
              <a:t> of </a:t>
            </a:r>
            <a:r>
              <a:rPr lang="fr-FR" baseline="0" dirty="0" err="1"/>
              <a:t>rules</a:t>
            </a:r>
            <a:r>
              <a:rPr lang="fr-FR" baseline="0" dirty="0"/>
              <a:t> </a:t>
            </a:r>
            <a:r>
              <a:rPr lang="fr-FR" baseline="0" dirty="0" err="1"/>
              <a:t>that</a:t>
            </a:r>
            <a:r>
              <a:rPr lang="fr-FR" baseline="0" dirty="0"/>
              <a:t> </a:t>
            </a:r>
            <a:r>
              <a:rPr lang="fr-FR" baseline="0" dirty="0" err="1"/>
              <a:t>should</a:t>
            </a:r>
            <a:r>
              <a:rPr lang="fr-FR" baseline="0" dirty="0"/>
              <a:t> </a:t>
            </a:r>
            <a:r>
              <a:rPr lang="fr-FR" baseline="0" dirty="0" err="1"/>
              <a:t>be</a:t>
            </a:r>
            <a:r>
              <a:rPr lang="fr-FR" baseline="0" dirty="0"/>
              <a:t> part of new guidelines for </a:t>
            </a:r>
            <a:r>
              <a:rPr lang="fr-FR" baseline="0" dirty="0" err="1"/>
              <a:t>developers</a:t>
            </a:r>
            <a:r>
              <a:rPr lang="fr-FR" baseline="0" dirty="0"/>
              <a:t> to </a:t>
            </a:r>
            <a:r>
              <a:rPr lang="fr-FR" baseline="0" dirty="0" err="1"/>
              <a:t>educate</a:t>
            </a:r>
            <a:r>
              <a:rPr lang="fr-FR" baseline="0" dirty="0"/>
              <a:t> </a:t>
            </a:r>
            <a:r>
              <a:rPr lang="fr-FR" baseline="0" dirty="0" err="1"/>
              <a:t>them</a:t>
            </a:r>
            <a:r>
              <a:rPr lang="fr-FR" baseline="0" dirty="0"/>
              <a:t> </a:t>
            </a:r>
            <a:r>
              <a:rPr lang="fr-FR" baseline="0" dirty="0" err="1"/>
              <a:t>without</a:t>
            </a:r>
            <a:r>
              <a:rPr lang="fr-FR" baseline="0" dirty="0"/>
              <a:t> </a:t>
            </a:r>
            <a:r>
              <a:rPr lang="fr-FR" baseline="0" dirty="0" err="1"/>
              <a:t>having</a:t>
            </a:r>
            <a:r>
              <a:rPr lang="fr-FR" baseline="0" dirty="0"/>
              <a:t> to </a:t>
            </a:r>
            <a:r>
              <a:rPr lang="fr-FR" baseline="0" dirty="0" err="1"/>
              <a:t>create</a:t>
            </a:r>
            <a:r>
              <a:rPr lang="fr-FR" baseline="0" dirty="0"/>
              <a:t> an action plan</a:t>
            </a:r>
          </a:p>
          <a:p>
            <a:r>
              <a:rPr lang="fr-FR" baseline="0" dirty="0"/>
              <a:t>The </a:t>
            </a:r>
            <a:r>
              <a:rPr lang="fr-FR" baseline="0" dirty="0" err="1"/>
              <a:t>list</a:t>
            </a:r>
            <a:r>
              <a:rPr lang="fr-FR" baseline="0" dirty="0"/>
              <a:t> of </a:t>
            </a:r>
            <a:r>
              <a:rPr lang="fr-FR" baseline="0" dirty="0" err="1"/>
              <a:t>rules</a:t>
            </a:r>
            <a:r>
              <a:rPr lang="fr-FR" baseline="0" dirty="0"/>
              <a:t> </a:t>
            </a:r>
            <a:r>
              <a:rPr lang="fr-FR" baseline="0" dirty="0" err="1"/>
              <a:t>selection</a:t>
            </a:r>
            <a:r>
              <a:rPr lang="fr-FR" baseline="0" dirty="0"/>
              <a:t> for </a:t>
            </a:r>
            <a:r>
              <a:rPr lang="fr-FR" baseline="0" dirty="0" err="1"/>
              <a:t>education</a:t>
            </a:r>
            <a:r>
              <a:rPr lang="fr-FR" baseline="0" dirty="0"/>
              <a:t> </a:t>
            </a:r>
            <a:r>
              <a:rPr lang="fr-FR" baseline="0" dirty="0" err="1"/>
              <a:t>will</a:t>
            </a:r>
            <a:r>
              <a:rPr lang="fr-FR" baseline="0" dirty="0"/>
              <a:t> </a:t>
            </a:r>
            <a:r>
              <a:rPr lang="fr-FR" baseline="0" dirty="0" err="1"/>
              <a:t>be</a:t>
            </a:r>
            <a:r>
              <a:rPr lang="fr-FR" baseline="0" dirty="0"/>
              <a:t> on </a:t>
            </a:r>
            <a:r>
              <a:rPr lang="fr-FR" baseline="0" dirty="0" err="1"/>
              <a:t>rules</a:t>
            </a:r>
            <a:r>
              <a:rPr lang="fr-FR" baseline="0" dirty="0"/>
              <a:t> </a:t>
            </a:r>
            <a:r>
              <a:rPr lang="fr-FR" baseline="0" dirty="0" err="1"/>
              <a:t>with</a:t>
            </a:r>
            <a:r>
              <a:rPr lang="fr-FR" baseline="0" dirty="0"/>
              <a:t> high </a:t>
            </a:r>
            <a:r>
              <a:rPr lang="fr-FR" baseline="0" dirty="0" err="1"/>
              <a:t>weight</a:t>
            </a:r>
            <a:r>
              <a:rPr lang="fr-FR" baseline="0" dirty="0"/>
              <a:t> or </a:t>
            </a:r>
            <a:r>
              <a:rPr lang="fr-FR" baseline="0" dirty="0" err="1"/>
              <a:t>critical</a:t>
            </a:r>
            <a:r>
              <a:rPr lang="fr-FR" baseline="0" dirty="0"/>
              <a:t> and </a:t>
            </a:r>
            <a:r>
              <a:rPr lang="fr-FR" baseline="0" dirty="0" err="1"/>
              <a:t>with</a:t>
            </a:r>
            <a:r>
              <a:rPr lang="fr-FR" baseline="0" dirty="0"/>
              <a:t> lots of violations (</a:t>
            </a:r>
            <a:r>
              <a:rPr lang="fr-FR" baseline="0" dirty="0" err="1"/>
              <a:t>developers</a:t>
            </a:r>
            <a:r>
              <a:rPr lang="fr-FR" baseline="0" dirty="0"/>
              <a:t> </a:t>
            </a:r>
            <a:r>
              <a:rPr lang="fr-FR" baseline="0" dirty="0" err="1"/>
              <a:t>usually</a:t>
            </a:r>
            <a:r>
              <a:rPr lang="fr-FR" baseline="0" dirty="0"/>
              <a:t> </a:t>
            </a:r>
            <a:r>
              <a:rPr lang="fr-FR" baseline="0" dirty="0" err="1"/>
              <a:t>don’t</a:t>
            </a:r>
            <a:r>
              <a:rPr lang="fr-FR" baseline="0" dirty="0"/>
              <a:t> know about the </a:t>
            </a:r>
            <a:r>
              <a:rPr lang="fr-FR" baseline="0" dirty="0" err="1"/>
              <a:t>rule</a:t>
            </a:r>
            <a:r>
              <a:rPr lang="fr-FR" baseline="0" dirty="0"/>
              <a:t> if </a:t>
            </a:r>
            <a:r>
              <a:rPr lang="fr-FR" baseline="0" dirty="0" err="1"/>
              <a:t>too</a:t>
            </a:r>
            <a:r>
              <a:rPr lang="fr-FR" baseline="0" dirty="0"/>
              <a:t> </a:t>
            </a:r>
            <a:r>
              <a:rPr lang="fr-FR" baseline="0" dirty="0" err="1"/>
              <a:t>many</a:t>
            </a:r>
            <a:r>
              <a:rPr lang="fr-FR" baseline="0" dirty="0"/>
              <a:t> violations)</a:t>
            </a:r>
            <a:endParaRPr lang="en-US" dirty="0"/>
          </a:p>
        </p:txBody>
      </p:sp>
      <p:sp>
        <p:nvSpPr>
          <p:cNvPr id="4" name="Slide Number Placeholder 3"/>
          <p:cNvSpPr>
            <a:spLocks noGrp="1"/>
          </p:cNvSpPr>
          <p:nvPr>
            <p:ph type="sldNum" sz="quarter" idx="10"/>
          </p:nvPr>
        </p:nvSpPr>
        <p:spPr/>
        <p:txBody>
          <a:bodyPr/>
          <a:lstStyle/>
          <a:p>
            <a:fld id="{B86B7789-17B1-452E-853E-7F8AC869DE40}" type="slidenum">
              <a:rPr lang="en-US" smtClean="0"/>
              <a:pPr/>
              <a:t>17</a:t>
            </a:fld>
            <a:endParaRPr lang="en-US"/>
          </a:p>
        </p:txBody>
      </p:sp>
    </p:spTree>
    <p:extLst>
      <p:ext uri="{BB962C8B-B14F-4D97-AF65-F5344CB8AC3E}">
        <p14:creationId xmlns:p14="http://schemas.microsoft.com/office/powerpoint/2010/main" val="3972866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a:t>Implementing CAST is pretty straightforward, as long as you can find your source code.</a:t>
            </a:r>
          </a:p>
          <a:p>
            <a:pPr eaLnBrk="1" hangingPunct="1"/>
            <a:endParaRPr lang="en-US" dirty="0"/>
          </a:p>
          <a:p>
            <a:pPr eaLnBrk="1" hangingPunct="1"/>
            <a:r>
              <a:rPr lang="en-US" dirty="0"/>
              <a:t>CAST plugs into all the major SCM or build management systems, or can take source code in whatever format it is maintained in the organization. Source code is then processed and stored in the CAST Knowledge Base as metadata. That metadata then forms the basis for all the analysis and information provided by the CAST AI Platform.</a:t>
            </a:r>
          </a:p>
          <a:p>
            <a:pPr eaLnBrk="1" hangingPunct="1"/>
            <a:endParaRPr lang="en-US" dirty="0"/>
          </a:p>
          <a:p>
            <a:pPr eaLnBrk="1" hangingPunct="1"/>
            <a:r>
              <a:rPr lang="en-US" dirty="0"/>
              <a:t>CAST looks at the entire application – even legacy components, packaged app customizations, and of course all the modern distributed technology environments. Data from third party code analyzers (like open source analyzers) can be integrated into CAST knowledge base and displayed in the AIP dash boards. </a:t>
            </a:r>
          </a:p>
          <a:p>
            <a:pPr eaLnBrk="1" hangingPunct="1"/>
            <a:endParaRPr lang="en-US" dirty="0"/>
          </a:p>
          <a:p>
            <a:pPr eaLnBrk="1" hangingPunct="1"/>
            <a:r>
              <a:rPr lang="en-US" dirty="0"/>
              <a:t>The resulting analysis gets distributed through the organization</a:t>
            </a:r>
            <a:r>
              <a:rPr lang="en-US" baseline="0" dirty="0"/>
              <a:t> through a series of portals. Integration to other ALM products allow data to be pulled into other lifecycle tools as well.</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35F4FE4D-D970-41C4-A419-AB92A14E0D4F}" type="slidenum">
              <a:rPr lang="en-US" smtClean="0"/>
              <a:pPr>
                <a:defRPr/>
              </a:pPr>
              <a:t>3</a:t>
            </a:fld>
            <a:endParaRPr lang="en-US" dirty="0"/>
          </a:p>
        </p:txBody>
      </p:sp>
    </p:spTree>
    <p:extLst>
      <p:ext uri="{BB962C8B-B14F-4D97-AF65-F5344CB8AC3E}">
        <p14:creationId xmlns:p14="http://schemas.microsoft.com/office/powerpoint/2010/main" val="2550817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 a code quality program</a:t>
            </a:r>
            <a:r>
              <a:rPr lang="en-US" baseline="0" dirty="0"/>
              <a:t> is very good, but if it has a specific business purpose, that’s even better. The industry has come together with thought leaders, IT executives and standards organizations in the CISQ consortium. The CISQ founders identified four business impacts of code quality: Reliability, Performance Efficiency, Security, and Maintainability. If your code quality program is not measuring &amp; controlling these four factors, it probably lacks some element of purpose.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B86B7789-17B1-452E-853E-7F8AC869DE40}" type="slidenum">
              <a:rPr lang="en-US" smtClean="0"/>
              <a:pPr/>
              <a:t>4</a:t>
            </a:fld>
            <a:endParaRPr lang="en-US"/>
          </a:p>
        </p:txBody>
      </p:sp>
    </p:spTree>
    <p:extLst>
      <p:ext uri="{BB962C8B-B14F-4D97-AF65-F5344CB8AC3E}">
        <p14:creationId xmlns:p14="http://schemas.microsoft.com/office/powerpoint/2010/main" val="3160812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Further, the CISQ engineers have identified that the Unit level code quality checks, which account for 90% of the violations that would be flagged in analyzing code, account for a relatively small business impact. The System level code quality checks, however, account for 10% of all violations and represent the majority of business impact.</a:t>
            </a:r>
            <a:endParaRPr lang="en-US" dirty="0"/>
          </a:p>
          <a:p>
            <a:endParaRPr lang="en-US" dirty="0"/>
          </a:p>
        </p:txBody>
      </p:sp>
      <p:sp>
        <p:nvSpPr>
          <p:cNvPr id="4" name="Footer Placeholder 3"/>
          <p:cNvSpPr>
            <a:spLocks noGrp="1"/>
          </p:cNvSpPr>
          <p:nvPr>
            <p:ph type="ftr" sz="quarter" idx="10"/>
          </p:nvPr>
        </p:nvSpPr>
        <p:spPr/>
        <p:txBody>
          <a:bodyPr/>
          <a:lstStyle/>
          <a:p>
            <a:pPr>
              <a:defRPr/>
            </a:pPr>
            <a:r>
              <a:rPr lang="fr-FR">
                <a:solidFill>
                  <a:prstClr val="white"/>
                </a:solidFill>
              </a:rPr>
              <a:t>CAST Copyright 2007</a:t>
            </a:r>
            <a:endParaRPr lang="fr-FR" dirty="0">
              <a:solidFill>
                <a:prstClr val="white"/>
              </a:solidFill>
            </a:endParaRPr>
          </a:p>
        </p:txBody>
      </p:sp>
      <p:sp>
        <p:nvSpPr>
          <p:cNvPr id="5" name="Slide Number Placeholder 4"/>
          <p:cNvSpPr>
            <a:spLocks noGrp="1"/>
          </p:cNvSpPr>
          <p:nvPr>
            <p:ph type="sldNum" sz="quarter" idx="11"/>
          </p:nvPr>
        </p:nvSpPr>
        <p:spPr/>
        <p:txBody>
          <a:bodyPr/>
          <a:lstStyle/>
          <a:p>
            <a:pPr>
              <a:defRPr/>
            </a:pPr>
            <a:fld id="{C344E4EB-8A4C-4D7E-8D5A-2D72E56AF011}" type="slidenum">
              <a:rPr lang="fr-FR" smtClean="0">
                <a:solidFill>
                  <a:prstClr val="white"/>
                </a:solidFill>
              </a:rPr>
              <a:pPr>
                <a:defRPr/>
              </a:pPr>
              <a:t>5</a:t>
            </a:fld>
            <a:endParaRPr lang="fr-FR" dirty="0">
              <a:solidFill>
                <a:prstClr val="white"/>
              </a:solidFill>
            </a:endParaRPr>
          </a:p>
        </p:txBody>
      </p:sp>
    </p:spTree>
    <p:extLst>
      <p:ext uri="{BB962C8B-B14F-4D97-AF65-F5344CB8AC3E}">
        <p14:creationId xmlns:p14="http://schemas.microsoft.com/office/powerpoint/2010/main" val="3673106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384ED451-6976-4BCD-83D5-82B72706584A}" type="slidenum">
              <a:rPr lang="fr-FR" smtClean="0">
                <a:latin typeface="Arial" charset="0"/>
              </a:rPr>
              <a:pPr/>
              <a:t>6</a:t>
            </a:fld>
            <a:endParaRPr lang="fr-FR">
              <a:latin typeface="Arial" charset="0"/>
            </a:endParaRPr>
          </a:p>
        </p:txBody>
      </p:sp>
      <p:sp>
        <p:nvSpPr>
          <p:cNvPr id="18435" name="Rectangle 2"/>
          <p:cNvSpPr>
            <a:spLocks noGrp="1" noRot="1" noChangeAspect="1" noChangeArrowheads="1" noTextEdit="1"/>
          </p:cNvSpPr>
          <p:nvPr>
            <p:ph type="sldImg"/>
          </p:nvPr>
        </p:nvSpPr>
        <p:spPr>
          <a:xfrm>
            <a:off x="384175" y="685800"/>
            <a:ext cx="6091238" cy="3427413"/>
          </a:xfrm>
          <a:ln/>
        </p:spPr>
      </p:sp>
      <p:sp>
        <p:nvSpPr>
          <p:cNvPr id="18436" name="Rectangle 3"/>
          <p:cNvSpPr>
            <a:spLocks noGrp="1" noChangeArrowheads="1"/>
          </p:cNvSpPr>
          <p:nvPr>
            <p:ph type="body" idx="1"/>
          </p:nvPr>
        </p:nvSpPr>
        <p:spPr>
          <a:noFill/>
          <a:ln/>
        </p:spPr>
        <p:txBody>
          <a:bodyPr/>
          <a:lstStyle/>
          <a:p>
            <a:pPr eaLnBrk="1" hangingPunct="1"/>
            <a:r>
              <a:rPr lang="en-US" dirty="0">
                <a:latin typeface="Arial" charset="0"/>
              </a:rPr>
              <a:t>A synthesis of Software Engineering for your business</a:t>
            </a:r>
          </a:p>
          <a:p>
            <a:pPr eaLnBrk="1" hangingPunct="1"/>
            <a:endParaRPr lang="en-US" dirty="0">
              <a:latin typeface="Arial" charset="0"/>
            </a:endParaRPr>
          </a:p>
          <a:p>
            <a:pPr eaLnBrk="1" hangingPunct="1"/>
            <a:r>
              <a:rPr lang="en-US" dirty="0">
                <a:latin typeface="Arial" charset="0"/>
              </a:rPr>
              <a:t>The CAST health factors measure the quality risk in an application. CAST provides an out-of-the-box synthesis of the body of Software Engineering knowledge of Software Quality. The six health factors are generic quality indicators, following the ISO model of software quality definition (the same for every language) and specific quality metrics (unique by technology).</a:t>
            </a:r>
          </a:p>
          <a:p>
            <a:pPr eaLnBrk="1" hangingPunct="1"/>
            <a:endParaRPr lang="en-US" dirty="0">
              <a:latin typeface="Arial" charset="0"/>
            </a:endParaRPr>
          </a:p>
          <a:p>
            <a:pPr eaLnBrk="1" hangingPunct="1"/>
            <a:r>
              <a:rPr lang="en-US" dirty="0">
                <a:latin typeface="Arial" charset="0"/>
              </a:rPr>
              <a:t>The only way to get a true measure of quality risk, and an early warning sign before serious problems occur with the application, is to measure quality metrics at the DNA level – directly from the application source code.</a:t>
            </a:r>
          </a:p>
          <a:p>
            <a:pPr eaLnBrk="1" hangingPunct="1"/>
            <a:endParaRPr lang="en-US" dirty="0">
              <a:latin typeface="Arial" charset="0"/>
            </a:endParaRPr>
          </a:p>
          <a:p>
            <a:pPr eaLnBrk="1" hangingPunct="1"/>
            <a:r>
              <a:rPr lang="en-US" dirty="0">
                <a:latin typeface="Arial" charset="0"/>
              </a:rPr>
              <a:t>We automate the process of code review, providing 100% architectural and code checking via our Application Intelligence Platform.</a:t>
            </a:r>
          </a:p>
          <a:p>
            <a:pPr eaLnBrk="1" hangingPunct="1"/>
            <a:endParaRPr lang="en-US" dirty="0">
              <a:latin typeface="Arial" charset="0"/>
            </a:endParaRPr>
          </a:p>
          <a:p>
            <a:pPr eaLnBrk="1" hangingPunct="1"/>
            <a:r>
              <a:rPr lang="en-US" dirty="0">
                <a:latin typeface="Arial" charset="0"/>
              </a:rPr>
              <a:t>Review of Health Factors:</a:t>
            </a:r>
          </a:p>
          <a:p>
            <a:pPr eaLnBrk="1" hangingPunct="1">
              <a:spcBef>
                <a:spcPct val="50000"/>
              </a:spcBef>
            </a:pPr>
            <a:r>
              <a:rPr lang="en-US" b="1" dirty="0">
                <a:solidFill>
                  <a:srgbClr val="000000"/>
                </a:solidFill>
                <a:latin typeface="Arial" charset="0"/>
              </a:rPr>
              <a:t>1. Performance - </a:t>
            </a:r>
            <a:r>
              <a:rPr lang="en-US" dirty="0">
                <a:solidFill>
                  <a:srgbClr val="000000"/>
                </a:solidFill>
                <a:latin typeface="Arial" charset="0"/>
              </a:rPr>
              <a:t>Potential bottlenecks and scalability issues</a:t>
            </a:r>
          </a:p>
          <a:p>
            <a:pPr eaLnBrk="1" hangingPunct="1">
              <a:spcBef>
                <a:spcPct val="50000"/>
              </a:spcBef>
            </a:pPr>
            <a:r>
              <a:rPr lang="en-US" b="1" dirty="0">
                <a:solidFill>
                  <a:srgbClr val="000000"/>
                </a:solidFill>
                <a:latin typeface="Arial" charset="0"/>
              </a:rPr>
              <a:t>2. Robustness - </a:t>
            </a:r>
            <a:r>
              <a:rPr lang="en-US" dirty="0">
                <a:solidFill>
                  <a:srgbClr val="000000"/>
                </a:solidFill>
                <a:latin typeface="Arial" charset="0"/>
              </a:rPr>
              <a:t>Risk of failure, difficulty to test</a:t>
            </a:r>
          </a:p>
          <a:p>
            <a:pPr eaLnBrk="1" hangingPunct="1">
              <a:spcBef>
                <a:spcPct val="50000"/>
              </a:spcBef>
            </a:pPr>
            <a:r>
              <a:rPr lang="en-US" b="1" dirty="0">
                <a:solidFill>
                  <a:srgbClr val="000000"/>
                </a:solidFill>
                <a:latin typeface="Arial" charset="0"/>
              </a:rPr>
              <a:t>3. Security - </a:t>
            </a:r>
            <a:r>
              <a:rPr lang="en-US" dirty="0">
                <a:solidFill>
                  <a:srgbClr val="000000"/>
                </a:solidFill>
                <a:latin typeface="Arial" charset="0"/>
              </a:rPr>
              <a:t>Likelihood of breaches</a:t>
            </a:r>
          </a:p>
          <a:p>
            <a:pPr eaLnBrk="1" hangingPunct="1">
              <a:spcBef>
                <a:spcPct val="50000"/>
              </a:spcBef>
            </a:pPr>
            <a:r>
              <a:rPr lang="en-US" b="1" dirty="0">
                <a:solidFill>
                  <a:srgbClr val="000000"/>
                </a:solidFill>
                <a:latin typeface="Arial" charset="0"/>
              </a:rPr>
              <a:t>4. Transferability - </a:t>
            </a:r>
            <a:r>
              <a:rPr lang="en-US" dirty="0">
                <a:solidFill>
                  <a:srgbClr val="000000"/>
                </a:solidFill>
                <a:latin typeface="Arial" charset="0"/>
              </a:rPr>
              <a:t>Ease of moving code among team members</a:t>
            </a:r>
          </a:p>
          <a:p>
            <a:pPr eaLnBrk="1" hangingPunct="1">
              <a:spcBef>
                <a:spcPct val="50000"/>
              </a:spcBef>
            </a:pPr>
            <a:r>
              <a:rPr lang="en-US" b="1" dirty="0">
                <a:solidFill>
                  <a:srgbClr val="000000"/>
                </a:solidFill>
                <a:latin typeface="Arial" charset="0"/>
              </a:rPr>
              <a:t>5. Changeability - </a:t>
            </a:r>
            <a:r>
              <a:rPr lang="en-US" dirty="0">
                <a:solidFill>
                  <a:srgbClr val="000000"/>
                </a:solidFill>
                <a:latin typeface="Arial" charset="0"/>
              </a:rPr>
              <a:t>Ease of modifying, implementing new features</a:t>
            </a:r>
          </a:p>
          <a:p>
            <a:pPr eaLnBrk="1" hangingPunct="1">
              <a:spcBef>
                <a:spcPct val="50000"/>
              </a:spcBef>
            </a:pPr>
            <a:r>
              <a:rPr lang="en-US" b="1" dirty="0">
                <a:solidFill>
                  <a:srgbClr val="000000"/>
                </a:solidFill>
                <a:latin typeface="Arial" charset="0"/>
              </a:rPr>
              <a:t>6. Maintainability - </a:t>
            </a:r>
            <a:r>
              <a:rPr lang="en-US" dirty="0">
                <a:solidFill>
                  <a:srgbClr val="000000"/>
                </a:solidFill>
                <a:latin typeface="Arial" charset="0"/>
              </a:rPr>
              <a:t>General measure of ease to maintain</a:t>
            </a:r>
          </a:p>
          <a:p>
            <a:pPr eaLnBrk="1" hangingPunct="1"/>
            <a:endParaRPr lang="en-US" dirty="0">
              <a:latin typeface="Arial" charset="0"/>
            </a:endParaRPr>
          </a:p>
        </p:txBody>
      </p:sp>
    </p:spTree>
    <p:extLst>
      <p:ext uri="{BB962C8B-B14F-4D97-AF65-F5344CB8AC3E}">
        <p14:creationId xmlns:p14="http://schemas.microsoft.com/office/powerpoint/2010/main" val="3067998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83EFD8EC-31A6-4C3B-AD79-9F6A80E23265}" type="slidenum">
              <a:rPr lang="fr-FR" smtClean="0">
                <a:latin typeface="Arial" charset="0"/>
              </a:rPr>
              <a:pPr/>
              <a:t>7</a:t>
            </a:fld>
            <a:endParaRPr lang="fr-FR">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a:latin typeface="Arial" charset="0"/>
            </a:endParaRPr>
          </a:p>
        </p:txBody>
      </p:sp>
    </p:spTree>
    <p:extLst>
      <p:ext uri="{BB962C8B-B14F-4D97-AF65-F5344CB8AC3E}">
        <p14:creationId xmlns:p14="http://schemas.microsoft.com/office/powerpoint/2010/main" val="1967593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dirty="0" err="1"/>
              <a:t>Context</a:t>
            </a:r>
            <a:endParaRPr lang="fr-FR" b="1" dirty="0"/>
          </a:p>
          <a:p>
            <a:pPr marL="171450" indent="-171450">
              <a:buFont typeface="Arial" panose="020B0604020202020204" pitchFamily="34" charset="0"/>
              <a:buChar char="•"/>
            </a:pPr>
            <a:r>
              <a:rPr lang="fr-FR" u="sng" dirty="0"/>
              <a:t>Application </a:t>
            </a:r>
            <a:r>
              <a:rPr lang="fr-FR" u="sng" dirty="0" err="1"/>
              <a:t>name</a:t>
            </a:r>
            <a:r>
              <a:rPr lang="fr-FR" u="sng" baseline="0" dirty="0"/>
              <a:t> </a:t>
            </a:r>
            <a:r>
              <a:rPr lang="fr-FR" baseline="0" dirty="0"/>
              <a:t>: </a:t>
            </a:r>
            <a:r>
              <a:rPr lang="fr-FR" i="1" baseline="0" dirty="0" err="1"/>
              <a:t>generated</a:t>
            </a:r>
            <a:r>
              <a:rPr lang="fr-FR" i="1" baseline="0" dirty="0"/>
              <a:t> </a:t>
            </a:r>
            <a:r>
              <a:rPr lang="fr-FR" i="1" baseline="0" dirty="0" err="1"/>
              <a:t>from</a:t>
            </a:r>
            <a:r>
              <a:rPr lang="fr-FR" i="1" baseline="0" dirty="0"/>
              <a:t> CAST Dashboard and </a:t>
            </a:r>
            <a:r>
              <a:rPr lang="fr-FR" i="1" baseline="0" dirty="0" err="1"/>
              <a:t>webservice</a:t>
            </a:r>
            <a:endParaRPr lang="fr-FR" i="1" baseline="0" dirty="0"/>
          </a:p>
          <a:p>
            <a:pPr marL="171450" indent="-171450">
              <a:buFont typeface="Arial" panose="020B0604020202020204" pitchFamily="34" charset="0"/>
              <a:buChar char="•"/>
            </a:pPr>
            <a:r>
              <a:rPr lang="fr-FR" u="sng" baseline="0" dirty="0" err="1"/>
              <a:t>Actual</a:t>
            </a:r>
            <a:r>
              <a:rPr lang="fr-FR" u="sng" baseline="0" dirty="0"/>
              <a:t> version </a:t>
            </a:r>
            <a:r>
              <a:rPr lang="fr-FR" u="sng" baseline="0" dirty="0" err="1"/>
              <a:t>number</a:t>
            </a:r>
            <a:r>
              <a:rPr lang="fr-FR" u="sng" baseline="0" dirty="0"/>
              <a:t> </a:t>
            </a:r>
            <a:r>
              <a:rPr lang="fr-FR" baseline="0" dirty="0"/>
              <a:t>: </a:t>
            </a:r>
            <a:r>
              <a:rPr lang="fr-FR" i="1" baseline="0" dirty="0" err="1"/>
              <a:t>generated</a:t>
            </a:r>
            <a:r>
              <a:rPr lang="fr-FR" i="1" baseline="0" dirty="0"/>
              <a:t> </a:t>
            </a:r>
            <a:r>
              <a:rPr lang="fr-FR" i="1" baseline="0" dirty="0" err="1"/>
              <a:t>from</a:t>
            </a:r>
            <a:r>
              <a:rPr lang="fr-FR" i="1" baseline="0" dirty="0"/>
              <a:t> CAST Dashboard and </a:t>
            </a:r>
            <a:r>
              <a:rPr lang="fr-FR" i="1" baseline="0" dirty="0" err="1"/>
              <a:t>webservice</a:t>
            </a:r>
            <a:r>
              <a:rPr lang="fr-FR" i="1" baseline="0" dirty="0"/>
              <a:t> </a:t>
            </a:r>
            <a:r>
              <a:rPr lang="fr-FR" baseline="0" dirty="0"/>
              <a:t>(the information </a:t>
            </a:r>
            <a:r>
              <a:rPr lang="fr-FR" baseline="0" dirty="0" err="1"/>
              <a:t>should</a:t>
            </a:r>
            <a:r>
              <a:rPr lang="fr-FR" baseline="0" dirty="0"/>
              <a:t> </a:t>
            </a:r>
            <a:r>
              <a:rPr lang="fr-FR" baseline="0" dirty="0" err="1"/>
              <a:t>be</a:t>
            </a:r>
            <a:r>
              <a:rPr lang="fr-FR" baseline="0" dirty="0"/>
              <a:t> the </a:t>
            </a:r>
            <a:r>
              <a:rPr lang="fr-FR" baseline="0" dirty="0" err="1"/>
              <a:t>same</a:t>
            </a:r>
            <a:r>
              <a:rPr lang="fr-FR" baseline="0" dirty="0"/>
              <a:t> as the one </a:t>
            </a:r>
            <a:r>
              <a:rPr lang="fr-FR" baseline="0" dirty="0" err="1"/>
              <a:t>provided</a:t>
            </a:r>
            <a:r>
              <a:rPr lang="fr-FR" baseline="0" dirty="0"/>
              <a:t> </a:t>
            </a:r>
            <a:r>
              <a:rPr lang="fr-FR" baseline="0" dirty="0" err="1"/>
              <a:t>inside</a:t>
            </a:r>
            <a:r>
              <a:rPr lang="fr-FR" baseline="0" dirty="0"/>
              <a:t> the </a:t>
            </a:r>
            <a:r>
              <a:rPr lang="fr-FR" baseline="0" dirty="0" err="1"/>
              <a:t>technical</a:t>
            </a:r>
            <a:r>
              <a:rPr lang="fr-FR" baseline="0" dirty="0"/>
              <a:t> </a:t>
            </a:r>
            <a:r>
              <a:rPr lang="fr-FR" baseline="0" dirty="0" err="1"/>
              <a:t>survey</a:t>
            </a:r>
            <a:r>
              <a:rPr lang="fr-FR" baseline="0" dirty="0"/>
              <a:t>)</a:t>
            </a:r>
          </a:p>
          <a:p>
            <a:pPr marL="171450" indent="-171450">
              <a:buFont typeface="Arial" panose="020B0604020202020204" pitchFamily="34" charset="0"/>
              <a:buChar char="•"/>
            </a:pPr>
            <a:r>
              <a:rPr lang="fr-FR" u="sng" baseline="0" dirty="0" err="1"/>
              <a:t>Number</a:t>
            </a:r>
            <a:r>
              <a:rPr lang="fr-FR" u="sng" baseline="0" dirty="0"/>
              <a:t> of Release per </a:t>
            </a:r>
            <a:r>
              <a:rPr lang="fr-FR" u="sng" baseline="0" dirty="0" err="1"/>
              <a:t>Year</a:t>
            </a:r>
            <a:r>
              <a:rPr lang="fr-FR" u="sng" baseline="0" dirty="0"/>
              <a:t> </a:t>
            </a:r>
            <a:r>
              <a:rPr lang="fr-FR" baseline="0" dirty="0"/>
              <a:t>: (the information </a:t>
            </a:r>
            <a:r>
              <a:rPr lang="fr-FR" baseline="0" dirty="0" err="1"/>
              <a:t>should</a:t>
            </a:r>
            <a:r>
              <a:rPr lang="fr-FR" baseline="0" dirty="0"/>
              <a:t> </a:t>
            </a:r>
            <a:r>
              <a:rPr lang="fr-FR" baseline="0" dirty="0" err="1"/>
              <a:t>be</a:t>
            </a:r>
            <a:r>
              <a:rPr lang="fr-FR" baseline="0" dirty="0"/>
              <a:t> the </a:t>
            </a:r>
            <a:r>
              <a:rPr lang="fr-FR" baseline="0" dirty="0" err="1"/>
              <a:t>same</a:t>
            </a:r>
            <a:r>
              <a:rPr lang="fr-FR" baseline="0" dirty="0"/>
              <a:t> as the one </a:t>
            </a:r>
            <a:r>
              <a:rPr lang="fr-FR" baseline="0" dirty="0" err="1"/>
              <a:t>provided</a:t>
            </a:r>
            <a:r>
              <a:rPr lang="fr-FR" baseline="0" dirty="0"/>
              <a:t> </a:t>
            </a:r>
            <a:r>
              <a:rPr lang="fr-FR" baseline="0" dirty="0" err="1"/>
              <a:t>inside</a:t>
            </a:r>
            <a:r>
              <a:rPr lang="fr-FR" baseline="0" dirty="0"/>
              <a:t> the </a:t>
            </a:r>
            <a:r>
              <a:rPr lang="fr-FR" baseline="0" dirty="0" err="1"/>
              <a:t>technical</a:t>
            </a:r>
            <a:r>
              <a:rPr lang="fr-FR" baseline="0" dirty="0"/>
              <a:t> </a:t>
            </a:r>
            <a:r>
              <a:rPr lang="fr-FR" baseline="0" dirty="0" err="1"/>
              <a:t>survey</a:t>
            </a:r>
            <a:r>
              <a:rPr lang="fr-FR" baseline="0" dirty="0"/>
              <a:t>) </a:t>
            </a:r>
            <a:r>
              <a:rPr lang="fr-FR" baseline="0" dirty="0">
                <a:sym typeface="Wingdings" panose="05000000000000000000" pitchFamily="2" charset="2"/>
              </a:rPr>
              <a:t></a:t>
            </a:r>
            <a:r>
              <a:rPr lang="fr-FR" baseline="0" dirty="0" err="1"/>
              <a:t>this</a:t>
            </a:r>
            <a:r>
              <a:rPr lang="fr-FR" baseline="0" dirty="0"/>
              <a:t> information </a:t>
            </a:r>
            <a:r>
              <a:rPr lang="fr-FR" baseline="0" dirty="0" err="1"/>
              <a:t>is</a:t>
            </a:r>
            <a:r>
              <a:rPr lang="fr-FR" baseline="0" dirty="0"/>
              <a:t> important to </a:t>
            </a:r>
            <a:r>
              <a:rPr lang="fr-FR" baseline="0" dirty="0" err="1"/>
              <a:t>identify</a:t>
            </a:r>
            <a:r>
              <a:rPr lang="fr-FR" baseline="0" dirty="0"/>
              <a:t> the </a:t>
            </a:r>
            <a:r>
              <a:rPr lang="fr-FR" baseline="0" dirty="0" err="1"/>
              <a:t>analysis</a:t>
            </a:r>
            <a:r>
              <a:rPr lang="fr-FR" baseline="0" dirty="0"/>
              <a:t> </a:t>
            </a:r>
            <a:r>
              <a:rPr lang="fr-FR" baseline="0" dirty="0" err="1"/>
              <a:t>frequency</a:t>
            </a:r>
            <a:r>
              <a:rPr lang="fr-FR" baseline="0" dirty="0"/>
              <a:t>, </a:t>
            </a:r>
            <a:r>
              <a:rPr lang="fr-FR" baseline="0" dirty="0" err="1"/>
              <a:t>when</a:t>
            </a:r>
            <a:r>
              <a:rPr lang="fr-FR" baseline="0" dirty="0"/>
              <a:t> to </a:t>
            </a:r>
            <a:r>
              <a:rPr lang="fr-FR" baseline="0" dirty="0" err="1"/>
              <a:t>schedule</a:t>
            </a:r>
            <a:r>
              <a:rPr lang="fr-FR" baseline="0" dirty="0"/>
              <a:t> the </a:t>
            </a:r>
            <a:r>
              <a:rPr lang="fr-FR" baseline="0" dirty="0" err="1"/>
              <a:t>next</a:t>
            </a:r>
            <a:r>
              <a:rPr lang="fr-FR" baseline="0" dirty="0"/>
              <a:t> </a:t>
            </a:r>
            <a:r>
              <a:rPr lang="fr-FR" baseline="0" dirty="0" err="1"/>
              <a:t>analysis</a:t>
            </a:r>
            <a:r>
              <a:rPr lang="fr-FR" baseline="0" dirty="0"/>
              <a:t>.</a:t>
            </a:r>
          </a:p>
          <a:p>
            <a:pPr marL="171450" indent="-171450">
              <a:buFont typeface="Arial" panose="020B0604020202020204" pitchFamily="34" charset="0"/>
              <a:buChar char="•"/>
            </a:pPr>
            <a:r>
              <a:rPr lang="fr-FR" u="sng" baseline="0" dirty="0" err="1"/>
              <a:t>Number</a:t>
            </a:r>
            <a:r>
              <a:rPr lang="fr-FR" u="sng" baseline="0" dirty="0"/>
              <a:t> of End-</a:t>
            </a:r>
            <a:r>
              <a:rPr lang="fr-FR" u="sng" baseline="0" dirty="0" err="1"/>
              <a:t>users</a:t>
            </a:r>
            <a:r>
              <a:rPr lang="fr-FR" u="sng" baseline="0" dirty="0"/>
              <a:t> </a:t>
            </a:r>
            <a:r>
              <a:rPr lang="fr-FR" baseline="0" dirty="0"/>
              <a:t>:  (the information </a:t>
            </a:r>
            <a:r>
              <a:rPr lang="fr-FR" baseline="0" dirty="0" err="1"/>
              <a:t>should</a:t>
            </a:r>
            <a:r>
              <a:rPr lang="fr-FR" baseline="0" dirty="0"/>
              <a:t> </a:t>
            </a:r>
            <a:r>
              <a:rPr lang="fr-FR" baseline="0" dirty="0" err="1"/>
              <a:t>be</a:t>
            </a:r>
            <a:r>
              <a:rPr lang="fr-FR" baseline="0" dirty="0"/>
              <a:t> the </a:t>
            </a:r>
            <a:r>
              <a:rPr lang="fr-FR" baseline="0" dirty="0" err="1"/>
              <a:t>same</a:t>
            </a:r>
            <a:r>
              <a:rPr lang="fr-FR" baseline="0" dirty="0"/>
              <a:t> as the one </a:t>
            </a:r>
            <a:r>
              <a:rPr lang="fr-FR" baseline="0" dirty="0" err="1"/>
              <a:t>provided</a:t>
            </a:r>
            <a:r>
              <a:rPr lang="fr-FR" baseline="0" dirty="0"/>
              <a:t> </a:t>
            </a:r>
            <a:r>
              <a:rPr lang="fr-FR" baseline="0" dirty="0" err="1"/>
              <a:t>inside</a:t>
            </a:r>
            <a:r>
              <a:rPr lang="fr-FR" baseline="0" dirty="0"/>
              <a:t> the </a:t>
            </a:r>
            <a:r>
              <a:rPr lang="fr-FR" baseline="0" dirty="0" err="1"/>
              <a:t>technical</a:t>
            </a:r>
            <a:r>
              <a:rPr lang="fr-FR" baseline="0" dirty="0"/>
              <a:t> </a:t>
            </a:r>
            <a:r>
              <a:rPr lang="fr-FR" baseline="0" dirty="0" err="1"/>
              <a:t>survey</a:t>
            </a:r>
            <a:r>
              <a:rPr lang="fr-FR" baseline="0" dirty="0"/>
              <a:t>) </a:t>
            </a:r>
            <a:r>
              <a:rPr lang="fr-FR" baseline="0" dirty="0">
                <a:sym typeface="Wingdings" panose="05000000000000000000" pitchFamily="2" charset="2"/>
              </a:rPr>
              <a:t> </a:t>
            </a:r>
            <a:r>
              <a:rPr lang="fr-FR" baseline="0" dirty="0" err="1">
                <a:sym typeface="Wingdings" panose="05000000000000000000" pitchFamily="2" charset="2"/>
              </a:rPr>
              <a:t>this</a:t>
            </a:r>
            <a:r>
              <a:rPr lang="fr-FR" baseline="0" dirty="0">
                <a:sym typeface="Wingdings" panose="05000000000000000000" pitchFamily="2" charset="2"/>
              </a:rPr>
              <a:t> information </a:t>
            </a:r>
            <a:r>
              <a:rPr lang="fr-FR" baseline="0" dirty="0" err="1">
                <a:sym typeface="Wingdings" panose="05000000000000000000" pitchFamily="2" charset="2"/>
              </a:rPr>
              <a:t>gives</a:t>
            </a:r>
            <a:r>
              <a:rPr lang="fr-FR" baseline="0" dirty="0">
                <a:sym typeface="Wingdings" panose="05000000000000000000" pitchFamily="2" charset="2"/>
              </a:rPr>
              <a:t> an </a:t>
            </a:r>
            <a:r>
              <a:rPr lang="fr-FR" baseline="0" dirty="0" err="1">
                <a:sym typeface="Wingdings" panose="05000000000000000000" pitchFamily="2" charset="2"/>
              </a:rPr>
              <a:t>idea</a:t>
            </a:r>
            <a:r>
              <a:rPr lang="fr-FR" baseline="0" dirty="0">
                <a:sym typeface="Wingdings" panose="05000000000000000000" pitchFamily="2" charset="2"/>
              </a:rPr>
              <a:t> of the impact of the </a:t>
            </a:r>
            <a:r>
              <a:rPr lang="fr-FR" baseline="0" dirty="0" err="1">
                <a:sym typeface="Wingdings" panose="05000000000000000000" pitchFamily="2" charset="2"/>
              </a:rPr>
              <a:t>technical</a:t>
            </a:r>
            <a:r>
              <a:rPr lang="fr-FR" baseline="0" dirty="0">
                <a:sym typeface="Wingdings" panose="05000000000000000000" pitchFamily="2" charset="2"/>
              </a:rPr>
              <a:t> </a:t>
            </a:r>
            <a:r>
              <a:rPr lang="fr-FR" baseline="0" dirty="0" err="1">
                <a:sym typeface="Wingdings" panose="05000000000000000000" pitchFamily="2" charset="2"/>
              </a:rPr>
              <a:t>quality</a:t>
            </a:r>
            <a:r>
              <a:rPr lang="fr-FR" baseline="0" dirty="0">
                <a:sym typeface="Wingdings" panose="05000000000000000000" pitchFamily="2" charset="2"/>
              </a:rPr>
              <a:t>, the more end-</a:t>
            </a:r>
            <a:r>
              <a:rPr lang="fr-FR" baseline="0" dirty="0" err="1">
                <a:sym typeface="Wingdings" panose="05000000000000000000" pitchFamily="2" charset="2"/>
              </a:rPr>
              <a:t>users</a:t>
            </a:r>
            <a:r>
              <a:rPr lang="fr-FR" baseline="0" dirty="0">
                <a:sym typeface="Wingdings" panose="05000000000000000000" pitchFamily="2" charset="2"/>
              </a:rPr>
              <a:t> the more impact.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u="sng" baseline="0" dirty="0" err="1">
                <a:sym typeface="Wingdings" panose="05000000000000000000" pitchFamily="2" charset="2"/>
              </a:rPr>
              <a:t>Criticality</a:t>
            </a:r>
            <a:r>
              <a:rPr lang="fr-FR" baseline="0" dirty="0">
                <a:sym typeface="Wingdings" panose="05000000000000000000" pitchFamily="2" charset="2"/>
              </a:rPr>
              <a:t> : </a:t>
            </a:r>
            <a:r>
              <a:rPr lang="fr-FR" baseline="0" dirty="0"/>
              <a:t>(the information </a:t>
            </a:r>
            <a:r>
              <a:rPr lang="fr-FR" baseline="0" dirty="0" err="1"/>
              <a:t>should</a:t>
            </a:r>
            <a:r>
              <a:rPr lang="fr-FR" baseline="0" dirty="0"/>
              <a:t> </a:t>
            </a:r>
            <a:r>
              <a:rPr lang="fr-FR" baseline="0" dirty="0" err="1"/>
              <a:t>be</a:t>
            </a:r>
            <a:r>
              <a:rPr lang="fr-FR" baseline="0" dirty="0"/>
              <a:t> the </a:t>
            </a:r>
            <a:r>
              <a:rPr lang="fr-FR" baseline="0" dirty="0" err="1"/>
              <a:t>same</a:t>
            </a:r>
            <a:r>
              <a:rPr lang="fr-FR" baseline="0" dirty="0"/>
              <a:t> as the one </a:t>
            </a:r>
            <a:r>
              <a:rPr lang="fr-FR" baseline="0" dirty="0" err="1"/>
              <a:t>provided</a:t>
            </a:r>
            <a:r>
              <a:rPr lang="fr-FR" baseline="0" dirty="0"/>
              <a:t> </a:t>
            </a:r>
            <a:r>
              <a:rPr lang="fr-FR" baseline="0" dirty="0" err="1"/>
              <a:t>inside</a:t>
            </a:r>
            <a:r>
              <a:rPr lang="fr-FR" baseline="0" dirty="0"/>
              <a:t> the </a:t>
            </a:r>
            <a:r>
              <a:rPr lang="fr-FR" baseline="0" dirty="0" err="1"/>
              <a:t>technical</a:t>
            </a:r>
            <a:r>
              <a:rPr lang="fr-FR" baseline="0" dirty="0"/>
              <a:t> </a:t>
            </a:r>
            <a:r>
              <a:rPr lang="fr-FR" baseline="0" dirty="0" err="1"/>
              <a:t>survey</a:t>
            </a:r>
            <a:r>
              <a:rPr lang="fr-FR" baseline="0" dirty="0"/>
              <a:t>) </a:t>
            </a:r>
            <a:r>
              <a:rPr lang="fr-FR" baseline="0" dirty="0">
                <a:sym typeface="Wingdings" panose="05000000000000000000" pitchFamily="2" charset="2"/>
              </a:rPr>
              <a:t> </a:t>
            </a:r>
            <a:r>
              <a:rPr lang="fr-FR" baseline="0" dirty="0" err="1">
                <a:sym typeface="Wingdings" panose="05000000000000000000" pitchFamily="2" charset="2"/>
              </a:rPr>
              <a:t>this</a:t>
            </a:r>
            <a:r>
              <a:rPr lang="fr-FR" baseline="0" dirty="0">
                <a:sym typeface="Wingdings" panose="05000000000000000000" pitchFamily="2" charset="2"/>
              </a:rPr>
              <a:t> information </a:t>
            </a:r>
            <a:r>
              <a:rPr lang="fr-FR" baseline="0" dirty="0" err="1">
                <a:sym typeface="Wingdings" panose="05000000000000000000" pitchFamily="2" charset="2"/>
              </a:rPr>
              <a:t>gives</a:t>
            </a:r>
            <a:r>
              <a:rPr lang="fr-FR" baseline="0" dirty="0">
                <a:sym typeface="Wingdings" panose="05000000000000000000" pitchFamily="2" charset="2"/>
              </a:rPr>
              <a:t> an </a:t>
            </a:r>
            <a:r>
              <a:rPr lang="fr-FR" baseline="0" dirty="0" err="1">
                <a:sym typeface="Wingdings" panose="05000000000000000000" pitchFamily="2" charset="2"/>
              </a:rPr>
              <a:t>idea</a:t>
            </a:r>
            <a:r>
              <a:rPr lang="fr-FR" baseline="0" dirty="0">
                <a:sym typeface="Wingdings" panose="05000000000000000000" pitchFamily="2" charset="2"/>
              </a:rPr>
              <a:t> of the impact of the </a:t>
            </a:r>
            <a:r>
              <a:rPr lang="fr-FR" baseline="0" dirty="0" err="1">
                <a:sym typeface="Wingdings" panose="05000000000000000000" pitchFamily="2" charset="2"/>
              </a:rPr>
              <a:t>technical</a:t>
            </a:r>
            <a:r>
              <a:rPr lang="fr-FR" baseline="0" dirty="0">
                <a:sym typeface="Wingdings" panose="05000000000000000000" pitchFamily="2" charset="2"/>
              </a:rPr>
              <a:t> </a:t>
            </a:r>
            <a:r>
              <a:rPr lang="fr-FR" baseline="0" dirty="0" err="1">
                <a:sym typeface="Wingdings" panose="05000000000000000000" pitchFamily="2" charset="2"/>
              </a:rPr>
              <a:t>quality</a:t>
            </a:r>
            <a:r>
              <a:rPr lang="fr-FR" baseline="0" dirty="0">
                <a:sym typeface="Wingdings" panose="05000000000000000000" pitchFamily="2" charset="2"/>
              </a:rPr>
              <a:t>, the more business </a:t>
            </a:r>
            <a:r>
              <a:rPr lang="fr-FR" baseline="0" dirty="0" err="1">
                <a:sym typeface="Wingdings" panose="05000000000000000000" pitchFamily="2" charset="2"/>
              </a:rPr>
              <a:t>critical</a:t>
            </a:r>
            <a:r>
              <a:rPr lang="fr-FR" baseline="0" dirty="0">
                <a:sym typeface="Wingdings" panose="05000000000000000000" pitchFamily="2" charset="2"/>
              </a:rPr>
              <a:t> the more impact.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u="sng" baseline="0" dirty="0">
                <a:sym typeface="Wingdings" panose="05000000000000000000" pitchFamily="2" charset="2"/>
              </a:rPr>
              <a:t>Domain</a:t>
            </a:r>
            <a:r>
              <a:rPr lang="fr-FR" baseline="0" dirty="0">
                <a:sym typeface="Wingdings" panose="05000000000000000000" pitchFamily="2" charset="2"/>
              </a:rPr>
              <a:t> : </a:t>
            </a:r>
            <a:r>
              <a:rPr lang="fr-FR" baseline="0" dirty="0"/>
              <a:t>(the information </a:t>
            </a:r>
            <a:r>
              <a:rPr lang="fr-FR" baseline="0" dirty="0" err="1"/>
              <a:t>should</a:t>
            </a:r>
            <a:r>
              <a:rPr lang="fr-FR" baseline="0" dirty="0"/>
              <a:t> </a:t>
            </a:r>
            <a:r>
              <a:rPr lang="fr-FR" baseline="0" dirty="0" err="1"/>
              <a:t>be</a:t>
            </a:r>
            <a:r>
              <a:rPr lang="fr-FR" baseline="0" dirty="0"/>
              <a:t> the </a:t>
            </a:r>
            <a:r>
              <a:rPr lang="fr-FR" baseline="0" dirty="0" err="1"/>
              <a:t>same</a:t>
            </a:r>
            <a:r>
              <a:rPr lang="fr-FR" baseline="0" dirty="0"/>
              <a:t> as the one </a:t>
            </a:r>
            <a:r>
              <a:rPr lang="fr-FR" baseline="0" dirty="0" err="1"/>
              <a:t>provided</a:t>
            </a:r>
            <a:r>
              <a:rPr lang="fr-FR" baseline="0" dirty="0"/>
              <a:t> </a:t>
            </a:r>
            <a:r>
              <a:rPr lang="fr-FR" baseline="0" dirty="0" err="1"/>
              <a:t>inside</a:t>
            </a:r>
            <a:r>
              <a:rPr lang="fr-FR" baseline="0" dirty="0"/>
              <a:t> the </a:t>
            </a:r>
            <a:r>
              <a:rPr lang="fr-FR" baseline="0" dirty="0" err="1"/>
              <a:t>technical</a:t>
            </a:r>
            <a:r>
              <a:rPr lang="fr-FR" baseline="0" dirty="0"/>
              <a:t> </a:t>
            </a:r>
            <a:r>
              <a:rPr lang="fr-FR" baseline="0" dirty="0" err="1"/>
              <a:t>survey</a:t>
            </a:r>
            <a:r>
              <a:rPr lang="fr-FR" baseline="0" dirty="0"/>
              <a:t>) </a:t>
            </a:r>
            <a:r>
              <a:rPr lang="fr-FR" baseline="0" dirty="0">
                <a:sym typeface="Wingdings" panose="05000000000000000000" pitchFamily="2" charset="2"/>
              </a:rPr>
              <a:t> </a:t>
            </a:r>
            <a:r>
              <a:rPr lang="fr-FR" baseline="0" dirty="0" err="1">
                <a:sym typeface="Wingdings" panose="05000000000000000000" pitchFamily="2" charset="2"/>
              </a:rPr>
              <a:t>this</a:t>
            </a:r>
            <a:r>
              <a:rPr lang="fr-FR" baseline="0" dirty="0">
                <a:sym typeface="Wingdings" panose="05000000000000000000" pitchFamily="2" charset="2"/>
              </a:rPr>
              <a:t> information </a:t>
            </a:r>
            <a:r>
              <a:rPr lang="fr-FR" baseline="0" dirty="0" err="1">
                <a:sym typeface="Wingdings" panose="05000000000000000000" pitchFamily="2" charset="2"/>
              </a:rPr>
              <a:t>can</a:t>
            </a:r>
            <a:r>
              <a:rPr lang="fr-FR" baseline="0" dirty="0">
                <a:sym typeface="Wingdings" panose="05000000000000000000" pitchFamily="2" charset="2"/>
              </a:rPr>
              <a:t> </a:t>
            </a:r>
            <a:r>
              <a:rPr lang="fr-FR" baseline="0" dirty="0" err="1">
                <a:sym typeface="Wingdings" panose="05000000000000000000" pitchFamily="2" charset="2"/>
              </a:rPr>
              <a:t>be</a:t>
            </a:r>
            <a:r>
              <a:rPr lang="fr-FR" baseline="0" dirty="0">
                <a:sym typeface="Wingdings" panose="05000000000000000000" pitchFamily="2" charset="2"/>
              </a:rPr>
              <a:t> </a:t>
            </a:r>
            <a:r>
              <a:rPr lang="fr-FR" baseline="0" dirty="0" err="1">
                <a:sym typeface="Wingdings" panose="05000000000000000000" pitchFamily="2" charset="2"/>
              </a:rPr>
              <a:t>used</a:t>
            </a:r>
            <a:r>
              <a:rPr lang="fr-FR" baseline="0" dirty="0">
                <a:sym typeface="Wingdings" panose="05000000000000000000" pitchFamily="2" charset="2"/>
              </a:rPr>
              <a:t> to compare </a:t>
            </a:r>
            <a:r>
              <a:rPr lang="fr-FR" baseline="0" dirty="0" err="1">
                <a:sym typeface="Wingdings" panose="05000000000000000000" pitchFamily="2" charset="2"/>
              </a:rPr>
              <a:t>this</a:t>
            </a:r>
            <a:r>
              <a:rPr lang="fr-FR" baseline="0" dirty="0">
                <a:sym typeface="Wingdings" panose="05000000000000000000" pitchFamily="2" charset="2"/>
              </a:rPr>
              <a:t> application to CAST </a:t>
            </a:r>
            <a:r>
              <a:rPr lang="fr-FR" baseline="0" dirty="0" err="1">
                <a:sym typeface="Wingdings" panose="05000000000000000000" pitchFamily="2" charset="2"/>
              </a:rPr>
              <a:t>APPmarq</a:t>
            </a:r>
            <a:r>
              <a:rPr lang="fr-FR" baseline="0" dirty="0">
                <a:sym typeface="Wingdings" panose="05000000000000000000" pitchFamily="2" charset="2"/>
              </a:rPr>
              <a:t> </a:t>
            </a:r>
            <a:r>
              <a:rPr lang="fr-FR" baseline="0" dirty="0" err="1">
                <a:sym typeface="Wingdings" panose="05000000000000000000" pitchFamily="2" charset="2"/>
              </a:rPr>
              <a:t>database</a:t>
            </a:r>
            <a:r>
              <a:rPr lang="fr-FR" baseline="0" dirty="0">
                <a:sym typeface="Wingdings" panose="05000000000000000000" pitchFamily="2" charset="2"/>
              </a:rPr>
              <a:t> for </a:t>
            </a:r>
            <a:r>
              <a:rPr lang="fr-FR" baseline="0" dirty="0" err="1">
                <a:sym typeface="Wingdings" panose="05000000000000000000" pitchFamily="2" charset="2"/>
              </a:rPr>
              <a:t>benchmarking</a:t>
            </a:r>
            <a:endParaRPr lang="fr-FR" baseline="0" dirty="0">
              <a:sym typeface="Wingdings" panose="05000000000000000000" pitchFamily="2" charset="2"/>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u="sng" baseline="0" dirty="0">
                <a:sym typeface="Wingdings" panose="05000000000000000000" pitchFamily="2" charset="2"/>
              </a:rPr>
              <a:t>Size Application </a:t>
            </a:r>
            <a:r>
              <a:rPr lang="fr-FR" u="sng" baseline="0" dirty="0" err="1">
                <a:sym typeface="Wingdings" panose="05000000000000000000" pitchFamily="2" charset="2"/>
              </a:rPr>
              <a:t>Category</a:t>
            </a:r>
            <a:r>
              <a:rPr lang="fr-FR" u="sng" baseline="0" dirty="0">
                <a:sym typeface="Wingdings" panose="05000000000000000000" pitchFamily="2" charset="2"/>
              </a:rPr>
              <a:t> </a:t>
            </a:r>
            <a:r>
              <a:rPr lang="fr-FR" baseline="0" dirty="0">
                <a:sym typeface="Wingdings" panose="05000000000000000000" pitchFamily="2" charset="2"/>
              </a:rPr>
              <a:t>: </a:t>
            </a:r>
            <a:r>
              <a:rPr lang="fr-FR" i="1" baseline="0" dirty="0" err="1">
                <a:sym typeface="Wingdings" panose="05000000000000000000" pitchFamily="2" charset="2"/>
              </a:rPr>
              <a:t>generated</a:t>
            </a:r>
            <a:r>
              <a:rPr lang="fr-FR" i="1" baseline="0" dirty="0">
                <a:sym typeface="Wingdings" panose="05000000000000000000" pitchFamily="2" charset="2"/>
              </a:rPr>
              <a:t> </a:t>
            </a:r>
            <a:r>
              <a:rPr lang="fr-FR" i="1" baseline="0" dirty="0" err="1">
                <a:sym typeface="Wingdings" panose="05000000000000000000" pitchFamily="2" charset="2"/>
              </a:rPr>
              <a:t>from</a:t>
            </a:r>
            <a:r>
              <a:rPr lang="fr-FR" i="1" baseline="0" dirty="0">
                <a:sym typeface="Wingdings" panose="05000000000000000000" pitchFamily="2" charset="2"/>
              </a:rPr>
              <a:t> CAST Dashboard and </a:t>
            </a:r>
            <a:r>
              <a:rPr lang="fr-FR" i="1" baseline="0" dirty="0" err="1">
                <a:sym typeface="Wingdings" panose="05000000000000000000" pitchFamily="2" charset="2"/>
              </a:rPr>
              <a:t>webservice</a:t>
            </a:r>
            <a:r>
              <a:rPr lang="fr-FR" i="1" baseline="0" dirty="0">
                <a:sym typeface="Wingdings" panose="05000000000000000000" pitchFamily="2" charset="2"/>
              </a:rPr>
              <a:t> </a:t>
            </a:r>
            <a:r>
              <a:rPr lang="fr-FR" baseline="0" dirty="0">
                <a:sym typeface="Wingdings" panose="05000000000000000000" pitchFamily="2" charset="2"/>
              </a:rPr>
              <a:t>(LOC)</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u="sng" baseline="0" dirty="0" err="1">
                <a:sym typeface="Wingdings" panose="05000000000000000000" pitchFamily="2" charset="2"/>
              </a:rPr>
              <a:t>Quality</a:t>
            </a:r>
            <a:r>
              <a:rPr lang="fr-FR" u="sng" baseline="0" dirty="0">
                <a:sym typeface="Wingdings" panose="05000000000000000000" pitchFamily="2" charset="2"/>
              </a:rPr>
              <a:t> Application </a:t>
            </a:r>
            <a:r>
              <a:rPr lang="fr-FR" u="sng" baseline="0" dirty="0" err="1">
                <a:sym typeface="Wingdings" panose="05000000000000000000" pitchFamily="2" charset="2"/>
              </a:rPr>
              <a:t>Category</a:t>
            </a:r>
            <a:r>
              <a:rPr lang="fr-FR" u="sng" baseline="0" dirty="0">
                <a:sym typeface="Wingdings" panose="05000000000000000000" pitchFamily="2" charset="2"/>
              </a:rPr>
              <a:t> </a:t>
            </a:r>
            <a:r>
              <a:rPr lang="fr-FR" baseline="0" dirty="0">
                <a:sym typeface="Wingdings" panose="05000000000000000000" pitchFamily="2" charset="2"/>
              </a:rPr>
              <a:t>: </a:t>
            </a:r>
            <a:r>
              <a:rPr lang="fr-FR" i="1" baseline="0" dirty="0" err="1">
                <a:sym typeface="Wingdings" panose="05000000000000000000" pitchFamily="2" charset="2"/>
              </a:rPr>
              <a:t>generated</a:t>
            </a:r>
            <a:r>
              <a:rPr lang="fr-FR" i="1" baseline="0" dirty="0">
                <a:sym typeface="Wingdings" panose="05000000000000000000" pitchFamily="2" charset="2"/>
              </a:rPr>
              <a:t> </a:t>
            </a:r>
            <a:r>
              <a:rPr lang="fr-FR" i="1" baseline="0" dirty="0" err="1">
                <a:sym typeface="Wingdings" panose="05000000000000000000" pitchFamily="2" charset="2"/>
              </a:rPr>
              <a:t>from</a:t>
            </a:r>
            <a:r>
              <a:rPr lang="fr-FR" i="1" baseline="0" dirty="0">
                <a:sym typeface="Wingdings" panose="05000000000000000000" pitchFamily="2" charset="2"/>
              </a:rPr>
              <a:t> CAST Dashboard and </a:t>
            </a:r>
            <a:r>
              <a:rPr lang="fr-FR" i="1" baseline="0" dirty="0" err="1">
                <a:sym typeface="Wingdings" panose="05000000000000000000" pitchFamily="2" charset="2"/>
              </a:rPr>
              <a:t>webservice</a:t>
            </a:r>
            <a:r>
              <a:rPr lang="fr-FR" i="1" baseline="0" dirty="0">
                <a:sym typeface="Wingdings" panose="05000000000000000000" pitchFamily="2" charset="2"/>
              </a:rPr>
              <a:t> </a:t>
            </a:r>
            <a:r>
              <a:rPr lang="fr-FR" baseline="0" dirty="0">
                <a:sym typeface="Wingdings" panose="05000000000000000000" pitchFamily="2" charset="2"/>
              </a:rPr>
              <a:t>(TQI)</a:t>
            </a:r>
          </a:p>
          <a:p>
            <a:endParaRPr lang="fr-FR" baseline="0" dirty="0"/>
          </a:p>
          <a:p>
            <a:r>
              <a:rPr lang="fr-FR" b="1" dirty="0"/>
              <a:t>Objectives</a:t>
            </a:r>
          </a:p>
          <a:p>
            <a:pPr marL="171450" indent="-171450">
              <a:buFont typeface="Arial" panose="020B0604020202020204" pitchFamily="34" charset="0"/>
              <a:buChar char="•"/>
            </a:pPr>
            <a:r>
              <a:rPr lang="fr-FR" dirty="0"/>
              <a:t>Objectives </a:t>
            </a:r>
            <a:r>
              <a:rPr lang="fr-FR" dirty="0" err="1"/>
              <a:t>should</a:t>
            </a:r>
            <a:r>
              <a:rPr lang="fr-FR" dirty="0"/>
              <a:t> </a:t>
            </a:r>
            <a:r>
              <a:rPr lang="fr-FR" dirty="0" err="1"/>
              <a:t>be</a:t>
            </a:r>
            <a:r>
              <a:rPr lang="fr-FR" dirty="0"/>
              <a:t> </a:t>
            </a:r>
            <a:r>
              <a:rPr lang="fr-FR" dirty="0" err="1"/>
              <a:t>taken</a:t>
            </a:r>
            <a:r>
              <a:rPr lang="fr-FR" dirty="0"/>
              <a:t> </a:t>
            </a:r>
            <a:r>
              <a:rPr lang="fr-FR" dirty="0" err="1"/>
              <a:t>from</a:t>
            </a:r>
            <a:r>
              <a:rPr lang="fr-FR" dirty="0"/>
              <a:t> the </a:t>
            </a:r>
            <a:r>
              <a:rPr lang="fr-FR" dirty="0" err="1"/>
              <a:t>technical</a:t>
            </a:r>
            <a:r>
              <a:rPr lang="fr-FR" dirty="0"/>
              <a:t> </a:t>
            </a:r>
            <a:r>
              <a:rPr lang="fr-FR" dirty="0" err="1"/>
              <a:t>survey</a:t>
            </a:r>
            <a:r>
              <a:rPr lang="fr-FR" dirty="0"/>
              <a:t> and the Kick-off minutes call.</a:t>
            </a:r>
            <a:endParaRPr lang="en-US" dirty="0"/>
          </a:p>
        </p:txBody>
      </p:sp>
      <p:sp>
        <p:nvSpPr>
          <p:cNvPr id="4" name="Slide Number Placeholder 3"/>
          <p:cNvSpPr>
            <a:spLocks noGrp="1"/>
          </p:cNvSpPr>
          <p:nvPr>
            <p:ph type="sldNum" sz="quarter" idx="10"/>
          </p:nvPr>
        </p:nvSpPr>
        <p:spPr/>
        <p:txBody>
          <a:bodyPr/>
          <a:lstStyle/>
          <a:p>
            <a:fld id="{B86B7789-17B1-452E-853E-7F8AC869DE40}" type="slidenum">
              <a:rPr lang="en-US" smtClean="0"/>
              <a:pPr/>
              <a:t>9</a:t>
            </a:fld>
            <a:endParaRPr lang="en-US"/>
          </a:p>
        </p:txBody>
      </p:sp>
    </p:spTree>
    <p:extLst>
      <p:ext uri="{BB962C8B-B14F-4D97-AF65-F5344CB8AC3E}">
        <p14:creationId xmlns:p14="http://schemas.microsoft.com/office/powerpoint/2010/main" val="2216553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dirty="0" err="1"/>
              <a:t>Health</a:t>
            </a:r>
            <a:r>
              <a:rPr lang="fr-FR" b="1" baseline="0" dirty="0"/>
              <a:t> </a:t>
            </a:r>
            <a:r>
              <a:rPr lang="fr-FR" b="1" baseline="0" dirty="0" err="1"/>
              <a:t>Factors</a:t>
            </a:r>
            <a:endParaRPr lang="fr-FR" b="1" baseline="0" dirty="0"/>
          </a:p>
          <a:p>
            <a:pPr marL="171450" indent="-171450">
              <a:buFont typeface="Arial" panose="020B0604020202020204" pitchFamily="34" charset="0"/>
              <a:buChar char="•"/>
            </a:pPr>
            <a:r>
              <a:rPr lang="en-US" dirty="0"/>
              <a:t>The current status is displayed as a Radar Chart that assess the application along the following five health factors: Robustness, Performance, Security, Transferability, and Changeability.</a:t>
            </a:r>
          </a:p>
          <a:p>
            <a:pPr marL="171450" indent="-171450">
              <a:buFont typeface="Arial" panose="020B0604020202020204" pitchFamily="34" charset="0"/>
              <a:buChar char="•"/>
            </a:pPr>
            <a:r>
              <a:rPr lang="en-US" dirty="0"/>
              <a:t>In a nutshell, these Health Factors respectively assess the ability of each application to perform well in operations, to withstand workload, to insure data integrity and confidentiality, to be understood by a developer, and to be evolved quickly.</a:t>
            </a:r>
          </a:p>
          <a:p>
            <a:pPr marL="171450" indent="-171450">
              <a:buFont typeface="Arial" panose="020B0604020202020204" pitchFamily="34" charset="0"/>
              <a:buChar char="•"/>
            </a:pPr>
            <a:r>
              <a:rPr lang="en-US" dirty="0"/>
              <a:t>This guides my assessment of the situation: how good – or bad – is the application likely to behave in operations? As this is a Web-facing application, is it robust and secure enough? As this is intended to serve all company employees, is it likely to withstand the workload during closing periods? </a:t>
            </a:r>
          </a:p>
          <a:p>
            <a:endParaRPr lang="fr-FR" baseline="0" dirty="0"/>
          </a:p>
          <a:p>
            <a:r>
              <a:rPr lang="fr-FR" b="1" baseline="0" dirty="0" err="1"/>
              <a:t>Technical</a:t>
            </a:r>
            <a:r>
              <a:rPr lang="fr-FR" b="1" baseline="0" dirty="0"/>
              <a:t> </a:t>
            </a:r>
            <a:r>
              <a:rPr lang="fr-FR" b="1" baseline="0" dirty="0" err="1"/>
              <a:t>Inventory</a:t>
            </a:r>
            <a:endParaRPr lang="fr-FR" b="1" baseline="0" dirty="0"/>
          </a:p>
          <a:p>
            <a:pPr marL="171450" indent="-171450">
              <a:buFont typeface="Arial" panose="020B0604020202020204" pitchFamily="34" charset="0"/>
              <a:buChar char="•"/>
            </a:pPr>
            <a:r>
              <a:rPr lang="en-US" dirty="0"/>
              <a:t>Technical Size - </a:t>
            </a:r>
            <a:r>
              <a:rPr lang="en-US" dirty="0" err="1"/>
              <a:t>kLOCs</a:t>
            </a:r>
            <a:r>
              <a:rPr lang="en-US" dirty="0"/>
              <a:t>/Classes/Files/Programs/Forms/SQL Artifacts/Tables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Various statistics for Current and Previous snapshots - Critical Violations/Critical Objects</a:t>
            </a:r>
          </a:p>
          <a:p>
            <a:pPr marL="171450" indent="-171450">
              <a:buFont typeface="Arial" panose="020B0604020202020204" pitchFamily="34" charset="0"/>
              <a:buChar char="•"/>
            </a:pPr>
            <a:r>
              <a:rPr lang="en-US" dirty="0"/>
              <a:t>Top 5 </a:t>
            </a:r>
            <a:r>
              <a:rPr lang="en-US" dirty="0" err="1"/>
              <a:t>technos</a:t>
            </a:r>
            <a:r>
              <a:rPr lang="en-US" dirty="0"/>
              <a:t> for </a:t>
            </a:r>
            <a:r>
              <a:rPr lang="en-US" dirty="0" err="1"/>
              <a:t>kLOCs</a:t>
            </a:r>
            <a:endParaRPr lang="en-US" dirty="0"/>
          </a:p>
          <a:p>
            <a:endParaRPr lang="fr-FR" baseline="0" dirty="0"/>
          </a:p>
          <a:p>
            <a:r>
              <a:rPr lang="fr-FR" b="1" baseline="0" dirty="0"/>
              <a:t>Best Practice </a:t>
            </a:r>
            <a:r>
              <a:rPr lang="fr-FR" b="1" baseline="0" dirty="0" err="1"/>
              <a:t>Compliance</a:t>
            </a:r>
            <a:endParaRPr lang="fr-FR" b="1" baseline="0" dirty="0"/>
          </a:p>
          <a:p>
            <a:pPr marL="171450" indent="-171450">
              <a:buFont typeface="Arial" panose="020B0604020202020204" pitchFamily="34" charset="0"/>
              <a:buChar char="•"/>
            </a:pPr>
            <a:r>
              <a:rPr lang="en-US" altLang="en-US" dirty="0"/>
              <a:t>The current status is displayed as a Radar Chart that assess my application along the following three rule compliance indexes: Documentation, Architectural Design, and Programming Practices.</a:t>
            </a:r>
          </a:p>
          <a:p>
            <a:pPr marL="171450" indent="-171450">
              <a:buFont typeface="Arial" panose="020B0604020202020204" pitchFamily="34" charset="0"/>
              <a:buChar char="•"/>
            </a:pPr>
            <a:r>
              <a:rPr lang="en-US" altLang="en-US" dirty="0"/>
              <a:t>In a nutshell, these respectively assess the compliance of the application with 100s of quality rules.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dirty="0"/>
              <a:t>This gives further insight in the situation: am I making some progress these days? Have I improved the situation on the long run?</a:t>
            </a:r>
          </a:p>
          <a:p>
            <a:pPr marL="171450" indent="-171450">
              <a:buFont typeface="Arial" panose="020B0604020202020204" pitchFamily="34" charset="0"/>
              <a:buChar char="•"/>
            </a:pPr>
            <a:endParaRPr lang="fr-FR" baseline="0" dirty="0"/>
          </a:p>
          <a:p>
            <a:pPr marL="0" indent="0">
              <a:buFont typeface="Arial" panose="020B0604020202020204" pitchFamily="34" charset="0"/>
              <a:buNone/>
            </a:pPr>
            <a:r>
              <a:rPr lang="fr-FR" b="1" baseline="0" dirty="0" err="1"/>
              <a:t>Comments</a:t>
            </a:r>
            <a:endParaRPr lang="fr-FR" b="1" baseline="0" dirty="0"/>
          </a:p>
          <a:p>
            <a:pPr marL="171450" indent="-171450">
              <a:buFont typeface="Arial" panose="020B0604020202020204" pitchFamily="34" charset="0"/>
              <a:buChar char="•"/>
            </a:pPr>
            <a:r>
              <a:rPr lang="fr-FR" baseline="0" dirty="0" err="1"/>
              <a:t>Provide</a:t>
            </a:r>
            <a:r>
              <a:rPr lang="fr-FR" baseline="0" dirty="0"/>
              <a:t> a short comment about the </a:t>
            </a:r>
            <a:r>
              <a:rPr lang="fr-FR" baseline="0" dirty="0" err="1"/>
              <a:t>overall</a:t>
            </a:r>
            <a:r>
              <a:rPr lang="fr-FR" baseline="0" dirty="0"/>
              <a:t> </a:t>
            </a:r>
            <a:r>
              <a:rPr lang="fr-FR" baseline="0" dirty="0" err="1"/>
              <a:t>Health</a:t>
            </a:r>
            <a:r>
              <a:rPr lang="fr-FR" baseline="0" dirty="0"/>
              <a:t> </a:t>
            </a:r>
            <a:r>
              <a:rPr lang="fr-FR" baseline="0" dirty="0" err="1"/>
              <a:t>Status</a:t>
            </a:r>
            <a:r>
              <a:rPr lang="fr-FR" baseline="0" dirty="0"/>
              <a:t> : </a:t>
            </a:r>
          </a:p>
          <a:p>
            <a:pPr marL="628650" lvl="1" indent="-171450">
              <a:buFont typeface="Wingdings" panose="05000000000000000000" pitchFamily="2" charset="2"/>
              <a:buChar char="Ø"/>
            </a:pPr>
            <a:r>
              <a:rPr lang="fr-FR" baseline="0" dirty="0" err="1"/>
              <a:t>Which</a:t>
            </a:r>
            <a:r>
              <a:rPr lang="fr-FR" baseline="0" dirty="0"/>
              <a:t> </a:t>
            </a:r>
            <a:r>
              <a:rPr lang="fr-FR" baseline="0" dirty="0" err="1"/>
              <a:t>Health</a:t>
            </a:r>
            <a:r>
              <a:rPr lang="fr-FR" baseline="0" dirty="0"/>
              <a:t> Factor </a:t>
            </a:r>
            <a:r>
              <a:rPr lang="fr-FR" baseline="0" dirty="0" err="1"/>
              <a:t>is</a:t>
            </a:r>
            <a:r>
              <a:rPr lang="fr-FR" baseline="0" dirty="0"/>
              <a:t> </a:t>
            </a:r>
            <a:r>
              <a:rPr lang="fr-FR" baseline="0" dirty="0" err="1"/>
              <a:t>at</a:t>
            </a:r>
            <a:r>
              <a:rPr lang="fr-FR" baseline="0" dirty="0"/>
              <a:t> high </a:t>
            </a:r>
            <a:r>
              <a:rPr lang="fr-FR" baseline="0" dirty="0" err="1"/>
              <a:t>risk</a:t>
            </a:r>
            <a:r>
              <a:rPr lang="fr-FR" baseline="0" dirty="0"/>
              <a:t> (&lt;3) or </a:t>
            </a:r>
            <a:r>
              <a:rPr lang="fr-FR" baseline="0" dirty="0" err="1"/>
              <a:t>higher</a:t>
            </a:r>
            <a:r>
              <a:rPr lang="fr-FR" baseline="0" dirty="0"/>
              <a:t> </a:t>
            </a:r>
            <a:r>
              <a:rPr lang="fr-FR" baseline="0" dirty="0" err="1"/>
              <a:t>risk</a:t>
            </a:r>
            <a:r>
              <a:rPr lang="fr-FR" baseline="0" dirty="0"/>
              <a:t> (</a:t>
            </a:r>
            <a:r>
              <a:rPr lang="fr-FR" baseline="0" dirty="0" err="1"/>
              <a:t>lower</a:t>
            </a:r>
            <a:r>
              <a:rPr lang="fr-FR" baseline="0" dirty="0"/>
              <a:t> </a:t>
            </a:r>
            <a:r>
              <a:rPr lang="fr-FR" baseline="0" dirty="0" err="1"/>
              <a:t>than</a:t>
            </a:r>
            <a:r>
              <a:rPr lang="fr-FR" baseline="0" dirty="0"/>
              <a:t> </a:t>
            </a:r>
            <a:r>
              <a:rPr lang="fr-FR" baseline="0" dirty="0" err="1"/>
              <a:t>other</a:t>
            </a:r>
            <a:r>
              <a:rPr lang="fr-FR" baseline="0" dirty="0"/>
              <a:t> </a:t>
            </a:r>
            <a:r>
              <a:rPr lang="fr-FR" baseline="0" dirty="0" err="1"/>
              <a:t>health</a:t>
            </a:r>
            <a:r>
              <a:rPr lang="fr-FR" baseline="0" dirty="0"/>
              <a:t> </a:t>
            </a:r>
            <a:r>
              <a:rPr lang="fr-FR" baseline="0" dirty="0" err="1"/>
              <a:t>Factors</a:t>
            </a:r>
            <a:r>
              <a:rPr lang="fr-FR" baseline="0" dirty="0"/>
              <a:t>)</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fr-FR" baseline="0" dirty="0" err="1"/>
              <a:t>Which</a:t>
            </a:r>
            <a:r>
              <a:rPr lang="fr-FR" baseline="0" dirty="0"/>
              <a:t> </a:t>
            </a:r>
            <a:r>
              <a:rPr lang="fr-FR" baseline="0" dirty="0" err="1"/>
              <a:t>Rule</a:t>
            </a:r>
            <a:r>
              <a:rPr lang="fr-FR" baseline="0" dirty="0"/>
              <a:t> </a:t>
            </a:r>
            <a:r>
              <a:rPr lang="fr-FR" baseline="0" dirty="0" err="1"/>
              <a:t>Compliance</a:t>
            </a:r>
            <a:r>
              <a:rPr lang="fr-FR" baseline="0" dirty="0"/>
              <a:t> </a:t>
            </a:r>
            <a:r>
              <a:rPr lang="fr-FR" baseline="0" dirty="0" err="1"/>
              <a:t>is</a:t>
            </a:r>
            <a:r>
              <a:rPr lang="fr-FR" baseline="0" dirty="0"/>
              <a:t> </a:t>
            </a:r>
            <a:r>
              <a:rPr lang="fr-FR" baseline="0" dirty="0" err="1"/>
              <a:t>at</a:t>
            </a:r>
            <a:r>
              <a:rPr lang="fr-FR" baseline="0" dirty="0"/>
              <a:t> high </a:t>
            </a:r>
            <a:r>
              <a:rPr lang="fr-FR" baseline="0" dirty="0" err="1"/>
              <a:t>risk</a:t>
            </a:r>
            <a:r>
              <a:rPr lang="fr-FR" baseline="0" dirty="0"/>
              <a:t> (&lt;3) or </a:t>
            </a:r>
            <a:r>
              <a:rPr lang="fr-FR" baseline="0" dirty="0" err="1"/>
              <a:t>higher</a:t>
            </a:r>
            <a:r>
              <a:rPr lang="fr-FR" baseline="0" dirty="0"/>
              <a:t> </a:t>
            </a:r>
            <a:r>
              <a:rPr lang="fr-FR" baseline="0" dirty="0" err="1"/>
              <a:t>risk</a:t>
            </a:r>
            <a:r>
              <a:rPr lang="fr-FR" baseline="0" dirty="0"/>
              <a:t> (</a:t>
            </a:r>
            <a:r>
              <a:rPr lang="fr-FR" baseline="0" dirty="0" err="1"/>
              <a:t>lower</a:t>
            </a:r>
            <a:r>
              <a:rPr lang="fr-FR" baseline="0" dirty="0"/>
              <a:t> </a:t>
            </a:r>
            <a:r>
              <a:rPr lang="fr-FR" baseline="0" dirty="0" err="1"/>
              <a:t>than</a:t>
            </a:r>
            <a:r>
              <a:rPr lang="fr-FR" baseline="0" dirty="0"/>
              <a:t> </a:t>
            </a:r>
            <a:r>
              <a:rPr lang="fr-FR" baseline="0" dirty="0" err="1"/>
              <a:t>other</a:t>
            </a:r>
            <a:r>
              <a:rPr lang="fr-FR" baseline="0" dirty="0"/>
              <a:t> </a:t>
            </a:r>
            <a:r>
              <a:rPr lang="fr-FR" baseline="0" dirty="0" err="1"/>
              <a:t>rule</a:t>
            </a:r>
            <a:r>
              <a:rPr lang="fr-FR" baseline="0" dirty="0"/>
              <a:t> </a:t>
            </a:r>
            <a:r>
              <a:rPr lang="fr-FR" baseline="0" dirty="0" err="1"/>
              <a:t>compliance</a:t>
            </a:r>
            <a:r>
              <a:rPr lang="fr-FR" baseline="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baseline="0" dirty="0" err="1"/>
              <a:t>Provide</a:t>
            </a:r>
            <a:r>
              <a:rPr lang="fr-FR" baseline="0" dirty="0"/>
              <a:t> a short comment on the trend (</a:t>
            </a:r>
            <a:r>
              <a:rPr lang="fr-FR" baseline="0" dirty="0" err="1"/>
              <a:t>evolution</a:t>
            </a:r>
            <a:r>
              <a:rPr lang="fr-FR" baseline="0" dirty="0"/>
              <a:t> of </a:t>
            </a:r>
            <a:r>
              <a:rPr lang="fr-FR" baseline="0" dirty="0" err="1"/>
              <a:t>quantity</a:t>
            </a:r>
            <a:r>
              <a:rPr lang="fr-FR" baseline="0" dirty="0"/>
              <a:t> and </a:t>
            </a:r>
            <a:r>
              <a:rPr lang="fr-FR" baseline="0" dirty="0" err="1"/>
              <a:t>quality</a:t>
            </a:r>
            <a:r>
              <a:rPr lang="fr-FR" baseline="0" dirty="0"/>
              <a:t>) if </a:t>
            </a:r>
            <a:r>
              <a:rPr lang="fr-FR" baseline="0" dirty="0" err="1"/>
              <a:t>there</a:t>
            </a:r>
            <a:r>
              <a:rPr lang="fr-FR" baseline="0" dirty="0"/>
              <a:t> are more </a:t>
            </a:r>
            <a:r>
              <a:rPr lang="fr-FR" baseline="0" dirty="0" err="1"/>
              <a:t>than</a:t>
            </a:r>
            <a:r>
              <a:rPr lang="fr-FR" baseline="0" dirty="0"/>
              <a:t> one version.</a:t>
            </a:r>
          </a:p>
          <a:p>
            <a:pPr marL="171450" indent="-171450">
              <a:buFont typeface="Arial" panose="020B0604020202020204" pitchFamily="34" charset="0"/>
              <a:buChar char="•"/>
            </a:pPr>
            <a:r>
              <a:rPr lang="fr-FR" baseline="0" dirty="0" err="1"/>
              <a:t>Provide</a:t>
            </a:r>
            <a:r>
              <a:rPr lang="fr-FR" baseline="0" dirty="0"/>
              <a:t> information </a:t>
            </a:r>
            <a:r>
              <a:rPr lang="fr-FR" baseline="0" dirty="0" err="1"/>
              <a:t>regarding</a:t>
            </a:r>
            <a:r>
              <a:rPr lang="fr-FR" baseline="0" dirty="0"/>
              <a:t> the module </a:t>
            </a:r>
            <a:r>
              <a:rPr lang="fr-FR" baseline="0" dirty="0" err="1"/>
              <a:t>at</a:t>
            </a:r>
            <a:r>
              <a:rPr lang="fr-FR" baseline="0" dirty="0"/>
              <a:t> </a:t>
            </a:r>
            <a:r>
              <a:rPr lang="fr-FR" baseline="0" dirty="0" err="1"/>
              <a:t>higher</a:t>
            </a:r>
            <a:r>
              <a:rPr lang="fr-FR" baseline="0" dirty="0"/>
              <a:t> </a:t>
            </a:r>
            <a:r>
              <a:rPr lang="fr-FR" baseline="0" dirty="0" err="1"/>
              <a:t>risk</a:t>
            </a:r>
            <a:r>
              <a:rPr lang="fr-FR" baseline="0" dirty="0"/>
              <a:t> </a:t>
            </a:r>
            <a:r>
              <a:rPr lang="fr-FR" baseline="0" dirty="0" err="1"/>
              <a:t>with</a:t>
            </a:r>
            <a:r>
              <a:rPr lang="fr-FR" baseline="0" dirty="0"/>
              <a:t> the </a:t>
            </a:r>
            <a:r>
              <a:rPr lang="fr-FR" baseline="0" dirty="0" err="1"/>
              <a:t>name</a:t>
            </a:r>
            <a:r>
              <a:rPr lang="fr-FR" baseline="0" dirty="0"/>
              <a:t> of the module and the </a:t>
            </a:r>
            <a:r>
              <a:rPr lang="fr-FR" baseline="0" dirty="0" err="1"/>
              <a:t>health</a:t>
            </a:r>
            <a:r>
              <a:rPr lang="fr-FR" baseline="0" dirty="0"/>
              <a:t> factor </a:t>
            </a:r>
            <a:r>
              <a:rPr lang="fr-FR" baseline="0" dirty="0" err="1"/>
              <a:t>at</a:t>
            </a:r>
            <a:r>
              <a:rPr lang="fr-FR" baseline="0" dirty="0"/>
              <a:t> </a:t>
            </a:r>
            <a:r>
              <a:rPr lang="fr-FR" baseline="0" dirty="0" err="1"/>
              <a:t>higher</a:t>
            </a:r>
            <a:r>
              <a:rPr lang="fr-FR" baseline="0" dirty="0"/>
              <a:t> </a:t>
            </a:r>
            <a:r>
              <a:rPr lang="fr-FR" baseline="0" dirty="0" err="1"/>
              <a:t>risk</a:t>
            </a:r>
            <a:r>
              <a:rPr lang="fr-FR" baseline="0" dirty="0"/>
              <a:t> for </a:t>
            </a:r>
            <a:r>
              <a:rPr lang="fr-FR" baseline="0" dirty="0" err="1"/>
              <a:t>this</a:t>
            </a:r>
            <a:r>
              <a:rPr lang="fr-FR" baseline="0" dirty="0"/>
              <a:t> module.</a:t>
            </a:r>
          </a:p>
          <a:p>
            <a:pPr marL="171450" indent="-171450">
              <a:buFont typeface="Arial" panose="020B0604020202020204" pitchFamily="34" charset="0"/>
              <a:buChar char="•"/>
            </a:pPr>
            <a:r>
              <a:rPr lang="fr-FR" baseline="0" dirty="0" err="1"/>
              <a:t>Provide</a:t>
            </a:r>
            <a:r>
              <a:rPr lang="fr-FR" baseline="0" dirty="0"/>
              <a:t> the </a:t>
            </a:r>
            <a:r>
              <a:rPr lang="fr-FR" baseline="0" dirty="0" err="1"/>
              <a:t>name</a:t>
            </a:r>
            <a:r>
              <a:rPr lang="fr-FR" baseline="0" dirty="0"/>
              <a:t> of the </a:t>
            </a:r>
            <a:r>
              <a:rPr lang="fr-FR" baseline="0" dirty="0" err="1"/>
              <a:t>technical</a:t>
            </a:r>
            <a:r>
              <a:rPr lang="fr-FR" baseline="0" dirty="0"/>
              <a:t> </a:t>
            </a:r>
            <a:r>
              <a:rPr lang="fr-FR" baseline="0" dirty="0" err="1"/>
              <a:t>criteria</a:t>
            </a:r>
            <a:r>
              <a:rPr lang="fr-FR" baseline="0" dirty="0"/>
              <a:t> </a:t>
            </a:r>
            <a:r>
              <a:rPr lang="fr-FR" baseline="0" dirty="0" err="1"/>
              <a:t>at</a:t>
            </a:r>
            <a:r>
              <a:rPr lang="fr-FR" baseline="0" dirty="0"/>
              <a:t> </a:t>
            </a:r>
            <a:r>
              <a:rPr lang="fr-FR" baseline="0" dirty="0" err="1"/>
              <a:t>higher</a:t>
            </a:r>
            <a:r>
              <a:rPr lang="fr-FR" baseline="0" dirty="0"/>
              <a:t> </a:t>
            </a:r>
            <a:r>
              <a:rPr lang="fr-FR" baseline="0" dirty="0" err="1"/>
              <a:t>risk</a:t>
            </a:r>
            <a:r>
              <a:rPr lang="fr-FR" baseline="0" dirty="0"/>
              <a:t> or </a:t>
            </a:r>
            <a:r>
              <a:rPr lang="fr-FR" baseline="0" dirty="0" err="1"/>
              <a:t>with</a:t>
            </a:r>
            <a:r>
              <a:rPr lang="fr-FR" baseline="0" dirty="0"/>
              <a:t> the </a:t>
            </a:r>
            <a:r>
              <a:rPr lang="fr-FR" baseline="0" dirty="0" err="1"/>
              <a:t>higher</a:t>
            </a:r>
            <a:r>
              <a:rPr lang="fr-FR" baseline="0" dirty="0"/>
              <a:t> </a:t>
            </a:r>
            <a:r>
              <a:rPr lang="fr-FR" baseline="0" dirty="0" err="1"/>
              <a:t>increase</a:t>
            </a:r>
            <a:r>
              <a:rPr lang="fr-FR" baseline="0" dirty="0"/>
              <a:t> if </a:t>
            </a:r>
            <a:r>
              <a:rPr lang="fr-FR" baseline="0" dirty="0" err="1"/>
              <a:t>there</a:t>
            </a:r>
            <a:r>
              <a:rPr lang="fr-FR" baseline="0" dirty="0"/>
              <a:t> </a:t>
            </a:r>
            <a:r>
              <a:rPr lang="fr-FR" baseline="0" dirty="0" err="1"/>
              <a:t>is</a:t>
            </a:r>
            <a:r>
              <a:rPr lang="fr-FR" baseline="0" dirty="0"/>
              <a:t> an </a:t>
            </a:r>
            <a:r>
              <a:rPr lang="fr-FR" baseline="0" dirty="0" err="1"/>
              <a:t>evolution</a:t>
            </a:r>
            <a:endParaRPr lang="fr-FR" baseline="0" dirty="0"/>
          </a:p>
          <a:p>
            <a:endParaRPr lang="en-US" dirty="0"/>
          </a:p>
        </p:txBody>
      </p:sp>
      <p:sp>
        <p:nvSpPr>
          <p:cNvPr id="4" name="Slide Number Placeholder 3"/>
          <p:cNvSpPr>
            <a:spLocks noGrp="1"/>
          </p:cNvSpPr>
          <p:nvPr>
            <p:ph type="sldNum" sz="quarter" idx="10"/>
          </p:nvPr>
        </p:nvSpPr>
        <p:spPr/>
        <p:txBody>
          <a:bodyPr/>
          <a:lstStyle/>
          <a:p>
            <a:fld id="{B86B7789-17B1-452E-853E-7F8AC869DE40}" type="slidenum">
              <a:rPr lang="en-US" smtClean="0"/>
              <a:pPr/>
              <a:t>10</a:t>
            </a:fld>
            <a:endParaRPr lang="en-US"/>
          </a:p>
        </p:txBody>
      </p:sp>
    </p:spTree>
    <p:extLst>
      <p:ext uri="{BB962C8B-B14F-4D97-AF65-F5344CB8AC3E}">
        <p14:creationId xmlns:p14="http://schemas.microsoft.com/office/powerpoint/2010/main" val="2455164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1" i="0" u="none" strike="noStrike" kern="1200" baseline="0" dirty="0" err="1">
                <a:solidFill>
                  <a:schemeClr val="tx1"/>
                </a:solidFill>
                <a:latin typeface="+mn-lt"/>
                <a:ea typeface="+mn-ea"/>
                <a:cs typeface="+mn-cs"/>
              </a:rPr>
              <a:t>Technical</a:t>
            </a:r>
            <a:r>
              <a:rPr lang="fr-FR" sz="1200" b="1" i="0" u="none" strike="noStrike" kern="1200" baseline="0" dirty="0">
                <a:solidFill>
                  <a:schemeClr val="tx1"/>
                </a:solidFill>
                <a:latin typeface="+mn-lt"/>
                <a:ea typeface="+mn-ea"/>
                <a:cs typeface="+mn-cs"/>
              </a:rPr>
              <a:t> </a:t>
            </a:r>
            <a:r>
              <a:rPr lang="fr-FR" sz="1200" b="1" i="0" u="none" strike="noStrike" kern="1200" baseline="0" dirty="0" err="1">
                <a:solidFill>
                  <a:schemeClr val="tx1"/>
                </a:solidFill>
                <a:latin typeface="+mn-lt"/>
                <a:ea typeface="+mn-ea"/>
                <a:cs typeface="+mn-cs"/>
              </a:rPr>
              <a:t>Debt</a:t>
            </a:r>
            <a:r>
              <a:rPr lang="fr-FR" sz="1200" b="1" i="0" u="none" strike="noStrike" kern="1200" baseline="0" dirty="0">
                <a:solidFill>
                  <a:schemeClr val="tx1"/>
                </a:solidFill>
                <a:latin typeface="+mn-lt"/>
                <a:ea typeface="+mn-ea"/>
                <a:cs typeface="+mn-cs"/>
              </a:rPr>
              <a:t> Graph</a:t>
            </a:r>
          </a:p>
          <a:p>
            <a:r>
              <a:rPr lang="en-US" sz="1200" b="0" i="1" u="none" strike="noStrike" kern="1200" baseline="0" dirty="0">
                <a:solidFill>
                  <a:schemeClr val="tx1"/>
                </a:solidFill>
                <a:latin typeface="+mn-lt"/>
                <a:ea typeface="+mn-ea"/>
                <a:cs typeface="+mn-cs"/>
              </a:rPr>
              <a:t>•  </a:t>
            </a:r>
            <a:r>
              <a:rPr lang="fr-FR" sz="1200" b="0" i="0" u="none" strike="noStrike" kern="1200" baseline="0" dirty="0" err="1">
                <a:solidFill>
                  <a:schemeClr val="tx1"/>
                </a:solidFill>
                <a:latin typeface="+mn-lt"/>
                <a:ea typeface="+mn-ea"/>
                <a:cs typeface="+mn-cs"/>
              </a:rPr>
              <a:t>Left</a:t>
            </a:r>
            <a:r>
              <a:rPr lang="fr-FR" sz="1200" b="0" i="0" u="none" strike="noStrike" kern="1200" baseline="0" dirty="0">
                <a:solidFill>
                  <a:schemeClr val="tx1"/>
                </a:solidFill>
                <a:latin typeface="+mn-lt"/>
                <a:ea typeface="+mn-ea"/>
                <a:cs typeface="+mn-cs"/>
              </a:rPr>
              <a:t> Y axis, </a:t>
            </a:r>
            <a:r>
              <a:rPr lang="fr-FR" sz="1200" b="0" i="0" u="none" strike="noStrike" kern="1200" baseline="0" dirty="0" err="1">
                <a:solidFill>
                  <a:schemeClr val="tx1"/>
                </a:solidFill>
                <a:latin typeface="+mn-lt"/>
                <a:ea typeface="+mn-ea"/>
                <a:cs typeface="+mn-cs"/>
              </a:rPr>
              <a:t>debt</a:t>
            </a:r>
            <a:r>
              <a:rPr lang="fr-FR" sz="1200" b="0" i="0" u="none" strike="noStrike" kern="1200" baseline="0" dirty="0">
                <a:solidFill>
                  <a:schemeClr val="tx1"/>
                </a:solidFill>
                <a:latin typeface="+mn-lt"/>
                <a:ea typeface="+mn-ea"/>
                <a:cs typeface="+mn-cs"/>
              </a:rPr>
              <a:t> </a:t>
            </a:r>
            <a:r>
              <a:rPr lang="fr-FR" sz="1200" b="0" i="0" u="none" strike="noStrike" kern="1200" baseline="0" dirty="0" err="1">
                <a:solidFill>
                  <a:schemeClr val="tx1"/>
                </a:solidFill>
                <a:latin typeface="+mn-lt"/>
                <a:ea typeface="+mn-ea"/>
                <a:cs typeface="+mn-cs"/>
              </a:rPr>
              <a:t>evolution</a:t>
            </a:r>
            <a:r>
              <a:rPr lang="fr-FR" sz="1200" b="0" i="0" u="none" strike="noStrike" kern="1200" baseline="0" dirty="0">
                <a:solidFill>
                  <a:schemeClr val="tx1"/>
                </a:solidFill>
                <a:latin typeface="+mn-lt"/>
                <a:ea typeface="+mn-ea"/>
                <a:cs typeface="+mn-cs"/>
              </a:rPr>
              <a:t> (</a:t>
            </a:r>
            <a:r>
              <a:rPr lang="fr-FR" sz="1200" b="0" i="0" u="none" strike="noStrike" kern="1200" baseline="0" dirty="0" err="1">
                <a:solidFill>
                  <a:schemeClr val="tx1"/>
                </a:solidFill>
                <a:latin typeface="+mn-lt"/>
                <a:ea typeface="+mn-ea"/>
                <a:cs typeface="+mn-cs"/>
              </a:rPr>
              <a:t>added</a:t>
            </a:r>
            <a:r>
              <a:rPr lang="fr-FR" sz="1200" b="0" i="0" u="none" strike="noStrike" kern="1200" baseline="0" dirty="0">
                <a:solidFill>
                  <a:schemeClr val="tx1"/>
                </a:solidFill>
                <a:latin typeface="+mn-lt"/>
                <a:ea typeface="+mn-ea"/>
                <a:cs typeface="+mn-cs"/>
              </a:rPr>
              <a:t> and </a:t>
            </a:r>
            <a:r>
              <a:rPr lang="fr-FR" sz="1200" b="0" i="0" u="none" strike="noStrike" kern="1200" baseline="0" dirty="0" err="1">
                <a:solidFill>
                  <a:schemeClr val="tx1"/>
                </a:solidFill>
                <a:latin typeface="+mn-lt"/>
                <a:ea typeface="+mn-ea"/>
                <a:cs typeface="+mn-cs"/>
              </a:rPr>
              <a:t>removed</a:t>
            </a:r>
            <a:r>
              <a:rPr lang="fr-FR" sz="1200" b="0" i="0" u="none" strike="noStrike" kern="1200" baseline="0" dirty="0">
                <a:solidFill>
                  <a:schemeClr val="tx1"/>
                </a:solidFill>
                <a:latin typeface="+mn-lt"/>
                <a:ea typeface="+mn-ea"/>
                <a:cs typeface="+mn-cs"/>
              </a:rPr>
              <a:t>) in euro</a:t>
            </a:r>
          </a:p>
          <a:p>
            <a:r>
              <a:rPr lang="en-US" sz="1200" b="0" i="1" u="none" strike="noStrike" kern="1200" baseline="0" dirty="0">
                <a:solidFill>
                  <a:schemeClr val="tx1"/>
                </a:solidFill>
                <a:latin typeface="+mn-lt"/>
                <a:ea typeface="+mn-ea"/>
                <a:cs typeface="+mn-cs"/>
              </a:rPr>
              <a:t>•  </a:t>
            </a:r>
            <a:r>
              <a:rPr lang="fr-FR" sz="1200" b="0" i="0" u="none" strike="noStrike" kern="1200" baseline="0" dirty="0">
                <a:solidFill>
                  <a:schemeClr val="tx1"/>
                </a:solidFill>
                <a:latin typeface="+mn-lt"/>
                <a:ea typeface="+mn-ea"/>
                <a:cs typeface="+mn-cs"/>
              </a:rPr>
              <a:t>Right Y axis total </a:t>
            </a:r>
            <a:r>
              <a:rPr lang="fr-FR" sz="1200" b="0" i="0" u="none" strike="noStrike" kern="1200" baseline="0" dirty="0" err="1">
                <a:solidFill>
                  <a:schemeClr val="tx1"/>
                </a:solidFill>
                <a:latin typeface="+mn-lt"/>
                <a:ea typeface="+mn-ea"/>
                <a:cs typeface="+mn-cs"/>
              </a:rPr>
              <a:t>debt</a:t>
            </a:r>
            <a:r>
              <a:rPr lang="fr-FR" sz="1200" b="0" i="0" u="none" strike="noStrike" kern="1200" baseline="0" dirty="0">
                <a:solidFill>
                  <a:schemeClr val="tx1"/>
                </a:solidFill>
                <a:latin typeface="+mn-lt"/>
                <a:ea typeface="+mn-ea"/>
                <a:cs typeface="+mn-cs"/>
              </a:rPr>
              <a:t> in euro</a:t>
            </a:r>
          </a:p>
          <a:p>
            <a:r>
              <a:rPr lang="en-US" sz="1200" b="0" i="1" u="none" strike="noStrike" kern="1200" baseline="0" dirty="0">
                <a:solidFill>
                  <a:schemeClr val="tx1"/>
                </a:solidFill>
                <a:latin typeface="+mn-lt"/>
                <a:ea typeface="+mn-ea"/>
                <a:cs typeface="+mn-cs"/>
              </a:rPr>
              <a:t>•  </a:t>
            </a:r>
            <a:r>
              <a:rPr lang="fr-FR" sz="1200" b="0" i="0" u="none" strike="noStrike" kern="1200" baseline="0" dirty="0">
                <a:solidFill>
                  <a:schemeClr val="tx1"/>
                </a:solidFill>
                <a:latin typeface="+mn-lt"/>
                <a:ea typeface="+mn-ea"/>
                <a:cs typeface="+mn-cs"/>
              </a:rPr>
              <a:t>X axis, </a:t>
            </a:r>
            <a:r>
              <a:rPr lang="fr-FR" sz="1200" b="0" i="0" u="none" strike="noStrike" kern="1200" baseline="0" dirty="0" err="1">
                <a:solidFill>
                  <a:schemeClr val="tx1"/>
                </a:solidFill>
                <a:latin typeface="+mn-lt"/>
                <a:ea typeface="+mn-ea"/>
                <a:cs typeface="+mn-cs"/>
              </a:rPr>
              <a:t>snapshots</a:t>
            </a:r>
            <a:r>
              <a:rPr lang="fr-FR" sz="1200" b="0" i="0" u="none" strike="noStrike" kern="1200" baseline="0" dirty="0">
                <a:solidFill>
                  <a:schemeClr val="tx1"/>
                </a:solidFill>
                <a:latin typeface="+mn-lt"/>
                <a:ea typeface="+mn-ea"/>
                <a:cs typeface="+mn-cs"/>
              </a:rPr>
              <a:t> date</a:t>
            </a:r>
          </a:p>
          <a:p>
            <a:endParaRPr lang="fr-FR" sz="1200" b="0" i="0" u="none" strike="noStrike" kern="1200" baseline="0" dirty="0">
              <a:solidFill>
                <a:schemeClr val="tx1"/>
              </a:solidFill>
              <a:latin typeface="+mn-lt"/>
              <a:ea typeface="+mn-ea"/>
              <a:cs typeface="+mn-cs"/>
            </a:endParaRPr>
          </a:p>
          <a:p>
            <a:r>
              <a:rPr lang="fr-FR" sz="1200" b="1" i="0" u="none" strike="noStrike" kern="1200" baseline="0" dirty="0" err="1">
                <a:solidFill>
                  <a:schemeClr val="tx1"/>
                </a:solidFill>
                <a:latin typeface="+mn-lt"/>
                <a:ea typeface="+mn-ea"/>
                <a:cs typeface="+mn-cs"/>
              </a:rPr>
              <a:t>Comments</a:t>
            </a:r>
            <a:endParaRPr lang="fr-FR" sz="1200" b="1" i="0" u="none" strike="noStrike" kern="1200" baseline="0" dirty="0">
              <a:solidFill>
                <a:schemeClr val="tx1"/>
              </a:solidFill>
              <a:latin typeface="+mn-lt"/>
              <a:ea typeface="+mn-ea"/>
              <a:cs typeface="+mn-cs"/>
            </a:endParaRPr>
          </a:p>
          <a:p>
            <a:r>
              <a:rPr lang="fr-FR" sz="1200" b="0" i="0" u="none" strike="noStrike" kern="1200" baseline="0" dirty="0" err="1">
                <a:solidFill>
                  <a:schemeClr val="tx1"/>
                </a:solidFill>
                <a:latin typeface="+mn-lt"/>
                <a:ea typeface="+mn-ea"/>
                <a:cs typeface="+mn-cs"/>
              </a:rPr>
              <a:t>Give</a:t>
            </a:r>
            <a:r>
              <a:rPr lang="fr-FR" sz="1200" b="0" i="0" u="none" strike="noStrike" kern="1200" baseline="0" dirty="0">
                <a:solidFill>
                  <a:schemeClr val="tx1"/>
                </a:solidFill>
                <a:latin typeface="+mn-lt"/>
                <a:ea typeface="+mn-ea"/>
                <a:cs typeface="+mn-cs"/>
              </a:rPr>
              <a:t> the total </a:t>
            </a:r>
            <a:r>
              <a:rPr lang="fr-FR" sz="1200" b="0" i="0" u="none" strike="noStrike" kern="1200" baseline="0" dirty="0" err="1">
                <a:solidFill>
                  <a:schemeClr val="tx1"/>
                </a:solidFill>
                <a:latin typeface="+mn-lt"/>
                <a:ea typeface="+mn-ea"/>
                <a:cs typeface="+mn-cs"/>
              </a:rPr>
              <a:t>technical</a:t>
            </a:r>
            <a:r>
              <a:rPr lang="fr-FR" sz="1200" b="0" i="0" u="none" strike="noStrike" kern="1200" baseline="0" dirty="0">
                <a:solidFill>
                  <a:schemeClr val="tx1"/>
                </a:solidFill>
                <a:latin typeface="+mn-lt"/>
                <a:ea typeface="+mn-ea"/>
                <a:cs typeface="+mn-cs"/>
              </a:rPr>
              <a:t> </a:t>
            </a:r>
            <a:r>
              <a:rPr lang="fr-FR" sz="1200" b="0" i="0" u="none" strike="noStrike" kern="1200" baseline="0" dirty="0" err="1">
                <a:solidFill>
                  <a:schemeClr val="tx1"/>
                </a:solidFill>
                <a:latin typeface="+mn-lt"/>
                <a:ea typeface="+mn-ea"/>
                <a:cs typeface="+mn-cs"/>
              </a:rPr>
              <a:t>Debt</a:t>
            </a:r>
            <a:r>
              <a:rPr lang="fr-FR" sz="1200" b="0" i="0" u="none" strike="noStrike" kern="1200" baseline="0" dirty="0">
                <a:solidFill>
                  <a:schemeClr val="tx1"/>
                </a:solidFill>
                <a:latin typeface="+mn-lt"/>
                <a:ea typeface="+mn-ea"/>
                <a:cs typeface="+mn-cs"/>
              </a:rPr>
              <a:t> on the last </a:t>
            </a:r>
            <a:r>
              <a:rPr lang="fr-FR" sz="1200" b="0" i="0" u="none" strike="noStrike" kern="1200" baseline="0" dirty="0" err="1">
                <a:solidFill>
                  <a:schemeClr val="tx1"/>
                </a:solidFill>
                <a:latin typeface="+mn-lt"/>
                <a:ea typeface="+mn-ea"/>
                <a:cs typeface="+mn-cs"/>
              </a:rPr>
              <a:t>snapshot</a:t>
            </a:r>
            <a:r>
              <a:rPr lang="fr-FR" sz="1200" b="0" i="0" u="none" strike="noStrike" kern="1200" baseline="0" dirty="0">
                <a:solidFill>
                  <a:schemeClr val="tx1"/>
                </a:solidFill>
                <a:latin typeface="+mn-lt"/>
                <a:ea typeface="+mn-ea"/>
                <a:cs typeface="+mn-cs"/>
              </a:rPr>
              <a:t>.</a:t>
            </a:r>
          </a:p>
          <a:p>
            <a:r>
              <a:rPr lang="fr-FR" sz="1200" b="0" i="0" u="none" strike="noStrike" kern="1200" baseline="0" dirty="0" err="1">
                <a:solidFill>
                  <a:schemeClr val="tx1"/>
                </a:solidFill>
                <a:latin typeface="+mn-lt"/>
                <a:ea typeface="+mn-ea"/>
                <a:cs typeface="+mn-cs"/>
              </a:rPr>
              <a:t>Give</a:t>
            </a:r>
            <a:r>
              <a:rPr lang="fr-FR" sz="1200" b="0" i="0" u="none" strike="noStrike" kern="1200" baseline="0" dirty="0">
                <a:solidFill>
                  <a:schemeClr val="tx1"/>
                </a:solidFill>
                <a:latin typeface="+mn-lt"/>
                <a:ea typeface="+mn-ea"/>
                <a:cs typeface="+mn-cs"/>
              </a:rPr>
              <a:t> the </a:t>
            </a:r>
            <a:r>
              <a:rPr lang="fr-FR" sz="1200" b="0" i="0" u="none" strike="noStrike" kern="1200" baseline="0" dirty="0" err="1">
                <a:solidFill>
                  <a:schemeClr val="tx1"/>
                </a:solidFill>
                <a:latin typeface="+mn-lt"/>
                <a:ea typeface="+mn-ea"/>
                <a:cs typeface="+mn-cs"/>
              </a:rPr>
              <a:t>added</a:t>
            </a:r>
            <a:r>
              <a:rPr lang="fr-FR" sz="1200" b="0" i="0" u="none" strike="noStrike" kern="1200" baseline="0" dirty="0">
                <a:solidFill>
                  <a:schemeClr val="tx1"/>
                </a:solidFill>
                <a:latin typeface="+mn-lt"/>
                <a:ea typeface="+mn-ea"/>
                <a:cs typeface="+mn-cs"/>
              </a:rPr>
              <a:t> and </a:t>
            </a:r>
            <a:r>
              <a:rPr lang="fr-FR" sz="1200" b="0" i="0" u="none" strike="noStrike" kern="1200" baseline="0" dirty="0" err="1">
                <a:solidFill>
                  <a:schemeClr val="tx1"/>
                </a:solidFill>
                <a:latin typeface="+mn-lt"/>
                <a:ea typeface="+mn-ea"/>
                <a:cs typeface="+mn-cs"/>
              </a:rPr>
              <a:t>removed</a:t>
            </a:r>
            <a:r>
              <a:rPr lang="fr-FR" sz="1200" b="0" i="0" u="none" strike="noStrike" kern="1200" baseline="0" dirty="0">
                <a:solidFill>
                  <a:schemeClr val="tx1"/>
                </a:solidFill>
                <a:latin typeface="+mn-lt"/>
                <a:ea typeface="+mn-ea"/>
                <a:cs typeface="+mn-cs"/>
              </a:rPr>
              <a:t> </a:t>
            </a:r>
            <a:r>
              <a:rPr lang="fr-FR" sz="1200" b="0" i="0" u="none" strike="noStrike" kern="1200" baseline="0" dirty="0" err="1">
                <a:solidFill>
                  <a:schemeClr val="tx1"/>
                </a:solidFill>
                <a:latin typeface="+mn-lt"/>
                <a:ea typeface="+mn-ea"/>
                <a:cs typeface="+mn-cs"/>
              </a:rPr>
              <a:t>technical</a:t>
            </a:r>
            <a:r>
              <a:rPr lang="fr-FR" sz="1200" b="0" i="0" u="none" strike="noStrike" kern="1200" baseline="0" dirty="0">
                <a:solidFill>
                  <a:schemeClr val="tx1"/>
                </a:solidFill>
                <a:latin typeface="+mn-lt"/>
                <a:ea typeface="+mn-ea"/>
                <a:cs typeface="+mn-cs"/>
              </a:rPr>
              <a:t> </a:t>
            </a:r>
            <a:r>
              <a:rPr lang="fr-FR" sz="1200" b="0" i="0" u="none" strike="noStrike" kern="1200" baseline="0" dirty="0" err="1">
                <a:solidFill>
                  <a:schemeClr val="tx1"/>
                </a:solidFill>
                <a:latin typeface="+mn-lt"/>
                <a:ea typeface="+mn-ea"/>
                <a:cs typeface="+mn-cs"/>
              </a:rPr>
              <a:t>debt</a:t>
            </a:r>
            <a:r>
              <a:rPr lang="fr-FR" sz="1200" b="0" i="0" u="none" strike="noStrike" kern="1200" baseline="0" dirty="0">
                <a:solidFill>
                  <a:schemeClr val="tx1"/>
                </a:solidFill>
                <a:latin typeface="+mn-lt"/>
                <a:ea typeface="+mn-ea"/>
                <a:cs typeface="+mn-cs"/>
              </a:rPr>
              <a:t> value </a:t>
            </a:r>
            <a:r>
              <a:rPr lang="fr-FR" sz="1200" b="0" i="0" u="none" strike="noStrike" kern="1200" baseline="0" dirty="0" err="1">
                <a:solidFill>
                  <a:schemeClr val="tx1"/>
                </a:solidFill>
                <a:latin typeface="+mn-lt"/>
                <a:ea typeface="+mn-ea"/>
                <a:cs typeface="+mn-cs"/>
              </a:rPr>
              <a:t>from</a:t>
            </a:r>
            <a:r>
              <a:rPr lang="fr-FR" sz="1200" b="0" i="0" u="none" strike="noStrike" kern="1200" baseline="0" dirty="0">
                <a:solidFill>
                  <a:schemeClr val="tx1"/>
                </a:solidFill>
                <a:latin typeface="+mn-lt"/>
                <a:ea typeface="+mn-ea"/>
                <a:cs typeface="+mn-cs"/>
              </a:rPr>
              <a:t> the last </a:t>
            </a:r>
            <a:r>
              <a:rPr lang="fr-FR" sz="1200" b="0" i="0" u="none" strike="noStrike" kern="1200" baseline="0" dirty="0" err="1">
                <a:solidFill>
                  <a:schemeClr val="tx1"/>
                </a:solidFill>
                <a:latin typeface="+mn-lt"/>
                <a:ea typeface="+mn-ea"/>
                <a:cs typeface="+mn-cs"/>
              </a:rPr>
              <a:t>snapshot</a:t>
            </a:r>
            <a:r>
              <a:rPr lang="fr-FR" sz="1200" b="0" i="0" u="none" strike="noStrike" kern="1200" baseline="0" dirty="0">
                <a:solidFill>
                  <a:schemeClr val="tx1"/>
                </a:solidFill>
                <a:latin typeface="+mn-lt"/>
                <a:ea typeface="+mn-ea"/>
                <a:cs typeface="+mn-cs"/>
              </a:rPr>
              <a:t> if </a:t>
            </a:r>
            <a:r>
              <a:rPr lang="fr-FR" sz="1200" b="0" i="0" u="none" strike="noStrike" kern="1200" baseline="0" dirty="0" err="1">
                <a:solidFill>
                  <a:schemeClr val="tx1"/>
                </a:solidFill>
                <a:latin typeface="+mn-lt"/>
                <a:ea typeface="+mn-ea"/>
                <a:cs typeface="+mn-cs"/>
              </a:rPr>
              <a:t>evolution</a:t>
            </a:r>
            <a:endParaRPr lang="fr-FR" sz="1200" b="0" i="0" u="none" strike="noStrike" kern="1200" baseline="0" dirty="0">
              <a:solidFill>
                <a:schemeClr val="tx1"/>
              </a:solidFill>
              <a:latin typeface="+mn-lt"/>
              <a:ea typeface="+mn-ea"/>
              <a:cs typeface="+mn-cs"/>
            </a:endParaRPr>
          </a:p>
          <a:p>
            <a:endParaRPr lang="fr-FR" sz="1200" b="0" i="0" u="none" strike="noStrike" kern="1200" baseline="0" dirty="0">
              <a:solidFill>
                <a:schemeClr val="tx1"/>
              </a:solidFill>
              <a:latin typeface="+mn-lt"/>
              <a:ea typeface="+mn-ea"/>
              <a:cs typeface="+mn-cs"/>
            </a:endParaRPr>
          </a:p>
          <a:p>
            <a:r>
              <a:rPr lang="fr-FR" b="1" dirty="0" err="1"/>
              <a:t>Technical</a:t>
            </a:r>
            <a:r>
              <a:rPr lang="fr-FR" b="1" dirty="0"/>
              <a:t> </a:t>
            </a:r>
            <a:r>
              <a:rPr lang="fr-FR" b="1" dirty="0" err="1"/>
              <a:t>Debt</a:t>
            </a:r>
            <a:r>
              <a:rPr lang="fr-FR" b="1" dirty="0"/>
              <a:t> </a:t>
            </a:r>
            <a:r>
              <a:rPr lang="fr-FR" b="1" dirty="0" err="1"/>
              <a:t>Definition</a:t>
            </a:r>
            <a:r>
              <a:rPr lang="fr-FR" b="1" baseline="0" dirty="0"/>
              <a:t> in </a:t>
            </a:r>
            <a:r>
              <a:rPr lang="fr-FR" b="1" baseline="0" dirty="0" err="1"/>
              <a:t>details</a:t>
            </a:r>
            <a:endParaRPr lang="fr-FR" b="1" dirty="0"/>
          </a:p>
          <a:p>
            <a:pPr marL="0" indent="0">
              <a:buFont typeface="Arial" panose="020B0604020202020204" pitchFamily="34" charset="0"/>
              <a:buNone/>
            </a:pPr>
            <a:r>
              <a:rPr lang="en-US" sz="1200" b="0" i="1" u="none" strike="noStrike" kern="1200" baseline="0" dirty="0">
                <a:solidFill>
                  <a:schemeClr val="tx1"/>
                </a:solidFill>
                <a:latin typeface="+mn-lt"/>
                <a:ea typeface="+mn-ea"/>
                <a:cs typeface="+mn-cs"/>
              </a:rPr>
              <a:t>• Principal  </a:t>
            </a:r>
            <a:r>
              <a:rPr lang="en-US" sz="1200" b="0" i="0" u="none" strike="noStrike" kern="1200" baseline="0" dirty="0">
                <a:solidFill>
                  <a:schemeClr val="tx1"/>
                </a:solidFill>
                <a:latin typeface="+mn-lt"/>
                <a:ea typeface="+mn-ea"/>
                <a:cs typeface="+mn-cs"/>
              </a:rPr>
              <a:t>is the cost of remediating should-fix violations in production code (hereafter referred to as “TD-principal”).</a:t>
            </a:r>
          </a:p>
          <a:p>
            <a:r>
              <a:rPr lang="en-US" sz="1200" b="0" i="1" u="none" strike="noStrike" kern="1200" baseline="0" dirty="0">
                <a:solidFill>
                  <a:schemeClr val="tx1"/>
                </a:solidFill>
                <a:latin typeface="+mn-lt"/>
                <a:ea typeface="+mn-ea"/>
                <a:cs typeface="+mn-cs"/>
              </a:rPr>
              <a:t>• Interest </a:t>
            </a:r>
            <a:r>
              <a:rPr lang="en-US" sz="1200" b="0" i="0" u="none" strike="noStrike" kern="1200" baseline="0" dirty="0">
                <a:solidFill>
                  <a:schemeClr val="tx1"/>
                </a:solidFill>
                <a:latin typeface="+mn-lt"/>
                <a:ea typeface="+mn-ea"/>
                <a:cs typeface="+mn-cs"/>
              </a:rPr>
              <a:t>is the continuing costs attributable to should-fix violations in production code that haven’t been remediated, such as greater maintenance hours and inefficient resource usage.</a:t>
            </a:r>
          </a:p>
          <a:p>
            <a:r>
              <a:rPr lang="en-US" sz="1200" b="0" i="1" u="none" strike="noStrike" kern="1200" baseline="0" dirty="0">
                <a:solidFill>
                  <a:schemeClr val="tx1"/>
                </a:solidFill>
                <a:latin typeface="+mn-lt"/>
                <a:ea typeface="+mn-ea"/>
                <a:cs typeface="+mn-cs"/>
              </a:rPr>
              <a:t>• Technical debt </a:t>
            </a:r>
            <a:r>
              <a:rPr lang="en-US" sz="1200" b="0" i="0" u="none" strike="noStrike" kern="1200" baseline="0" dirty="0">
                <a:solidFill>
                  <a:schemeClr val="tx1"/>
                </a:solidFill>
                <a:latin typeface="+mn-lt"/>
                <a:ea typeface="+mn-ea"/>
                <a:cs typeface="+mn-cs"/>
              </a:rPr>
              <a:t>is the future costs attributable to known violations in production code that should be fixed—a cost that includes both principal and interest.</a:t>
            </a:r>
          </a:p>
          <a:p>
            <a:endParaRPr lang="en-US" b="0" dirty="0"/>
          </a:p>
        </p:txBody>
      </p:sp>
      <p:sp>
        <p:nvSpPr>
          <p:cNvPr id="4" name="Slide Number Placeholder 3"/>
          <p:cNvSpPr>
            <a:spLocks noGrp="1"/>
          </p:cNvSpPr>
          <p:nvPr>
            <p:ph type="sldNum" sz="quarter" idx="10"/>
          </p:nvPr>
        </p:nvSpPr>
        <p:spPr/>
        <p:txBody>
          <a:bodyPr/>
          <a:lstStyle/>
          <a:p>
            <a:fld id="{B86B7789-17B1-452E-853E-7F8AC869DE40}" type="slidenum">
              <a:rPr lang="en-US" smtClean="0"/>
              <a:pPr/>
              <a:t>12</a:t>
            </a:fld>
            <a:endParaRPr lang="en-US"/>
          </a:p>
        </p:txBody>
      </p:sp>
    </p:spTree>
    <p:extLst>
      <p:ext uri="{BB962C8B-B14F-4D97-AF65-F5344CB8AC3E}">
        <p14:creationId xmlns:p14="http://schemas.microsoft.com/office/powerpoint/2010/main" val="15162541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A222421C-63E8-4147-95D2-04AD75E6EB6B}"/>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725926404"/>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1734500679"/>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194855978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3768597161"/>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CBC652E9-B7FE-4DD9-9EA7-B7522267DA42}"/>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1848464097"/>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C70D25B-C944-4E97-8A71-151C39913E17}"/>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291691882"/>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3" name="Picture 2">
            <a:extLst>
              <a:ext uri="{FF2B5EF4-FFF2-40B4-BE49-F238E27FC236}">
                <a16:creationId xmlns:a16="http://schemas.microsoft.com/office/drawing/2014/main" id="{D48361A3-1B9F-409C-826A-261AA012B8F8}"/>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164799143"/>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45EF32B-13FD-4CE8-8ED9-24019B1CE1ED}"/>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2810463529"/>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10" name="Picture 9">
            <a:extLst>
              <a:ext uri="{FF2B5EF4-FFF2-40B4-BE49-F238E27FC236}">
                <a16:creationId xmlns:a16="http://schemas.microsoft.com/office/drawing/2014/main" id="{450326B6-B54D-4580-BAF3-3DD6FAFD9DD1}"/>
              </a:ext>
            </a:extLst>
          </p:cNvPr>
          <p:cNvPicPr>
            <a:picLocks noChangeAspect="1"/>
          </p:cNvPicPr>
          <p:nvPr userDrawn="1"/>
        </p:nvPicPr>
        <p:blipFill>
          <a:blip r:embed="rId2"/>
          <a:stretch>
            <a:fillRect/>
          </a:stretch>
        </p:blipFill>
        <p:spPr>
          <a:xfrm>
            <a:off x="9502140" y="329276"/>
            <a:ext cx="2103120" cy="412212"/>
          </a:xfrm>
          <a:prstGeom prst="rect">
            <a:avLst/>
          </a:prstGeom>
        </p:spPr>
      </p:pic>
    </p:spTree>
    <p:extLst>
      <p:ext uri="{BB962C8B-B14F-4D97-AF65-F5344CB8AC3E}">
        <p14:creationId xmlns:p14="http://schemas.microsoft.com/office/powerpoint/2010/main" val="2228484570"/>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3108181158"/>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4272217198"/>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56462486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chart" Target="../charts/chart3.xml"/><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image" Target="../media/image9.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9.emf"/></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2.png"/><Relationship Id="rId11" Type="http://schemas.openxmlformats.org/officeDocument/2006/relationships/image" Target="../media/image17.png"/><Relationship Id="rId5" Type="http://schemas.microsoft.com/office/2007/relationships/hdphoto" Target="../media/hdphoto1.wdp"/><Relationship Id="rId10" Type="http://schemas.openxmlformats.org/officeDocument/2006/relationships/image" Target="../media/image16.png"/><Relationship Id="rId4" Type="http://schemas.openxmlformats.org/officeDocument/2006/relationships/image" Target="../media/image11.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20.jpeg"/><Relationship Id="rId4" Type="http://schemas.openxmlformats.org/officeDocument/2006/relationships/image" Target="../media/image19.jpe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2800" dirty="0">
                <a:latin typeface="Bahnschrift Light" panose="020B0502040204020203" pitchFamily="34" charset="0"/>
                <a:cs typeface="Calibri" panose="020F0502020204030204" pitchFamily="34" charset="0"/>
              </a:rPr>
              <a:t>CAST Findings – Out of the box presentation</a:t>
            </a: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endParaRPr lang="en-US" dirty="0"/>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Executive</a:t>
            </a:r>
            <a:r>
              <a:rPr lang="fr-FR" dirty="0"/>
              <a:t> </a:t>
            </a:r>
            <a:r>
              <a:rPr lang="fr-FR" dirty="0" err="1"/>
              <a:t>Summary</a:t>
            </a:r>
            <a:endParaRPr lang="en-US" dirty="0"/>
          </a:p>
        </p:txBody>
      </p:sp>
      <p:graphicFrame>
        <p:nvGraphicFramePr>
          <p:cNvPr id="6" name="Table 5" descr="TABLE;COMPLIANCE;HEADER=SHORT"/>
          <p:cNvGraphicFramePr>
            <a:graphicFrameLocks noGrp="1"/>
          </p:cNvGraphicFramePr>
          <p:nvPr>
            <p:extLst>
              <p:ext uri="{D42A27DB-BD31-4B8C-83A1-F6EECF244321}">
                <p14:modId xmlns:p14="http://schemas.microsoft.com/office/powerpoint/2010/main" val="1179632188"/>
              </p:ext>
            </p:extLst>
          </p:nvPr>
        </p:nvGraphicFramePr>
        <p:xfrm>
          <a:off x="424732" y="4380628"/>
          <a:ext cx="3672406" cy="669243"/>
        </p:xfrm>
        <a:graphic>
          <a:graphicData uri="http://schemas.openxmlformats.org/drawingml/2006/table">
            <a:tbl>
              <a:tblPr firstRow="1" bandRow="1">
                <a:tableStyleId>{1E171933-4619-4E11-9A3F-F7608DF75F80}</a:tableStyleId>
              </a:tblPr>
              <a:tblGrid>
                <a:gridCol w="2054057">
                  <a:extLst>
                    <a:ext uri="{9D8B030D-6E8A-4147-A177-3AD203B41FA5}">
                      <a16:colId xmlns:a16="http://schemas.microsoft.com/office/drawing/2014/main" val="20000"/>
                    </a:ext>
                  </a:extLst>
                </a:gridCol>
                <a:gridCol w="560198">
                  <a:extLst>
                    <a:ext uri="{9D8B030D-6E8A-4147-A177-3AD203B41FA5}">
                      <a16:colId xmlns:a16="http://schemas.microsoft.com/office/drawing/2014/main" val="20001"/>
                    </a:ext>
                  </a:extLst>
                </a:gridCol>
                <a:gridCol w="497953">
                  <a:extLst>
                    <a:ext uri="{9D8B030D-6E8A-4147-A177-3AD203B41FA5}">
                      <a16:colId xmlns:a16="http://schemas.microsoft.com/office/drawing/2014/main" val="20002"/>
                    </a:ext>
                  </a:extLst>
                </a:gridCol>
                <a:gridCol w="560198">
                  <a:extLst>
                    <a:ext uri="{9D8B030D-6E8A-4147-A177-3AD203B41FA5}">
                      <a16:colId xmlns:a16="http://schemas.microsoft.com/office/drawing/2014/main" val="20003"/>
                    </a:ext>
                  </a:extLst>
                </a:gridCol>
              </a:tblGrid>
              <a:tr h="210975">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900" dirty="0" err="1"/>
                        <a:t>Prog</a:t>
                      </a:r>
                      <a:r>
                        <a:rPr lang="en-GB" sz="900" dirty="0"/>
                        <a:t>.</a:t>
                      </a:r>
                      <a:endParaRPr lang="fr-FR" sz="1050" dirty="0">
                        <a:latin typeface="Calibri"/>
                        <a:ea typeface="Calibri"/>
                        <a:cs typeface="Times New Roman"/>
                      </a:endParaRPr>
                    </a:p>
                  </a:txBody>
                  <a:tcPr marL="68580" marR="68580" marT="0" marB="0"/>
                </a:tc>
                <a:tc>
                  <a:txBody>
                    <a:bodyPr/>
                    <a:lstStyle/>
                    <a:p>
                      <a:pPr algn="ctr">
                        <a:lnSpc>
                          <a:spcPct val="115000"/>
                        </a:lnSpc>
                        <a:spcAft>
                          <a:spcPts val="0"/>
                        </a:spcAft>
                      </a:pPr>
                      <a:r>
                        <a:rPr lang="fr-FR" sz="900" dirty="0"/>
                        <a:t>Arch.</a:t>
                      </a:r>
                      <a:r>
                        <a:rPr lang="fr-FR" sz="900" baseline="0" dirty="0"/>
                        <a:t> </a:t>
                      </a:r>
                      <a:endParaRPr lang="fr-FR" sz="900" dirty="0">
                        <a:latin typeface="+mn-lt"/>
                        <a:ea typeface="Calibri"/>
                        <a:cs typeface="Times New Roman"/>
                      </a:endParaRPr>
                    </a:p>
                  </a:txBody>
                  <a:tcPr marL="68580" marR="68580" marT="0" marB="0"/>
                </a:tc>
                <a:tc>
                  <a:txBody>
                    <a:bodyPr/>
                    <a:lstStyle/>
                    <a:p>
                      <a:pPr algn="ctr">
                        <a:lnSpc>
                          <a:spcPct val="115000"/>
                        </a:lnSpc>
                        <a:spcAft>
                          <a:spcPts val="0"/>
                        </a:spcAft>
                      </a:pPr>
                      <a:r>
                        <a:rPr lang="fr-FR" sz="900" dirty="0"/>
                        <a:t>Doc.</a:t>
                      </a:r>
                      <a:endParaRPr lang="fr-FR" sz="900" dirty="0">
                        <a:latin typeface="+mn-lt"/>
                        <a:ea typeface="Calibri"/>
                        <a:cs typeface="Times New Roman"/>
                      </a:endParaRPr>
                    </a:p>
                  </a:txBody>
                  <a:tcPr marL="68580" marR="68580" marT="0" marB="0"/>
                </a:tc>
                <a:extLst>
                  <a:ext uri="{0D108BD9-81ED-4DB2-BD59-A6C34878D82A}">
                    <a16:rowId xmlns:a16="http://schemas.microsoft.com/office/drawing/2014/main" val="10000"/>
                  </a:ext>
                </a:extLst>
              </a:tr>
              <a:tr h="152756">
                <a:tc>
                  <a:txBody>
                    <a:bodyPr/>
                    <a:lstStyle/>
                    <a:p>
                      <a:pPr>
                        <a:lnSpc>
                          <a:spcPct val="115000"/>
                        </a:lnSpc>
                        <a:spcAft>
                          <a:spcPts val="0"/>
                        </a:spcAft>
                      </a:pPr>
                      <a:r>
                        <a:rPr lang="en-GB" sz="800" dirty="0"/>
                        <a:t>Current version</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800" dirty="0"/>
                        <a:t>0.00</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800" dirty="0"/>
                        <a:t>0.00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800" dirty="0"/>
                        <a:t>0.00</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52756">
                <a:tc>
                  <a:txBody>
                    <a:bodyPr/>
                    <a:lstStyle/>
                    <a:p>
                      <a:pPr>
                        <a:lnSpc>
                          <a:spcPct val="115000"/>
                        </a:lnSpc>
                        <a:spcAft>
                          <a:spcPts val="0"/>
                        </a:spcAft>
                      </a:pPr>
                      <a:r>
                        <a:rPr lang="en-GB" sz="800" dirty="0"/>
                        <a:t>Previous version</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800" dirty="0"/>
                        <a:t>0.00</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800" dirty="0"/>
                        <a:t>0.00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800" dirty="0"/>
                        <a:t>0.00</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52756">
                <a:tc>
                  <a:txBody>
                    <a:bodyPr/>
                    <a:lstStyle/>
                    <a:p>
                      <a:pPr>
                        <a:lnSpc>
                          <a:spcPct val="115000"/>
                        </a:lnSpc>
                        <a:spcAft>
                          <a:spcPts val="0"/>
                        </a:spcAft>
                      </a:pPr>
                      <a:r>
                        <a:rPr lang="en-GB" sz="800" dirty="0"/>
                        <a:t>Variation</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800" dirty="0"/>
                        <a:t>0.00 %</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800" dirty="0"/>
                        <a:t>0.00 %</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800" dirty="0"/>
                        <a:t>0.00 %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7" name="TextBox 6"/>
          <p:cNvSpPr txBox="1"/>
          <p:nvPr/>
        </p:nvSpPr>
        <p:spPr>
          <a:xfrm>
            <a:off x="319832" y="4026366"/>
            <a:ext cx="2911374" cy="338554"/>
          </a:xfrm>
          <a:prstGeom prst="rect">
            <a:avLst/>
          </a:prstGeom>
          <a:noFill/>
        </p:spPr>
        <p:txBody>
          <a:bodyPr wrap="square" rtlCol="0">
            <a:spAutoFit/>
          </a:bodyPr>
          <a:lstStyle>
            <a:defPPr>
              <a:defRPr lang="fr-FR"/>
            </a:defPPr>
            <a:lvl1pPr>
              <a:defRPr sz="1600" b="1">
                <a:solidFill>
                  <a:schemeClr val="accent1"/>
                </a:solidFill>
              </a:defRPr>
            </a:lvl1pPr>
          </a:lstStyle>
          <a:p>
            <a:r>
              <a:rPr lang="en-US" dirty="0">
                <a:solidFill>
                  <a:srgbClr val="CF7600"/>
                </a:solidFill>
              </a:rPr>
              <a:t>Best Practice Compliance</a:t>
            </a:r>
          </a:p>
        </p:txBody>
      </p:sp>
      <p:graphicFrame>
        <p:nvGraphicFramePr>
          <p:cNvPr id="8" name="Chart 7" descr="GRAPH;RADAR_COMPLIANCE_2_LAST_SNAPSHOTS"/>
          <p:cNvGraphicFramePr/>
          <p:nvPr>
            <p:extLst>
              <p:ext uri="{D42A27DB-BD31-4B8C-83A1-F6EECF244321}">
                <p14:modId xmlns:p14="http://schemas.microsoft.com/office/powerpoint/2010/main" val="4191067091"/>
              </p:ext>
            </p:extLst>
          </p:nvPr>
        </p:nvGraphicFramePr>
        <p:xfrm>
          <a:off x="928787" y="5178495"/>
          <a:ext cx="3341638" cy="168959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Table 8" descr="TABLE;HEALTH_FACTOR;HEADER=SHORT"/>
          <p:cNvGraphicFramePr>
            <a:graphicFrameLocks noGrp="1"/>
          </p:cNvGraphicFramePr>
          <p:nvPr>
            <p:extLst>
              <p:ext uri="{D42A27DB-BD31-4B8C-83A1-F6EECF244321}">
                <p14:modId xmlns:p14="http://schemas.microsoft.com/office/powerpoint/2010/main" val="1398274018"/>
              </p:ext>
            </p:extLst>
          </p:nvPr>
        </p:nvGraphicFramePr>
        <p:xfrm>
          <a:off x="489823" y="1456740"/>
          <a:ext cx="3669294" cy="710787"/>
        </p:xfrm>
        <a:graphic>
          <a:graphicData uri="http://schemas.openxmlformats.org/drawingml/2006/table">
            <a:tbl>
              <a:tblPr firstRow="1" bandRow="1">
                <a:tableStyleId>{1E171933-4619-4E11-9A3F-F7608DF75F80}</a:tableStyleId>
              </a:tblPr>
              <a:tblGrid>
                <a:gridCol w="1149015">
                  <a:extLst>
                    <a:ext uri="{9D8B030D-6E8A-4147-A177-3AD203B41FA5}">
                      <a16:colId xmlns:a16="http://schemas.microsoft.com/office/drawing/2014/main" val="20000"/>
                    </a:ext>
                  </a:extLst>
                </a:gridCol>
                <a:gridCol w="431020">
                  <a:extLst>
                    <a:ext uri="{9D8B030D-6E8A-4147-A177-3AD203B41FA5}">
                      <a16:colId xmlns:a16="http://schemas.microsoft.com/office/drawing/2014/main" val="20001"/>
                    </a:ext>
                  </a:extLst>
                </a:gridCol>
                <a:gridCol w="379863">
                  <a:extLst>
                    <a:ext uri="{9D8B030D-6E8A-4147-A177-3AD203B41FA5}">
                      <a16:colId xmlns:a16="http://schemas.microsoft.com/office/drawing/2014/main" val="20002"/>
                    </a:ext>
                  </a:extLst>
                </a:gridCol>
                <a:gridCol w="379863">
                  <a:extLst>
                    <a:ext uri="{9D8B030D-6E8A-4147-A177-3AD203B41FA5}">
                      <a16:colId xmlns:a16="http://schemas.microsoft.com/office/drawing/2014/main" val="20003"/>
                    </a:ext>
                  </a:extLst>
                </a:gridCol>
                <a:gridCol w="443177">
                  <a:extLst>
                    <a:ext uri="{9D8B030D-6E8A-4147-A177-3AD203B41FA5}">
                      <a16:colId xmlns:a16="http://schemas.microsoft.com/office/drawing/2014/main" val="20004"/>
                    </a:ext>
                  </a:extLst>
                </a:gridCol>
                <a:gridCol w="443177">
                  <a:extLst>
                    <a:ext uri="{9D8B030D-6E8A-4147-A177-3AD203B41FA5}">
                      <a16:colId xmlns:a16="http://schemas.microsoft.com/office/drawing/2014/main" val="20005"/>
                    </a:ext>
                  </a:extLst>
                </a:gridCol>
                <a:gridCol w="443179">
                  <a:extLst>
                    <a:ext uri="{9D8B030D-6E8A-4147-A177-3AD203B41FA5}">
                      <a16:colId xmlns:a16="http://schemas.microsoft.com/office/drawing/2014/main" val="20006"/>
                    </a:ext>
                  </a:extLst>
                </a:gridCol>
              </a:tblGrid>
              <a:tr h="169313">
                <a:tc>
                  <a:txBody>
                    <a:bodyPr/>
                    <a:lstStyle/>
                    <a:p>
                      <a:pPr marL="0" algn="r" defTabSz="914400" rtl="0" eaLnBrk="1" latinLnBrk="0" hangingPunct="1">
                        <a:lnSpc>
                          <a:spcPct val="115000"/>
                        </a:lnSpc>
                        <a:spcAft>
                          <a:spcPts val="0"/>
                        </a:spcAft>
                      </a:pPr>
                      <a:endParaRPr lang="fr-FR" sz="900" b="1" kern="1200" dirty="0">
                        <a:solidFill>
                          <a:schemeClr val="bg1"/>
                        </a:solidFill>
                        <a:latin typeface="+mn-lt"/>
                        <a:ea typeface="+mn-ea"/>
                        <a:cs typeface="+mn-cs"/>
                      </a:endParaRPr>
                    </a:p>
                  </a:txBody>
                  <a:tcPr marL="68580" marR="68580" marT="0" marB="0"/>
                </a:tc>
                <a:tc>
                  <a:txBody>
                    <a:bodyPr/>
                    <a:lstStyle/>
                    <a:p>
                      <a:pPr algn="ctr">
                        <a:lnSpc>
                          <a:spcPct val="115000"/>
                        </a:lnSpc>
                        <a:spcAft>
                          <a:spcPts val="0"/>
                        </a:spcAft>
                      </a:pPr>
                      <a:r>
                        <a:rPr lang="en-US" sz="900" kern="1200" dirty="0"/>
                        <a:t>TQI</a:t>
                      </a:r>
                      <a:endParaRPr lang="fr-FR" sz="900" b="1" kern="1200" dirty="0">
                        <a:solidFill>
                          <a:schemeClr val="bg1"/>
                        </a:solidFill>
                        <a:latin typeface="+mn-lt"/>
                        <a:ea typeface="+mn-ea"/>
                        <a:cs typeface="+mn-cs"/>
                      </a:endParaRPr>
                    </a:p>
                  </a:txBody>
                  <a:tcPr marL="0" marR="0" marT="0" marB="0"/>
                </a:tc>
                <a:tc>
                  <a:txBody>
                    <a:bodyPr/>
                    <a:lstStyle/>
                    <a:p>
                      <a:pPr algn="ctr">
                        <a:lnSpc>
                          <a:spcPct val="115000"/>
                        </a:lnSpc>
                        <a:spcAft>
                          <a:spcPts val="0"/>
                        </a:spcAft>
                      </a:pPr>
                      <a:r>
                        <a:rPr lang="en-US" sz="900" kern="1200" dirty="0" err="1"/>
                        <a:t>Robu</a:t>
                      </a:r>
                      <a:r>
                        <a:rPr lang="en-US" sz="900" kern="1200" dirty="0"/>
                        <a:t>.</a:t>
                      </a:r>
                      <a:endParaRPr lang="fr-FR" sz="900" b="1" kern="1200" dirty="0">
                        <a:solidFill>
                          <a:schemeClr val="bg1"/>
                        </a:solidFill>
                        <a:latin typeface="+mn-lt"/>
                        <a:ea typeface="+mn-ea"/>
                        <a:cs typeface="+mn-cs"/>
                      </a:endParaRPr>
                    </a:p>
                  </a:txBody>
                  <a:tcPr marL="0" marR="0" marT="0" marB="0"/>
                </a:tc>
                <a:tc>
                  <a:txBody>
                    <a:bodyPr/>
                    <a:lstStyle/>
                    <a:p>
                      <a:pPr algn="ctr">
                        <a:lnSpc>
                          <a:spcPct val="115000"/>
                        </a:lnSpc>
                        <a:spcAft>
                          <a:spcPts val="0"/>
                        </a:spcAft>
                      </a:pPr>
                      <a:r>
                        <a:rPr lang="en-US" sz="900" kern="1200" dirty="0" err="1"/>
                        <a:t>Perf</a:t>
                      </a:r>
                      <a:r>
                        <a:rPr lang="en-US" sz="900" kern="1200" dirty="0"/>
                        <a:t>.</a:t>
                      </a:r>
                      <a:endParaRPr lang="fr-FR" sz="900" b="1" kern="1200" dirty="0">
                        <a:solidFill>
                          <a:schemeClr val="bg1"/>
                        </a:solidFill>
                        <a:latin typeface="+mn-lt"/>
                        <a:ea typeface="+mn-ea"/>
                        <a:cs typeface="+mn-cs"/>
                      </a:endParaRPr>
                    </a:p>
                  </a:txBody>
                  <a:tcPr marL="0" marR="0" marT="0" marB="0"/>
                </a:tc>
                <a:tc>
                  <a:txBody>
                    <a:bodyPr/>
                    <a:lstStyle/>
                    <a:p>
                      <a:pPr algn="ctr">
                        <a:lnSpc>
                          <a:spcPct val="115000"/>
                        </a:lnSpc>
                        <a:spcAft>
                          <a:spcPts val="0"/>
                        </a:spcAft>
                      </a:pPr>
                      <a:r>
                        <a:rPr lang="en-US" sz="900" kern="1200" dirty="0" err="1"/>
                        <a:t>Secu</a:t>
                      </a:r>
                      <a:r>
                        <a:rPr lang="en-US" sz="900" kern="1200" dirty="0"/>
                        <a:t>.</a:t>
                      </a:r>
                      <a:endParaRPr lang="fr-FR" sz="900" b="1" kern="1200" dirty="0">
                        <a:solidFill>
                          <a:schemeClr val="bg1"/>
                        </a:solidFill>
                        <a:latin typeface="+mn-lt"/>
                        <a:ea typeface="+mn-ea"/>
                        <a:cs typeface="+mn-cs"/>
                      </a:endParaRPr>
                    </a:p>
                  </a:txBody>
                  <a:tcPr marL="0" marR="0" marT="0" marB="0"/>
                </a:tc>
                <a:tc>
                  <a:txBody>
                    <a:bodyPr/>
                    <a:lstStyle/>
                    <a:p>
                      <a:pPr algn="ctr">
                        <a:lnSpc>
                          <a:spcPct val="115000"/>
                        </a:lnSpc>
                        <a:spcAft>
                          <a:spcPts val="0"/>
                        </a:spcAft>
                      </a:pPr>
                      <a:r>
                        <a:rPr lang="en-US" sz="900" kern="1200" dirty="0"/>
                        <a:t>Trans.</a:t>
                      </a:r>
                      <a:endParaRPr lang="fr-FR" sz="900" b="1" kern="1200" dirty="0">
                        <a:solidFill>
                          <a:schemeClr val="bg1"/>
                        </a:solidFill>
                        <a:latin typeface="+mn-lt"/>
                        <a:ea typeface="+mn-ea"/>
                        <a:cs typeface="+mn-cs"/>
                      </a:endParaRPr>
                    </a:p>
                  </a:txBody>
                  <a:tcPr marL="0" marR="0" marT="0" marB="0"/>
                </a:tc>
                <a:tc>
                  <a:txBody>
                    <a:bodyPr/>
                    <a:lstStyle/>
                    <a:p>
                      <a:pPr algn="ctr">
                        <a:lnSpc>
                          <a:spcPct val="115000"/>
                        </a:lnSpc>
                        <a:spcAft>
                          <a:spcPts val="0"/>
                        </a:spcAft>
                      </a:pPr>
                      <a:r>
                        <a:rPr lang="en-US" sz="900" kern="1200" dirty="0"/>
                        <a:t>Chang.</a:t>
                      </a:r>
                      <a:endParaRPr lang="fr-FR" sz="900" b="1" kern="1200" dirty="0">
                        <a:solidFill>
                          <a:schemeClr val="bg1"/>
                        </a:solidFill>
                        <a:latin typeface="+mn-lt"/>
                        <a:ea typeface="+mn-ea"/>
                        <a:cs typeface="+mn-cs"/>
                      </a:endParaRPr>
                    </a:p>
                  </a:txBody>
                  <a:tcPr marL="0" marR="0" marT="0" marB="0"/>
                </a:tc>
                <a:extLst>
                  <a:ext uri="{0D108BD9-81ED-4DB2-BD59-A6C34878D82A}">
                    <a16:rowId xmlns:a16="http://schemas.microsoft.com/office/drawing/2014/main" val="10000"/>
                  </a:ext>
                </a:extLst>
              </a:tr>
              <a:tr h="181434">
                <a:tc>
                  <a:txBody>
                    <a:bodyPr/>
                    <a:lstStyle/>
                    <a:p>
                      <a:pPr>
                        <a:lnSpc>
                          <a:spcPct val="115000"/>
                        </a:lnSpc>
                        <a:spcAft>
                          <a:spcPts val="0"/>
                        </a:spcAft>
                      </a:pPr>
                      <a:r>
                        <a:rPr lang="fr-FR" sz="800" dirty="0" err="1"/>
                        <a:t>Current</a:t>
                      </a:r>
                      <a:r>
                        <a:rPr lang="fr-FR" sz="800" dirty="0"/>
                        <a:t> version</a:t>
                      </a:r>
                      <a:endParaRPr lang="fr-FR" sz="1050" b="1" dirty="0">
                        <a:solidFill>
                          <a:schemeClr val="accent1">
                            <a:lumMod val="75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800" dirty="0"/>
                        <a:t>0</a:t>
                      </a:r>
                      <a:endParaRPr lang="fr-FR" sz="1050" b="1" dirty="0">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fr-FR" sz="800" dirty="0"/>
                        <a:t>0</a:t>
                      </a:r>
                      <a:endParaRPr lang="fr-FR" sz="1050" b="1" dirty="0">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fr-FR" sz="800" dirty="0"/>
                        <a:t>0</a:t>
                      </a:r>
                      <a:endParaRPr lang="fr-FR" sz="1050" b="1" dirty="0">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fr-FR" sz="800" dirty="0"/>
                        <a:t>0</a:t>
                      </a:r>
                      <a:endParaRPr lang="fr-FR" sz="1050" b="1" dirty="0">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fr-FR" sz="800" dirty="0"/>
                        <a:t>0</a:t>
                      </a:r>
                      <a:endParaRPr lang="fr-FR" sz="1050" b="1" dirty="0">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fr-FR" sz="800" dirty="0"/>
                        <a:t>0</a:t>
                      </a:r>
                      <a:endParaRPr lang="fr-FR" sz="1050" b="1" dirty="0">
                        <a:solidFill>
                          <a:schemeClr val="accent1">
                            <a:lumMod val="75000"/>
                          </a:schemeClr>
                        </a:solidFill>
                        <a:latin typeface="Calibri"/>
                        <a:ea typeface="Calibri"/>
                        <a:cs typeface="Times New Roman"/>
                      </a:endParaRPr>
                    </a:p>
                  </a:txBody>
                  <a:tcPr marL="0" marR="0" marT="0" marB="0"/>
                </a:tc>
                <a:extLst>
                  <a:ext uri="{0D108BD9-81ED-4DB2-BD59-A6C34878D82A}">
                    <a16:rowId xmlns:a16="http://schemas.microsoft.com/office/drawing/2014/main" val="10001"/>
                  </a:ext>
                </a:extLst>
              </a:tr>
              <a:tr h="198777">
                <a:tc>
                  <a:txBody>
                    <a:bodyPr/>
                    <a:lstStyle/>
                    <a:p>
                      <a:pPr>
                        <a:lnSpc>
                          <a:spcPct val="115000"/>
                        </a:lnSpc>
                        <a:spcAft>
                          <a:spcPts val="0"/>
                        </a:spcAft>
                      </a:pPr>
                      <a:r>
                        <a:rPr lang="fr-FR" sz="800" dirty="0" err="1"/>
                        <a:t>Previous</a:t>
                      </a:r>
                      <a:r>
                        <a:rPr lang="fr-FR" sz="800" dirty="0"/>
                        <a:t> version</a:t>
                      </a:r>
                      <a:endParaRPr lang="fr-FR" sz="1050" b="1" dirty="0">
                        <a:solidFill>
                          <a:schemeClr val="accent1">
                            <a:lumMod val="75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800" dirty="0"/>
                        <a:t>0</a:t>
                      </a:r>
                      <a:endParaRPr lang="fr-FR" sz="1050" b="1" dirty="0">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fr-FR" sz="800" dirty="0"/>
                        <a:t>0</a:t>
                      </a:r>
                      <a:endParaRPr lang="fr-FR" sz="1050" b="1" dirty="0">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fr-FR" sz="800" dirty="0"/>
                        <a:t>0</a:t>
                      </a:r>
                      <a:endParaRPr lang="fr-FR" sz="1050" b="1" dirty="0">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fr-FR" sz="800" dirty="0"/>
                        <a:t>0</a:t>
                      </a:r>
                      <a:endParaRPr lang="fr-FR" sz="1050" b="1" dirty="0">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fr-FR" sz="800" dirty="0"/>
                        <a:t>0</a:t>
                      </a:r>
                      <a:endParaRPr lang="fr-FR" sz="1050" b="1" dirty="0">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fr-FR" sz="800" dirty="0"/>
                        <a:t>0</a:t>
                      </a:r>
                      <a:endParaRPr lang="fr-FR" sz="1050" b="1" dirty="0">
                        <a:solidFill>
                          <a:schemeClr val="accent1">
                            <a:lumMod val="75000"/>
                          </a:schemeClr>
                        </a:solidFill>
                        <a:latin typeface="Calibri"/>
                        <a:ea typeface="Calibri"/>
                        <a:cs typeface="Times New Roman"/>
                      </a:endParaRPr>
                    </a:p>
                  </a:txBody>
                  <a:tcPr marL="0" marR="0" marT="0" marB="0"/>
                </a:tc>
                <a:extLst>
                  <a:ext uri="{0D108BD9-81ED-4DB2-BD59-A6C34878D82A}">
                    <a16:rowId xmlns:a16="http://schemas.microsoft.com/office/drawing/2014/main" val="10002"/>
                  </a:ext>
                </a:extLst>
              </a:tr>
              <a:tr h="161263">
                <a:tc>
                  <a:txBody>
                    <a:bodyPr/>
                    <a:lstStyle/>
                    <a:p>
                      <a:pPr>
                        <a:lnSpc>
                          <a:spcPct val="115000"/>
                        </a:lnSpc>
                        <a:spcAft>
                          <a:spcPts val="0"/>
                        </a:spcAft>
                      </a:pPr>
                      <a:r>
                        <a:rPr lang="fr-FR" sz="800" dirty="0"/>
                        <a:t>Variation</a:t>
                      </a:r>
                      <a:endParaRPr lang="fr-FR" sz="1050" b="1" dirty="0">
                        <a:solidFill>
                          <a:schemeClr val="accent1">
                            <a:lumMod val="75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800" dirty="0"/>
                        <a:t>0,00 %</a:t>
                      </a:r>
                      <a:endParaRPr lang="fr-FR" sz="1050" b="1" dirty="0">
                        <a:solidFill>
                          <a:schemeClr val="accent1">
                            <a:lumMod val="75000"/>
                          </a:schemeClr>
                        </a:solidFill>
                        <a:latin typeface="Calibri"/>
                        <a:ea typeface="Calibri"/>
                        <a:cs typeface="Times New Roman"/>
                      </a:endParaRPr>
                    </a:p>
                  </a:txBody>
                  <a:tcPr marL="0" marR="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800" dirty="0"/>
                        <a:t>0,00 %</a:t>
                      </a:r>
                      <a:endParaRPr lang="fr-FR" sz="1050" b="1" dirty="0">
                        <a:solidFill>
                          <a:schemeClr val="accent1">
                            <a:lumMod val="75000"/>
                          </a:schemeClr>
                        </a:solidFill>
                        <a:latin typeface="+mn-lt"/>
                        <a:ea typeface="Calibri"/>
                        <a:cs typeface="Times New Roman"/>
                      </a:endParaRPr>
                    </a:p>
                  </a:txBody>
                  <a:tcPr marL="0" marR="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800" dirty="0"/>
                        <a:t>0,00 %</a:t>
                      </a:r>
                      <a:endParaRPr lang="fr-FR" sz="1050" b="1" dirty="0">
                        <a:solidFill>
                          <a:schemeClr val="accent1">
                            <a:lumMod val="75000"/>
                          </a:schemeClr>
                        </a:solidFill>
                        <a:latin typeface="+mn-lt"/>
                        <a:ea typeface="Calibri"/>
                        <a:cs typeface="Times New Roman"/>
                      </a:endParaRPr>
                    </a:p>
                  </a:txBody>
                  <a:tcPr marL="0" marR="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800" dirty="0"/>
                        <a:t>0,00 %</a:t>
                      </a:r>
                      <a:endParaRPr lang="fr-FR" sz="1050" b="1" dirty="0">
                        <a:solidFill>
                          <a:schemeClr val="accent1">
                            <a:lumMod val="75000"/>
                          </a:schemeClr>
                        </a:solidFill>
                        <a:latin typeface="+mn-lt"/>
                        <a:ea typeface="Calibri"/>
                        <a:cs typeface="Times New Roman"/>
                      </a:endParaRPr>
                    </a:p>
                  </a:txBody>
                  <a:tcPr marL="0" marR="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800" dirty="0"/>
                        <a:t>0,00 %</a:t>
                      </a:r>
                      <a:endParaRPr lang="fr-FR" sz="1050" b="1" dirty="0">
                        <a:solidFill>
                          <a:schemeClr val="accent1">
                            <a:lumMod val="75000"/>
                          </a:schemeClr>
                        </a:solidFill>
                        <a:latin typeface="+mn-lt"/>
                        <a:ea typeface="Calibri"/>
                        <a:cs typeface="Times New Roman"/>
                      </a:endParaRPr>
                    </a:p>
                  </a:txBody>
                  <a:tcPr marL="0" marR="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800" dirty="0"/>
                        <a:t>0,00 %</a:t>
                      </a:r>
                      <a:endParaRPr lang="fr-FR" sz="1050" b="1" dirty="0">
                        <a:solidFill>
                          <a:schemeClr val="accent1">
                            <a:lumMod val="75000"/>
                          </a:schemeClr>
                        </a:solidFill>
                        <a:latin typeface="+mn-lt"/>
                        <a:ea typeface="Calibri"/>
                        <a:cs typeface="Times New Roman"/>
                      </a:endParaRPr>
                    </a:p>
                  </a:txBody>
                  <a:tcPr marL="0" marR="0" marT="0" marB="0"/>
                </a:tc>
                <a:extLst>
                  <a:ext uri="{0D108BD9-81ED-4DB2-BD59-A6C34878D82A}">
                    <a16:rowId xmlns:a16="http://schemas.microsoft.com/office/drawing/2014/main" val="10003"/>
                  </a:ext>
                </a:extLst>
              </a:tr>
            </a:tbl>
          </a:graphicData>
        </a:graphic>
      </p:graphicFrame>
      <p:sp>
        <p:nvSpPr>
          <p:cNvPr id="10" name="TextBox 9"/>
          <p:cNvSpPr txBox="1"/>
          <p:nvPr/>
        </p:nvSpPr>
        <p:spPr>
          <a:xfrm>
            <a:off x="381812" y="1093353"/>
            <a:ext cx="2481163" cy="338554"/>
          </a:xfrm>
          <a:prstGeom prst="rect">
            <a:avLst/>
          </a:prstGeom>
          <a:noFill/>
        </p:spPr>
        <p:txBody>
          <a:bodyPr wrap="square" rtlCol="0">
            <a:spAutoFit/>
          </a:bodyPr>
          <a:lstStyle/>
          <a:p>
            <a:r>
              <a:rPr lang="en-US" sz="1600" b="1" dirty="0">
                <a:solidFill>
                  <a:srgbClr val="CF7600"/>
                </a:solidFill>
              </a:rPr>
              <a:t>Health Factors</a:t>
            </a:r>
          </a:p>
        </p:txBody>
      </p:sp>
      <p:graphicFrame>
        <p:nvGraphicFramePr>
          <p:cNvPr id="11" name="Chart 10" descr="GRAPH;RADAR_HEALTH_FACTOR_2_LAST_SNAPSHOTS"/>
          <p:cNvGraphicFramePr/>
          <p:nvPr>
            <p:extLst>
              <p:ext uri="{D42A27DB-BD31-4B8C-83A1-F6EECF244321}">
                <p14:modId xmlns:p14="http://schemas.microsoft.com/office/powerpoint/2010/main" val="2818070734"/>
              </p:ext>
            </p:extLst>
          </p:nvPr>
        </p:nvGraphicFramePr>
        <p:xfrm>
          <a:off x="1062774" y="2245481"/>
          <a:ext cx="3096344" cy="1872208"/>
        </p:xfrm>
        <a:graphic>
          <a:graphicData uri="http://schemas.openxmlformats.org/drawingml/2006/chart">
            <c:chart xmlns:c="http://schemas.openxmlformats.org/drawingml/2006/chart" xmlns:r="http://schemas.openxmlformats.org/officeDocument/2006/relationships" r:id="rId4"/>
          </a:graphicData>
        </a:graphic>
      </p:graphicFrame>
      <p:sp>
        <p:nvSpPr>
          <p:cNvPr id="24" name="TextBox 23"/>
          <p:cNvSpPr txBox="1"/>
          <p:nvPr/>
        </p:nvSpPr>
        <p:spPr>
          <a:xfrm>
            <a:off x="5098992" y="4118041"/>
            <a:ext cx="1725788" cy="338554"/>
          </a:xfrm>
          <a:prstGeom prst="rect">
            <a:avLst/>
          </a:prstGeom>
          <a:noFill/>
        </p:spPr>
        <p:txBody>
          <a:bodyPr wrap="square" rtlCol="0">
            <a:spAutoFit/>
          </a:bodyPr>
          <a:lstStyle/>
          <a:p>
            <a:r>
              <a:rPr lang="en-US" sz="1600" b="1" dirty="0">
                <a:solidFill>
                  <a:srgbClr val="CF7600"/>
                </a:solidFill>
              </a:rPr>
              <a:t>Comments</a:t>
            </a:r>
          </a:p>
        </p:txBody>
      </p:sp>
      <p:sp>
        <p:nvSpPr>
          <p:cNvPr id="29" name="TextBox 28"/>
          <p:cNvSpPr txBox="1"/>
          <p:nvPr/>
        </p:nvSpPr>
        <p:spPr>
          <a:xfrm>
            <a:off x="5098992" y="1093353"/>
            <a:ext cx="2673407" cy="338554"/>
          </a:xfrm>
          <a:prstGeom prst="rect">
            <a:avLst/>
          </a:prstGeom>
          <a:noFill/>
        </p:spPr>
        <p:txBody>
          <a:bodyPr wrap="square" rtlCol="0">
            <a:spAutoFit/>
          </a:bodyPr>
          <a:lstStyle/>
          <a:p>
            <a:r>
              <a:rPr lang="en-US" sz="1600" b="1" dirty="0">
                <a:solidFill>
                  <a:srgbClr val="CF7600"/>
                </a:solidFill>
              </a:rPr>
              <a:t>Technical Inventory</a:t>
            </a:r>
          </a:p>
        </p:txBody>
      </p:sp>
      <p:graphicFrame>
        <p:nvGraphicFramePr>
          <p:cNvPr id="31" name="Chart 30" descr="GRAPH;TECHNO_LOC"/>
          <p:cNvGraphicFramePr/>
          <p:nvPr>
            <p:extLst>
              <p:ext uri="{D42A27DB-BD31-4B8C-83A1-F6EECF244321}">
                <p14:modId xmlns:p14="http://schemas.microsoft.com/office/powerpoint/2010/main" val="157237373"/>
              </p:ext>
            </p:extLst>
          </p:nvPr>
        </p:nvGraphicFramePr>
        <p:xfrm>
          <a:off x="5324747" y="1922926"/>
          <a:ext cx="1718463" cy="133228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2" name="Table 31" descr="TABLE;TECHNO_LOC"/>
          <p:cNvGraphicFramePr>
            <a:graphicFrameLocks noGrp="1"/>
          </p:cNvGraphicFramePr>
          <p:nvPr>
            <p:extLst>
              <p:ext uri="{D42A27DB-BD31-4B8C-83A1-F6EECF244321}">
                <p14:modId xmlns:p14="http://schemas.microsoft.com/office/powerpoint/2010/main" val="2625987073"/>
              </p:ext>
            </p:extLst>
          </p:nvPr>
        </p:nvGraphicFramePr>
        <p:xfrm>
          <a:off x="7789041" y="2894448"/>
          <a:ext cx="1872209" cy="835536"/>
        </p:xfrm>
        <a:graphic>
          <a:graphicData uri="http://schemas.openxmlformats.org/drawingml/2006/table">
            <a:tbl>
              <a:tblPr firstRow="1" bandRow="1">
                <a:tableStyleId>{1E171933-4619-4E11-9A3F-F7608DF75F80}</a:tableStyleId>
              </a:tblPr>
              <a:tblGrid>
                <a:gridCol w="1097502">
                  <a:extLst>
                    <a:ext uri="{9D8B030D-6E8A-4147-A177-3AD203B41FA5}">
                      <a16:colId xmlns:a16="http://schemas.microsoft.com/office/drawing/2014/main" val="20000"/>
                    </a:ext>
                  </a:extLst>
                </a:gridCol>
                <a:gridCol w="774707">
                  <a:extLst>
                    <a:ext uri="{9D8B030D-6E8A-4147-A177-3AD203B41FA5}">
                      <a16:colId xmlns:a16="http://schemas.microsoft.com/office/drawing/2014/main" val="20001"/>
                    </a:ext>
                  </a:extLst>
                </a:gridCol>
              </a:tblGrid>
              <a:tr h="139256">
                <a:tc>
                  <a:txBody>
                    <a:bodyPr/>
                    <a:lstStyle/>
                    <a:p>
                      <a:pPr>
                        <a:lnSpc>
                          <a:spcPct val="115000"/>
                        </a:lnSpc>
                        <a:spcAft>
                          <a:spcPts val="0"/>
                        </a:spcAft>
                      </a:pPr>
                      <a:r>
                        <a:rPr lang="en-GB" sz="800" dirty="0"/>
                        <a:t>Name</a:t>
                      </a:r>
                      <a:endParaRPr lang="fr-FR" sz="800" dirty="0">
                        <a:latin typeface="Calibri"/>
                        <a:ea typeface="Calibri"/>
                        <a:cs typeface="Times New Roman"/>
                      </a:endParaRPr>
                    </a:p>
                  </a:txBody>
                  <a:tcPr marL="68580" marR="68580" marT="0" marB="0"/>
                </a:tc>
                <a:tc>
                  <a:txBody>
                    <a:bodyPr/>
                    <a:lstStyle/>
                    <a:p>
                      <a:pPr algn="r">
                        <a:lnSpc>
                          <a:spcPct val="115000"/>
                        </a:lnSpc>
                        <a:spcAft>
                          <a:spcPts val="0"/>
                        </a:spcAft>
                      </a:pPr>
                      <a:r>
                        <a:rPr lang="en-GB" sz="800" dirty="0"/>
                        <a:t>LOC</a:t>
                      </a:r>
                      <a:endParaRPr lang="fr-FR" sz="8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9256">
                <a:tc>
                  <a:txBody>
                    <a:bodyPr/>
                    <a:lstStyle/>
                    <a:p>
                      <a:pPr>
                        <a:lnSpc>
                          <a:spcPct val="115000"/>
                        </a:lnSpc>
                        <a:spcAft>
                          <a:spcPts val="0"/>
                        </a:spcAft>
                      </a:pPr>
                      <a:r>
                        <a:rPr lang="en-GB" sz="800" dirty="0"/>
                        <a:t>Techno 1</a:t>
                      </a:r>
                      <a:endParaRPr lang="fr-FR" sz="8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800" dirty="0"/>
                        <a:t>0</a:t>
                      </a:r>
                      <a:endParaRPr lang="fr-FR" sz="8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9256">
                <a:tc>
                  <a:txBody>
                    <a:bodyPr/>
                    <a:lstStyle/>
                    <a:p>
                      <a:pPr>
                        <a:lnSpc>
                          <a:spcPct val="115000"/>
                        </a:lnSpc>
                        <a:spcAft>
                          <a:spcPts val="0"/>
                        </a:spcAft>
                      </a:pPr>
                      <a:r>
                        <a:rPr lang="en-GB" sz="800" dirty="0"/>
                        <a:t>Techno 2</a:t>
                      </a:r>
                      <a:endParaRPr lang="fr-FR" sz="8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800" dirty="0"/>
                        <a:t>0</a:t>
                      </a:r>
                      <a:endParaRPr lang="fr-FR" sz="8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39256">
                <a:tc>
                  <a:txBody>
                    <a:bodyPr/>
                    <a:lstStyle/>
                    <a:p>
                      <a:pPr>
                        <a:lnSpc>
                          <a:spcPct val="115000"/>
                        </a:lnSpc>
                        <a:spcAft>
                          <a:spcPts val="0"/>
                        </a:spcAft>
                      </a:pPr>
                      <a:r>
                        <a:rPr lang="en-GB" sz="800" dirty="0"/>
                        <a:t>Techno 3</a:t>
                      </a:r>
                      <a:endParaRPr lang="fr-FR" sz="8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800" dirty="0"/>
                        <a:t>0</a:t>
                      </a:r>
                      <a:endParaRPr lang="fr-FR" sz="8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39256">
                <a:tc>
                  <a:txBody>
                    <a:bodyPr/>
                    <a:lstStyle/>
                    <a:p>
                      <a:pPr>
                        <a:lnSpc>
                          <a:spcPct val="115000"/>
                        </a:lnSpc>
                        <a:spcAft>
                          <a:spcPts val="0"/>
                        </a:spcAft>
                      </a:pPr>
                      <a:r>
                        <a:rPr lang="en-GB" sz="800" dirty="0"/>
                        <a:t>Techno 4</a:t>
                      </a:r>
                      <a:endParaRPr lang="fr-FR" sz="8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800" dirty="0"/>
                        <a:t>0</a:t>
                      </a:r>
                      <a:endParaRPr lang="fr-FR" sz="8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39256">
                <a:tc>
                  <a:txBody>
                    <a:bodyPr/>
                    <a:lstStyle/>
                    <a:p>
                      <a:pPr>
                        <a:lnSpc>
                          <a:spcPct val="115000"/>
                        </a:lnSpc>
                        <a:spcAft>
                          <a:spcPts val="0"/>
                        </a:spcAft>
                      </a:pPr>
                      <a:r>
                        <a:rPr lang="en-GB" sz="800" dirty="0"/>
                        <a:t>Techno 5</a:t>
                      </a:r>
                      <a:endParaRPr lang="fr-FR" sz="8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800" dirty="0"/>
                        <a:t>0</a:t>
                      </a:r>
                      <a:endParaRPr lang="fr-FR" sz="8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
        <p:nvSpPr>
          <p:cNvPr id="33" name="Rectangle 6"/>
          <p:cNvSpPr>
            <a:spLocks noChangeArrowheads="1"/>
          </p:cNvSpPr>
          <p:nvPr/>
        </p:nvSpPr>
        <p:spPr bwMode="auto">
          <a:xfrm>
            <a:off x="7789040" y="2621823"/>
            <a:ext cx="1728192" cy="26161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fontAlgn="base">
              <a:spcBef>
                <a:spcPct val="0"/>
              </a:spcBef>
              <a:spcAft>
                <a:spcPct val="0"/>
              </a:spcAft>
            </a:pPr>
            <a:r>
              <a:rPr lang="en-GB" sz="1100" b="1" cap="small" dirty="0">
                <a:solidFill>
                  <a:srgbClr val="293C47"/>
                </a:solidFill>
                <a:ea typeface="Calibri" pitchFamily="34" charset="0"/>
                <a:cs typeface="Times New Roman" pitchFamily="18" charset="0"/>
              </a:rPr>
              <a:t>Top 5 Technologies</a:t>
            </a:r>
            <a:endParaRPr lang="en-GB" cap="small" dirty="0">
              <a:solidFill>
                <a:srgbClr val="293C47"/>
              </a:solidFill>
              <a:cs typeface="Arial" pitchFamily="34" charset="0"/>
            </a:endParaRPr>
          </a:p>
        </p:txBody>
      </p:sp>
      <p:graphicFrame>
        <p:nvGraphicFramePr>
          <p:cNvPr id="34" name="Table 33" descr="TABLE;TECHNICAL_SIZING"/>
          <p:cNvGraphicFramePr>
            <a:graphicFrameLocks noGrp="1"/>
          </p:cNvGraphicFramePr>
          <p:nvPr>
            <p:extLst>
              <p:ext uri="{D42A27DB-BD31-4B8C-83A1-F6EECF244321}">
                <p14:modId xmlns:p14="http://schemas.microsoft.com/office/powerpoint/2010/main" val="4254948055"/>
              </p:ext>
            </p:extLst>
          </p:nvPr>
        </p:nvGraphicFramePr>
        <p:xfrm>
          <a:off x="7789040" y="1702637"/>
          <a:ext cx="1728192" cy="805437"/>
        </p:xfrm>
        <a:graphic>
          <a:graphicData uri="http://schemas.openxmlformats.org/drawingml/2006/table">
            <a:tbl>
              <a:tblPr firstRow="1" bandRow="1">
                <a:tableStyleId>{1E171933-4619-4E11-9A3F-F7608DF75F80}</a:tableStyleId>
              </a:tblPr>
              <a:tblGrid>
                <a:gridCol w="731158">
                  <a:extLst>
                    <a:ext uri="{9D8B030D-6E8A-4147-A177-3AD203B41FA5}">
                      <a16:colId xmlns:a16="http://schemas.microsoft.com/office/drawing/2014/main" val="20000"/>
                    </a:ext>
                  </a:extLst>
                </a:gridCol>
                <a:gridCol w="997034">
                  <a:extLst>
                    <a:ext uri="{9D8B030D-6E8A-4147-A177-3AD203B41FA5}">
                      <a16:colId xmlns:a16="http://schemas.microsoft.com/office/drawing/2014/main" val="20001"/>
                    </a:ext>
                  </a:extLst>
                </a:gridCol>
              </a:tblGrid>
              <a:tr h="0">
                <a:tc>
                  <a:txBody>
                    <a:bodyPr/>
                    <a:lstStyle/>
                    <a:p>
                      <a:pPr>
                        <a:lnSpc>
                          <a:spcPct val="115000"/>
                        </a:lnSpc>
                        <a:spcAft>
                          <a:spcPts val="0"/>
                        </a:spcAft>
                      </a:pPr>
                      <a:r>
                        <a:rPr lang="en-GB" sz="900" dirty="0"/>
                        <a:t>Name</a:t>
                      </a:r>
                      <a:endParaRPr lang="fr-FR" sz="1050" dirty="0">
                        <a:latin typeface="Calibri"/>
                        <a:ea typeface="Calibri"/>
                        <a:cs typeface="Times New Roman"/>
                      </a:endParaRPr>
                    </a:p>
                  </a:txBody>
                  <a:tcPr marL="68580" marR="68580" marT="0" marB="0"/>
                </a:tc>
                <a:tc>
                  <a:txBody>
                    <a:bodyPr/>
                    <a:lstStyle/>
                    <a:p>
                      <a:pPr algn="r">
                        <a:lnSpc>
                          <a:spcPct val="115000"/>
                        </a:lnSpc>
                        <a:spcAft>
                          <a:spcPts val="0"/>
                        </a:spcAft>
                      </a:pPr>
                      <a:r>
                        <a:rPr lang="en-GB" sz="900" dirty="0"/>
                        <a:t>Number</a:t>
                      </a:r>
                      <a:endParaRPr lang="fr-FR" sz="105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0">
                <a:tc>
                  <a:txBody>
                    <a:bodyPr/>
                    <a:lstStyle/>
                    <a:p>
                      <a:pPr>
                        <a:lnSpc>
                          <a:spcPct val="115000"/>
                        </a:lnSpc>
                        <a:spcAft>
                          <a:spcPts val="0"/>
                        </a:spcAft>
                      </a:pPr>
                      <a:r>
                        <a:rPr lang="en-GB" sz="800" dirty="0" err="1"/>
                        <a:t>kLOCs</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800" dirty="0"/>
                        <a:t>0</a:t>
                      </a:r>
                      <a:endParaRPr lang="fr-FR" sz="10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0">
                <a:tc>
                  <a:txBody>
                    <a:bodyPr/>
                    <a:lstStyle/>
                    <a:p>
                      <a:pPr>
                        <a:lnSpc>
                          <a:spcPct val="115000"/>
                        </a:lnSpc>
                        <a:spcAft>
                          <a:spcPts val="0"/>
                        </a:spcAft>
                      </a:pPr>
                      <a:r>
                        <a:rPr lang="en-GB" sz="800" dirty="0"/>
                        <a:t>Files</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800" dirty="0"/>
                        <a:t>0</a:t>
                      </a:r>
                      <a:endParaRPr lang="fr-FR" sz="10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0">
                <a:tc>
                  <a:txBody>
                    <a:bodyPr/>
                    <a:lstStyle/>
                    <a:p>
                      <a:pPr>
                        <a:lnSpc>
                          <a:spcPct val="115000"/>
                        </a:lnSpc>
                        <a:spcAft>
                          <a:spcPts val="0"/>
                        </a:spcAft>
                      </a:pPr>
                      <a:r>
                        <a:rPr lang="en-GB" sz="800" dirty="0"/>
                        <a:t>Classes</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800" dirty="0"/>
                        <a:t>0</a:t>
                      </a:r>
                      <a:endParaRPr lang="fr-FR" sz="10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0">
                <a:tc>
                  <a:txBody>
                    <a:bodyPr/>
                    <a:lstStyle/>
                    <a:p>
                      <a:pPr>
                        <a:lnSpc>
                          <a:spcPct val="115000"/>
                        </a:lnSpc>
                        <a:spcAft>
                          <a:spcPts val="0"/>
                        </a:spcAft>
                      </a:pPr>
                      <a:r>
                        <a:rPr lang="en-GB" sz="800" dirty="0"/>
                        <a:t>SQL Art.</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800" dirty="0"/>
                        <a:t>0</a:t>
                      </a:r>
                      <a:endParaRPr lang="fr-FR" sz="10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0">
                <a:tc>
                  <a:txBody>
                    <a:bodyPr/>
                    <a:lstStyle/>
                    <a:p>
                      <a:pPr>
                        <a:lnSpc>
                          <a:spcPct val="115000"/>
                        </a:lnSpc>
                        <a:spcAft>
                          <a:spcPts val="0"/>
                        </a:spcAft>
                      </a:pPr>
                      <a:r>
                        <a:rPr lang="en-GB" sz="800" dirty="0"/>
                        <a:t>Tables</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800" dirty="0"/>
                        <a:t>0</a:t>
                      </a:r>
                      <a:endParaRPr lang="fr-FR" sz="10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
        <p:nvSpPr>
          <p:cNvPr id="35" name="Rectangle 6"/>
          <p:cNvSpPr>
            <a:spLocks noChangeArrowheads="1"/>
          </p:cNvSpPr>
          <p:nvPr/>
        </p:nvSpPr>
        <p:spPr bwMode="auto">
          <a:xfrm>
            <a:off x="7789040" y="1441027"/>
            <a:ext cx="1187624" cy="26161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fontAlgn="base">
              <a:spcBef>
                <a:spcPct val="0"/>
              </a:spcBef>
              <a:spcAft>
                <a:spcPct val="0"/>
              </a:spcAft>
            </a:pPr>
            <a:r>
              <a:rPr lang="en-GB" sz="1100" b="1" cap="small" dirty="0">
                <a:solidFill>
                  <a:srgbClr val="293C47"/>
                </a:solidFill>
                <a:ea typeface="Calibri" pitchFamily="34" charset="0"/>
                <a:cs typeface="Times New Roman" pitchFamily="18" charset="0"/>
              </a:rPr>
              <a:t>Technical Size</a:t>
            </a:r>
            <a:endParaRPr lang="en-GB" cap="small" dirty="0">
              <a:solidFill>
                <a:srgbClr val="293C47"/>
              </a:solidFill>
              <a:cs typeface="Arial" pitchFamily="34" charset="0"/>
            </a:endParaRPr>
          </a:p>
        </p:txBody>
      </p:sp>
      <p:sp>
        <p:nvSpPr>
          <p:cNvPr id="36" name="Rectangle 6"/>
          <p:cNvSpPr>
            <a:spLocks noChangeArrowheads="1"/>
          </p:cNvSpPr>
          <p:nvPr/>
        </p:nvSpPr>
        <p:spPr bwMode="auto">
          <a:xfrm>
            <a:off x="9927306" y="1983871"/>
            <a:ext cx="2138264" cy="26161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fontAlgn="base">
              <a:spcBef>
                <a:spcPct val="0"/>
              </a:spcBef>
              <a:spcAft>
                <a:spcPct val="0"/>
              </a:spcAft>
            </a:pPr>
            <a:r>
              <a:rPr lang="en-GB" sz="1100" b="1" cap="small" dirty="0">
                <a:solidFill>
                  <a:srgbClr val="293C47"/>
                </a:solidFill>
                <a:ea typeface="Calibri" pitchFamily="34" charset="0"/>
                <a:cs typeface="Times New Roman" pitchFamily="18" charset="0"/>
              </a:rPr>
              <a:t>Statistics on Violations</a:t>
            </a:r>
            <a:endParaRPr lang="en-GB" cap="small" dirty="0">
              <a:solidFill>
                <a:srgbClr val="293C47"/>
              </a:solidFill>
              <a:cs typeface="Arial" pitchFamily="34" charset="0"/>
            </a:endParaRPr>
          </a:p>
        </p:txBody>
      </p:sp>
      <p:graphicFrame>
        <p:nvGraphicFramePr>
          <p:cNvPr id="37" name="Table 36" descr="TABLE;VIOLATION_STATISTICS"/>
          <p:cNvGraphicFramePr>
            <a:graphicFrameLocks noGrp="1"/>
          </p:cNvGraphicFramePr>
          <p:nvPr>
            <p:extLst>
              <p:ext uri="{D42A27DB-BD31-4B8C-83A1-F6EECF244321}">
                <p14:modId xmlns:p14="http://schemas.microsoft.com/office/powerpoint/2010/main" val="1768212446"/>
              </p:ext>
            </p:extLst>
          </p:nvPr>
        </p:nvGraphicFramePr>
        <p:xfrm>
          <a:off x="9927306" y="2245480"/>
          <a:ext cx="1872208" cy="805437"/>
        </p:xfrm>
        <a:graphic>
          <a:graphicData uri="http://schemas.openxmlformats.org/drawingml/2006/table">
            <a:tbl>
              <a:tblPr firstRow="1" bandRow="1">
                <a:tableStyleId>{1E171933-4619-4E11-9A3F-F7608DF75F80}</a:tableStyleId>
              </a:tblPr>
              <a:tblGrid>
                <a:gridCol w="1080120">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0">
                <a:tc>
                  <a:txBody>
                    <a:bodyPr/>
                    <a:lstStyle/>
                    <a:p>
                      <a:pPr>
                        <a:lnSpc>
                          <a:spcPct val="115000"/>
                        </a:lnSpc>
                        <a:spcAft>
                          <a:spcPts val="0"/>
                        </a:spcAft>
                      </a:pPr>
                      <a:r>
                        <a:rPr lang="en-GB" sz="900" dirty="0"/>
                        <a:t>Name</a:t>
                      </a:r>
                      <a:endParaRPr lang="fr-FR" sz="1050"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900" dirty="0"/>
                        <a:t>Number</a:t>
                      </a:r>
                      <a:endParaRPr lang="fr-FR" sz="1050" dirty="0">
                        <a:solidFill>
                          <a:schemeClr val="bg1"/>
                        </a:solidFill>
                        <a:latin typeface="Calibri"/>
                        <a:ea typeface="Calibri"/>
                        <a:cs typeface="Times New Roman"/>
                      </a:endParaRPr>
                    </a:p>
                  </a:txBody>
                  <a:tcPr marL="68580" marR="68580" marT="0" marB="0"/>
                </a:tc>
                <a:extLst>
                  <a:ext uri="{0D108BD9-81ED-4DB2-BD59-A6C34878D82A}">
                    <a16:rowId xmlns:a16="http://schemas.microsoft.com/office/drawing/2014/main" val="10000"/>
                  </a:ext>
                </a:extLst>
              </a:tr>
              <a:tr h="0">
                <a:tc>
                  <a:txBody>
                    <a:bodyPr/>
                    <a:lstStyle/>
                    <a:p>
                      <a:pPr>
                        <a:lnSpc>
                          <a:spcPct val="115000"/>
                        </a:lnSpc>
                        <a:spcAft>
                          <a:spcPts val="0"/>
                        </a:spcAft>
                      </a:pPr>
                      <a:r>
                        <a:rPr lang="en-GB" sz="800" dirty="0"/>
                        <a:t>Critical Violations</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800" dirty="0"/>
                        <a:t>0</a:t>
                      </a:r>
                      <a:endParaRPr lang="fr-FR" sz="10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0">
                <a:tc>
                  <a:txBody>
                    <a:bodyPr/>
                    <a:lstStyle/>
                    <a:p>
                      <a:pPr>
                        <a:lnSpc>
                          <a:spcPct val="115000"/>
                        </a:lnSpc>
                        <a:spcAft>
                          <a:spcPts val="0"/>
                        </a:spcAft>
                      </a:pPr>
                      <a:r>
                        <a:rPr lang="en-GB" sz="800" dirty="0"/>
                        <a:t>per Files</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800" dirty="0"/>
                        <a:t>0</a:t>
                      </a:r>
                      <a:endParaRPr lang="fr-FR" sz="10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0">
                <a:tc>
                  <a:txBody>
                    <a:bodyPr/>
                    <a:lstStyle/>
                    <a:p>
                      <a:pPr>
                        <a:lnSpc>
                          <a:spcPct val="115000"/>
                        </a:lnSpc>
                        <a:spcAft>
                          <a:spcPts val="0"/>
                        </a:spcAft>
                      </a:pPr>
                      <a:r>
                        <a:rPr lang="en-GB" sz="800" dirty="0"/>
                        <a:t>Per </a:t>
                      </a:r>
                      <a:r>
                        <a:rPr lang="en-GB" sz="800" dirty="0" err="1"/>
                        <a:t>kLOC</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800" dirty="0"/>
                        <a:t>0</a:t>
                      </a:r>
                      <a:endParaRPr lang="fr-FR" sz="10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0">
                <a:tc>
                  <a:txBody>
                    <a:bodyPr/>
                    <a:lstStyle/>
                    <a:p>
                      <a:pPr>
                        <a:lnSpc>
                          <a:spcPct val="115000"/>
                        </a:lnSpc>
                        <a:spcAft>
                          <a:spcPts val="0"/>
                        </a:spcAft>
                      </a:pPr>
                      <a:r>
                        <a:rPr lang="en-GB" sz="800" dirty="0"/>
                        <a:t>Complex Objects</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800" dirty="0"/>
                        <a:t>0</a:t>
                      </a:r>
                      <a:endParaRPr lang="fr-FR" sz="10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0">
                <a:tc>
                  <a:txBody>
                    <a:bodyPr/>
                    <a:lstStyle/>
                    <a:p>
                      <a:pPr>
                        <a:lnSpc>
                          <a:spcPct val="115000"/>
                        </a:lnSpc>
                        <a:spcAft>
                          <a:spcPts val="0"/>
                        </a:spcAft>
                      </a:pPr>
                      <a:r>
                        <a:rPr lang="en-GB" sz="800" dirty="0"/>
                        <a:t>with violations</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800" dirty="0"/>
                        <a:t>0</a:t>
                      </a:r>
                      <a:endParaRPr lang="fr-FR" sz="10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
        <p:nvSpPr>
          <p:cNvPr id="3" name="Rectangle 2">
            <a:extLst>
              <a:ext uri="{FF2B5EF4-FFF2-40B4-BE49-F238E27FC236}">
                <a16:creationId xmlns:a16="http://schemas.microsoft.com/office/drawing/2014/main" id="{261A2AFA-2844-47EE-92A0-18D32F747E75}"/>
              </a:ext>
            </a:extLst>
          </p:cNvPr>
          <p:cNvSpPr/>
          <p:nvPr/>
        </p:nvSpPr>
        <p:spPr>
          <a:xfrm>
            <a:off x="5200650" y="4558101"/>
            <a:ext cx="5648325" cy="15677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400" dirty="0">
                <a:solidFill>
                  <a:srgbClr val="293C47"/>
                </a:solidFill>
              </a:rPr>
              <a:t>Comment</a:t>
            </a:r>
          </a:p>
        </p:txBody>
      </p:sp>
    </p:spTree>
    <p:extLst>
      <p:ext uri="{BB962C8B-B14F-4D97-AF65-F5344CB8AC3E}">
        <p14:creationId xmlns:p14="http://schemas.microsoft.com/office/powerpoint/2010/main" val="1105762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Risk</a:t>
            </a:r>
            <a:r>
              <a:rPr lang="fr-FR" dirty="0"/>
              <a:t> Drivers </a:t>
            </a:r>
            <a:r>
              <a:rPr lang="fr-FR" dirty="0" err="1"/>
              <a:t>analysis</a:t>
            </a:r>
            <a:endParaRPr lang="en-US" dirty="0"/>
          </a:p>
        </p:txBody>
      </p:sp>
      <p:sp>
        <p:nvSpPr>
          <p:cNvPr id="7" name="TextBox 6"/>
          <p:cNvSpPr txBox="1"/>
          <p:nvPr/>
        </p:nvSpPr>
        <p:spPr>
          <a:xfrm>
            <a:off x="1008314" y="1277472"/>
            <a:ext cx="1584176" cy="307777"/>
          </a:xfrm>
          <a:prstGeom prst="rect">
            <a:avLst/>
          </a:prstGeom>
          <a:noFill/>
        </p:spPr>
        <p:txBody>
          <a:bodyPr wrap="square" rtlCol="0">
            <a:spAutoFit/>
          </a:bodyPr>
          <a:lstStyle/>
          <a:p>
            <a:r>
              <a:rPr lang="en-US" sz="1400" b="1" dirty="0">
                <a:solidFill>
                  <a:srgbClr val="CF7600"/>
                </a:solidFill>
              </a:rPr>
              <a:t>Performance:</a:t>
            </a:r>
          </a:p>
        </p:txBody>
      </p:sp>
      <p:sp>
        <p:nvSpPr>
          <p:cNvPr id="8" name="Text"/>
          <p:cNvSpPr>
            <a:spLocks noGrp="1"/>
          </p:cNvSpPr>
          <p:nvPr/>
        </p:nvSpPr>
        <p:spPr>
          <a:xfrm>
            <a:off x="1080321" y="1561452"/>
            <a:ext cx="2592288" cy="317500"/>
          </a:xfrm>
          <a:prstGeom prst="rect">
            <a:avLst/>
          </a:prstGeom>
        </p:spPr>
        <p:txBody>
          <a:bodyPr wrap="square" lIns="0" tIns="0" rIns="0" bIns="0" rtlCol="0" anchor="t"/>
          <a:lstStyle/>
          <a:p>
            <a:pPr>
              <a:defRPr sz="1000">
                <a:solidFill>
                  <a:srgbClr val="000000"/>
                </a:solidFill>
                <a:latin typeface="Corbel"/>
                <a:ea typeface="Corbel"/>
                <a:cs typeface="Corbel"/>
              </a:defRPr>
            </a:pPr>
            <a:r>
              <a:rPr lang="en-US" sz="1000" dirty="0">
                <a:latin typeface="Corbel"/>
                <a:ea typeface="Corbel"/>
                <a:cs typeface="Corbel"/>
              </a:rPr>
              <a:t>Determines the risk of performance issues of an application</a:t>
            </a:r>
          </a:p>
        </p:txBody>
      </p:sp>
      <p:sp>
        <p:nvSpPr>
          <p:cNvPr id="9" name="TextBox 8"/>
          <p:cNvSpPr txBox="1"/>
          <p:nvPr/>
        </p:nvSpPr>
        <p:spPr>
          <a:xfrm>
            <a:off x="4611349" y="1293620"/>
            <a:ext cx="1512168" cy="307777"/>
          </a:xfrm>
          <a:prstGeom prst="rect">
            <a:avLst/>
          </a:prstGeom>
          <a:noFill/>
        </p:spPr>
        <p:txBody>
          <a:bodyPr wrap="square" rtlCol="0">
            <a:spAutoFit/>
          </a:bodyPr>
          <a:lstStyle/>
          <a:p>
            <a:r>
              <a:rPr lang="en-US" sz="1400" b="1" dirty="0">
                <a:solidFill>
                  <a:srgbClr val="CF7600"/>
                </a:solidFill>
              </a:rPr>
              <a:t>Robustness: </a:t>
            </a:r>
          </a:p>
        </p:txBody>
      </p:sp>
      <p:sp>
        <p:nvSpPr>
          <p:cNvPr id="10" name="Text"/>
          <p:cNvSpPr>
            <a:spLocks noGrp="1"/>
          </p:cNvSpPr>
          <p:nvPr/>
        </p:nvSpPr>
        <p:spPr>
          <a:xfrm>
            <a:off x="4683357" y="1616025"/>
            <a:ext cx="2952328" cy="317500"/>
          </a:xfrm>
          <a:prstGeom prst="rect">
            <a:avLst/>
          </a:prstGeom>
        </p:spPr>
        <p:txBody>
          <a:bodyPr wrap="square" lIns="0" tIns="0" rIns="0" bIns="0" rtlCol="0" anchor="t"/>
          <a:lstStyle/>
          <a:p>
            <a:pPr>
              <a:defRPr sz="1000">
                <a:solidFill>
                  <a:srgbClr val="000000"/>
                </a:solidFill>
                <a:latin typeface="Corbel"/>
                <a:ea typeface="Corbel"/>
                <a:cs typeface="Corbel"/>
              </a:defRPr>
            </a:pPr>
            <a:r>
              <a:rPr lang="en-US" sz="1000" dirty="0">
                <a:latin typeface="Corbel"/>
                <a:ea typeface="Corbel"/>
                <a:cs typeface="Corbel"/>
              </a:rPr>
              <a:t>Determines the risk of failures or defects that could occur in production</a:t>
            </a:r>
          </a:p>
        </p:txBody>
      </p:sp>
      <p:sp>
        <p:nvSpPr>
          <p:cNvPr id="11" name="TextBox 10"/>
          <p:cNvSpPr txBox="1"/>
          <p:nvPr/>
        </p:nvSpPr>
        <p:spPr>
          <a:xfrm>
            <a:off x="8351393" y="1293620"/>
            <a:ext cx="1512168" cy="307777"/>
          </a:xfrm>
          <a:prstGeom prst="rect">
            <a:avLst/>
          </a:prstGeom>
          <a:noFill/>
        </p:spPr>
        <p:txBody>
          <a:bodyPr wrap="square" rtlCol="0">
            <a:spAutoFit/>
          </a:bodyPr>
          <a:lstStyle/>
          <a:p>
            <a:r>
              <a:rPr lang="en-US" sz="1400" b="1" dirty="0">
                <a:solidFill>
                  <a:srgbClr val="CF7600"/>
                </a:solidFill>
              </a:rPr>
              <a:t>Security:</a:t>
            </a:r>
          </a:p>
        </p:txBody>
      </p:sp>
      <p:sp>
        <p:nvSpPr>
          <p:cNvPr id="12" name="Text"/>
          <p:cNvSpPr>
            <a:spLocks noGrp="1"/>
          </p:cNvSpPr>
          <p:nvPr/>
        </p:nvSpPr>
        <p:spPr>
          <a:xfrm>
            <a:off x="8351393" y="1632174"/>
            <a:ext cx="2952328" cy="317500"/>
          </a:xfrm>
          <a:prstGeom prst="rect">
            <a:avLst/>
          </a:prstGeom>
        </p:spPr>
        <p:txBody>
          <a:bodyPr wrap="square" lIns="0" tIns="0" rIns="0" bIns="0" rtlCol="0" anchor="t"/>
          <a:lstStyle/>
          <a:p>
            <a:pPr>
              <a:defRPr sz="1000">
                <a:solidFill>
                  <a:srgbClr val="000000"/>
                </a:solidFill>
                <a:latin typeface="Corbel"/>
                <a:ea typeface="Corbel"/>
                <a:cs typeface="Corbel"/>
              </a:defRPr>
            </a:pPr>
            <a:r>
              <a:rPr lang="en-US" sz="1000" dirty="0">
                <a:latin typeface="Corbel"/>
                <a:ea typeface="Corbel"/>
                <a:cs typeface="Corbel"/>
              </a:rPr>
              <a:t>Determines the risk of security breaches for an application</a:t>
            </a:r>
          </a:p>
        </p:txBody>
      </p:sp>
      <p:graphicFrame>
        <p:nvGraphicFramePr>
          <p:cNvPr id="13" name="Table 12" descr="TABLE;CRITERIA_GRADE;PAR=60014,COUNT=7"/>
          <p:cNvGraphicFramePr>
            <a:graphicFrameLocks noGrp="1"/>
          </p:cNvGraphicFramePr>
          <p:nvPr>
            <p:extLst>
              <p:ext uri="{D42A27DB-BD31-4B8C-83A1-F6EECF244321}">
                <p14:modId xmlns:p14="http://schemas.microsoft.com/office/powerpoint/2010/main" val="2561957231"/>
              </p:ext>
            </p:extLst>
          </p:nvPr>
        </p:nvGraphicFramePr>
        <p:xfrm>
          <a:off x="1080323" y="2009362"/>
          <a:ext cx="2808311" cy="2016220"/>
        </p:xfrm>
        <a:graphic>
          <a:graphicData uri="http://schemas.openxmlformats.org/drawingml/2006/table">
            <a:tbl>
              <a:tblPr firstRow="1" bandRow="1">
                <a:tableStyleId>{1E171933-4619-4E11-9A3F-F7608DF75F80}</a:tableStyleId>
              </a:tblPr>
              <a:tblGrid>
                <a:gridCol w="1800199">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tblGrid>
              <a:tr h="177141">
                <a:tc>
                  <a:txBody>
                    <a:bodyPr/>
                    <a:lstStyle/>
                    <a:p>
                      <a:pPr marL="0" algn="l" defTabSz="914400" rtl="0" eaLnBrk="1" latinLnBrk="0" hangingPunct="1">
                        <a:lnSpc>
                          <a:spcPct val="115000"/>
                        </a:lnSpc>
                        <a:spcAft>
                          <a:spcPts val="0"/>
                        </a:spcAft>
                      </a:pPr>
                      <a:r>
                        <a:rPr lang="fr-FR" sz="900" kern="1200" dirty="0" err="1"/>
                        <a:t>Technical</a:t>
                      </a:r>
                      <a:r>
                        <a:rPr lang="fr-FR" sz="900" kern="1200" dirty="0"/>
                        <a:t> </a:t>
                      </a:r>
                      <a:r>
                        <a:rPr lang="fr-FR" sz="900" kern="1200" baseline="0" dirty="0"/>
                        <a:t> </a:t>
                      </a:r>
                      <a:r>
                        <a:rPr lang="fr-FR" sz="900" kern="1200" baseline="0" dirty="0" err="1"/>
                        <a:t>Criteria</a:t>
                      </a:r>
                      <a:r>
                        <a:rPr lang="fr-FR" sz="900" kern="1200" baseline="0" dirty="0"/>
                        <a:t> </a:t>
                      </a:r>
                      <a:endParaRPr lang="fr-FR" sz="900" b="0"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900" kern="1200" dirty="0"/>
                        <a:t>Grade</a:t>
                      </a:r>
                      <a:endParaRPr lang="fr-FR" sz="900" b="0"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900" kern="1200" dirty="0" err="1"/>
                        <a:t>Evol</a:t>
                      </a:r>
                      <a:r>
                        <a:rPr lang="fr-FR" sz="900" kern="1200" dirty="0"/>
                        <a:t>.</a:t>
                      </a:r>
                      <a:endParaRPr lang="fr-FR" sz="900" b="0" kern="1200" dirty="0">
                        <a:solidFill>
                          <a:schemeClr val="bg1"/>
                        </a:solidFill>
                      </a:endParaRPr>
                    </a:p>
                  </a:txBody>
                  <a:tcPr marL="68580" marR="68580" marT="0" marB="0" anchor="ctr"/>
                </a:tc>
                <a:extLst>
                  <a:ext uri="{0D108BD9-81ED-4DB2-BD59-A6C34878D82A}">
                    <a16:rowId xmlns:a16="http://schemas.microsoft.com/office/drawing/2014/main" val="10000"/>
                  </a:ext>
                </a:extLst>
              </a:tr>
              <a:tr h="167189">
                <a:tc>
                  <a:txBody>
                    <a:bodyPr/>
                    <a:lstStyle/>
                    <a:p>
                      <a:pPr marL="0" algn="l" defTabSz="914400" rtl="0" eaLnBrk="1" latinLnBrk="0" hangingPunct="1">
                        <a:lnSpc>
                          <a:spcPct val="115000"/>
                        </a:lnSpc>
                        <a:spcAft>
                          <a:spcPts val="0"/>
                        </a:spcAft>
                      </a:pPr>
                      <a:r>
                        <a:rPr lang="en-GB" sz="800" kern="1200" dirty="0"/>
                        <a:t>Technical Criteria 1</a:t>
                      </a:r>
                      <a:endParaRPr lang="fr-FR" sz="8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8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800" kern="1200" dirty="0"/>
                        <a:t>0.0 %</a:t>
                      </a:r>
                    </a:p>
                  </a:txBody>
                  <a:tcPr marL="68580" marR="68580" marT="0" marB="0" anchor="ctr"/>
                </a:tc>
                <a:extLst>
                  <a:ext uri="{0D108BD9-81ED-4DB2-BD59-A6C34878D82A}">
                    <a16:rowId xmlns:a16="http://schemas.microsoft.com/office/drawing/2014/main" val="10001"/>
                  </a:ext>
                </a:extLst>
              </a:tr>
              <a:tr h="167189">
                <a:tc>
                  <a:txBody>
                    <a:bodyPr/>
                    <a:lstStyle/>
                    <a:p>
                      <a:pPr marL="0" algn="l" defTabSz="914400" rtl="0" eaLnBrk="1" latinLnBrk="0" hangingPunct="1">
                        <a:lnSpc>
                          <a:spcPct val="115000"/>
                        </a:lnSpc>
                        <a:spcAft>
                          <a:spcPts val="0"/>
                        </a:spcAft>
                      </a:pPr>
                      <a:r>
                        <a:rPr lang="en-GB" sz="800" kern="1200" dirty="0"/>
                        <a:t>Technical Criteria 2</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7189">
                <a:tc>
                  <a:txBody>
                    <a:bodyPr/>
                    <a:lstStyle/>
                    <a:p>
                      <a:pPr marL="0" algn="l" defTabSz="914400" rtl="0" eaLnBrk="1" latinLnBrk="0" hangingPunct="1">
                        <a:lnSpc>
                          <a:spcPct val="115000"/>
                        </a:lnSpc>
                        <a:spcAft>
                          <a:spcPts val="0"/>
                        </a:spcAft>
                      </a:pPr>
                      <a:r>
                        <a:rPr lang="en-GB" sz="800" kern="1200" dirty="0"/>
                        <a:t>Technical Criteria 3</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7189">
                <a:tc>
                  <a:txBody>
                    <a:bodyPr/>
                    <a:lstStyle/>
                    <a:p>
                      <a:pPr marL="0" algn="l" defTabSz="914400" rtl="0" eaLnBrk="1" latinLnBrk="0" hangingPunct="1">
                        <a:lnSpc>
                          <a:spcPct val="115000"/>
                        </a:lnSpc>
                        <a:spcAft>
                          <a:spcPts val="0"/>
                        </a:spcAft>
                      </a:pPr>
                      <a:r>
                        <a:rPr lang="en-GB" sz="800" kern="1200" dirty="0"/>
                        <a:t>Technical Criteria 4</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7189">
                <a:tc>
                  <a:txBody>
                    <a:bodyPr/>
                    <a:lstStyle/>
                    <a:p>
                      <a:pPr marL="0" algn="l" defTabSz="914400" rtl="0" eaLnBrk="1" latinLnBrk="0" hangingPunct="1">
                        <a:lnSpc>
                          <a:spcPct val="115000"/>
                        </a:lnSpc>
                        <a:spcAft>
                          <a:spcPts val="0"/>
                        </a:spcAft>
                      </a:pPr>
                      <a:r>
                        <a:rPr lang="en-GB" sz="800" kern="1200" dirty="0"/>
                        <a:t>Technical Criteria 5</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7189">
                <a:tc>
                  <a:txBody>
                    <a:bodyPr/>
                    <a:lstStyle/>
                    <a:p>
                      <a:pPr marL="0" algn="l" defTabSz="914400" rtl="0" eaLnBrk="1" latinLnBrk="0" hangingPunct="1">
                        <a:lnSpc>
                          <a:spcPct val="115000"/>
                        </a:lnSpc>
                        <a:spcAft>
                          <a:spcPts val="0"/>
                        </a:spcAft>
                      </a:pPr>
                      <a:r>
                        <a:rPr lang="en-GB" sz="800" kern="1200" dirty="0"/>
                        <a:t>Technical Criteria 6</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7189">
                <a:tc>
                  <a:txBody>
                    <a:bodyPr/>
                    <a:lstStyle/>
                    <a:p>
                      <a:pPr marL="0" algn="l" defTabSz="914400" rtl="0" eaLnBrk="1" latinLnBrk="0" hangingPunct="1">
                        <a:lnSpc>
                          <a:spcPct val="115000"/>
                        </a:lnSpc>
                        <a:spcAft>
                          <a:spcPts val="0"/>
                        </a:spcAft>
                      </a:pPr>
                      <a:r>
                        <a:rPr lang="en-GB" sz="800" kern="1200" dirty="0"/>
                        <a:t>Technical Criteria 7</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7189">
                <a:tc>
                  <a:txBody>
                    <a:bodyPr/>
                    <a:lstStyle/>
                    <a:p>
                      <a:pPr marL="0" algn="l" defTabSz="914400" rtl="0" eaLnBrk="1" latinLnBrk="0" hangingPunct="1">
                        <a:lnSpc>
                          <a:spcPct val="115000"/>
                        </a:lnSpc>
                        <a:spcAft>
                          <a:spcPts val="0"/>
                        </a:spcAft>
                      </a:pPr>
                      <a:r>
                        <a:rPr lang="en-GB" sz="800" kern="1200" dirty="0"/>
                        <a:t>Technical Criteria 8</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7189">
                <a:tc>
                  <a:txBody>
                    <a:bodyPr/>
                    <a:lstStyle/>
                    <a:p>
                      <a:pPr marL="0" algn="l" defTabSz="914400" rtl="0" eaLnBrk="1" latinLnBrk="0" hangingPunct="1">
                        <a:lnSpc>
                          <a:spcPct val="115000"/>
                        </a:lnSpc>
                        <a:spcAft>
                          <a:spcPts val="0"/>
                        </a:spcAft>
                      </a:pPr>
                      <a:r>
                        <a:rPr lang="en-GB" sz="800" kern="1200" dirty="0"/>
                        <a:t>Technical Criteria 9</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7189">
                <a:tc>
                  <a:txBody>
                    <a:bodyPr/>
                    <a:lstStyle/>
                    <a:p>
                      <a:pPr marL="0" algn="l" defTabSz="914400" rtl="0" eaLnBrk="1" latinLnBrk="0" hangingPunct="1">
                        <a:lnSpc>
                          <a:spcPct val="115000"/>
                        </a:lnSpc>
                        <a:spcAft>
                          <a:spcPts val="0"/>
                        </a:spcAft>
                      </a:pPr>
                      <a:r>
                        <a:rPr lang="en-GB" sz="800" kern="1200" dirty="0"/>
                        <a:t>Technical Criteria 10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7189">
                <a:tc>
                  <a:txBody>
                    <a:bodyPr/>
                    <a:lstStyle/>
                    <a:p>
                      <a:pPr marL="0" algn="l" defTabSz="914400" rtl="0" eaLnBrk="1" latinLnBrk="0" hangingPunct="1">
                        <a:lnSpc>
                          <a:spcPct val="115000"/>
                        </a:lnSpc>
                        <a:spcAft>
                          <a:spcPts val="0"/>
                        </a:spcAft>
                      </a:pPr>
                      <a:r>
                        <a:rPr lang="en-GB" sz="800" kern="1200" dirty="0"/>
                        <a:t>Technical Criteria 11</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bl>
          </a:graphicData>
        </a:graphic>
      </p:graphicFrame>
      <p:graphicFrame>
        <p:nvGraphicFramePr>
          <p:cNvPr id="14" name="Table 13" descr="TABLE;CRITERIA_GRADE;PAR=60016,COUNT=7"/>
          <p:cNvGraphicFramePr>
            <a:graphicFrameLocks noGrp="1"/>
          </p:cNvGraphicFramePr>
          <p:nvPr>
            <p:extLst>
              <p:ext uri="{D42A27DB-BD31-4B8C-83A1-F6EECF244321}">
                <p14:modId xmlns:p14="http://schemas.microsoft.com/office/powerpoint/2010/main" val="1703354148"/>
              </p:ext>
            </p:extLst>
          </p:nvPr>
        </p:nvGraphicFramePr>
        <p:xfrm>
          <a:off x="8351394" y="2013701"/>
          <a:ext cx="2835829" cy="2008237"/>
        </p:xfrm>
        <a:graphic>
          <a:graphicData uri="http://schemas.openxmlformats.org/drawingml/2006/table">
            <a:tbl>
              <a:tblPr firstRow="1" bandRow="1">
                <a:tableStyleId>{1E171933-4619-4E11-9A3F-F7608DF75F80}</a:tableStyleId>
              </a:tblPr>
              <a:tblGrid>
                <a:gridCol w="1755709">
                  <a:extLst>
                    <a:ext uri="{9D8B030D-6E8A-4147-A177-3AD203B41FA5}">
                      <a16:colId xmlns:a16="http://schemas.microsoft.com/office/drawing/2014/main" val="20000"/>
                    </a:ext>
                  </a:extLst>
                </a:gridCol>
                <a:gridCol w="572484">
                  <a:extLst>
                    <a:ext uri="{9D8B030D-6E8A-4147-A177-3AD203B41FA5}">
                      <a16:colId xmlns:a16="http://schemas.microsoft.com/office/drawing/2014/main" val="20001"/>
                    </a:ext>
                  </a:extLst>
                </a:gridCol>
                <a:gridCol w="507636">
                  <a:extLst>
                    <a:ext uri="{9D8B030D-6E8A-4147-A177-3AD203B41FA5}">
                      <a16:colId xmlns:a16="http://schemas.microsoft.com/office/drawing/2014/main" val="20002"/>
                    </a:ext>
                  </a:extLst>
                </a:gridCol>
              </a:tblGrid>
              <a:tr h="182567">
                <a:tc>
                  <a:txBody>
                    <a:bodyPr/>
                    <a:lstStyle/>
                    <a:p>
                      <a:pPr marL="0" algn="l" defTabSz="914400" rtl="0" eaLnBrk="1" latinLnBrk="0" hangingPunct="1">
                        <a:lnSpc>
                          <a:spcPct val="115000"/>
                        </a:lnSpc>
                        <a:spcAft>
                          <a:spcPts val="0"/>
                        </a:spcAft>
                      </a:pPr>
                      <a:r>
                        <a:rPr lang="fr-FR" sz="900" kern="1200" dirty="0" err="1"/>
                        <a:t>Technical</a:t>
                      </a:r>
                      <a:r>
                        <a:rPr lang="fr-FR" sz="900" kern="1200" dirty="0"/>
                        <a:t> </a:t>
                      </a:r>
                      <a:r>
                        <a:rPr lang="fr-FR" sz="900" kern="1200" baseline="0" dirty="0"/>
                        <a:t> </a:t>
                      </a:r>
                      <a:r>
                        <a:rPr lang="fr-FR" sz="900" kern="1200" baseline="0" dirty="0" err="1"/>
                        <a:t>Criteria</a:t>
                      </a:r>
                      <a:r>
                        <a:rPr lang="fr-FR" sz="900" kern="1200" baseline="0" dirty="0"/>
                        <a:t> </a:t>
                      </a:r>
                      <a:endParaRPr lang="fr-FR" sz="9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900" kern="1200" dirty="0"/>
                        <a:t>Grade</a:t>
                      </a:r>
                      <a:endParaRPr lang="fr-FR" sz="9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900" kern="1200" dirty="0" err="1"/>
                        <a:t>Evol</a:t>
                      </a:r>
                      <a:r>
                        <a:rPr lang="fr-FR" sz="900" kern="1200" dirty="0"/>
                        <a:t>.</a:t>
                      </a:r>
                      <a:endParaRPr lang="fr-FR" sz="900" b="1" kern="1200" dirty="0">
                        <a:solidFill>
                          <a:schemeClr val="bg1"/>
                        </a:solidFill>
                      </a:endParaRPr>
                    </a:p>
                  </a:txBody>
                  <a:tcPr marL="68580" marR="68580" marT="0" marB="0" anchor="ctr"/>
                </a:tc>
                <a:extLst>
                  <a:ext uri="{0D108BD9-81ED-4DB2-BD59-A6C34878D82A}">
                    <a16:rowId xmlns:a16="http://schemas.microsoft.com/office/drawing/2014/main" val="10000"/>
                  </a:ext>
                </a:extLst>
              </a:tr>
              <a:tr h="165970">
                <a:tc>
                  <a:txBody>
                    <a:bodyPr/>
                    <a:lstStyle/>
                    <a:p>
                      <a:pPr marL="0" algn="l" defTabSz="914400" rtl="0" eaLnBrk="1" latinLnBrk="0" hangingPunct="1">
                        <a:lnSpc>
                          <a:spcPct val="115000"/>
                        </a:lnSpc>
                        <a:spcAft>
                          <a:spcPts val="0"/>
                        </a:spcAft>
                      </a:pPr>
                      <a:r>
                        <a:rPr lang="en-GB" sz="800" kern="1200" dirty="0"/>
                        <a:t>Technical Criteria 1</a:t>
                      </a:r>
                      <a:endParaRPr lang="fr-FR" sz="8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8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800" kern="1200" dirty="0"/>
                        <a:t>0.0 %</a:t>
                      </a:r>
                    </a:p>
                  </a:txBody>
                  <a:tcPr marL="68580" marR="68580" marT="0" marB="0" anchor="ctr"/>
                </a:tc>
                <a:extLst>
                  <a:ext uri="{0D108BD9-81ED-4DB2-BD59-A6C34878D82A}">
                    <a16:rowId xmlns:a16="http://schemas.microsoft.com/office/drawing/2014/main" val="10001"/>
                  </a:ext>
                </a:extLst>
              </a:tr>
              <a:tr h="165970">
                <a:tc>
                  <a:txBody>
                    <a:bodyPr/>
                    <a:lstStyle/>
                    <a:p>
                      <a:pPr marL="0" algn="l" defTabSz="914400" rtl="0" eaLnBrk="1" latinLnBrk="0" hangingPunct="1">
                        <a:lnSpc>
                          <a:spcPct val="115000"/>
                        </a:lnSpc>
                        <a:spcAft>
                          <a:spcPts val="0"/>
                        </a:spcAft>
                      </a:pPr>
                      <a:r>
                        <a:rPr lang="en-GB" sz="800" kern="1200" dirty="0"/>
                        <a:t>Technical Criteria 2</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5970">
                <a:tc>
                  <a:txBody>
                    <a:bodyPr/>
                    <a:lstStyle/>
                    <a:p>
                      <a:pPr marL="0" algn="l" defTabSz="914400" rtl="0" eaLnBrk="1" latinLnBrk="0" hangingPunct="1">
                        <a:lnSpc>
                          <a:spcPct val="115000"/>
                        </a:lnSpc>
                        <a:spcAft>
                          <a:spcPts val="0"/>
                        </a:spcAft>
                      </a:pPr>
                      <a:r>
                        <a:rPr lang="en-GB" sz="800" kern="1200" dirty="0"/>
                        <a:t>Technical Criteria 3</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5970">
                <a:tc>
                  <a:txBody>
                    <a:bodyPr/>
                    <a:lstStyle/>
                    <a:p>
                      <a:pPr marL="0" algn="l" defTabSz="914400" rtl="0" eaLnBrk="1" latinLnBrk="0" hangingPunct="1">
                        <a:lnSpc>
                          <a:spcPct val="115000"/>
                        </a:lnSpc>
                        <a:spcAft>
                          <a:spcPts val="0"/>
                        </a:spcAft>
                      </a:pPr>
                      <a:r>
                        <a:rPr lang="en-GB" sz="800" kern="1200" dirty="0"/>
                        <a:t>Technical Criteria 4</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5970">
                <a:tc>
                  <a:txBody>
                    <a:bodyPr/>
                    <a:lstStyle/>
                    <a:p>
                      <a:pPr marL="0" algn="l" defTabSz="914400" rtl="0" eaLnBrk="1" latinLnBrk="0" hangingPunct="1">
                        <a:lnSpc>
                          <a:spcPct val="115000"/>
                        </a:lnSpc>
                        <a:spcAft>
                          <a:spcPts val="0"/>
                        </a:spcAft>
                      </a:pPr>
                      <a:r>
                        <a:rPr lang="en-GB" sz="800" kern="1200" dirty="0"/>
                        <a:t>Technical Criteria 5</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5970">
                <a:tc>
                  <a:txBody>
                    <a:bodyPr/>
                    <a:lstStyle/>
                    <a:p>
                      <a:pPr marL="0" algn="l" defTabSz="914400" rtl="0" eaLnBrk="1" latinLnBrk="0" hangingPunct="1">
                        <a:lnSpc>
                          <a:spcPct val="115000"/>
                        </a:lnSpc>
                        <a:spcAft>
                          <a:spcPts val="0"/>
                        </a:spcAft>
                      </a:pPr>
                      <a:r>
                        <a:rPr lang="en-GB" sz="800" kern="1200" dirty="0"/>
                        <a:t>Technical Criteria 6</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5970">
                <a:tc>
                  <a:txBody>
                    <a:bodyPr/>
                    <a:lstStyle/>
                    <a:p>
                      <a:pPr marL="0" algn="l" defTabSz="914400" rtl="0" eaLnBrk="1" latinLnBrk="0" hangingPunct="1">
                        <a:lnSpc>
                          <a:spcPct val="115000"/>
                        </a:lnSpc>
                        <a:spcAft>
                          <a:spcPts val="0"/>
                        </a:spcAft>
                      </a:pPr>
                      <a:r>
                        <a:rPr lang="en-GB" sz="800" kern="1200" dirty="0"/>
                        <a:t>Technical Criteria 7</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5970">
                <a:tc>
                  <a:txBody>
                    <a:bodyPr/>
                    <a:lstStyle/>
                    <a:p>
                      <a:pPr marL="0" algn="l" defTabSz="914400" rtl="0" eaLnBrk="1" latinLnBrk="0" hangingPunct="1">
                        <a:lnSpc>
                          <a:spcPct val="115000"/>
                        </a:lnSpc>
                        <a:spcAft>
                          <a:spcPts val="0"/>
                        </a:spcAft>
                      </a:pPr>
                      <a:r>
                        <a:rPr lang="en-GB" sz="800" kern="1200" dirty="0"/>
                        <a:t>Technical Criteria 8</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5970">
                <a:tc>
                  <a:txBody>
                    <a:bodyPr/>
                    <a:lstStyle/>
                    <a:p>
                      <a:pPr marL="0" algn="l" defTabSz="914400" rtl="0" eaLnBrk="1" latinLnBrk="0" hangingPunct="1">
                        <a:lnSpc>
                          <a:spcPct val="115000"/>
                        </a:lnSpc>
                        <a:spcAft>
                          <a:spcPts val="0"/>
                        </a:spcAft>
                      </a:pPr>
                      <a:r>
                        <a:rPr lang="en-GB" sz="800" kern="1200" dirty="0"/>
                        <a:t>Technical Criteria 9</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5970">
                <a:tc>
                  <a:txBody>
                    <a:bodyPr/>
                    <a:lstStyle/>
                    <a:p>
                      <a:pPr marL="0" algn="l" defTabSz="914400" rtl="0" eaLnBrk="1" latinLnBrk="0" hangingPunct="1">
                        <a:lnSpc>
                          <a:spcPct val="115000"/>
                        </a:lnSpc>
                        <a:spcAft>
                          <a:spcPts val="0"/>
                        </a:spcAft>
                      </a:pPr>
                      <a:r>
                        <a:rPr lang="en-GB" sz="800" kern="1200" dirty="0"/>
                        <a:t>Technical Criteria 10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5970">
                <a:tc>
                  <a:txBody>
                    <a:bodyPr/>
                    <a:lstStyle/>
                    <a:p>
                      <a:pPr marL="0" algn="l" defTabSz="914400" rtl="0" eaLnBrk="1" latinLnBrk="0" hangingPunct="1">
                        <a:lnSpc>
                          <a:spcPct val="115000"/>
                        </a:lnSpc>
                        <a:spcAft>
                          <a:spcPts val="0"/>
                        </a:spcAft>
                      </a:pPr>
                      <a:r>
                        <a:rPr lang="en-GB" sz="800" kern="1200" dirty="0"/>
                        <a:t>Technical Criteria 11</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bl>
          </a:graphicData>
        </a:graphic>
      </p:graphicFrame>
      <p:graphicFrame>
        <p:nvGraphicFramePr>
          <p:cNvPr id="15" name="Table 14" descr="TABLE;CRITERIA_GRADE;PAR=60013,COUNT=7"/>
          <p:cNvGraphicFramePr>
            <a:graphicFrameLocks noGrp="1"/>
          </p:cNvGraphicFramePr>
          <p:nvPr>
            <p:extLst>
              <p:ext uri="{D42A27DB-BD31-4B8C-83A1-F6EECF244321}">
                <p14:modId xmlns:p14="http://schemas.microsoft.com/office/powerpoint/2010/main" val="4207128878"/>
              </p:ext>
            </p:extLst>
          </p:nvPr>
        </p:nvGraphicFramePr>
        <p:xfrm>
          <a:off x="4683358" y="2013700"/>
          <a:ext cx="2808312" cy="2016220"/>
        </p:xfrm>
        <a:graphic>
          <a:graphicData uri="http://schemas.openxmlformats.org/drawingml/2006/table">
            <a:tbl>
              <a:tblPr firstRow="1" bandRow="1">
                <a:tableStyleId>{1E171933-4619-4E11-9A3F-F7608DF75F80}</a:tableStyleId>
              </a:tblPr>
              <a:tblGrid>
                <a:gridCol w="1656183">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504057">
                  <a:extLst>
                    <a:ext uri="{9D8B030D-6E8A-4147-A177-3AD203B41FA5}">
                      <a16:colId xmlns:a16="http://schemas.microsoft.com/office/drawing/2014/main" val="20002"/>
                    </a:ext>
                  </a:extLst>
                </a:gridCol>
              </a:tblGrid>
              <a:tr h="177141">
                <a:tc>
                  <a:txBody>
                    <a:bodyPr/>
                    <a:lstStyle/>
                    <a:p>
                      <a:pPr marL="0" algn="l" defTabSz="914400" rtl="0" eaLnBrk="1" latinLnBrk="0" hangingPunct="1">
                        <a:lnSpc>
                          <a:spcPct val="115000"/>
                        </a:lnSpc>
                        <a:spcAft>
                          <a:spcPts val="0"/>
                        </a:spcAft>
                      </a:pPr>
                      <a:r>
                        <a:rPr lang="fr-FR" sz="900" kern="1200" dirty="0" err="1"/>
                        <a:t>Technical</a:t>
                      </a:r>
                      <a:r>
                        <a:rPr lang="fr-FR" sz="900" kern="1200" dirty="0"/>
                        <a:t> </a:t>
                      </a:r>
                      <a:r>
                        <a:rPr lang="fr-FR" sz="900" kern="1200" baseline="0" dirty="0"/>
                        <a:t> </a:t>
                      </a:r>
                      <a:r>
                        <a:rPr lang="fr-FR" sz="900" kern="1200" baseline="0" dirty="0" err="1"/>
                        <a:t>Criteria</a:t>
                      </a:r>
                      <a:endParaRPr lang="fr-FR" sz="9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900" kern="1200" dirty="0"/>
                        <a:t>Grade</a:t>
                      </a:r>
                      <a:endParaRPr lang="fr-FR" sz="9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900" kern="1200" dirty="0" err="1"/>
                        <a:t>Evol</a:t>
                      </a:r>
                      <a:r>
                        <a:rPr lang="fr-FR" sz="900" kern="1200" dirty="0"/>
                        <a:t>.</a:t>
                      </a:r>
                      <a:endParaRPr lang="fr-FR" sz="900" b="1" kern="1200" dirty="0">
                        <a:solidFill>
                          <a:schemeClr val="bg1"/>
                        </a:solidFill>
                      </a:endParaRPr>
                    </a:p>
                  </a:txBody>
                  <a:tcPr marL="68580" marR="68580" marT="0" marB="0" anchor="ctr"/>
                </a:tc>
                <a:extLst>
                  <a:ext uri="{0D108BD9-81ED-4DB2-BD59-A6C34878D82A}">
                    <a16:rowId xmlns:a16="http://schemas.microsoft.com/office/drawing/2014/main" val="10000"/>
                  </a:ext>
                </a:extLst>
              </a:tr>
              <a:tr h="167189">
                <a:tc>
                  <a:txBody>
                    <a:bodyPr/>
                    <a:lstStyle/>
                    <a:p>
                      <a:pPr marL="0" algn="l" defTabSz="914400" rtl="0" eaLnBrk="1" latinLnBrk="0" hangingPunct="1">
                        <a:lnSpc>
                          <a:spcPct val="115000"/>
                        </a:lnSpc>
                        <a:spcAft>
                          <a:spcPts val="0"/>
                        </a:spcAft>
                      </a:pPr>
                      <a:r>
                        <a:rPr lang="en-GB" sz="800" kern="1200" dirty="0"/>
                        <a:t>Technical Criteria 1</a:t>
                      </a:r>
                      <a:endParaRPr lang="fr-FR" sz="8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8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800" kern="1200" dirty="0"/>
                        <a:t>0.0 %</a:t>
                      </a:r>
                    </a:p>
                  </a:txBody>
                  <a:tcPr marL="68580" marR="68580" marT="0" marB="0" anchor="ctr"/>
                </a:tc>
                <a:extLst>
                  <a:ext uri="{0D108BD9-81ED-4DB2-BD59-A6C34878D82A}">
                    <a16:rowId xmlns:a16="http://schemas.microsoft.com/office/drawing/2014/main" val="10001"/>
                  </a:ext>
                </a:extLst>
              </a:tr>
              <a:tr h="167189">
                <a:tc>
                  <a:txBody>
                    <a:bodyPr/>
                    <a:lstStyle/>
                    <a:p>
                      <a:pPr marL="0" algn="l" defTabSz="914400" rtl="0" eaLnBrk="1" latinLnBrk="0" hangingPunct="1">
                        <a:lnSpc>
                          <a:spcPct val="115000"/>
                        </a:lnSpc>
                        <a:spcAft>
                          <a:spcPts val="0"/>
                        </a:spcAft>
                      </a:pPr>
                      <a:r>
                        <a:rPr lang="en-GB" sz="800" kern="1200" dirty="0"/>
                        <a:t>Technical Criteria 2</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7189">
                <a:tc>
                  <a:txBody>
                    <a:bodyPr/>
                    <a:lstStyle/>
                    <a:p>
                      <a:pPr marL="0" algn="l" defTabSz="914400" rtl="0" eaLnBrk="1" latinLnBrk="0" hangingPunct="1">
                        <a:lnSpc>
                          <a:spcPct val="115000"/>
                        </a:lnSpc>
                        <a:spcAft>
                          <a:spcPts val="0"/>
                        </a:spcAft>
                      </a:pPr>
                      <a:r>
                        <a:rPr lang="en-GB" sz="800" kern="1200" dirty="0"/>
                        <a:t>Technical Criteria 3</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7189">
                <a:tc>
                  <a:txBody>
                    <a:bodyPr/>
                    <a:lstStyle/>
                    <a:p>
                      <a:pPr marL="0" algn="l" defTabSz="914400" rtl="0" eaLnBrk="1" latinLnBrk="0" hangingPunct="1">
                        <a:lnSpc>
                          <a:spcPct val="115000"/>
                        </a:lnSpc>
                        <a:spcAft>
                          <a:spcPts val="0"/>
                        </a:spcAft>
                      </a:pPr>
                      <a:r>
                        <a:rPr lang="en-GB" sz="800" kern="1200" dirty="0"/>
                        <a:t>Technical Criteria 4</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7189">
                <a:tc>
                  <a:txBody>
                    <a:bodyPr/>
                    <a:lstStyle/>
                    <a:p>
                      <a:pPr marL="0" algn="l" defTabSz="914400" rtl="0" eaLnBrk="1" latinLnBrk="0" hangingPunct="1">
                        <a:lnSpc>
                          <a:spcPct val="115000"/>
                        </a:lnSpc>
                        <a:spcAft>
                          <a:spcPts val="0"/>
                        </a:spcAft>
                      </a:pPr>
                      <a:r>
                        <a:rPr lang="en-GB" sz="800" kern="1200" dirty="0"/>
                        <a:t>Technical Criteria 5</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7189">
                <a:tc>
                  <a:txBody>
                    <a:bodyPr/>
                    <a:lstStyle/>
                    <a:p>
                      <a:pPr marL="0" algn="l" defTabSz="914400" rtl="0" eaLnBrk="1" latinLnBrk="0" hangingPunct="1">
                        <a:lnSpc>
                          <a:spcPct val="115000"/>
                        </a:lnSpc>
                        <a:spcAft>
                          <a:spcPts val="0"/>
                        </a:spcAft>
                      </a:pPr>
                      <a:r>
                        <a:rPr lang="en-GB" sz="800" kern="1200" dirty="0"/>
                        <a:t>Technical Criteria 6</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7189">
                <a:tc>
                  <a:txBody>
                    <a:bodyPr/>
                    <a:lstStyle/>
                    <a:p>
                      <a:pPr marL="0" algn="l" defTabSz="914400" rtl="0" eaLnBrk="1" latinLnBrk="0" hangingPunct="1">
                        <a:lnSpc>
                          <a:spcPct val="115000"/>
                        </a:lnSpc>
                        <a:spcAft>
                          <a:spcPts val="0"/>
                        </a:spcAft>
                      </a:pPr>
                      <a:r>
                        <a:rPr lang="en-GB" sz="800" kern="1200" dirty="0"/>
                        <a:t>Technical Criteria 7</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7189">
                <a:tc>
                  <a:txBody>
                    <a:bodyPr/>
                    <a:lstStyle/>
                    <a:p>
                      <a:pPr marL="0" algn="l" defTabSz="914400" rtl="0" eaLnBrk="1" latinLnBrk="0" hangingPunct="1">
                        <a:lnSpc>
                          <a:spcPct val="115000"/>
                        </a:lnSpc>
                        <a:spcAft>
                          <a:spcPts val="0"/>
                        </a:spcAft>
                      </a:pPr>
                      <a:r>
                        <a:rPr lang="en-GB" sz="800" kern="1200" dirty="0"/>
                        <a:t>Technical Criteria 8</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7189">
                <a:tc>
                  <a:txBody>
                    <a:bodyPr/>
                    <a:lstStyle/>
                    <a:p>
                      <a:pPr marL="0" algn="l" defTabSz="914400" rtl="0" eaLnBrk="1" latinLnBrk="0" hangingPunct="1">
                        <a:lnSpc>
                          <a:spcPct val="115000"/>
                        </a:lnSpc>
                        <a:spcAft>
                          <a:spcPts val="0"/>
                        </a:spcAft>
                      </a:pPr>
                      <a:r>
                        <a:rPr lang="en-GB" sz="800" kern="1200" dirty="0"/>
                        <a:t>Technical Criteria 9</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7189">
                <a:tc>
                  <a:txBody>
                    <a:bodyPr/>
                    <a:lstStyle/>
                    <a:p>
                      <a:pPr marL="0" algn="l" defTabSz="914400" rtl="0" eaLnBrk="1" latinLnBrk="0" hangingPunct="1">
                        <a:lnSpc>
                          <a:spcPct val="115000"/>
                        </a:lnSpc>
                        <a:spcAft>
                          <a:spcPts val="0"/>
                        </a:spcAft>
                      </a:pPr>
                      <a:r>
                        <a:rPr lang="en-GB" sz="800" kern="1200" dirty="0"/>
                        <a:t>Technical Criteria 10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7189">
                <a:tc>
                  <a:txBody>
                    <a:bodyPr/>
                    <a:lstStyle/>
                    <a:p>
                      <a:pPr marL="0" algn="l" defTabSz="914400" rtl="0" eaLnBrk="1" latinLnBrk="0" hangingPunct="1">
                        <a:lnSpc>
                          <a:spcPct val="115000"/>
                        </a:lnSpc>
                        <a:spcAft>
                          <a:spcPts val="0"/>
                        </a:spcAft>
                      </a:pPr>
                      <a:r>
                        <a:rPr lang="en-GB" sz="800" kern="1200" dirty="0"/>
                        <a:t>Technical Criteria 11</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bl>
          </a:graphicData>
        </a:graphic>
      </p:graphicFrame>
      <p:graphicFrame>
        <p:nvGraphicFramePr>
          <p:cNvPr id="16" name="Table 15" descr="TABLE;TOP_CRITICAL_VIOLATIONS;PAR=60014,COUNT=8"/>
          <p:cNvGraphicFramePr>
            <a:graphicFrameLocks noGrp="1"/>
          </p:cNvGraphicFramePr>
          <p:nvPr>
            <p:extLst>
              <p:ext uri="{D42A27DB-BD31-4B8C-83A1-F6EECF244321}">
                <p14:modId xmlns:p14="http://schemas.microsoft.com/office/powerpoint/2010/main" val="1707841715"/>
              </p:ext>
            </p:extLst>
          </p:nvPr>
        </p:nvGraphicFramePr>
        <p:xfrm>
          <a:off x="1080321" y="4677996"/>
          <a:ext cx="2808312" cy="1309221"/>
        </p:xfrm>
        <a:graphic>
          <a:graphicData uri="http://schemas.openxmlformats.org/drawingml/2006/table">
            <a:tbl>
              <a:tblPr firstRow="1" bandRow="1">
                <a:tableStyleId>{1E171933-4619-4E11-9A3F-F7608DF75F80}</a:tableStyleId>
              </a:tblPr>
              <a:tblGrid>
                <a:gridCol w="20162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900" dirty="0" err="1"/>
                        <a:t>Critical</a:t>
                      </a:r>
                      <a:r>
                        <a:rPr lang="fr-FR" sz="900" dirty="0"/>
                        <a:t> </a:t>
                      </a:r>
                      <a:r>
                        <a:rPr lang="fr-FR" sz="900" dirty="0" err="1"/>
                        <a:t>Rules</a:t>
                      </a:r>
                      <a:endParaRPr lang="fr-FR" sz="900" dirty="0">
                        <a:latin typeface="Calibri"/>
                        <a:ea typeface="Calibri"/>
                        <a:cs typeface="Times New Roman"/>
                      </a:endParaRPr>
                    </a:p>
                  </a:txBody>
                  <a:tcPr marL="68580" marR="68580" marT="0" marB="0"/>
                </a:tc>
                <a:tc>
                  <a:txBody>
                    <a:bodyPr/>
                    <a:lstStyle/>
                    <a:p>
                      <a:pPr algn="ctr">
                        <a:lnSpc>
                          <a:spcPct val="115000"/>
                        </a:lnSpc>
                        <a:spcAft>
                          <a:spcPts val="0"/>
                        </a:spcAft>
                      </a:pPr>
                      <a:r>
                        <a:rPr lang="en-GB" sz="900" dirty="0"/>
                        <a:t>Violations</a:t>
                      </a:r>
                      <a:endParaRPr lang="fr-FR" sz="9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800" dirty="0"/>
                        <a:t>Rule 1</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800" dirty="0"/>
                        <a:t>0</a:t>
                      </a:r>
                      <a:endParaRPr lang="fr-FR" sz="10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800" kern="1200" dirty="0"/>
                        <a:t>Rule 2</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800" kern="1200" dirty="0"/>
                        <a:t>0</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800" kern="1200" dirty="0"/>
                        <a:t>Rule 3</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800" kern="1200" dirty="0"/>
                        <a:t>Rule 4</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800" kern="1200" dirty="0"/>
                        <a:t>Rule 5</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800" kern="1200" dirty="0"/>
                        <a:t>Rule 6</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800" kern="1200" dirty="0"/>
                        <a:t>Rule 7</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800" kern="1200" dirty="0"/>
                        <a:t>Rule 8</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graphicFrame>
        <p:nvGraphicFramePr>
          <p:cNvPr id="17" name="Table 16" descr="TABLE;TOP_CRITICAL_VIOLATIONS;PAR=60013,COUNT=8"/>
          <p:cNvGraphicFramePr>
            <a:graphicFrameLocks noGrp="1"/>
          </p:cNvGraphicFramePr>
          <p:nvPr>
            <p:extLst>
              <p:ext uri="{D42A27DB-BD31-4B8C-83A1-F6EECF244321}">
                <p14:modId xmlns:p14="http://schemas.microsoft.com/office/powerpoint/2010/main" val="2486969467"/>
              </p:ext>
            </p:extLst>
          </p:nvPr>
        </p:nvGraphicFramePr>
        <p:xfrm>
          <a:off x="4726159" y="4677996"/>
          <a:ext cx="2765511" cy="1309221"/>
        </p:xfrm>
        <a:graphic>
          <a:graphicData uri="http://schemas.openxmlformats.org/drawingml/2006/table">
            <a:tbl>
              <a:tblPr firstRow="1" bandRow="1">
                <a:tableStyleId>{1E171933-4619-4E11-9A3F-F7608DF75F80}</a:tableStyleId>
              </a:tblPr>
              <a:tblGrid>
                <a:gridCol w="1973423">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900" dirty="0" err="1"/>
                        <a:t>Critical</a:t>
                      </a:r>
                      <a:r>
                        <a:rPr lang="fr-FR" sz="900" dirty="0"/>
                        <a:t> </a:t>
                      </a:r>
                      <a:r>
                        <a:rPr lang="fr-FR" sz="900" dirty="0" err="1"/>
                        <a:t>Rules</a:t>
                      </a:r>
                      <a:endParaRPr lang="fr-FR" sz="900" dirty="0">
                        <a:latin typeface="Calibri"/>
                        <a:ea typeface="Calibri"/>
                        <a:cs typeface="Times New Roman"/>
                      </a:endParaRPr>
                    </a:p>
                  </a:txBody>
                  <a:tcPr marL="68580" marR="68580" marT="0" marB="0"/>
                </a:tc>
                <a:tc>
                  <a:txBody>
                    <a:bodyPr/>
                    <a:lstStyle/>
                    <a:p>
                      <a:pPr algn="ctr">
                        <a:lnSpc>
                          <a:spcPct val="115000"/>
                        </a:lnSpc>
                        <a:spcAft>
                          <a:spcPts val="0"/>
                        </a:spcAft>
                      </a:pPr>
                      <a:r>
                        <a:rPr lang="en-GB" sz="900" dirty="0"/>
                        <a:t>Violations</a:t>
                      </a:r>
                      <a:endParaRPr lang="fr-FR" sz="9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800" dirty="0"/>
                        <a:t>Rule 1</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800" dirty="0"/>
                        <a:t>0</a:t>
                      </a:r>
                      <a:endParaRPr lang="fr-FR" sz="10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800" kern="1200" dirty="0"/>
                        <a:t>Rule 2</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800" kern="1200" dirty="0"/>
                        <a:t>0</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800" kern="1200" dirty="0"/>
                        <a:t>Rule 3</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800" kern="1200" dirty="0"/>
                        <a:t>Rule 4</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800" kern="1200" dirty="0"/>
                        <a:t>Rule 5</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800" kern="1200" dirty="0"/>
                        <a:t>Rule 6</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800" kern="1200" dirty="0"/>
                        <a:t>Rule 7</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800" kern="1200" dirty="0"/>
                        <a:t>Rule 8</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graphicFrame>
        <p:nvGraphicFramePr>
          <p:cNvPr id="18" name="Table 17" descr="TABLE;TOP_CRITICAL_VIOLATIONS;PAR=60016,COUNT=8"/>
          <p:cNvGraphicFramePr>
            <a:graphicFrameLocks noGrp="1"/>
          </p:cNvGraphicFramePr>
          <p:nvPr>
            <p:extLst>
              <p:ext uri="{D42A27DB-BD31-4B8C-83A1-F6EECF244321}">
                <p14:modId xmlns:p14="http://schemas.microsoft.com/office/powerpoint/2010/main" val="748734764"/>
              </p:ext>
            </p:extLst>
          </p:nvPr>
        </p:nvGraphicFramePr>
        <p:xfrm>
          <a:off x="8351394" y="4663498"/>
          <a:ext cx="2835829" cy="1309221"/>
        </p:xfrm>
        <a:graphic>
          <a:graphicData uri="http://schemas.openxmlformats.org/drawingml/2006/table">
            <a:tbl>
              <a:tblPr firstRow="1" bandRow="1">
                <a:tableStyleId>{1E171933-4619-4E11-9A3F-F7608DF75F80}</a:tableStyleId>
              </a:tblPr>
              <a:tblGrid>
                <a:gridCol w="2043741">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900" dirty="0" err="1"/>
                        <a:t>Critical</a:t>
                      </a:r>
                      <a:r>
                        <a:rPr lang="fr-FR" sz="900" dirty="0"/>
                        <a:t> </a:t>
                      </a:r>
                      <a:r>
                        <a:rPr lang="fr-FR" sz="900" dirty="0" err="1"/>
                        <a:t>Rules</a:t>
                      </a:r>
                      <a:endParaRPr lang="fr-FR" sz="900" dirty="0">
                        <a:latin typeface="Calibri"/>
                        <a:ea typeface="Calibri"/>
                        <a:cs typeface="Times New Roman"/>
                      </a:endParaRPr>
                    </a:p>
                  </a:txBody>
                  <a:tcPr marL="68580" marR="68580" marT="0" marB="0"/>
                </a:tc>
                <a:tc>
                  <a:txBody>
                    <a:bodyPr/>
                    <a:lstStyle/>
                    <a:p>
                      <a:pPr algn="ctr">
                        <a:lnSpc>
                          <a:spcPct val="115000"/>
                        </a:lnSpc>
                        <a:spcAft>
                          <a:spcPts val="0"/>
                        </a:spcAft>
                      </a:pPr>
                      <a:r>
                        <a:rPr lang="en-GB" sz="900" dirty="0"/>
                        <a:t>Violations</a:t>
                      </a:r>
                      <a:endParaRPr lang="fr-FR" sz="9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800" dirty="0"/>
                        <a:t>Rule 1</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800" dirty="0"/>
                        <a:t>0</a:t>
                      </a:r>
                      <a:endParaRPr lang="fr-FR" sz="10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800" kern="1200" dirty="0"/>
                        <a:t>Rule 2</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800" kern="1200" dirty="0"/>
                        <a:t>0</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800" kern="1200" dirty="0"/>
                        <a:t>Rule 3</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800" kern="1200" dirty="0"/>
                        <a:t>Rule 4</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800" kern="1200" dirty="0"/>
                        <a:t>Rule 5</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800" kern="1200" dirty="0"/>
                        <a:t>Rule 6</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800" kern="1200" dirty="0"/>
                        <a:t>Rule 7</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800" kern="1200" dirty="0"/>
                        <a:t>Rule 8</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
        <p:nvSpPr>
          <p:cNvPr id="19" name="TextBox 18" descr="TEXT;APPLICATION_RULE;ID=60014"/>
          <p:cNvSpPr txBox="1"/>
          <p:nvPr/>
        </p:nvSpPr>
        <p:spPr>
          <a:xfrm>
            <a:off x="2420956" y="1298958"/>
            <a:ext cx="1656184" cy="584775"/>
          </a:xfrm>
          <a:prstGeom prst="rect">
            <a:avLst/>
          </a:prstGeom>
          <a:noFill/>
        </p:spPr>
        <p:txBody>
          <a:bodyPr wrap="square" rtlCol="0">
            <a:spAutoFit/>
          </a:bodyPr>
          <a:lstStyle/>
          <a:p>
            <a:r>
              <a:rPr lang="fr-FR" sz="1600" b="1" dirty="0">
                <a:solidFill>
                  <a:srgbClr val="CF7600"/>
                </a:solidFill>
              </a:rPr>
              <a:t>qualityRuleGrade</a:t>
            </a:r>
          </a:p>
        </p:txBody>
      </p:sp>
      <p:sp>
        <p:nvSpPr>
          <p:cNvPr id="20" name="TextBox 19" descr="TEXT;APPLICATION_RULE;ID=60013"/>
          <p:cNvSpPr txBox="1"/>
          <p:nvPr/>
        </p:nvSpPr>
        <p:spPr>
          <a:xfrm>
            <a:off x="5923309" y="1309363"/>
            <a:ext cx="1872208" cy="584775"/>
          </a:xfrm>
          <a:prstGeom prst="rect">
            <a:avLst/>
          </a:prstGeom>
          <a:noFill/>
        </p:spPr>
        <p:txBody>
          <a:bodyPr wrap="square" rtlCol="0">
            <a:spAutoFit/>
          </a:bodyPr>
          <a:lstStyle/>
          <a:p>
            <a:r>
              <a:rPr lang="fr-FR" sz="1600" b="1" dirty="0">
                <a:solidFill>
                  <a:srgbClr val="CF7600"/>
                </a:solidFill>
              </a:rPr>
              <a:t>qualityRuleGrade</a:t>
            </a:r>
          </a:p>
        </p:txBody>
      </p:sp>
      <p:sp>
        <p:nvSpPr>
          <p:cNvPr id="21" name="TextBox 20" descr="TEXT;APPLICATION_RULE;ID=60016&#10;"/>
          <p:cNvSpPr txBox="1"/>
          <p:nvPr/>
        </p:nvSpPr>
        <p:spPr>
          <a:xfrm>
            <a:off x="9287497" y="1288827"/>
            <a:ext cx="1872208" cy="584775"/>
          </a:xfrm>
          <a:prstGeom prst="rect">
            <a:avLst/>
          </a:prstGeom>
          <a:noFill/>
        </p:spPr>
        <p:txBody>
          <a:bodyPr wrap="square" rtlCol="0">
            <a:spAutoFit/>
          </a:bodyPr>
          <a:lstStyle/>
          <a:p>
            <a:r>
              <a:rPr lang="fr-FR" sz="1600" b="1" dirty="0">
                <a:solidFill>
                  <a:srgbClr val="CF7600"/>
                </a:solidFill>
              </a:rPr>
              <a:t>qualityRuleGrade</a:t>
            </a:r>
          </a:p>
        </p:txBody>
      </p:sp>
    </p:spTree>
    <p:extLst>
      <p:ext uri="{BB962C8B-B14F-4D97-AF65-F5344CB8AC3E}">
        <p14:creationId xmlns:p14="http://schemas.microsoft.com/office/powerpoint/2010/main" val="2434406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6816080" y="1251406"/>
            <a:ext cx="3600400" cy="4264496"/>
          </a:xfrm>
          <a:prstGeom prst="roundRect">
            <a:avLst>
              <a:gd name="adj" fmla="val 899"/>
            </a:avLst>
          </a:prstGeom>
          <a:noFill/>
          <a:ln>
            <a:noFill/>
            <a:headEnd/>
            <a:tailEnd/>
          </a:ln>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fr-FR" dirty="0"/>
          </a:p>
          <a:p>
            <a:endParaRPr lang="fr-FR" sz="1200" dirty="0">
              <a:solidFill>
                <a:schemeClr val="tx2">
                  <a:lumMod val="65000"/>
                  <a:lumOff val="35000"/>
                </a:schemeClr>
              </a:solidFill>
              <a:cs typeface="Arial" pitchFamily="34" charset="0"/>
            </a:endParaRPr>
          </a:p>
          <a:p>
            <a:r>
              <a:rPr lang="en-US" sz="1200" dirty="0">
                <a:solidFill>
                  <a:schemeClr val="tx2">
                    <a:lumMod val="65000"/>
                    <a:lumOff val="35000"/>
                  </a:schemeClr>
                </a:solidFill>
                <a:cs typeface="Arial" pitchFamily="34" charset="0"/>
              </a:rPr>
              <a:t>The complexity has been converted into Technical Debt – the cost of fixing the structural quality violations that cause serious business disruption</a:t>
            </a:r>
            <a:r>
              <a:rPr lang="en-US" sz="1200" dirty="0"/>
              <a:t>. </a:t>
            </a:r>
            <a:endParaRPr lang="fr-FR" sz="1200" dirty="0">
              <a:solidFill>
                <a:schemeClr val="tx2">
                  <a:lumMod val="65000"/>
                  <a:lumOff val="35000"/>
                </a:schemeClr>
              </a:solidFill>
              <a:cs typeface="Arial" pitchFamily="34" charset="0"/>
            </a:endParaRPr>
          </a:p>
          <a:p>
            <a:pPr marL="285750" indent="-285750">
              <a:buFont typeface="Wingdings" panose="05000000000000000000" pitchFamily="2" charset="2"/>
              <a:buChar char="§"/>
            </a:pPr>
            <a:endParaRPr lang="fr-FR" sz="1200" dirty="0">
              <a:solidFill>
                <a:schemeClr val="tx2">
                  <a:lumMod val="65000"/>
                  <a:lumOff val="35000"/>
                </a:schemeClr>
              </a:solidFill>
              <a:cs typeface="Arial" pitchFamily="34" charset="0"/>
            </a:endParaRPr>
          </a:p>
          <a:p>
            <a:pPr marL="285750" indent="-285750">
              <a:buFont typeface="Wingdings" panose="05000000000000000000" pitchFamily="2" charset="2"/>
              <a:buChar char="§"/>
            </a:pPr>
            <a:endParaRPr lang="fr-FR" sz="1200" dirty="0">
              <a:solidFill>
                <a:schemeClr val="tx2">
                  <a:lumMod val="65000"/>
                  <a:lumOff val="35000"/>
                </a:schemeClr>
              </a:solidFill>
              <a:cs typeface="Arial" pitchFamily="34" charset="0"/>
            </a:endParaRPr>
          </a:p>
          <a:p>
            <a:pPr marL="285750" indent="-285750">
              <a:buFont typeface="Wingdings" panose="05000000000000000000" pitchFamily="2" charset="2"/>
              <a:buChar char="§"/>
            </a:pPr>
            <a:endParaRPr lang="fr-FR" sz="1200" dirty="0">
              <a:solidFill>
                <a:schemeClr val="tx2">
                  <a:lumMod val="65000"/>
                  <a:lumOff val="35000"/>
                </a:schemeClr>
              </a:solidFill>
              <a:cs typeface="Arial" pitchFamily="34" charset="0"/>
            </a:endParaRPr>
          </a:p>
          <a:p>
            <a:pPr marL="285750" indent="-285750">
              <a:buFont typeface="Wingdings" panose="05000000000000000000" pitchFamily="2" charset="2"/>
              <a:buChar char="§"/>
            </a:pPr>
            <a:r>
              <a:rPr lang="fr-FR" sz="1200" dirty="0">
                <a:solidFill>
                  <a:schemeClr val="tx2">
                    <a:lumMod val="65000"/>
                    <a:lumOff val="35000"/>
                  </a:schemeClr>
                </a:solidFill>
                <a:cs typeface="Arial" pitchFamily="34" charset="0"/>
              </a:rPr>
              <a:t>…</a:t>
            </a:r>
          </a:p>
          <a:p>
            <a:pPr marL="285750" indent="-285750">
              <a:buFont typeface="Wingdings" panose="05000000000000000000" pitchFamily="2" charset="2"/>
              <a:buChar char="§"/>
            </a:pPr>
            <a:endParaRPr lang="fr-FR" sz="1200" dirty="0">
              <a:solidFill>
                <a:schemeClr val="tx2">
                  <a:lumMod val="65000"/>
                  <a:lumOff val="35000"/>
                </a:schemeClr>
              </a:solidFill>
              <a:cs typeface="Arial" pitchFamily="34" charset="0"/>
            </a:endParaRPr>
          </a:p>
          <a:p>
            <a:pPr marL="285750" indent="-285750">
              <a:buFont typeface="Wingdings" panose="05000000000000000000" pitchFamily="2" charset="2"/>
              <a:buChar char="§"/>
            </a:pPr>
            <a:r>
              <a:rPr lang="fr-FR" sz="1200" dirty="0">
                <a:solidFill>
                  <a:schemeClr val="tx2">
                    <a:lumMod val="65000"/>
                    <a:lumOff val="35000"/>
                  </a:schemeClr>
                </a:solidFill>
                <a:cs typeface="Arial" pitchFamily="34" charset="0"/>
              </a:rPr>
              <a:t>…</a:t>
            </a:r>
          </a:p>
          <a:p>
            <a:pPr marL="285750" indent="-285750">
              <a:buFont typeface="Wingdings" panose="05000000000000000000" pitchFamily="2" charset="2"/>
              <a:buChar char="§"/>
            </a:pPr>
            <a:endParaRPr lang="fr-FR" sz="1200" dirty="0">
              <a:solidFill>
                <a:schemeClr val="tx2">
                  <a:lumMod val="65000"/>
                  <a:lumOff val="35000"/>
                </a:schemeClr>
              </a:solidFill>
              <a:cs typeface="Arial" pitchFamily="34" charset="0"/>
            </a:endParaRPr>
          </a:p>
          <a:p>
            <a:pPr marL="285750" indent="-285750">
              <a:buFont typeface="Wingdings" panose="05000000000000000000" pitchFamily="2" charset="2"/>
              <a:buChar char="§"/>
            </a:pPr>
            <a:r>
              <a:rPr lang="fr-FR" sz="1200" dirty="0">
                <a:solidFill>
                  <a:schemeClr val="tx2">
                    <a:lumMod val="65000"/>
                    <a:lumOff val="35000"/>
                  </a:schemeClr>
                </a:solidFill>
                <a:cs typeface="Arial" pitchFamily="34" charset="0"/>
              </a:rPr>
              <a:t>…</a:t>
            </a:r>
          </a:p>
          <a:p>
            <a:pPr marL="285750" indent="-285750">
              <a:buFont typeface="Wingdings" panose="05000000000000000000" pitchFamily="2" charset="2"/>
              <a:buChar char="§"/>
            </a:pPr>
            <a:endParaRPr lang="fr-FR" sz="1200" dirty="0">
              <a:solidFill>
                <a:schemeClr val="tx2">
                  <a:lumMod val="65000"/>
                  <a:lumOff val="35000"/>
                </a:schemeClr>
              </a:solidFill>
              <a:cs typeface="Arial" pitchFamily="34" charset="0"/>
            </a:endParaRPr>
          </a:p>
          <a:p>
            <a:pPr marL="285750" indent="-285750">
              <a:buFont typeface="Wingdings" panose="05000000000000000000" pitchFamily="2" charset="2"/>
              <a:buChar char="§"/>
            </a:pPr>
            <a:r>
              <a:rPr lang="fr-FR" sz="1200" dirty="0">
                <a:solidFill>
                  <a:schemeClr val="tx2">
                    <a:lumMod val="65000"/>
                    <a:lumOff val="35000"/>
                  </a:schemeClr>
                </a:solidFill>
                <a:cs typeface="Arial" pitchFamily="34" charset="0"/>
              </a:rPr>
              <a:t>…</a:t>
            </a:r>
            <a:endParaRPr lang="en-US" sz="1200" dirty="0">
              <a:solidFill>
                <a:schemeClr val="tx2">
                  <a:lumMod val="65000"/>
                  <a:lumOff val="35000"/>
                </a:schemeClr>
              </a:solidFill>
              <a:cs typeface="Arial" pitchFamily="34" charset="0"/>
            </a:endParaRPr>
          </a:p>
        </p:txBody>
      </p:sp>
      <p:sp>
        <p:nvSpPr>
          <p:cNvPr id="2" name="Title 1"/>
          <p:cNvSpPr>
            <a:spLocks noGrp="1"/>
          </p:cNvSpPr>
          <p:nvPr>
            <p:ph type="title"/>
          </p:nvPr>
        </p:nvSpPr>
        <p:spPr/>
        <p:txBody>
          <a:bodyPr/>
          <a:lstStyle/>
          <a:p>
            <a:r>
              <a:rPr lang="fr-FR" dirty="0" err="1"/>
              <a:t>Technical</a:t>
            </a:r>
            <a:r>
              <a:rPr lang="fr-FR" dirty="0"/>
              <a:t> </a:t>
            </a:r>
            <a:r>
              <a:rPr lang="fr-FR" dirty="0" err="1"/>
              <a:t>Debt</a:t>
            </a:r>
            <a:endParaRPr lang="en-US" dirty="0"/>
          </a:p>
        </p:txBody>
      </p:sp>
      <p:graphicFrame>
        <p:nvGraphicFramePr>
          <p:cNvPr id="6" name="Chart 12" descr="GRAPH;TREND_TECH_DEBT"/>
          <p:cNvGraphicFramePr/>
          <p:nvPr>
            <p:extLst>
              <p:ext uri="{D42A27DB-BD31-4B8C-83A1-F6EECF244321}">
                <p14:modId xmlns:p14="http://schemas.microsoft.com/office/powerpoint/2010/main" val="104719291"/>
              </p:ext>
            </p:extLst>
          </p:nvPr>
        </p:nvGraphicFramePr>
        <p:xfrm>
          <a:off x="1078583" y="1673338"/>
          <a:ext cx="4735023" cy="4489191"/>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13"/>
          <p:cNvSpPr txBox="1"/>
          <p:nvPr/>
        </p:nvSpPr>
        <p:spPr>
          <a:xfrm>
            <a:off x="748056" y="1240594"/>
            <a:ext cx="1804917" cy="338554"/>
          </a:xfrm>
          <a:prstGeom prst="rect">
            <a:avLst/>
          </a:prstGeom>
          <a:noFill/>
        </p:spPr>
        <p:txBody>
          <a:bodyPr wrap="non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fr-FR" sz="1600" dirty="0" err="1">
                <a:solidFill>
                  <a:srgbClr val="CF7600"/>
                </a:solidFill>
              </a:rPr>
              <a:t>Technical</a:t>
            </a:r>
            <a:r>
              <a:rPr lang="fr-FR" sz="1600" dirty="0">
                <a:solidFill>
                  <a:srgbClr val="CF7600"/>
                </a:solidFill>
              </a:rPr>
              <a:t> </a:t>
            </a:r>
            <a:r>
              <a:rPr lang="fr-FR" sz="1600" dirty="0" err="1">
                <a:solidFill>
                  <a:srgbClr val="CF7600"/>
                </a:solidFill>
              </a:rPr>
              <a:t>Debt</a:t>
            </a:r>
            <a:r>
              <a:rPr lang="fr-FR" sz="1600" dirty="0">
                <a:solidFill>
                  <a:srgbClr val="CF7600"/>
                </a:solidFill>
              </a:rPr>
              <a:t> :</a:t>
            </a:r>
            <a:endParaRPr lang="fr-FR" dirty="0">
              <a:solidFill>
                <a:srgbClr val="CF7600"/>
              </a:solidFill>
            </a:endParaRPr>
          </a:p>
        </p:txBody>
      </p:sp>
      <p:sp>
        <p:nvSpPr>
          <p:cNvPr id="8" name="TextBox 14" descr="TEXT;METRIC_TECHNICAL_DEBT"/>
          <p:cNvSpPr txBox="1"/>
          <p:nvPr/>
        </p:nvSpPr>
        <p:spPr>
          <a:xfrm>
            <a:off x="2406095" y="1234048"/>
            <a:ext cx="2405037" cy="338554"/>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sz="1600" dirty="0" err="1">
                <a:solidFill>
                  <a:srgbClr val="CF7600"/>
                </a:solidFill>
              </a:rPr>
              <a:t>DebtValue</a:t>
            </a:r>
            <a:endParaRPr lang="fr-FR" sz="1600" dirty="0">
              <a:solidFill>
                <a:srgbClr val="CF7600"/>
              </a:solidFill>
            </a:endParaRPr>
          </a:p>
        </p:txBody>
      </p:sp>
      <p:sp>
        <p:nvSpPr>
          <p:cNvPr id="12" name="TextBox 11"/>
          <p:cNvSpPr txBox="1"/>
          <p:nvPr/>
        </p:nvSpPr>
        <p:spPr>
          <a:xfrm>
            <a:off x="6816080" y="1282908"/>
            <a:ext cx="1725788" cy="338554"/>
          </a:xfrm>
          <a:prstGeom prst="rect">
            <a:avLst/>
          </a:prstGeom>
          <a:noFill/>
        </p:spPr>
        <p:txBody>
          <a:bodyPr wrap="square" rtlCol="0">
            <a:spAutoFit/>
          </a:bodyPr>
          <a:lstStyle/>
          <a:p>
            <a:r>
              <a:rPr lang="en-US" sz="1600" b="1" dirty="0">
                <a:solidFill>
                  <a:srgbClr val="CF7600"/>
                </a:solidFill>
              </a:rPr>
              <a:t>Definition</a:t>
            </a:r>
          </a:p>
        </p:txBody>
      </p:sp>
      <p:sp>
        <p:nvSpPr>
          <p:cNvPr id="13" name="TextBox 12"/>
          <p:cNvSpPr txBox="1"/>
          <p:nvPr/>
        </p:nvSpPr>
        <p:spPr>
          <a:xfrm>
            <a:off x="6816080" y="2691566"/>
            <a:ext cx="1725788" cy="338554"/>
          </a:xfrm>
          <a:prstGeom prst="rect">
            <a:avLst/>
          </a:prstGeom>
          <a:noFill/>
        </p:spPr>
        <p:txBody>
          <a:bodyPr wrap="square" rtlCol="0">
            <a:spAutoFit/>
          </a:bodyPr>
          <a:lstStyle/>
          <a:p>
            <a:r>
              <a:rPr lang="en-US" sz="1600" b="1" dirty="0">
                <a:solidFill>
                  <a:srgbClr val="CF7600"/>
                </a:solidFill>
              </a:rPr>
              <a:t>Comments</a:t>
            </a:r>
          </a:p>
        </p:txBody>
      </p:sp>
    </p:spTree>
    <p:extLst>
      <p:ext uri="{BB962C8B-B14F-4D97-AF65-F5344CB8AC3E}">
        <p14:creationId xmlns:p14="http://schemas.microsoft.com/office/powerpoint/2010/main" val="1092196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Maintenability</a:t>
            </a:r>
            <a:r>
              <a:rPr lang="fr-FR" dirty="0"/>
              <a:t> </a:t>
            </a:r>
            <a:r>
              <a:rPr lang="fr-FR" dirty="0" err="1"/>
              <a:t>Cost</a:t>
            </a:r>
            <a:endParaRPr lang="en-US" dirty="0"/>
          </a:p>
        </p:txBody>
      </p:sp>
      <p:sp>
        <p:nvSpPr>
          <p:cNvPr id="7" name="TextBox 6"/>
          <p:cNvSpPr txBox="1"/>
          <p:nvPr/>
        </p:nvSpPr>
        <p:spPr>
          <a:xfrm>
            <a:off x="580169" y="1052736"/>
            <a:ext cx="1656184" cy="307777"/>
          </a:xfrm>
          <a:prstGeom prst="rect">
            <a:avLst/>
          </a:prstGeom>
          <a:noFill/>
        </p:spPr>
        <p:txBody>
          <a:bodyPr wrap="square" rtlCol="0">
            <a:spAutoFit/>
          </a:bodyPr>
          <a:lstStyle/>
          <a:p>
            <a:r>
              <a:rPr lang="en-US" sz="1400" b="1" dirty="0">
                <a:solidFill>
                  <a:srgbClr val="CF7600"/>
                </a:solidFill>
              </a:rPr>
              <a:t>Transferability:</a:t>
            </a:r>
          </a:p>
        </p:txBody>
      </p:sp>
      <p:sp>
        <p:nvSpPr>
          <p:cNvPr id="8" name="Text"/>
          <p:cNvSpPr>
            <a:spLocks noGrp="1"/>
          </p:cNvSpPr>
          <p:nvPr/>
        </p:nvSpPr>
        <p:spPr>
          <a:xfrm>
            <a:off x="652177" y="1328124"/>
            <a:ext cx="3600400" cy="504056"/>
          </a:xfrm>
          <a:prstGeom prst="rect">
            <a:avLst/>
          </a:prstGeom>
        </p:spPr>
        <p:txBody>
          <a:bodyPr wrap="square" lIns="0" tIns="0" rIns="0" bIns="0" rtlCol="0" anchor="t"/>
          <a:lstStyle/>
          <a:p>
            <a:r>
              <a:rPr lang="en-US" sz="1000" dirty="0">
                <a:ea typeface="Corbel"/>
                <a:cs typeface="Corbel"/>
              </a:rPr>
              <a:t>Evaluate </a:t>
            </a:r>
            <a:r>
              <a:rPr lang="en-US" sz="1000" dirty="0"/>
              <a:t> how easily a new team or team member can be productive when assigned to work on the application 	</a:t>
            </a:r>
          </a:p>
        </p:txBody>
      </p:sp>
      <p:sp>
        <p:nvSpPr>
          <p:cNvPr id="9" name="TextBox 8"/>
          <p:cNvSpPr txBox="1"/>
          <p:nvPr/>
        </p:nvSpPr>
        <p:spPr>
          <a:xfrm>
            <a:off x="580169" y="3877262"/>
            <a:ext cx="1656184" cy="307777"/>
          </a:xfrm>
          <a:prstGeom prst="rect">
            <a:avLst/>
          </a:prstGeom>
          <a:noFill/>
        </p:spPr>
        <p:txBody>
          <a:bodyPr wrap="square" rtlCol="0">
            <a:spAutoFit/>
          </a:bodyPr>
          <a:lstStyle/>
          <a:p>
            <a:r>
              <a:rPr lang="en-US" sz="1400" b="1" dirty="0">
                <a:solidFill>
                  <a:srgbClr val="CF7600"/>
                </a:solidFill>
              </a:rPr>
              <a:t>Changeability:</a:t>
            </a:r>
          </a:p>
        </p:txBody>
      </p:sp>
      <p:sp>
        <p:nvSpPr>
          <p:cNvPr id="10" name="Text"/>
          <p:cNvSpPr>
            <a:spLocks noGrp="1"/>
          </p:cNvSpPr>
          <p:nvPr/>
        </p:nvSpPr>
        <p:spPr>
          <a:xfrm>
            <a:off x="652177" y="4151906"/>
            <a:ext cx="3600400" cy="504056"/>
          </a:xfrm>
          <a:prstGeom prst="rect">
            <a:avLst/>
          </a:prstGeom>
        </p:spPr>
        <p:txBody>
          <a:bodyPr wrap="square" lIns="0" tIns="0" rIns="0" bIns="0" rtlCol="0" anchor="t"/>
          <a:lstStyle/>
          <a:p>
            <a:r>
              <a:rPr lang="en-US" sz="1000" dirty="0">
                <a:ea typeface="Corbel"/>
                <a:cs typeface="Corbel"/>
              </a:rPr>
              <a:t>Evaluate </a:t>
            </a:r>
            <a:r>
              <a:rPr lang="en-US" sz="1000" dirty="0"/>
              <a:t>how easily and quickly an application can be modified 	</a:t>
            </a:r>
          </a:p>
        </p:txBody>
      </p:sp>
      <p:graphicFrame>
        <p:nvGraphicFramePr>
          <p:cNvPr id="11" name="Table 10" descr="TABLE;CRITERIA_GRADE;PAR=60011,COUNT=7"/>
          <p:cNvGraphicFramePr>
            <a:graphicFrameLocks noGrp="1"/>
          </p:cNvGraphicFramePr>
          <p:nvPr>
            <p:extLst>
              <p:ext uri="{D42A27DB-BD31-4B8C-83A1-F6EECF244321}">
                <p14:modId xmlns:p14="http://schemas.microsoft.com/office/powerpoint/2010/main" val="3004194229"/>
              </p:ext>
            </p:extLst>
          </p:nvPr>
        </p:nvGraphicFramePr>
        <p:xfrm>
          <a:off x="652177" y="1688164"/>
          <a:ext cx="3600400" cy="2016220"/>
        </p:xfrm>
        <a:graphic>
          <a:graphicData uri="http://schemas.openxmlformats.org/drawingml/2006/table">
            <a:tbl>
              <a:tblPr firstRow="1" bandRow="1">
                <a:tableStyleId>{1E171933-4619-4E11-9A3F-F7608DF75F80}</a:tableStyleId>
              </a:tblPr>
              <a:tblGrid>
                <a:gridCol w="2269818">
                  <a:extLst>
                    <a:ext uri="{9D8B030D-6E8A-4147-A177-3AD203B41FA5}">
                      <a16:colId xmlns:a16="http://schemas.microsoft.com/office/drawing/2014/main" val="20000"/>
                    </a:ext>
                  </a:extLst>
                </a:gridCol>
                <a:gridCol w="547886">
                  <a:extLst>
                    <a:ext uri="{9D8B030D-6E8A-4147-A177-3AD203B41FA5}">
                      <a16:colId xmlns:a16="http://schemas.microsoft.com/office/drawing/2014/main" val="20001"/>
                    </a:ext>
                  </a:extLst>
                </a:gridCol>
                <a:gridCol w="782696">
                  <a:extLst>
                    <a:ext uri="{9D8B030D-6E8A-4147-A177-3AD203B41FA5}">
                      <a16:colId xmlns:a16="http://schemas.microsoft.com/office/drawing/2014/main" val="20002"/>
                    </a:ext>
                  </a:extLst>
                </a:gridCol>
              </a:tblGrid>
              <a:tr h="177141">
                <a:tc>
                  <a:txBody>
                    <a:bodyPr/>
                    <a:lstStyle/>
                    <a:p>
                      <a:pPr marL="0" algn="l" defTabSz="914400" rtl="0" eaLnBrk="1" latinLnBrk="0" hangingPunct="1">
                        <a:lnSpc>
                          <a:spcPct val="115000"/>
                        </a:lnSpc>
                        <a:spcAft>
                          <a:spcPts val="0"/>
                        </a:spcAft>
                      </a:pPr>
                      <a:r>
                        <a:rPr lang="fr-FR" sz="900" kern="1200" dirty="0" err="1"/>
                        <a:t>Technical</a:t>
                      </a:r>
                      <a:r>
                        <a:rPr lang="fr-FR" sz="900" kern="1200" dirty="0"/>
                        <a:t> </a:t>
                      </a:r>
                      <a:r>
                        <a:rPr lang="fr-FR" sz="900" kern="1200" baseline="0" dirty="0"/>
                        <a:t> </a:t>
                      </a:r>
                      <a:r>
                        <a:rPr lang="fr-FR" sz="900" kern="1200" baseline="0" dirty="0" err="1"/>
                        <a:t>Criteria</a:t>
                      </a:r>
                      <a:r>
                        <a:rPr lang="fr-FR" sz="900" kern="1200" baseline="0" dirty="0"/>
                        <a:t> Name</a:t>
                      </a:r>
                      <a:endParaRPr lang="fr-FR" sz="9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900" kern="1200" dirty="0"/>
                        <a:t>Grade</a:t>
                      </a:r>
                      <a:endParaRPr lang="fr-FR" sz="9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900" kern="1200" dirty="0"/>
                        <a:t>Evolution</a:t>
                      </a:r>
                      <a:endParaRPr lang="fr-FR" sz="900" b="1" kern="1200" dirty="0">
                        <a:solidFill>
                          <a:schemeClr val="bg1"/>
                        </a:solidFill>
                      </a:endParaRPr>
                    </a:p>
                  </a:txBody>
                  <a:tcPr marL="68580" marR="68580" marT="0" marB="0" anchor="ctr"/>
                </a:tc>
                <a:extLst>
                  <a:ext uri="{0D108BD9-81ED-4DB2-BD59-A6C34878D82A}">
                    <a16:rowId xmlns:a16="http://schemas.microsoft.com/office/drawing/2014/main" val="10000"/>
                  </a:ext>
                </a:extLst>
              </a:tr>
              <a:tr h="167189">
                <a:tc>
                  <a:txBody>
                    <a:bodyPr/>
                    <a:lstStyle/>
                    <a:p>
                      <a:pPr marL="0" algn="l" defTabSz="914400" rtl="0" eaLnBrk="1" latinLnBrk="0" hangingPunct="1">
                        <a:lnSpc>
                          <a:spcPct val="115000"/>
                        </a:lnSpc>
                        <a:spcAft>
                          <a:spcPts val="0"/>
                        </a:spcAft>
                      </a:pPr>
                      <a:r>
                        <a:rPr lang="en-GB" sz="800" kern="1200" dirty="0"/>
                        <a:t>Technical Criteria 1</a:t>
                      </a:r>
                      <a:endParaRPr lang="fr-FR" sz="8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8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800" kern="1200" dirty="0"/>
                        <a:t>0.0 %</a:t>
                      </a:r>
                    </a:p>
                  </a:txBody>
                  <a:tcPr marL="68580" marR="68580" marT="0" marB="0" anchor="ctr"/>
                </a:tc>
                <a:extLst>
                  <a:ext uri="{0D108BD9-81ED-4DB2-BD59-A6C34878D82A}">
                    <a16:rowId xmlns:a16="http://schemas.microsoft.com/office/drawing/2014/main" val="10001"/>
                  </a:ext>
                </a:extLst>
              </a:tr>
              <a:tr h="167189">
                <a:tc>
                  <a:txBody>
                    <a:bodyPr/>
                    <a:lstStyle/>
                    <a:p>
                      <a:pPr marL="0" algn="l" defTabSz="914400" rtl="0" eaLnBrk="1" latinLnBrk="0" hangingPunct="1">
                        <a:lnSpc>
                          <a:spcPct val="115000"/>
                        </a:lnSpc>
                        <a:spcAft>
                          <a:spcPts val="0"/>
                        </a:spcAft>
                      </a:pPr>
                      <a:r>
                        <a:rPr lang="en-GB" sz="800" kern="1200" dirty="0"/>
                        <a:t>Technical Criteria 2</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7189">
                <a:tc>
                  <a:txBody>
                    <a:bodyPr/>
                    <a:lstStyle/>
                    <a:p>
                      <a:pPr marL="0" algn="l" defTabSz="914400" rtl="0" eaLnBrk="1" latinLnBrk="0" hangingPunct="1">
                        <a:lnSpc>
                          <a:spcPct val="115000"/>
                        </a:lnSpc>
                        <a:spcAft>
                          <a:spcPts val="0"/>
                        </a:spcAft>
                      </a:pPr>
                      <a:r>
                        <a:rPr lang="en-GB" sz="800" kern="1200" dirty="0"/>
                        <a:t>Technical Criteria 3</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7189">
                <a:tc>
                  <a:txBody>
                    <a:bodyPr/>
                    <a:lstStyle/>
                    <a:p>
                      <a:pPr marL="0" algn="l" defTabSz="914400" rtl="0" eaLnBrk="1" latinLnBrk="0" hangingPunct="1">
                        <a:lnSpc>
                          <a:spcPct val="115000"/>
                        </a:lnSpc>
                        <a:spcAft>
                          <a:spcPts val="0"/>
                        </a:spcAft>
                      </a:pPr>
                      <a:r>
                        <a:rPr lang="en-GB" sz="800" kern="1200" dirty="0"/>
                        <a:t>Technical Criteria 4</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7189">
                <a:tc>
                  <a:txBody>
                    <a:bodyPr/>
                    <a:lstStyle/>
                    <a:p>
                      <a:pPr marL="0" algn="l" defTabSz="914400" rtl="0" eaLnBrk="1" latinLnBrk="0" hangingPunct="1">
                        <a:lnSpc>
                          <a:spcPct val="115000"/>
                        </a:lnSpc>
                        <a:spcAft>
                          <a:spcPts val="0"/>
                        </a:spcAft>
                      </a:pPr>
                      <a:r>
                        <a:rPr lang="en-GB" sz="800" kern="1200" dirty="0"/>
                        <a:t>Technical Criteria 5</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7189">
                <a:tc>
                  <a:txBody>
                    <a:bodyPr/>
                    <a:lstStyle/>
                    <a:p>
                      <a:pPr marL="0" algn="l" defTabSz="914400" rtl="0" eaLnBrk="1" latinLnBrk="0" hangingPunct="1">
                        <a:lnSpc>
                          <a:spcPct val="115000"/>
                        </a:lnSpc>
                        <a:spcAft>
                          <a:spcPts val="0"/>
                        </a:spcAft>
                      </a:pPr>
                      <a:r>
                        <a:rPr lang="en-GB" sz="800" kern="1200" dirty="0"/>
                        <a:t>Technical Criteria 6</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7189">
                <a:tc>
                  <a:txBody>
                    <a:bodyPr/>
                    <a:lstStyle/>
                    <a:p>
                      <a:pPr marL="0" algn="l" defTabSz="914400" rtl="0" eaLnBrk="1" latinLnBrk="0" hangingPunct="1">
                        <a:lnSpc>
                          <a:spcPct val="115000"/>
                        </a:lnSpc>
                        <a:spcAft>
                          <a:spcPts val="0"/>
                        </a:spcAft>
                      </a:pPr>
                      <a:r>
                        <a:rPr lang="en-GB" sz="800" kern="1200" dirty="0"/>
                        <a:t>Technical Criteria 7</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7189">
                <a:tc>
                  <a:txBody>
                    <a:bodyPr/>
                    <a:lstStyle/>
                    <a:p>
                      <a:pPr marL="0" algn="l" defTabSz="914400" rtl="0" eaLnBrk="1" latinLnBrk="0" hangingPunct="1">
                        <a:lnSpc>
                          <a:spcPct val="115000"/>
                        </a:lnSpc>
                        <a:spcAft>
                          <a:spcPts val="0"/>
                        </a:spcAft>
                      </a:pPr>
                      <a:r>
                        <a:rPr lang="en-GB" sz="800" kern="1200" dirty="0"/>
                        <a:t>Technical Criteria 8</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7189">
                <a:tc>
                  <a:txBody>
                    <a:bodyPr/>
                    <a:lstStyle/>
                    <a:p>
                      <a:pPr marL="0" algn="l" defTabSz="914400" rtl="0" eaLnBrk="1" latinLnBrk="0" hangingPunct="1">
                        <a:lnSpc>
                          <a:spcPct val="115000"/>
                        </a:lnSpc>
                        <a:spcAft>
                          <a:spcPts val="0"/>
                        </a:spcAft>
                      </a:pPr>
                      <a:r>
                        <a:rPr lang="en-GB" sz="800" kern="1200" dirty="0"/>
                        <a:t>Technical Criteria 9</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7189">
                <a:tc>
                  <a:txBody>
                    <a:bodyPr/>
                    <a:lstStyle/>
                    <a:p>
                      <a:pPr marL="0" algn="l" defTabSz="914400" rtl="0" eaLnBrk="1" latinLnBrk="0" hangingPunct="1">
                        <a:lnSpc>
                          <a:spcPct val="115000"/>
                        </a:lnSpc>
                        <a:spcAft>
                          <a:spcPts val="0"/>
                        </a:spcAft>
                      </a:pPr>
                      <a:r>
                        <a:rPr lang="en-GB" sz="800" kern="1200" dirty="0"/>
                        <a:t>Technical Criteria 10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7189">
                <a:tc>
                  <a:txBody>
                    <a:bodyPr/>
                    <a:lstStyle/>
                    <a:p>
                      <a:pPr marL="0" algn="l" defTabSz="914400" rtl="0" eaLnBrk="1" latinLnBrk="0" hangingPunct="1">
                        <a:lnSpc>
                          <a:spcPct val="115000"/>
                        </a:lnSpc>
                        <a:spcAft>
                          <a:spcPts val="0"/>
                        </a:spcAft>
                      </a:pPr>
                      <a:r>
                        <a:rPr lang="en-GB" sz="800" kern="1200" dirty="0"/>
                        <a:t>Technical Criteria 11</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bl>
          </a:graphicData>
        </a:graphic>
      </p:graphicFrame>
      <p:graphicFrame>
        <p:nvGraphicFramePr>
          <p:cNvPr id="12" name="Table 11" descr="TABLE;CRITERIA_GRADE;PAR=60012,COUNT=7"/>
          <p:cNvGraphicFramePr>
            <a:graphicFrameLocks noGrp="1"/>
          </p:cNvGraphicFramePr>
          <p:nvPr>
            <p:extLst>
              <p:ext uri="{D42A27DB-BD31-4B8C-83A1-F6EECF244321}">
                <p14:modId xmlns:p14="http://schemas.microsoft.com/office/powerpoint/2010/main" val="234499826"/>
              </p:ext>
            </p:extLst>
          </p:nvPr>
        </p:nvGraphicFramePr>
        <p:xfrm>
          <a:off x="652177" y="4367930"/>
          <a:ext cx="3600400" cy="2016220"/>
        </p:xfrm>
        <a:graphic>
          <a:graphicData uri="http://schemas.openxmlformats.org/drawingml/2006/table">
            <a:tbl>
              <a:tblPr firstRow="1" bandRow="1">
                <a:tableStyleId>{1E171933-4619-4E11-9A3F-F7608DF75F80}</a:tableStyleId>
              </a:tblPr>
              <a:tblGrid>
                <a:gridCol w="2269818">
                  <a:extLst>
                    <a:ext uri="{9D8B030D-6E8A-4147-A177-3AD203B41FA5}">
                      <a16:colId xmlns:a16="http://schemas.microsoft.com/office/drawing/2014/main" val="20000"/>
                    </a:ext>
                  </a:extLst>
                </a:gridCol>
                <a:gridCol w="547886">
                  <a:extLst>
                    <a:ext uri="{9D8B030D-6E8A-4147-A177-3AD203B41FA5}">
                      <a16:colId xmlns:a16="http://schemas.microsoft.com/office/drawing/2014/main" val="20001"/>
                    </a:ext>
                  </a:extLst>
                </a:gridCol>
                <a:gridCol w="782696">
                  <a:extLst>
                    <a:ext uri="{9D8B030D-6E8A-4147-A177-3AD203B41FA5}">
                      <a16:colId xmlns:a16="http://schemas.microsoft.com/office/drawing/2014/main" val="20002"/>
                    </a:ext>
                  </a:extLst>
                </a:gridCol>
              </a:tblGrid>
              <a:tr h="177141">
                <a:tc>
                  <a:txBody>
                    <a:bodyPr/>
                    <a:lstStyle/>
                    <a:p>
                      <a:pPr marL="0" algn="l" defTabSz="914400" rtl="0" eaLnBrk="1" latinLnBrk="0" hangingPunct="1">
                        <a:lnSpc>
                          <a:spcPct val="115000"/>
                        </a:lnSpc>
                        <a:spcAft>
                          <a:spcPts val="0"/>
                        </a:spcAft>
                      </a:pPr>
                      <a:r>
                        <a:rPr lang="fr-FR" sz="900" kern="1200" dirty="0" err="1"/>
                        <a:t>Technical</a:t>
                      </a:r>
                      <a:r>
                        <a:rPr lang="fr-FR" sz="900" kern="1200" dirty="0"/>
                        <a:t> </a:t>
                      </a:r>
                      <a:r>
                        <a:rPr lang="fr-FR" sz="900" kern="1200" baseline="0" dirty="0"/>
                        <a:t> </a:t>
                      </a:r>
                      <a:r>
                        <a:rPr lang="fr-FR" sz="900" kern="1200" baseline="0" dirty="0" err="1"/>
                        <a:t>Criteria</a:t>
                      </a:r>
                      <a:r>
                        <a:rPr lang="fr-FR" sz="900" kern="1200" baseline="0" dirty="0"/>
                        <a:t> Name</a:t>
                      </a:r>
                      <a:endParaRPr lang="fr-FR" sz="9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900" kern="1200" dirty="0"/>
                        <a:t>Grade</a:t>
                      </a:r>
                      <a:endParaRPr lang="fr-FR" sz="9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900" kern="1200" dirty="0"/>
                        <a:t>Evolution</a:t>
                      </a:r>
                      <a:endParaRPr lang="fr-FR" sz="900" b="1" kern="1200" dirty="0">
                        <a:solidFill>
                          <a:schemeClr val="bg1"/>
                        </a:solidFill>
                      </a:endParaRPr>
                    </a:p>
                  </a:txBody>
                  <a:tcPr marL="68580" marR="68580" marT="0" marB="0" anchor="ctr"/>
                </a:tc>
                <a:extLst>
                  <a:ext uri="{0D108BD9-81ED-4DB2-BD59-A6C34878D82A}">
                    <a16:rowId xmlns:a16="http://schemas.microsoft.com/office/drawing/2014/main" val="10000"/>
                  </a:ext>
                </a:extLst>
              </a:tr>
              <a:tr h="167189">
                <a:tc>
                  <a:txBody>
                    <a:bodyPr/>
                    <a:lstStyle/>
                    <a:p>
                      <a:pPr marL="0" algn="l" defTabSz="914400" rtl="0" eaLnBrk="1" latinLnBrk="0" hangingPunct="1">
                        <a:lnSpc>
                          <a:spcPct val="115000"/>
                        </a:lnSpc>
                        <a:spcAft>
                          <a:spcPts val="0"/>
                        </a:spcAft>
                      </a:pPr>
                      <a:r>
                        <a:rPr lang="en-GB" sz="800" kern="1200" dirty="0"/>
                        <a:t>Technical Criteria 1</a:t>
                      </a:r>
                      <a:endParaRPr lang="fr-FR" sz="8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8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800" kern="1200" dirty="0"/>
                        <a:t>0.0 %</a:t>
                      </a:r>
                    </a:p>
                  </a:txBody>
                  <a:tcPr marL="68580" marR="68580" marT="0" marB="0" anchor="ctr"/>
                </a:tc>
                <a:extLst>
                  <a:ext uri="{0D108BD9-81ED-4DB2-BD59-A6C34878D82A}">
                    <a16:rowId xmlns:a16="http://schemas.microsoft.com/office/drawing/2014/main" val="10001"/>
                  </a:ext>
                </a:extLst>
              </a:tr>
              <a:tr h="167189">
                <a:tc>
                  <a:txBody>
                    <a:bodyPr/>
                    <a:lstStyle/>
                    <a:p>
                      <a:pPr marL="0" algn="l" defTabSz="914400" rtl="0" eaLnBrk="1" latinLnBrk="0" hangingPunct="1">
                        <a:lnSpc>
                          <a:spcPct val="115000"/>
                        </a:lnSpc>
                        <a:spcAft>
                          <a:spcPts val="0"/>
                        </a:spcAft>
                      </a:pPr>
                      <a:r>
                        <a:rPr lang="en-GB" sz="800" kern="1200" dirty="0"/>
                        <a:t>Technical Criteria 2</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7189">
                <a:tc>
                  <a:txBody>
                    <a:bodyPr/>
                    <a:lstStyle/>
                    <a:p>
                      <a:pPr marL="0" algn="l" defTabSz="914400" rtl="0" eaLnBrk="1" latinLnBrk="0" hangingPunct="1">
                        <a:lnSpc>
                          <a:spcPct val="115000"/>
                        </a:lnSpc>
                        <a:spcAft>
                          <a:spcPts val="0"/>
                        </a:spcAft>
                      </a:pPr>
                      <a:r>
                        <a:rPr lang="en-GB" sz="800" kern="1200" dirty="0"/>
                        <a:t>Technical Criteria 3</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7189">
                <a:tc>
                  <a:txBody>
                    <a:bodyPr/>
                    <a:lstStyle/>
                    <a:p>
                      <a:pPr marL="0" algn="l" defTabSz="914400" rtl="0" eaLnBrk="1" latinLnBrk="0" hangingPunct="1">
                        <a:lnSpc>
                          <a:spcPct val="115000"/>
                        </a:lnSpc>
                        <a:spcAft>
                          <a:spcPts val="0"/>
                        </a:spcAft>
                      </a:pPr>
                      <a:r>
                        <a:rPr lang="en-GB" sz="800" kern="1200" dirty="0"/>
                        <a:t>Technical Criteria 4</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7189">
                <a:tc>
                  <a:txBody>
                    <a:bodyPr/>
                    <a:lstStyle/>
                    <a:p>
                      <a:pPr marL="0" algn="l" defTabSz="914400" rtl="0" eaLnBrk="1" latinLnBrk="0" hangingPunct="1">
                        <a:lnSpc>
                          <a:spcPct val="115000"/>
                        </a:lnSpc>
                        <a:spcAft>
                          <a:spcPts val="0"/>
                        </a:spcAft>
                      </a:pPr>
                      <a:r>
                        <a:rPr lang="en-GB" sz="800" kern="1200" dirty="0"/>
                        <a:t>Technical Criteria 5</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7189">
                <a:tc>
                  <a:txBody>
                    <a:bodyPr/>
                    <a:lstStyle/>
                    <a:p>
                      <a:pPr marL="0" algn="l" defTabSz="914400" rtl="0" eaLnBrk="1" latinLnBrk="0" hangingPunct="1">
                        <a:lnSpc>
                          <a:spcPct val="115000"/>
                        </a:lnSpc>
                        <a:spcAft>
                          <a:spcPts val="0"/>
                        </a:spcAft>
                      </a:pPr>
                      <a:r>
                        <a:rPr lang="en-GB" sz="800" kern="1200" dirty="0"/>
                        <a:t>Technical Criteria 6</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7189">
                <a:tc>
                  <a:txBody>
                    <a:bodyPr/>
                    <a:lstStyle/>
                    <a:p>
                      <a:pPr marL="0" algn="l" defTabSz="914400" rtl="0" eaLnBrk="1" latinLnBrk="0" hangingPunct="1">
                        <a:lnSpc>
                          <a:spcPct val="115000"/>
                        </a:lnSpc>
                        <a:spcAft>
                          <a:spcPts val="0"/>
                        </a:spcAft>
                      </a:pPr>
                      <a:r>
                        <a:rPr lang="en-GB" sz="800" kern="1200" dirty="0"/>
                        <a:t>Technical Criteria 7</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7189">
                <a:tc>
                  <a:txBody>
                    <a:bodyPr/>
                    <a:lstStyle/>
                    <a:p>
                      <a:pPr marL="0" algn="l" defTabSz="914400" rtl="0" eaLnBrk="1" latinLnBrk="0" hangingPunct="1">
                        <a:lnSpc>
                          <a:spcPct val="115000"/>
                        </a:lnSpc>
                        <a:spcAft>
                          <a:spcPts val="0"/>
                        </a:spcAft>
                      </a:pPr>
                      <a:r>
                        <a:rPr lang="en-GB" sz="800" kern="1200" dirty="0"/>
                        <a:t>Technical Criteria 8</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7189">
                <a:tc>
                  <a:txBody>
                    <a:bodyPr/>
                    <a:lstStyle/>
                    <a:p>
                      <a:pPr marL="0" algn="l" defTabSz="914400" rtl="0" eaLnBrk="1" latinLnBrk="0" hangingPunct="1">
                        <a:lnSpc>
                          <a:spcPct val="115000"/>
                        </a:lnSpc>
                        <a:spcAft>
                          <a:spcPts val="0"/>
                        </a:spcAft>
                      </a:pPr>
                      <a:r>
                        <a:rPr lang="en-GB" sz="800" kern="1200" dirty="0"/>
                        <a:t>Technical Criteria 9</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7189">
                <a:tc>
                  <a:txBody>
                    <a:bodyPr/>
                    <a:lstStyle/>
                    <a:p>
                      <a:pPr marL="0" algn="l" defTabSz="914400" rtl="0" eaLnBrk="1" latinLnBrk="0" hangingPunct="1">
                        <a:lnSpc>
                          <a:spcPct val="115000"/>
                        </a:lnSpc>
                        <a:spcAft>
                          <a:spcPts val="0"/>
                        </a:spcAft>
                      </a:pPr>
                      <a:r>
                        <a:rPr lang="en-GB" sz="800" kern="1200" dirty="0"/>
                        <a:t>Technical Criteria 10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7189">
                <a:tc>
                  <a:txBody>
                    <a:bodyPr/>
                    <a:lstStyle/>
                    <a:p>
                      <a:pPr marL="0" algn="l" defTabSz="914400" rtl="0" eaLnBrk="1" latinLnBrk="0" hangingPunct="1">
                        <a:lnSpc>
                          <a:spcPct val="115000"/>
                        </a:lnSpc>
                        <a:spcAft>
                          <a:spcPts val="0"/>
                        </a:spcAft>
                      </a:pPr>
                      <a:r>
                        <a:rPr lang="en-GB" sz="800" kern="1200" dirty="0"/>
                        <a:t>Technical Criteria 11</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a:t>0.0 %</a:t>
                      </a:r>
                      <a:endParaRPr lang="fr-FR" sz="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bl>
          </a:graphicData>
        </a:graphic>
      </p:graphicFrame>
      <p:sp>
        <p:nvSpPr>
          <p:cNvPr id="16" name="TextBox 15" descr="TEXT;APPLICATION_RULE;ID=60011"/>
          <p:cNvSpPr txBox="1"/>
          <p:nvPr/>
        </p:nvSpPr>
        <p:spPr>
          <a:xfrm>
            <a:off x="2092337" y="1046639"/>
            <a:ext cx="1872208" cy="584775"/>
          </a:xfrm>
          <a:prstGeom prst="rect">
            <a:avLst/>
          </a:prstGeom>
          <a:noFill/>
        </p:spPr>
        <p:txBody>
          <a:bodyPr wrap="square" rtlCol="0">
            <a:spAutoFit/>
          </a:bodyPr>
          <a:lstStyle/>
          <a:p>
            <a:r>
              <a:rPr lang="fr-FR" sz="1600" b="1" dirty="0">
                <a:solidFill>
                  <a:srgbClr val="CF7600"/>
                </a:solidFill>
              </a:rPr>
              <a:t>qualityRuleGrade</a:t>
            </a:r>
          </a:p>
        </p:txBody>
      </p:sp>
      <p:sp>
        <p:nvSpPr>
          <p:cNvPr id="17" name="TextBox 16" descr="TEXT;APPLICATION_RULE;ID=60012"/>
          <p:cNvSpPr txBox="1"/>
          <p:nvPr/>
        </p:nvSpPr>
        <p:spPr>
          <a:xfrm>
            <a:off x="2092337" y="3878277"/>
            <a:ext cx="1872208" cy="584775"/>
          </a:xfrm>
          <a:prstGeom prst="rect">
            <a:avLst/>
          </a:prstGeom>
          <a:noFill/>
        </p:spPr>
        <p:txBody>
          <a:bodyPr wrap="square" rtlCol="0">
            <a:spAutoFit/>
          </a:bodyPr>
          <a:lstStyle/>
          <a:p>
            <a:r>
              <a:rPr lang="fr-FR" sz="1600" b="1" dirty="0" err="1">
                <a:solidFill>
                  <a:srgbClr val="CF7600"/>
                </a:solidFill>
              </a:rPr>
              <a:t>qualityRuleGrade</a:t>
            </a:r>
            <a:endParaRPr lang="fr-FR" dirty="0">
              <a:solidFill>
                <a:srgbClr val="CF7600"/>
              </a:solidFill>
            </a:endParaRPr>
          </a:p>
        </p:txBody>
      </p:sp>
      <p:sp>
        <p:nvSpPr>
          <p:cNvPr id="19" name="TextBox 18"/>
          <p:cNvSpPr txBox="1"/>
          <p:nvPr/>
        </p:nvSpPr>
        <p:spPr>
          <a:xfrm>
            <a:off x="5066076" y="1077506"/>
            <a:ext cx="3384376" cy="338554"/>
          </a:xfrm>
          <a:prstGeom prst="rect">
            <a:avLst/>
          </a:prstGeom>
          <a:noFill/>
        </p:spPr>
        <p:txBody>
          <a:bodyPr wrap="square" rtlCol="0">
            <a:spAutoFit/>
          </a:bodyPr>
          <a:lstStyle/>
          <a:p>
            <a:r>
              <a:rPr lang="en-US" sz="1600" b="1" dirty="0">
                <a:solidFill>
                  <a:srgbClr val="CF7600"/>
                </a:solidFill>
              </a:rPr>
              <a:t>CAST Complexity Distribution</a:t>
            </a:r>
          </a:p>
        </p:txBody>
      </p:sp>
      <p:graphicFrame>
        <p:nvGraphicFramePr>
          <p:cNvPr id="20" name="Chart 19" descr="GRAPH;CAST_COMPLEXITY"/>
          <p:cNvGraphicFramePr/>
          <p:nvPr>
            <p:extLst>
              <p:ext uri="{D42A27DB-BD31-4B8C-83A1-F6EECF244321}">
                <p14:modId xmlns:p14="http://schemas.microsoft.com/office/powerpoint/2010/main" val="1316943736"/>
              </p:ext>
            </p:extLst>
          </p:nvPr>
        </p:nvGraphicFramePr>
        <p:xfrm>
          <a:off x="5699709" y="1428704"/>
          <a:ext cx="3413252" cy="2099011"/>
        </p:xfrm>
        <a:graphic>
          <a:graphicData uri="http://schemas.openxmlformats.org/drawingml/2006/chart">
            <c:chart xmlns:c="http://schemas.openxmlformats.org/drawingml/2006/chart" xmlns:r="http://schemas.openxmlformats.org/officeDocument/2006/relationships" r:id="rId3"/>
          </a:graphicData>
        </a:graphic>
      </p:graphicFrame>
      <p:sp>
        <p:nvSpPr>
          <p:cNvPr id="21" name="TextBox 20"/>
          <p:cNvSpPr txBox="1"/>
          <p:nvPr/>
        </p:nvSpPr>
        <p:spPr>
          <a:xfrm>
            <a:off x="9223984" y="1580152"/>
            <a:ext cx="2968016" cy="1323439"/>
          </a:xfrm>
          <a:prstGeom prst="rect">
            <a:avLst/>
          </a:prstGeom>
        </p:spPr>
        <p:txBody>
          <a:bodyPr vert="horz" wrap="square" lIns="45720" tIns="45720" rIns="45720" bIns="45720" rtlCol="0">
            <a:spAutoFit/>
          </a:bodyPr>
          <a:lstStyle/>
          <a:p>
            <a:r>
              <a:rPr lang="en-GB" sz="1000" dirty="0"/>
              <a:t>CAST provides a distribution of objects based on several distributions:</a:t>
            </a:r>
          </a:p>
          <a:p>
            <a:pPr lvl="1"/>
            <a:r>
              <a:rPr lang="en-GB" sz="1000" dirty="0"/>
              <a:t>-Algorithm Complexity (based on </a:t>
            </a:r>
            <a:r>
              <a:rPr lang="en-GB" sz="1000" dirty="0" err="1"/>
              <a:t>Cyclomatic</a:t>
            </a:r>
            <a:r>
              <a:rPr lang="en-GB" sz="1000" dirty="0"/>
              <a:t> complexity)</a:t>
            </a:r>
          </a:p>
          <a:p>
            <a:pPr lvl="1"/>
            <a:r>
              <a:rPr lang="en-GB" sz="1000" dirty="0"/>
              <a:t>-SQL Complexity</a:t>
            </a:r>
          </a:p>
          <a:p>
            <a:pPr lvl="1"/>
            <a:r>
              <a:rPr lang="en-GB" sz="1000" dirty="0"/>
              <a:t>-Coupling (Fan in, Fan out)</a:t>
            </a:r>
          </a:p>
          <a:p>
            <a:pPr lvl="1"/>
            <a:r>
              <a:rPr lang="en-GB" sz="1000" dirty="0"/>
              <a:t>-Ratio of documentation</a:t>
            </a:r>
          </a:p>
          <a:p>
            <a:pPr lvl="1"/>
            <a:r>
              <a:rPr lang="en-GB" sz="1000" dirty="0"/>
              <a:t>-Size of components</a:t>
            </a:r>
            <a:endParaRPr lang="en-US" sz="1000" dirty="0" err="1">
              <a:cs typeface="Arial" pitchFamily="34" charset="0"/>
            </a:endParaRPr>
          </a:p>
        </p:txBody>
      </p:sp>
      <p:graphicFrame>
        <p:nvGraphicFramePr>
          <p:cNvPr id="22" name="Table 21" descr="TABLE;CAST_COMPLEXITY"/>
          <p:cNvGraphicFramePr>
            <a:graphicFrameLocks noGrp="1"/>
          </p:cNvGraphicFramePr>
          <p:nvPr>
            <p:extLst>
              <p:ext uri="{D42A27DB-BD31-4B8C-83A1-F6EECF244321}">
                <p14:modId xmlns:p14="http://schemas.microsoft.com/office/powerpoint/2010/main" val="2177222308"/>
              </p:ext>
            </p:extLst>
          </p:nvPr>
        </p:nvGraphicFramePr>
        <p:xfrm>
          <a:off x="5245457" y="3937695"/>
          <a:ext cx="5964000" cy="2148271"/>
        </p:xfrm>
        <a:graphic>
          <a:graphicData uri="http://schemas.openxmlformats.org/drawingml/2006/table">
            <a:tbl>
              <a:tblPr firstRow="1" bandRow="1">
                <a:tableStyleId>{1E171933-4619-4E11-9A3F-F7608DF75F80}</a:tableStyleId>
              </a:tblPr>
              <a:tblGrid>
                <a:gridCol w="1604786">
                  <a:extLst>
                    <a:ext uri="{9D8B030D-6E8A-4147-A177-3AD203B41FA5}">
                      <a16:colId xmlns:a16="http://schemas.microsoft.com/office/drawing/2014/main" val="20000"/>
                    </a:ext>
                  </a:extLst>
                </a:gridCol>
                <a:gridCol w="925448">
                  <a:extLst>
                    <a:ext uri="{9D8B030D-6E8A-4147-A177-3AD203B41FA5}">
                      <a16:colId xmlns:a16="http://schemas.microsoft.com/office/drawing/2014/main" val="20001"/>
                    </a:ext>
                  </a:extLst>
                </a:gridCol>
                <a:gridCol w="1028276">
                  <a:extLst>
                    <a:ext uri="{9D8B030D-6E8A-4147-A177-3AD203B41FA5}">
                      <a16:colId xmlns:a16="http://schemas.microsoft.com/office/drawing/2014/main" val="20002"/>
                    </a:ext>
                  </a:extLst>
                </a:gridCol>
                <a:gridCol w="677516">
                  <a:extLst>
                    <a:ext uri="{9D8B030D-6E8A-4147-A177-3AD203B41FA5}">
                      <a16:colId xmlns:a16="http://schemas.microsoft.com/office/drawing/2014/main" val="20003"/>
                    </a:ext>
                  </a:extLst>
                </a:gridCol>
                <a:gridCol w="636622">
                  <a:extLst>
                    <a:ext uri="{9D8B030D-6E8A-4147-A177-3AD203B41FA5}">
                      <a16:colId xmlns:a16="http://schemas.microsoft.com/office/drawing/2014/main" val="20004"/>
                    </a:ext>
                  </a:extLst>
                </a:gridCol>
                <a:gridCol w="1091352">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900" kern="1200" dirty="0"/>
                        <a:t>Cast complexity</a:t>
                      </a:r>
                      <a:endParaRPr lang="fr-FR" sz="9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kern="1200" dirty="0" err="1"/>
                        <a:t>Current</a:t>
                      </a:r>
                      <a:r>
                        <a:rPr lang="fr-FR" sz="900" kern="1200" dirty="0"/>
                        <a:t> total</a:t>
                      </a:r>
                      <a:endParaRPr lang="fr-FR" sz="9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kern="1200" dirty="0" err="1"/>
                        <a:t>Previous</a:t>
                      </a:r>
                      <a:r>
                        <a:rPr lang="fr-FR" sz="900" kern="1200" dirty="0"/>
                        <a:t> total</a:t>
                      </a:r>
                      <a:endParaRPr lang="fr-FR" sz="9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kern="1200" dirty="0" err="1"/>
                        <a:t>Evol</a:t>
                      </a:r>
                      <a:r>
                        <a:rPr lang="fr-FR" sz="900" kern="1200" dirty="0"/>
                        <a:t>.</a:t>
                      </a:r>
                      <a:endParaRPr lang="fr-FR" sz="9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kern="1200" dirty="0" err="1"/>
                        <a:t>Evol</a:t>
                      </a:r>
                      <a:r>
                        <a:rPr lang="fr-FR" sz="900" kern="1200" dirty="0"/>
                        <a:t>. %</a:t>
                      </a:r>
                      <a:endParaRPr lang="fr-FR" sz="9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kern="1200" dirty="0"/>
                        <a:t>% on total </a:t>
                      </a:r>
                      <a:r>
                        <a:rPr lang="fr-FR" sz="900" kern="1200" dirty="0" err="1"/>
                        <a:t>elements</a:t>
                      </a:r>
                      <a:endParaRPr lang="fr-FR" sz="9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900" kern="1200" dirty="0"/>
                        <a:t>Low Complexity</a:t>
                      </a:r>
                      <a:endParaRPr lang="fr-FR" sz="9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kern="1200" dirty="0"/>
                        <a:t>A2</a:t>
                      </a:r>
                      <a:endParaRPr lang="fr-FR" sz="9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kern="1200" dirty="0"/>
                        <a:t>A1</a:t>
                      </a:r>
                      <a:endParaRPr lang="fr-FR" sz="9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kern="1200" dirty="0"/>
                        <a:t>A2 – A1</a:t>
                      </a:r>
                      <a:endParaRPr lang="fr-FR" sz="9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kern="1200" dirty="0"/>
                        <a:t>(A2-A1)/A1</a:t>
                      </a:r>
                      <a:endParaRPr lang="fr-FR" sz="9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900" kern="1200" dirty="0"/>
                        <a:t>100*A2/(A2+B2+C2+D2)</a:t>
                      </a:r>
                      <a:endParaRPr lang="fr-FR" sz="9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900" kern="1200" dirty="0"/>
                        <a:t>Average</a:t>
                      </a:r>
                      <a:r>
                        <a:rPr lang="en-GB" sz="900" kern="1200" baseline="0" dirty="0"/>
                        <a:t> Complexity</a:t>
                      </a:r>
                      <a:endParaRPr lang="fr-FR" sz="9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kern="1200" dirty="0"/>
                        <a:t>B2</a:t>
                      </a:r>
                      <a:endParaRPr lang="fr-FR" sz="9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kern="1200" dirty="0"/>
                        <a:t>B1</a:t>
                      </a:r>
                      <a:endParaRPr lang="fr-FR" sz="9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kern="1200" dirty="0"/>
                        <a:t>B2 – B1</a:t>
                      </a:r>
                      <a:endParaRPr lang="fr-FR" sz="9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900" kern="1200" dirty="0"/>
                        <a:t>(B2-B1)/B1</a:t>
                      </a:r>
                      <a:endParaRPr lang="fr-FR" sz="9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900" kern="1200" dirty="0"/>
                        <a:t>100*B2/(A2+B2+C2+D2)</a:t>
                      </a:r>
                      <a:endParaRPr lang="fr-FR" sz="9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900" kern="1200" dirty="0"/>
                        <a:t>High Complexity</a:t>
                      </a:r>
                      <a:endParaRPr lang="fr-FR" sz="9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kern="1200" dirty="0"/>
                        <a:t>C2</a:t>
                      </a:r>
                      <a:endParaRPr lang="fr-FR" sz="9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kern="1200" dirty="0"/>
                        <a:t>C1</a:t>
                      </a:r>
                      <a:endParaRPr lang="fr-FR" sz="9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kern="1200" dirty="0"/>
                        <a:t>C2 – C1</a:t>
                      </a:r>
                      <a:endParaRPr lang="fr-FR" sz="9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kern="1200" dirty="0"/>
                        <a:t>(C2-C1)/C1</a:t>
                      </a:r>
                      <a:endParaRPr lang="fr-FR" sz="9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900" kern="1200" dirty="0"/>
                        <a:t>100*C2/(A2+B2+C2+D2)</a:t>
                      </a:r>
                      <a:endParaRPr lang="fr-FR" sz="9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900" kern="1200" dirty="0"/>
                        <a:t>Very</a:t>
                      </a:r>
                      <a:r>
                        <a:rPr lang="en-GB" sz="900" kern="1200" baseline="0" dirty="0"/>
                        <a:t> High Complexity</a:t>
                      </a:r>
                      <a:endParaRPr lang="fr-FR" sz="9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kern="1200" dirty="0"/>
                        <a:t>D2</a:t>
                      </a:r>
                      <a:endParaRPr lang="fr-FR" sz="9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kern="1200" dirty="0"/>
                        <a:t>D1</a:t>
                      </a:r>
                      <a:endParaRPr lang="fr-FR" sz="9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kern="1200" dirty="0"/>
                        <a:t>D2 – D1</a:t>
                      </a:r>
                      <a:endParaRPr lang="fr-FR" sz="9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kern="1200" dirty="0"/>
                        <a:t>(D2-D1)/D1</a:t>
                      </a:r>
                      <a:endParaRPr lang="fr-FR" sz="9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900" kern="1200" dirty="0"/>
                        <a:t>100*D2/(A2+B2+C2+D2)</a:t>
                      </a:r>
                      <a:endParaRPr lang="fr-FR" sz="9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44306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Potential Points of failures: Propagated Risk Index</a:t>
            </a:r>
          </a:p>
        </p:txBody>
      </p:sp>
      <p:sp>
        <p:nvSpPr>
          <p:cNvPr id="5" name="TextBox 6"/>
          <p:cNvSpPr txBox="1"/>
          <p:nvPr/>
        </p:nvSpPr>
        <p:spPr>
          <a:xfrm>
            <a:off x="1803096" y="1059894"/>
            <a:ext cx="6381136" cy="338554"/>
          </a:xfrm>
          <a:prstGeom prst="rect">
            <a:avLst/>
          </a:prstGeom>
          <a:noFill/>
        </p:spPr>
        <p:txBody>
          <a:bodyPr wrap="square" rtlCol="0">
            <a:spAutoFit/>
          </a:bodyPr>
          <a:lstStyle/>
          <a:p>
            <a:pPr>
              <a:defRPr/>
            </a:pPr>
            <a:r>
              <a:rPr lang="en-US" sz="1600" b="1" kern="0" dirty="0">
                <a:solidFill>
                  <a:srgbClr val="CF7600"/>
                </a:solidFill>
              </a:rPr>
              <a:t>Top Riskiest Components</a:t>
            </a:r>
          </a:p>
        </p:txBody>
      </p:sp>
      <p:sp>
        <p:nvSpPr>
          <p:cNvPr id="6" name="Text"/>
          <p:cNvSpPr>
            <a:spLocks noGrp="1"/>
          </p:cNvSpPr>
          <p:nvPr/>
        </p:nvSpPr>
        <p:spPr>
          <a:xfrm>
            <a:off x="1946787" y="1398448"/>
            <a:ext cx="8397684" cy="504056"/>
          </a:xfrm>
          <a:prstGeom prst="rect">
            <a:avLst/>
          </a:prstGeom>
        </p:spPr>
        <p:txBody>
          <a:bodyPr wrap="square" lIns="0" tIns="0" rIns="0" bIns="0" rtlCol="0" anchor="t"/>
          <a:lstStyle/>
          <a:p>
            <a:pPr>
              <a:defRPr/>
            </a:pPr>
            <a:r>
              <a:rPr lang="en-US" sz="1000" dirty="0"/>
              <a:t>The PRI number reflects the cumulative risk of the object based on its relationships and interdependencies.  The PRI is calculated as a function of the rules violated, their weight/criticality, and the frequency of the violation. </a:t>
            </a:r>
            <a:r>
              <a:rPr lang="en-US" sz="1000" kern="0" dirty="0">
                <a:solidFill>
                  <a:sysClr val="windowText" lastClr="000000"/>
                </a:solidFill>
              </a:rPr>
              <a:t> </a:t>
            </a:r>
          </a:p>
        </p:txBody>
      </p:sp>
      <p:sp>
        <p:nvSpPr>
          <p:cNvPr id="8" name="TextBox 6"/>
          <p:cNvSpPr txBox="1"/>
          <p:nvPr/>
        </p:nvSpPr>
        <p:spPr>
          <a:xfrm>
            <a:off x="1932932" y="1943555"/>
            <a:ext cx="1902542" cy="338554"/>
          </a:xfrm>
          <a:prstGeom prst="rect">
            <a:avLst/>
          </a:prstGeom>
          <a:noFill/>
        </p:spPr>
        <p:txBody>
          <a:bodyPr wrap="square" rtlCol="0">
            <a:spAutoFit/>
          </a:bodyPr>
          <a:lstStyle/>
          <a:p>
            <a:pPr>
              <a:defRPr/>
            </a:pPr>
            <a:r>
              <a:rPr lang="en-US" sz="1600" b="1" kern="0" dirty="0">
                <a:solidFill>
                  <a:srgbClr val="CF7600"/>
                </a:solidFill>
              </a:rPr>
              <a:t>PERFORMANCE</a:t>
            </a:r>
          </a:p>
        </p:txBody>
      </p:sp>
      <p:sp>
        <p:nvSpPr>
          <p:cNvPr id="10" name="TextBox 6"/>
          <p:cNvSpPr txBox="1"/>
          <p:nvPr/>
        </p:nvSpPr>
        <p:spPr>
          <a:xfrm>
            <a:off x="1946787" y="3415707"/>
            <a:ext cx="1902542" cy="338554"/>
          </a:xfrm>
          <a:prstGeom prst="rect">
            <a:avLst/>
          </a:prstGeom>
          <a:noFill/>
        </p:spPr>
        <p:txBody>
          <a:bodyPr wrap="square" rtlCol="0">
            <a:spAutoFit/>
          </a:bodyPr>
          <a:lstStyle/>
          <a:p>
            <a:pPr>
              <a:defRPr/>
            </a:pPr>
            <a:r>
              <a:rPr lang="en-US" sz="1600" b="1" kern="0" dirty="0">
                <a:solidFill>
                  <a:srgbClr val="CF7600"/>
                </a:solidFill>
              </a:rPr>
              <a:t>ROBUSTNESS</a:t>
            </a:r>
          </a:p>
        </p:txBody>
      </p:sp>
      <p:sp>
        <p:nvSpPr>
          <p:cNvPr id="12" name="TextBox 6"/>
          <p:cNvSpPr txBox="1"/>
          <p:nvPr/>
        </p:nvSpPr>
        <p:spPr>
          <a:xfrm>
            <a:off x="1932932" y="4819467"/>
            <a:ext cx="1902542" cy="338554"/>
          </a:xfrm>
          <a:prstGeom prst="rect">
            <a:avLst/>
          </a:prstGeom>
          <a:noFill/>
        </p:spPr>
        <p:txBody>
          <a:bodyPr wrap="square" rtlCol="0">
            <a:spAutoFit/>
          </a:bodyPr>
          <a:lstStyle/>
          <a:p>
            <a:pPr>
              <a:defRPr/>
            </a:pPr>
            <a:r>
              <a:rPr lang="en-US" sz="1600" b="1" kern="0" dirty="0">
                <a:solidFill>
                  <a:srgbClr val="CF7600"/>
                </a:solidFill>
              </a:rPr>
              <a:t>SECURITY</a:t>
            </a:r>
          </a:p>
        </p:txBody>
      </p:sp>
      <p:graphicFrame>
        <p:nvGraphicFramePr>
          <p:cNvPr id="13" name="Table 12" descr="TABLE;TOP_RISKIEST_COMPONENTS;COUNT=5,SRC=PERF"/>
          <p:cNvGraphicFramePr>
            <a:graphicFrameLocks noGrp="1"/>
          </p:cNvGraphicFramePr>
          <p:nvPr>
            <p:extLst>
              <p:ext uri="{D42A27DB-BD31-4B8C-83A1-F6EECF244321}">
                <p14:modId xmlns:p14="http://schemas.microsoft.com/office/powerpoint/2010/main" val="4112916225"/>
              </p:ext>
            </p:extLst>
          </p:nvPr>
        </p:nvGraphicFramePr>
        <p:xfrm>
          <a:off x="2015612" y="2334920"/>
          <a:ext cx="8184845" cy="971550"/>
        </p:xfrm>
        <a:graphic>
          <a:graphicData uri="http://schemas.openxmlformats.org/drawingml/2006/table">
            <a:tbl>
              <a:tblPr firstRow="1" bandRow="1">
                <a:tableStyleId>{1E171933-4619-4E11-9A3F-F7608DF75F80}</a:tableStyleId>
              </a:tblPr>
              <a:tblGrid>
                <a:gridCol w="6617534">
                  <a:extLst>
                    <a:ext uri="{9D8B030D-6E8A-4147-A177-3AD203B41FA5}">
                      <a16:colId xmlns:a16="http://schemas.microsoft.com/office/drawing/2014/main" val="20000"/>
                    </a:ext>
                  </a:extLst>
                </a:gridCol>
                <a:gridCol w="1567311">
                  <a:extLst>
                    <a:ext uri="{9D8B030D-6E8A-4147-A177-3AD203B41FA5}">
                      <a16:colId xmlns:a16="http://schemas.microsoft.com/office/drawing/2014/main" val="20001"/>
                    </a:ext>
                  </a:extLst>
                </a:gridCol>
              </a:tblGrid>
              <a:tr h="108012">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bg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4" name="Table 13" descr="TABLE;TOP_RISKIEST_COMPONENTS;COUNT=5,SRC=SEC"/>
          <p:cNvGraphicFramePr>
            <a:graphicFrameLocks noGrp="1"/>
          </p:cNvGraphicFramePr>
          <p:nvPr>
            <p:extLst>
              <p:ext uri="{D42A27DB-BD31-4B8C-83A1-F6EECF244321}">
                <p14:modId xmlns:p14="http://schemas.microsoft.com/office/powerpoint/2010/main" val="914288126"/>
              </p:ext>
            </p:extLst>
          </p:nvPr>
        </p:nvGraphicFramePr>
        <p:xfrm>
          <a:off x="2015612" y="5194421"/>
          <a:ext cx="8184845" cy="971550"/>
        </p:xfrm>
        <a:graphic>
          <a:graphicData uri="http://schemas.openxmlformats.org/drawingml/2006/table">
            <a:tbl>
              <a:tblPr firstRow="1" bandRow="1">
                <a:tableStyleId>{1E171933-4619-4E11-9A3F-F7608DF75F80}</a:tableStyleId>
              </a:tblPr>
              <a:tblGrid>
                <a:gridCol w="6617534">
                  <a:extLst>
                    <a:ext uri="{9D8B030D-6E8A-4147-A177-3AD203B41FA5}">
                      <a16:colId xmlns:a16="http://schemas.microsoft.com/office/drawing/2014/main" val="20000"/>
                    </a:ext>
                  </a:extLst>
                </a:gridCol>
                <a:gridCol w="1567311">
                  <a:extLst>
                    <a:ext uri="{9D8B030D-6E8A-4147-A177-3AD203B41FA5}">
                      <a16:colId xmlns:a16="http://schemas.microsoft.com/office/drawing/2014/main" val="20001"/>
                    </a:ext>
                  </a:extLst>
                </a:gridCol>
              </a:tblGrid>
              <a:tr h="108012">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bg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5" name="Table 14" descr="TABLE;TOP_RISKIEST_COMPONENTS;COUNT=5,SRC=ROB"/>
          <p:cNvGraphicFramePr>
            <a:graphicFrameLocks noGrp="1"/>
          </p:cNvGraphicFramePr>
          <p:nvPr>
            <p:extLst>
              <p:ext uri="{D42A27DB-BD31-4B8C-83A1-F6EECF244321}">
                <p14:modId xmlns:p14="http://schemas.microsoft.com/office/powerpoint/2010/main" val="951544908"/>
              </p:ext>
            </p:extLst>
          </p:nvPr>
        </p:nvGraphicFramePr>
        <p:xfrm>
          <a:off x="2018621" y="3767907"/>
          <a:ext cx="8184845" cy="971550"/>
        </p:xfrm>
        <a:graphic>
          <a:graphicData uri="http://schemas.openxmlformats.org/drawingml/2006/table">
            <a:tbl>
              <a:tblPr firstRow="1" bandRow="1">
                <a:tableStyleId>{1E171933-4619-4E11-9A3F-F7608DF75F80}</a:tableStyleId>
              </a:tblPr>
              <a:tblGrid>
                <a:gridCol w="6617534">
                  <a:extLst>
                    <a:ext uri="{9D8B030D-6E8A-4147-A177-3AD203B41FA5}">
                      <a16:colId xmlns:a16="http://schemas.microsoft.com/office/drawing/2014/main" val="20000"/>
                    </a:ext>
                  </a:extLst>
                </a:gridCol>
                <a:gridCol w="1567311">
                  <a:extLst>
                    <a:ext uri="{9D8B030D-6E8A-4147-A177-3AD203B41FA5}">
                      <a16:colId xmlns:a16="http://schemas.microsoft.com/office/drawing/2014/main" val="20001"/>
                    </a:ext>
                  </a:extLst>
                </a:gridCol>
              </a:tblGrid>
              <a:tr h="108012">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bg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54185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Potential Points of failures: Transaction Risk Index</a:t>
            </a:r>
            <a:endParaRPr lang="en-US" dirty="0"/>
          </a:p>
        </p:txBody>
      </p:sp>
      <p:sp>
        <p:nvSpPr>
          <p:cNvPr id="240" name="TextBox 6"/>
          <p:cNvSpPr txBox="1"/>
          <p:nvPr/>
        </p:nvSpPr>
        <p:spPr>
          <a:xfrm>
            <a:off x="1803096" y="991708"/>
            <a:ext cx="6381136" cy="338554"/>
          </a:xfrm>
          <a:prstGeom prst="rect">
            <a:avLst/>
          </a:prstGeom>
          <a:noFill/>
        </p:spPr>
        <p:txBody>
          <a:bodyPr wrap="square" rtlCol="0">
            <a:spAutoFit/>
          </a:bodyPr>
          <a:lstStyle/>
          <a:p>
            <a:pPr>
              <a:defRPr/>
            </a:pPr>
            <a:r>
              <a:rPr lang="en-US" sz="1600" b="1" kern="0" dirty="0">
                <a:solidFill>
                  <a:srgbClr val="CF7600"/>
                </a:solidFill>
              </a:rPr>
              <a:t>Top Riskiest Transactions</a:t>
            </a:r>
          </a:p>
        </p:txBody>
      </p:sp>
      <p:sp>
        <p:nvSpPr>
          <p:cNvPr id="241" name="Text"/>
          <p:cNvSpPr>
            <a:spLocks noGrp="1"/>
          </p:cNvSpPr>
          <p:nvPr/>
        </p:nvSpPr>
        <p:spPr>
          <a:xfrm>
            <a:off x="1946787" y="1330262"/>
            <a:ext cx="8397684" cy="504056"/>
          </a:xfrm>
          <a:prstGeom prst="rect">
            <a:avLst/>
          </a:prstGeom>
        </p:spPr>
        <p:txBody>
          <a:bodyPr wrap="square" lIns="0" tIns="0" rIns="0" bIns="0" rtlCol="0" anchor="t"/>
          <a:lstStyle/>
          <a:p>
            <a:pPr lvl="0">
              <a:defRPr/>
            </a:pPr>
            <a:r>
              <a:rPr lang="en-GB" sz="1000" dirty="0"/>
              <a:t>Transaction Wide Risk Index (</a:t>
            </a:r>
            <a:r>
              <a:rPr lang="en-GB" sz="1000" dirty="0" err="1"/>
              <a:t>TwRI</a:t>
            </a:r>
            <a:r>
              <a:rPr lang="en-GB" sz="1000" dirty="0"/>
              <a:t>) is an indicator of the riskiest transactions of the application.  The </a:t>
            </a:r>
            <a:r>
              <a:rPr lang="en-GB" sz="1000" dirty="0" err="1"/>
              <a:t>TwRI</a:t>
            </a:r>
            <a:r>
              <a:rPr lang="en-GB" sz="1000" dirty="0"/>
              <a:t> number reflects the cumulative risk of the transaction based on the risk in the individual objects contributing to the transaction. The </a:t>
            </a:r>
            <a:r>
              <a:rPr lang="en-GB" sz="1000" dirty="0" err="1"/>
              <a:t>TwRI</a:t>
            </a:r>
            <a:r>
              <a:rPr lang="en-GB" sz="1000" dirty="0"/>
              <a:t> is calculated as a function of the rules violated, their weight/criticality, and the frequency of the violation across all objects in the path of the transaction. </a:t>
            </a:r>
            <a:r>
              <a:rPr lang="en-GB" sz="1000" dirty="0" err="1"/>
              <a:t>TwRI</a:t>
            </a:r>
            <a:r>
              <a:rPr lang="en-GB" sz="1000" dirty="0"/>
              <a:t> is a powerful metric to identify, prioritize and ultimately remediate riskiest transactions and their objects</a:t>
            </a:r>
            <a:endParaRPr lang="en-US" sz="1000" kern="0" dirty="0">
              <a:solidFill>
                <a:sysClr val="windowText" lastClr="000000"/>
              </a:solidFill>
            </a:endParaRPr>
          </a:p>
        </p:txBody>
      </p:sp>
      <p:sp>
        <p:nvSpPr>
          <p:cNvPr id="242" name="TextBox 6"/>
          <p:cNvSpPr txBox="1"/>
          <p:nvPr/>
        </p:nvSpPr>
        <p:spPr>
          <a:xfrm>
            <a:off x="1932932" y="1895820"/>
            <a:ext cx="1902542" cy="338554"/>
          </a:xfrm>
          <a:prstGeom prst="rect">
            <a:avLst/>
          </a:prstGeom>
          <a:noFill/>
        </p:spPr>
        <p:txBody>
          <a:bodyPr wrap="square" rtlCol="0">
            <a:spAutoFit/>
          </a:bodyPr>
          <a:lstStyle/>
          <a:p>
            <a:pPr>
              <a:defRPr/>
            </a:pPr>
            <a:r>
              <a:rPr lang="en-US" sz="1600" b="1" kern="0" dirty="0">
                <a:solidFill>
                  <a:srgbClr val="CF7600"/>
                </a:solidFill>
              </a:rPr>
              <a:t>PERFORMANCE</a:t>
            </a:r>
          </a:p>
        </p:txBody>
      </p:sp>
      <p:sp>
        <p:nvSpPr>
          <p:cNvPr id="243" name="TextBox 6"/>
          <p:cNvSpPr txBox="1"/>
          <p:nvPr/>
        </p:nvSpPr>
        <p:spPr>
          <a:xfrm>
            <a:off x="1946787" y="3367972"/>
            <a:ext cx="1902542" cy="338554"/>
          </a:xfrm>
          <a:prstGeom prst="rect">
            <a:avLst/>
          </a:prstGeom>
          <a:noFill/>
        </p:spPr>
        <p:txBody>
          <a:bodyPr wrap="square" rtlCol="0">
            <a:spAutoFit/>
          </a:bodyPr>
          <a:lstStyle/>
          <a:p>
            <a:pPr>
              <a:defRPr/>
            </a:pPr>
            <a:r>
              <a:rPr lang="en-US" sz="1600" b="1" kern="0" dirty="0">
                <a:solidFill>
                  <a:srgbClr val="CF7600"/>
                </a:solidFill>
              </a:rPr>
              <a:t>ROBUSTNESS</a:t>
            </a:r>
          </a:p>
        </p:txBody>
      </p:sp>
      <p:sp>
        <p:nvSpPr>
          <p:cNvPr id="244" name="TextBox 6"/>
          <p:cNvSpPr txBox="1"/>
          <p:nvPr/>
        </p:nvSpPr>
        <p:spPr>
          <a:xfrm>
            <a:off x="1932932" y="4771732"/>
            <a:ext cx="1902542" cy="338554"/>
          </a:xfrm>
          <a:prstGeom prst="rect">
            <a:avLst/>
          </a:prstGeom>
          <a:noFill/>
        </p:spPr>
        <p:txBody>
          <a:bodyPr wrap="square" rtlCol="0">
            <a:spAutoFit/>
          </a:bodyPr>
          <a:lstStyle/>
          <a:p>
            <a:pPr>
              <a:defRPr/>
            </a:pPr>
            <a:r>
              <a:rPr lang="en-US" sz="1600" b="1" kern="0" dirty="0">
                <a:solidFill>
                  <a:srgbClr val="CF7600"/>
                </a:solidFill>
              </a:rPr>
              <a:t>SECURITY</a:t>
            </a:r>
          </a:p>
        </p:txBody>
      </p:sp>
      <p:graphicFrame>
        <p:nvGraphicFramePr>
          <p:cNvPr id="245" name="Table 244" descr="TABLE;TOP_RISKIEST_TRANSACTIONS;COUNT=5,SRC=PERF"/>
          <p:cNvGraphicFramePr>
            <a:graphicFrameLocks noGrp="1"/>
          </p:cNvGraphicFramePr>
          <p:nvPr>
            <p:extLst>
              <p:ext uri="{D42A27DB-BD31-4B8C-83A1-F6EECF244321}">
                <p14:modId xmlns:p14="http://schemas.microsoft.com/office/powerpoint/2010/main" val="2659208605"/>
              </p:ext>
            </p:extLst>
          </p:nvPr>
        </p:nvGraphicFramePr>
        <p:xfrm>
          <a:off x="2015612" y="2287185"/>
          <a:ext cx="8184845" cy="971550"/>
        </p:xfrm>
        <a:graphic>
          <a:graphicData uri="http://schemas.openxmlformats.org/drawingml/2006/table">
            <a:tbl>
              <a:tblPr firstRow="1" bandRow="1">
                <a:tableStyleId>{1E171933-4619-4E11-9A3F-F7608DF75F80}</a:tableStyleId>
              </a:tblPr>
              <a:tblGrid>
                <a:gridCol w="6617534">
                  <a:extLst>
                    <a:ext uri="{9D8B030D-6E8A-4147-A177-3AD203B41FA5}">
                      <a16:colId xmlns:a16="http://schemas.microsoft.com/office/drawing/2014/main" val="20000"/>
                    </a:ext>
                  </a:extLst>
                </a:gridCol>
                <a:gridCol w="1567311">
                  <a:extLst>
                    <a:ext uri="{9D8B030D-6E8A-4147-A177-3AD203B41FA5}">
                      <a16:colId xmlns:a16="http://schemas.microsoft.com/office/drawing/2014/main" val="20001"/>
                    </a:ext>
                  </a:extLst>
                </a:gridCol>
              </a:tblGrid>
              <a:tr h="108012">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bg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246" name="Table 245" descr="TABLE;TOP_RISKIEST_TRANSACTIONS;COUNT=5,SRC=SEC"/>
          <p:cNvGraphicFramePr>
            <a:graphicFrameLocks noGrp="1"/>
          </p:cNvGraphicFramePr>
          <p:nvPr>
            <p:extLst>
              <p:ext uri="{D42A27DB-BD31-4B8C-83A1-F6EECF244321}">
                <p14:modId xmlns:p14="http://schemas.microsoft.com/office/powerpoint/2010/main" val="594466570"/>
              </p:ext>
            </p:extLst>
          </p:nvPr>
        </p:nvGraphicFramePr>
        <p:xfrm>
          <a:off x="2015612" y="5146686"/>
          <a:ext cx="8184845" cy="971550"/>
        </p:xfrm>
        <a:graphic>
          <a:graphicData uri="http://schemas.openxmlformats.org/drawingml/2006/table">
            <a:tbl>
              <a:tblPr firstRow="1" bandRow="1">
                <a:tableStyleId>{1E171933-4619-4E11-9A3F-F7608DF75F80}</a:tableStyleId>
              </a:tblPr>
              <a:tblGrid>
                <a:gridCol w="6617534">
                  <a:extLst>
                    <a:ext uri="{9D8B030D-6E8A-4147-A177-3AD203B41FA5}">
                      <a16:colId xmlns:a16="http://schemas.microsoft.com/office/drawing/2014/main" val="20000"/>
                    </a:ext>
                  </a:extLst>
                </a:gridCol>
                <a:gridCol w="1567311">
                  <a:extLst>
                    <a:ext uri="{9D8B030D-6E8A-4147-A177-3AD203B41FA5}">
                      <a16:colId xmlns:a16="http://schemas.microsoft.com/office/drawing/2014/main" val="20001"/>
                    </a:ext>
                  </a:extLst>
                </a:gridCol>
              </a:tblGrid>
              <a:tr h="108012">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bg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247" name="Table 246" descr="TABLE;TOP_RISKIEST_TRANSACTIONS;COUNT=5,SRC=ROB"/>
          <p:cNvGraphicFramePr>
            <a:graphicFrameLocks noGrp="1"/>
          </p:cNvGraphicFramePr>
          <p:nvPr>
            <p:extLst>
              <p:ext uri="{D42A27DB-BD31-4B8C-83A1-F6EECF244321}">
                <p14:modId xmlns:p14="http://schemas.microsoft.com/office/powerpoint/2010/main" val="2615202549"/>
              </p:ext>
            </p:extLst>
          </p:nvPr>
        </p:nvGraphicFramePr>
        <p:xfrm>
          <a:off x="2018621" y="3720172"/>
          <a:ext cx="8184845" cy="971550"/>
        </p:xfrm>
        <a:graphic>
          <a:graphicData uri="http://schemas.openxmlformats.org/drawingml/2006/table">
            <a:tbl>
              <a:tblPr firstRow="1" bandRow="1">
                <a:tableStyleId>{1E171933-4619-4E11-9A3F-F7608DF75F80}</a:tableStyleId>
              </a:tblPr>
              <a:tblGrid>
                <a:gridCol w="6617534">
                  <a:extLst>
                    <a:ext uri="{9D8B030D-6E8A-4147-A177-3AD203B41FA5}">
                      <a16:colId xmlns:a16="http://schemas.microsoft.com/office/drawing/2014/main" val="20000"/>
                    </a:ext>
                  </a:extLst>
                </a:gridCol>
                <a:gridCol w="1567311">
                  <a:extLst>
                    <a:ext uri="{9D8B030D-6E8A-4147-A177-3AD203B41FA5}">
                      <a16:colId xmlns:a16="http://schemas.microsoft.com/office/drawing/2014/main" val="20001"/>
                    </a:ext>
                  </a:extLst>
                </a:gridCol>
              </a:tblGrid>
              <a:tr h="108012">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bg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60172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CAST Introduction</a:t>
            </a:r>
          </a:p>
          <a:p>
            <a:pPr lvl="0">
              <a:lnSpc>
                <a:spcPct val="150000"/>
              </a:lnSpc>
              <a:defRPr/>
            </a:pPr>
            <a:r>
              <a:rPr kumimoji="0" lang="en-US" b="0" i="0" u="none" strike="noStrike" kern="1200" cap="none" spc="0" normalizeH="0" baseline="0" noProof="0" dirty="0">
                <a:ln>
                  <a:noFill/>
                </a:ln>
                <a:solidFill>
                  <a:srgbClr val="293C47"/>
                </a:solidFill>
                <a:effectLst/>
                <a:uLnTx/>
                <a:uFillTx/>
                <a:latin typeface="Gotham Book"/>
                <a:ea typeface="+mn-ea"/>
                <a:cs typeface="+mn-cs"/>
              </a:rPr>
              <a:t>Application Overview</a:t>
            </a:r>
          </a:p>
          <a:p>
            <a:pPr lvl="1">
              <a:lnSpc>
                <a:spcPct val="150000"/>
              </a:lnSpc>
              <a:defRPr/>
            </a:pPr>
            <a:r>
              <a:rPr lang="en-US" sz="1400" i="1" dirty="0">
                <a:solidFill>
                  <a:srgbClr val="293C47"/>
                </a:solidFill>
              </a:rPr>
              <a:t>Context &amp; Objectives – Executive summary – Risk drivers and potential points of failure – Technical debt, Maintainability costs and Compliance Metrics to start tracking</a:t>
            </a:r>
            <a:endParaRPr kumimoji="0" lang="en-US"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Recommendations</a:t>
            </a:r>
            <a:endParaRPr lang="en-US" dirty="0">
              <a:solidFill>
                <a:srgbClr val="293C47"/>
              </a:solidFill>
              <a:latin typeface="Gotham Book"/>
            </a:endParaRPr>
          </a:p>
          <a:p>
            <a:pPr lvl="1">
              <a:lnSpc>
                <a:spcPct val="150000"/>
              </a:lnSpc>
              <a:defRPr/>
            </a:pPr>
            <a:r>
              <a:rPr kumimoji="0" lang="en-US" sz="1400" b="0" i="1" u="none" strike="noStrike" kern="1200" cap="none" spc="0" normalizeH="0" baseline="0" noProof="0" dirty="0">
                <a:ln>
                  <a:noFill/>
                </a:ln>
                <a:solidFill>
                  <a:srgbClr val="293C47"/>
                </a:solidFill>
                <a:effectLst/>
                <a:uLnTx/>
                <a:uFillTx/>
                <a:latin typeface="Gotham Book"/>
                <a:ea typeface="+mn-ea"/>
                <a:cs typeface="+mn-cs"/>
              </a:rPr>
              <a:t>Remediation </a:t>
            </a:r>
            <a:r>
              <a:rPr kumimoji="0" lang="en-US" sz="1400" b="0" i="1" u="none" strike="noStrike" kern="1200" cap="none" spc="0" normalizeH="0" baseline="0" noProof="0" dirty="0" err="1">
                <a:ln>
                  <a:noFill/>
                </a:ln>
                <a:solidFill>
                  <a:srgbClr val="293C47"/>
                </a:solidFill>
                <a:effectLst/>
                <a:uLnTx/>
                <a:uFillTx/>
                <a:latin typeface="Gotham Book"/>
                <a:ea typeface="+mn-ea"/>
                <a:cs typeface="+mn-cs"/>
              </a:rPr>
              <a:t>pla</a:t>
            </a:r>
            <a:r>
              <a:rPr lang="en-US" sz="1400" i="1" dirty="0">
                <a:solidFill>
                  <a:srgbClr val="293C47"/>
                </a:solidFill>
                <a:latin typeface="Gotham Book"/>
              </a:rPr>
              <a:t>n – Metrics to start tracking</a:t>
            </a:r>
            <a:endParaRPr kumimoji="0" lang="en-US" b="0" i="1"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421130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4"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02022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A149EF1-ABA1-4C7C-BDD7-2372AC257304}"/>
              </a:ext>
            </a:extLst>
          </p:cNvPr>
          <p:cNvSpPr/>
          <p:nvPr/>
        </p:nvSpPr>
        <p:spPr>
          <a:xfrm>
            <a:off x="6814038" y="914400"/>
            <a:ext cx="5377962" cy="55806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fr-FR" dirty="0" err="1"/>
              <a:t>Proposed</a:t>
            </a:r>
            <a:r>
              <a:rPr lang="fr-FR" dirty="0"/>
              <a:t> </a:t>
            </a:r>
            <a:r>
              <a:rPr lang="fr-FR" dirty="0" err="1"/>
              <a:t>remediation</a:t>
            </a:r>
            <a:r>
              <a:rPr lang="fr-FR" dirty="0"/>
              <a:t> plan</a:t>
            </a:r>
            <a:endParaRPr lang="en-US" dirty="0"/>
          </a:p>
        </p:txBody>
      </p:sp>
      <p:sp>
        <p:nvSpPr>
          <p:cNvPr id="5" name="TextBox 4"/>
          <p:cNvSpPr txBox="1"/>
          <p:nvPr/>
        </p:nvSpPr>
        <p:spPr>
          <a:xfrm>
            <a:off x="548024" y="1354421"/>
            <a:ext cx="3316627" cy="338554"/>
          </a:xfrm>
          <a:prstGeom prst="rect">
            <a:avLst/>
          </a:prstGeom>
          <a:noFill/>
        </p:spPr>
        <p:txBody>
          <a:bodyPr wrap="square" rtlCol="0">
            <a:spAutoFit/>
          </a:bodyPr>
          <a:lstStyle>
            <a:defPPr>
              <a:defRPr lang="fr-FR"/>
            </a:defPPr>
            <a:lvl1pPr>
              <a:defRPr sz="1600" b="1">
                <a:solidFill>
                  <a:schemeClr val="accent1"/>
                </a:solidFill>
              </a:defRPr>
            </a:lvl1pPr>
          </a:lstStyle>
          <a:p>
            <a:r>
              <a:rPr lang="en-US" dirty="0">
                <a:solidFill>
                  <a:srgbClr val="CF7600"/>
                </a:solidFill>
              </a:rPr>
              <a:t>Rules selected for action</a:t>
            </a:r>
          </a:p>
        </p:txBody>
      </p:sp>
      <p:graphicFrame>
        <p:nvGraphicFramePr>
          <p:cNvPr id="6" name="Table 5" descr="TABLE;ACTION_PLANS"/>
          <p:cNvGraphicFramePr>
            <a:graphicFrameLocks noGrp="1"/>
          </p:cNvGraphicFramePr>
          <p:nvPr>
            <p:extLst>
              <p:ext uri="{D42A27DB-BD31-4B8C-83A1-F6EECF244321}">
                <p14:modId xmlns:p14="http://schemas.microsoft.com/office/powerpoint/2010/main" val="2149678523"/>
              </p:ext>
            </p:extLst>
          </p:nvPr>
        </p:nvGraphicFramePr>
        <p:xfrm>
          <a:off x="548024" y="1882887"/>
          <a:ext cx="5808814" cy="1934440"/>
        </p:xfrm>
        <a:graphic>
          <a:graphicData uri="http://schemas.openxmlformats.org/drawingml/2006/table">
            <a:tbl>
              <a:tblPr firstRow="1" bandRow="1">
                <a:tableStyleId>{1E171933-4619-4E11-9A3F-F7608DF75F80}</a:tableStyleId>
              </a:tblPr>
              <a:tblGrid>
                <a:gridCol w="2837014">
                  <a:extLst>
                    <a:ext uri="{9D8B030D-6E8A-4147-A177-3AD203B41FA5}">
                      <a16:colId xmlns:a16="http://schemas.microsoft.com/office/drawing/2014/main" val="20000"/>
                    </a:ext>
                  </a:extLst>
                </a:gridCol>
                <a:gridCol w="1433147">
                  <a:extLst>
                    <a:ext uri="{9D8B030D-6E8A-4147-A177-3AD203B41FA5}">
                      <a16:colId xmlns:a16="http://schemas.microsoft.com/office/drawing/2014/main" val="20001"/>
                    </a:ext>
                  </a:extLst>
                </a:gridCol>
                <a:gridCol w="1538653">
                  <a:extLst>
                    <a:ext uri="{9D8B030D-6E8A-4147-A177-3AD203B41FA5}">
                      <a16:colId xmlns:a16="http://schemas.microsoft.com/office/drawing/2014/main" val="20002"/>
                    </a:ext>
                  </a:extLst>
                </a:gridCol>
              </a:tblGrid>
              <a:tr h="315190">
                <a:tc>
                  <a:txBody>
                    <a:bodyPr/>
                    <a:lstStyle/>
                    <a:p>
                      <a:pPr marL="0" algn="l" defTabSz="914400" rtl="0" eaLnBrk="1" latinLnBrk="0" hangingPunct="1">
                        <a:lnSpc>
                          <a:spcPct val="115000"/>
                        </a:lnSpc>
                        <a:spcAft>
                          <a:spcPts val="0"/>
                        </a:spcAft>
                      </a:pPr>
                      <a:r>
                        <a:rPr lang="en-GB" sz="1050" kern="1200" dirty="0"/>
                        <a:t>Rule</a:t>
                      </a:r>
                      <a:endParaRPr lang="fr-FR" sz="105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50" kern="1200" dirty="0" err="1"/>
                        <a:t>Still</a:t>
                      </a:r>
                      <a:r>
                        <a:rPr lang="fr-FR" sz="1050" kern="1200" baseline="0" dirty="0"/>
                        <a:t> </a:t>
                      </a:r>
                      <a:r>
                        <a:rPr lang="fr-FR" sz="1050" kern="1200" dirty="0"/>
                        <a:t>Violation </a:t>
                      </a:r>
                      <a:r>
                        <a:rPr lang="fr-FR" sz="1050" kern="1200" baseline="0" dirty="0"/>
                        <a:t>(#)</a:t>
                      </a:r>
                      <a:endParaRPr lang="fr-FR" sz="105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50" kern="1200" dirty="0"/>
                        <a:t>New Violation</a:t>
                      </a:r>
                      <a:r>
                        <a:rPr lang="fr-FR" sz="1050" kern="1200" baseline="0" dirty="0"/>
                        <a:t> (#)</a:t>
                      </a:r>
                      <a:endParaRPr lang="fr-FR" sz="105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38080">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10"/>
                  </a:ext>
                </a:extLst>
              </a:tr>
            </a:tbl>
          </a:graphicData>
        </a:graphic>
      </p:graphicFrame>
      <p:sp>
        <p:nvSpPr>
          <p:cNvPr id="8" name="TextBox 7"/>
          <p:cNvSpPr txBox="1"/>
          <p:nvPr/>
        </p:nvSpPr>
        <p:spPr>
          <a:xfrm>
            <a:off x="6987222" y="1349367"/>
            <a:ext cx="3316627" cy="338554"/>
          </a:xfrm>
          <a:prstGeom prst="rect">
            <a:avLst/>
          </a:prstGeom>
          <a:noFill/>
        </p:spPr>
        <p:txBody>
          <a:bodyPr wrap="square" rtlCol="0">
            <a:spAutoFit/>
          </a:bodyPr>
          <a:lstStyle>
            <a:defPPr>
              <a:defRPr lang="fr-FR"/>
            </a:defPPr>
            <a:lvl1pPr>
              <a:defRPr sz="1600" b="1">
                <a:solidFill>
                  <a:schemeClr val="accent1"/>
                </a:solidFill>
              </a:defRPr>
            </a:lvl1pPr>
          </a:lstStyle>
          <a:p>
            <a:r>
              <a:rPr lang="en-US" dirty="0">
                <a:solidFill>
                  <a:srgbClr val="CF7600"/>
                </a:solidFill>
              </a:rPr>
              <a:t>Recommendations</a:t>
            </a:r>
          </a:p>
        </p:txBody>
      </p:sp>
    </p:spTree>
    <p:extLst>
      <p:ext uri="{BB962C8B-B14F-4D97-AF65-F5344CB8AC3E}">
        <p14:creationId xmlns:p14="http://schemas.microsoft.com/office/powerpoint/2010/main" val="2606776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01FECB-838F-4B25-A81D-E992E5C1DEBC}"/>
              </a:ext>
            </a:extLst>
          </p:cNvPr>
          <p:cNvSpPr>
            <a:spLocks noGrp="1"/>
          </p:cNvSpPr>
          <p:nvPr>
            <p:ph type="sldNum" sz="quarter" idx="12"/>
          </p:nvPr>
        </p:nvSpPr>
        <p:spPr/>
        <p:txBody>
          <a:bodyPr/>
          <a:lstStyle/>
          <a:p>
            <a:fld id="{EEFED013-66E8-448A-B953-99801F824AF7}" type="slidenum">
              <a:rPr lang="en-US" smtClean="0"/>
              <a:pPr/>
              <a:t>18</a:t>
            </a:fld>
            <a:endParaRPr lang="en-US" dirty="0"/>
          </a:p>
        </p:txBody>
      </p:sp>
      <p:sp>
        <p:nvSpPr>
          <p:cNvPr id="4" name="Title 3">
            <a:extLst>
              <a:ext uri="{FF2B5EF4-FFF2-40B4-BE49-F238E27FC236}">
                <a16:creationId xmlns:a16="http://schemas.microsoft.com/office/drawing/2014/main" id="{416D9EEC-96BE-4149-9115-E6F29BD0D393}"/>
              </a:ext>
            </a:extLst>
          </p:cNvPr>
          <p:cNvSpPr>
            <a:spLocks noGrp="1"/>
          </p:cNvSpPr>
          <p:nvPr>
            <p:ph type="title"/>
          </p:nvPr>
        </p:nvSpPr>
        <p:spPr/>
        <p:txBody>
          <a:bodyPr/>
          <a:lstStyle/>
          <a:p>
            <a:r>
              <a:rPr lang="en-US" dirty="0"/>
              <a:t>Technical finding</a:t>
            </a:r>
          </a:p>
        </p:txBody>
      </p:sp>
      <p:sp>
        <p:nvSpPr>
          <p:cNvPr id="5" name="Rounded Rectangle 6">
            <a:extLst>
              <a:ext uri="{FF2B5EF4-FFF2-40B4-BE49-F238E27FC236}">
                <a16:creationId xmlns:a16="http://schemas.microsoft.com/office/drawing/2014/main" id="{8C779E89-4BC5-42D1-AA0C-9120CDBEF81C}"/>
              </a:ext>
            </a:extLst>
          </p:cNvPr>
          <p:cNvSpPr/>
          <p:nvPr/>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6" name="Rounded Rectangle 7">
            <a:extLst>
              <a:ext uri="{FF2B5EF4-FFF2-40B4-BE49-F238E27FC236}">
                <a16:creationId xmlns:a16="http://schemas.microsoft.com/office/drawing/2014/main" id="{1683C0C8-4173-46C9-8CCF-788CEE7B45B8}"/>
              </a:ext>
            </a:extLst>
          </p:cNvPr>
          <p:cNvSpPr/>
          <p:nvPr/>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7" name="Rounded Rectangle 8">
            <a:extLst>
              <a:ext uri="{FF2B5EF4-FFF2-40B4-BE49-F238E27FC236}">
                <a16:creationId xmlns:a16="http://schemas.microsoft.com/office/drawing/2014/main" id="{2419BF4F-EE27-4E08-A1AC-D244F4D45F01}"/>
              </a:ext>
            </a:extLst>
          </p:cNvPr>
          <p:cNvSpPr/>
          <p:nvPr/>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8" name="Isosceles Triangle 7">
            <a:extLst>
              <a:ext uri="{FF2B5EF4-FFF2-40B4-BE49-F238E27FC236}">
                <a16:creationId xmlns:a16="http://schemas.microsoft.com/office/drawing/2014/main" id="{19AC2EDC-0784-46F5-B1EE-CD67A7B1EEC3}"/>
              </a:ext>
            </a:extLst>
          </p:cNvPr>
          <p:cNvSpPr/>
          <p:nvPr/>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9" name="Isosceles Triangle 8">
            <a:extLst>
              <a:ext uri="{FF2B5EF4-FFF2-40B4-BE49-F238E27FC236}">
                <a16:creationId xmlns:a16="http://schemas.microsoft.com/office/drawing/2014/main" id="{D1AF8EB8-EE00-4728-978A-980978D1180E}"/>
              </a:ext>
            </a:extLst>
          </p:cNvPr>
          <p:cNvSpPr/>
          <p:nvPr/>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2537361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CAST Introduction</a:t>
            </a:r>
          </a:p>
          <a:p>
            <a:pPr lvl="0">
              <a:lnSpc>
                <a:spcPct val="150000"/>
              </a:lnSpc>
              <a:defRPr/>
            </a:pPr>
            <a:r>
              <a:rPr kumimoji="0" lang="en-US" b="0" i="0" u="none" strike="noStrike" kern="1200" cap="none" spc="0" normalizeH="0" baseline="0" noProof="0" dirty="0">
                <a:ln>
                  <a:noFill/>
                </a:ln>
                <a:solidFill>
                  <a:srgbClr val="293C47"/>
                </a:solidFill>
                <a:effectLst/>
                <a:uLnTx/>
                <a:uFillTx/>
                <a:latin typeface="Gotham Book"/>
                <a:ea typeface="+mn-ea"/>
                <a:cs typeface="+mn-cs"/>
              </a:rPr>
              <a:t>Application Overview</a:t>
            </a:r>
          </a:p>
          <a:p>
            <a:pPr lvl="1">
              <a:lnSpc>
                <a:spcPct val="150000"/>
              </a:lnSpc>
              <a:defRPr/>
            </a:pPr>
            <a:r>
              <a:rPr lang="en-US" sz="1400" i="1" dirty="0">
                <a:solidFill>
                  <a:srgbClr val="293C47"/>
                </a:solidFill>
              </a:rPr>
              <a:t>Context &amp; Objectives – Executive summary – Risk drivers and potential points of failure – Technical debt, Maintainability costs and Compliance Metrics to start tracking</a:t>
            </a:r>
            <a:endParaRPr kumimoji="0" lang="en-US"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Recommendations</a:t>
            </a:r>
            <a:endParaRPr lang="en-US" dirty="0">
              <a:solidFill>
                <a:srgbClr val="293C47"/>
              </a:solidFill>
              <a:latin typeface="Gotham Book"/>
            </a:endParaRPr>
          </a:p>
          <a:p>
            <a:pPr lvl="1">
              <a:lnSpc>
                <a:spcPct val="150000"/>
              </a:lnSpc>
              <a:defRPr/>
            </a:pPr>
            <a:r>
              <a:rPr kumimoji="0" lang="en-US" sz="1400" b="0" i="1" u="none" strike="noStrike" kern="1200" cap="none" spc="0" normalizeH="0" baseline="0" noProof="0" dirty="0">
                <a:ln>
                  <a:noFill/>
                </a:ln>
                <a:solidFill>
                  <a:srgbClr val="293C47"/>
                </a:solidFill>
                <a:effectLst/>
                <a:uLnTx/>
                <a:uFillTx/>
                <a:latin typeface="Gotham Book"/>
                <a:ea typeface="+mn-ea"/>
                <a:cs typeface="+mn-cs"/>
              </a:rPr>
              <a:t>Remediation </a:t>
            </a:r>
            <a:r>
              <a:rPr kumimoji="0" lang="en-US" sz="1400" b="0" i="1" u="none" strike="noStrike" kern="1200" cap="none" spc="0" normalizeH="0" baseline="0" noProof="0" dirty="0" err="1">
                <a:ln>
                  <a:noFill/>
                </a:ln>
                <a:solidFill>
                  <a:srgbClr val="293C47"/>
                </a:solidFill>
                <a:effectLst/>
                <a:uLnTx/>
                <a:uFillTx/>
                <a:latin typeface="Gotham Book"/>
                <a:ea typeface="+mn-ea"/>
                <a:cs typeface="+mn-cs"/>
              </a:rPr>
              <a:t>pla</a:t>
            </a:r>
            <a:r>
              <a:rPr lang="en-US" sz="1400" i="1" dirty="0">
                <a:solidFill>
                  <a:srgbClr val="293C47"/>
                </a:solidFill>
                <a:latin typeface="Gotham Book"/>
              </a:rPr>
              <a:t>n – Metrics to start tracking</a:t>
            </a:r>
            <a:endParaRPr kumimoji="0" lang="en-US" b="0" i="1"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10994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4"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 Box 47"/>
          <p:cNvSpPr txBox="1">
            <a:spLocks noChangeArrowheads="1"/>
          </p:cNvSpPr>
          <p:nvPr/>
        </p:nvSpPr>
        <p:spPr bwMode="gray">
          <a:xfrm>
            <a:off x="1806624" y="5595557"/>
            <a:ext cx="5175671" cy="722527"/>
          </a:xfrm>
          <a:prstGeom prst="rect">
            <a:avLst/>
          </a:prstGeom>
          <a:gradFill>
            <a:gsLst>
              <a:gs pos="0">
                <a:srgbClr val="F7F7F7"/>
              </a:gs>
              <a:gs pos="100000">
                <a:srgbClr val="E6E6E6"/>
              </a:gs>
            </a:gsLst>
            <a:lin ang="5400000" scaled="1"/>
          </a:gradFill>
          <a:ln w="6350">
            <a:solidFill>
              <a:schemeClr val="bg1"/>
            </a:solidFill>
            <a:miter lim="800000"/>
            <a:headEnd/>
            <a:tailEnd/>
          </a:ln>
          <a:effectLst>
            <a:outerShdw blurRad="76200" dist="38100" dir="5400000" sx="98000" sy="98000" algn="ctr" rotWithShape="0">
              <a:prstClr val="black">
                <a:alpha val="20000"/>
              </a:prstClr>
            </a:outerShdw>
          </a:effectLst>
        </p:spPr>
        <p:txBody>
          <a:bodyPr anchor="ctr"/>
          <a:lstStyle>
            <a:defPPr>
              <a:defRPr lang="en-US"/>
            </a:defPPr>
            <a:lvl1pPr>
              <a:defRPr sz="1400">
                <a:solidFill>
                  <a:schemeClr val="tx2">
                    <a:lumMod val="65000"/>
                    <a:lumOff val="35000"/>
                  </a:schemeClr>
                </a:solidFill>
                <a:latin typeface="Arial"/>
              </a:defRPr>
            </a:lvl1pPr>
          </a:lstStyle>
          <a:p>
            <a:endParaRPr lang="en-US" sz="1200" dirty="0"/>
          </a:p>
        </p:txBody>
      </p:sp>
      <p:pic>
        <p:nvPicPr>
          <p:cNvPr id="176"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1900" y="3154601"/>
            <a:ext cx="2871520" cy="2126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3" name="Picture 8"/>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4460945" y="2814979"/>
            <a:ext cx="1762055" cy="1611291"/>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el 1"/>
          <p:cNvSpPr>
            <a:spLocks noGrp="1"/>
          </p:cNvSpPr>
          <p:nvPr>
            <p:ph type="title"/>
          </p:nvPr>
        </p:nvSpPr>
        <p:spPr bwMode="gray"/>
        <p:txBody>
          <a:bodyPr/>
          <a:lstStyle/>
          <a:p>
            <a:r>
              <a:rPr lang="en-US" dirty="0"/>
              <a:t>The Application Intelligence Platform: </a:t>
            </a:r>
            <a:r>
              <a:rPr lang="en-US" sz="2000" dirty="0"/>
              <a:t>A $100m engine</a:t>
            </a:r>
            <a:endParaRPr lang="en-US" dirty="0"/>
          </a:p>
        </p:txBody>
      </p:sp>
      <p:sp>
        <p:nvSpPr>
          <p:cNvPr id="77" name="Oval 15"/>
          <p:cNvSpPr>
            <a:spLocks noChangeArrowheads="1"/>
          </p:cNvSpPr>
          <p:nvPr/>
        </p:nvSpPr>
        <p:spPr bwMode="gray">
          <a:xfrm>
            <a:off x="1872977" y="2660316"/>
            <a:ext cx="1200150" cy="204788"/>
          </a:xfrm>
          <a:prstGeom prst="ellipse">
            <a:avLst/>
          </a:prstGeom>
          <a:gradFill rotWithShape="1">
            <a:gsLst>
              <a:gs pos="0">
                <a:srgbClr val="808080"/>
              </a:gs>
              <a:gs pos="100000">
                <a:srgbClr val="FFFFFF">
                  <a:alpha val="0"/>
                </a:srgbClr>
              </a:gs>
            </a:gsLst>
            <a:path path="shape">
              <a:fillToRect l="50000" t="50000" r="50000" b="50000"/>
            </a:path>
          </a:gradFill>
          <a:ln w="12700" algn="ctr">
            <a:noFill/>
            <a:round/>
            <a:headEnd/>
            <a:tailEnd/>
          </a:ln>
        </p:spPr>
        <p:txBody>
          <a:bodyPr wrap="none" anchor="ctr"/>
          <a:lstStyle/>
          <a:p>
            <a:pPr algn="ctr">
              <a:lnSpc>
                <a:spcPct val="90000"/>
              </a:lnSpc>
              <a:buClr>
                <a:srgbClr val="FF3300"/>
              </a:buClr>
              <a:defRPr/>
            </a:pPr>
            <a:endParaRPr lang="en-US" kern="0">
              <a:solidFill>
                <a:sysClr val="windowText" lastClr="000000"/>
              </a:solidFill>
            </a:endParaRPr>
          </a:p>
        </p:txBody>
      </p:sp>
      <p:grpSp>
        <p:nvGrpSpPr>
          <p:cNvPr id="4" name="Group 93"/>
          <p:cNvGrpSpPr>
            <a:grpSpLocks/>
          </p:cNvGrpSpPr>
          <p:nvPr/>
        </p:nvGrpSpPr>
        <p:grpSpPr bwMode="gray">
          <a:xfrm>
            <a:off x="2092053" y="2299955"/>
            <a:ext cx="765175" cy="434975"/>
            <a:chOff x="1280064" y="1586442"/>
            <a:chExt cx="765287" cy="434313"/>
          </a:xfrm>
        </p:grpSpPr>
        <p:sp>
          <p:nvSpPr>
            <p:cNvPr id="79" name="Freeform 17"/>
            <p:cNvSpPr>
              <a:spLocks/>
            </p:cNvSpPr>
            <p:nvPr/>
          </p:nvSpPr>
          <p:spPr bwMode="gray">
            <a:xfrm>
              <a:off x="1524810" y="1755632"/>
              <a:ext cx="520541" cy="167446"/>
            </a:xfrm>
            <a:custGeom>
              <a:avLst/>
              <a:gdLst>
                <a:gd name="T0" fmla="*/ 2147483647 w 302"/>
                <a:gd name="T1" fmla="*/ 2147483647 h 153"/>
                <a:gd name="T2" fmla="*/ 2147483647 w 302"/>
                <a:gd name="T3" fmla="*/ 2147483647 h 153"/>
                <a:gd name="T4" fmla="*/ 2147483647 w 302"/>
                <a:gd name="T5" fmla="*/ 2147483647 h 153"/>
                <a:gd name="T6" fmla="*/ 2147483647 w 302"/>
                <a:gd name="T7" fmla="*/ 2147483647 h 153"/>
                <a:gd name="T8" fmla="*/ 2147483647 w 302"/>
                <a:gd name="T9" fmla="*/ 2147483647 h 153"/>
                <a:gd name="T10" fmla="*/ 2147483647 w 302"/>
                <a:gd name="T11" fmla="*/ 2147483647 h 153"/>
                <a:gd name="T12" fmla="*/ 2147483647 w 302"/>
                <a:gd name="T13" fmla="*/ 2147483647 h 153"/>
                <a:gd name="T14" fmla="*/ 2147483647 w 302"/>
                <a:gd name="T15" fmla="*/ 2147483647 h 153"/>
                <a:gd name="T16" fmla="*/ 0 w 302"/>
                <a:gd name="T17" fmla="*/ 2147483647 h 153"/>
                <a:gd name="T18" fmla="*/ 0 w 302"/>
                <a:gd name="T19" fmla="*/ 2147483647 h 153"/>
                <a:gd name="T20" fmla="*/ 2147483647 w 302"/>
                <a:gd name="T21" fmla="*/ 2147483647 h 153"/>
                <a:gd name="T22" fmla="*/ 2147483647 w 302"/>
                <a:gd name="T23" fmla="*/ 2147483647 h 153"/>
                <a:gd name="T24" fmla="*/ 2147483647 w 302"/>
                <a:gd name="T25" fmla="*/ 2147483647 h 153"/>
                <a:gd name="T26" fmla="*/ 2147483647 w 302"/>
                <a:gd name="T27" fmla="*/ 2147483647 h 153"/>
                <a:gd name="T28" fmla="*/ 2147483647 w 302"/>
                <a:gd name="T29" fmla="*/ 2147483647 h 153"/>
                <a:gd name="T30" fmla="*/ 2147483647 w 302"/>
                <a:gd name="T31" fmla="*/ 2147483647 h 153"/>
                <a:gd name="T32" fmla="*/ 2147483647 w 302"/>
                <a:gd name="T33" fmla="*/ 2147483647 h 153"/>
                <a:gd name="T34" fmla="*/ 2147483647 w 302"/>
                <a:gd name="T35" fmla="*/ 2147483647 h 153"/>
                <a:gd name="T36" fmla="*/ 2147483647 w 302"/>
                <a:gd name="T37" fmla="*/ 2147483647 h 153"/>
                <a:gd name="T38" fmla="*/ 2147483647 w 302"/>
                <a:gd name="T39" fmla="*/ 2147483647 h 153"/>
                <a:gd name="T40" fmla="*/ 2147483647 w 302"/>
                <a:gd name="T41" fmla="*/ 2147483647 h 153"/>
                <a:gd name="T42" fmla="*/ 2147483647 w 302"/>
                <a:gd name="T43" fmla="*/ 2147483647 h 153"/>
                <a:gd name="T44" fmla="*/ 2147483647 w 302"/>
                <a:gd name="T45" fmla="*/ 2147483647 h 153"/>
                <a:gd name="T46" fmla="*/ 2147483647 w 302"/>
                <a:gd name="T47" fmla="*/ 2147483647 h 153"/>
                <a:gd name="T48" fmla="*/ 2147483647 w 302"/>
                <a:gd name="T49" fmla="*/ 2147483647 h 153"/>
                <a:gd name="T50" fmla="*/ 2147483647 w 302"/>
                <a:gd name="T51" fmla="*/ 2147483647 h 153"/>
                <a:gd name="T52" fmla="*/ 2147483647 w 302"/>
                <a:gd name="T53" fmla="*/ 2147483647 h 153"/>
                <a:gd name="T54" fmla="*/ 2147483647 w 302"/>
                <a:gd name="T55" fmla="*/ 2147483647 h 153"/>
                <a:gd name="T56" fmla="*/ 2147483647 w 302"/>
                <a:gd name="T57" fmla="*/ 2147483647 h 153"/>
                <a:gd name="T58" fmla="*/ 2147483647 w 302"/>
                <a:gd name="T59" fmla="*/ 2147483647 h 153"/>
                <a:gd name="T60" fmla="*/ 2147483647 w 302"/>
                <a:gd name="T61" fmla="*/ 2147483647 h 153"/>
                <a:gd name="T62" fmla="*/ 2147483647 w 302"/>
                <a:gd name="T63" fmla="*/ 2147483647 h 153"/>
                <a:gd name="T64" fmla="*/ 2147483647 w 302"/>
                <a:gd name="T65" fmla="*/ 2147483647 h 153"/>
                <a:gd name="T66" fmla="*/ 2147483647 w 302"/>
                <a:gd name="T67" fmla="*/ 2147483647 h 153"/>
                <a:gd name="T68" fmla="*/ 2147483647 w 302"/>
                <a:gd name="T69" fmla="*/ 0 h 153"/>
                <a:gd name="T70" fmla="*/ 2147483647 w 302"/>
                <a:gd name="T71" fmla="*/ 0 h 153"/>
                <a:gd name="T72" fmla="*/ 2147483647 w 302"/>
                <a:gd name="T73" fmla="*/ 2147483647 h 15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2"/>
                <a:gd name="T112" fmla="*/ 0 h 153"/>
                <a:gd name="T113" fmla="*/ 302 w 302"/>
                <a:gd name="T114" fmla="*/ 153 h 15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2" h="153">
                  <a:moveTo>
                    <a:pt x="302" y="3"/>
                  </a:moveTo>
                  <a:cubicBezTo>
                    <a:pt x="302" y="3"/>
                    <a:pt x="302" y="3"/>
                    <a:pt x="302" y="4"/>
                  </a:cubicBezTo>
                  <a:cubicBezTo>
                    <a:pt x="301" y="5"/>
                    <a:pt x="301" y="5"/>
                    <a:pt x="301" y="6"/>
                  </a:cubicBezTo>
                  <a:cubicBezTo>
                    <a:pt x="301" y="7"/>
                    <a:pt x="301" y="7"/>
                    <a:pt x="300" y="8"/>
                  </a:cubicBezTo>
                  <a:cubicBezTo>
                    <a:pt x="300" y="8"/>
                    <a:pt x="300" y="9"/>
                    <a:pt x="300" y="10"/>
                  </a:cubicBezTo>
                  <a:cubicBezTo>
                    <a:pt x="299" y="10"/>
                    <a:pt x="299" y="11"/>
                    <a:pt x="298" y="12"/>
                  </a:cubicBezTo>
                  <a:cubicBezTo>
                    <a:pt x="298" y="12"/>
                    <a:pt x="298" y="12"/>
                    <a:pt x="298" y="13"/>
                  </a:cubicBezTo>
                  <a:cubicBezTo>
                    <a:pt x="277" y="42"/>
                    <a:pt x="187" y="64"/>
                    <a:pt x="79" y="64"/>
                  </a:cubicBezTo>
                  <a:cubicBezTo>
                    <a:pt x="51" y="64"/>
                    <a:pt x="24" y="63"/>
                    <a:pt x="0" y="60"/>
                  </a:cubicBezTo>
                  <a:cubicBezTo>
                    <a:pt x="0" y="149"/>
                    <a:pt x="0" y="149"/>
                    <a:pt x="0" y="149"/>
                  </a:cubicBezTo>
                  <a:cubicBezTo>
                    <a:pt x="0" y="149"/>
                    <a:pt x="1" y="149"/>
                    <a:pt x="2" y="149"/>
                  </a:cubicBezTo>
                  <a:cubicBezTo>
                    <a:pt x="3" y="150"/>
                    <a:pt x="3" y="150"/>
                    <a:pt x="4" y="150"/>
                  </a:cubicBezTo>
                  <a:cubicBezTo>
                    <a:pt x="7" y="150"/>
                    <a:pt x="10" y="150"/>
                    <a:pt x="13" y="151"/>
                  </a:cubicBezTo>
                  <a:cubicBezTo>
                    <a:pt x="13" y="151"/>
                    <a:pt x="14" y="151"/>
                    <a:pt x="15" y="151"/>
                  </a:cubicBezTo>
                  <a:cubicBezTo>
                    <a:pt x="17" y="151"/>
                    <a:pt x="20" y="151"/>
                    <a:pt x="23" y="151"/>
                  </a:cubicBezTo>
                  <a:cubicBezTo>
                    <a:pt x="24" y="151"/>
                    <a:pt x="25" y="152"/>
                    <a:pt x="26" y="152"/>
                  </a:cubicBezTo>
                  <a:cubicBezTo>
                    <a:pt x="29" y="152"/>
                    <a:pt x="31" y="152"/>
                    <a:pt x="34" y="152"/>
                  </a:cubicBezTo>
                  <a:cubicBezTo>
                    <a:pt x="34" y="152"/>
                    <a:pt x="34" y="152"/>
                    <a:pt x="35" y="152"/>
                  </a:cubicBezTo>
                  <a:cubicBezTo>
                    <a:pt x="43" y="153"/>
                    <a:pt x="52" y="153"/>
                    <a:pt x="61" y="153"/>
                  </a:cubicBezTo>
                  <a:cubicBezTo>
                    <a:pt x="67" y="153"/>
                    <a:pt x="73" y="153"/>
                    <a:pt x="79" y="153"/>
                  </a:cubicBezTo>
                  <a:cubicBezTo>
                    <a:pt x="85" y="153"/>
                    <a:pt x="91" y="153"/>
                    <a:pt x="97" y="153"/>
                  </a:cubicBezTo>
                  <a:cubicBezTo>
                    <a:pt x="106" y="153"/>
                    <a:pt x="115" y="153"/>
                    <a:pt x="123" y="152"/>
                  </a:cubicBezTo>
                  <a:cubicBezTo>
                    <a:pt x="123" y="152"/>
                    <a:pt x="124" y="152"/>
                    <a:pt x="124" y="152"/>
                  </a:cubicBezTo>
                  <a:cubicBezTo>
                    <a:pt x="127" y="152"/>
                    <a:pt x="129" y="152"/>
                    <a:pt x="132" y="152"/>
                  </a:cubicBezTo>
                  <a:cubicBezTo>
                    <a:pt x="133" y="151"/>
                    <a:pt x="134" y="151"/>
                    <a:pt x="135" y="151"/>
                  </a:cubicBezTo>
                  <a:cubicBezTo>
                    <a:pt x="138" y="151"/>
                    <a:pt x="141" y="151"/>
                    <a:pt x="143" y="151"/>
                  </a:cubicBezTo>
                  <a:cubicBezTo>
                    <a:pt x="144" y="151"/>
                    <a:pt x="145" y="151"/>
                    <a:pt x="145" y="151"/>
                  </a:cubicBezTo>
                  <a:cubicBezTo>
                    <a:pt x="148" y="150"/>
                    <a:pt x="151" y="150"/>
                    <a:pt x="154" y="150"/>
                  </a:cubicBezTo>
                  <a:cubicBezTo>
                    <a:pt x="155" y="150"/>
                    <a:pt x="155" y="150"/>
                    <a:pt x="156" y="149"/>
                  </a:cubicBezTo>
                  <a:cubicBezTo>
                    <a:pt x="169" y="148"/>
                    <a:pt x="182" y="146"/>
                    <a:pt x="195" y="144"/>
                  </a:cubicBezTo>
                  <a:cubicBezTo>
                    <a:pt x="195" y="144"/>
                    <a:pt x="195" y="144"/>
                    <a:pt x="195" y="144"/>
                  </a:cubicBezTo>
                  <a:cubicBezTo>
                    <a:pt x="259" y="133"/>
                    <a:pt x="302" y="112"/>
                    <a:pt x="302" y="89"/>
                  </a:cubicBezTo>
                  <a:cubicBezTo>
                    <a:pt x="302" y="89"/>
                    <a:pt x="302" y="89"/>
                    <a:pt x="302" y="89"/>
                  </a:cubicBezTo>
                  <a:cubicBezTo>
                    <a:pt x="302" y="89"/>
                    <a:pt x="302" y="89"/>
                    <a:pt x="302" y="89"/>
                  </a:cubicBezTo>
                  <a:cubicBezTo>
                    <a:pt x="302" y="0"/>
                    <a:pt x="302" y="0"/>
                    <a:pt x="302" y="0"/>
                  </a:cubicBezTo>
                  <a:cubicBezTo>
                    <a:pt x="302" y="0"/>
                    <a:pt x="302" y="0"/>
                    <a:pt x="302" y="0"/>
                  </a:cubicBezTo>
                  <a:cubicBezTo>
                    <a:pt x="302" y="1"/>
                    <a:pt x="302" y="2"/>
                    <a:pt x="302" y="3"/>
                  </a:cubicBezTo>
                  <a:close/>
                </a:path>
              </a:pathLst>
            </a:custGeom>
            <a:gradFill rotWithShape="1">
              <a:gsLst>
                <a:gs pos="0">
                  <a:srgbClr val="797979"/>
                </a:gs>
                <a:gs pos="50000">
                  <a:srgbClr val="BABABA"/>
                </a:gs>
                <a:gs pos="100000">
                  <a:srgbClr val="797979"/>
                </a:gs>
              </a:gsLst>
              <a:lin ang="0" scaled="1"/>
            </a:gradFill>
            <a:ln w="9525" cap="flat" cmpd="sng">
              <a:noFill/>
              <a:prstDash val="solid"/>
              <a:round/>
              <a:headEnd type="none" w="med" len="med"/>
              <a:tailEnd type="none" w="med" len="med"/>
            </a:ln>
          </p:spPr>
          <p:txBody>
            <a:bodyPr/>
            <a:lstStyle/>
            <a:p>
              <a:pPr>
                <a:defRPr/>
              </a:pPr>
              <a:endParaRPr lang="en-US" kern="0">
                <a:solidFill>
                  <a:sysClr val="windowText" lastClr="000000"/>
                </a:solidFill>
              </a:endParaRPr>
            </a:p>
          </p:txBody>
        </p:sp>
        <p:sp>
          <p:nvSpPr>
            <p:cNvPr id="80" name="Freeform 18"/>
            <p:cNvSpPr>
              <a:spLocks/>
            </p:cNvSpPr>
            <p:nvPr/>
          </p:nvSpPr>
          <p:spPr bwMode="gray">
            <a:xfrm>
              <a:off x="1524810" y="1657955"/>
              <a:ext cx="520541" cy="167446"/>
            </a:xfrm>
            <a:custGeom>
              <a:avLst/>
              <a:gdLst>
                <a:gd name="T0" fmla="*/ 2147483647 w 302"/>
                <a:gd name="T1" fmla="*/ 2147483647 h 153"/>
                <a:gd name="T2" fmla="*/ 0 w 302"/>
                <a:gd name="T3" fmla="*/ 2147483647 h 153"/>
                <a:gd name="T4" fmla="*/ 0 w 302"/>
                <a:gd name="T5" fmla="*/ 2147483647 h 153"/>
                <a:gd name="T6" fmla="*/ 2147483647 w 302"/>
                <a:gd name="T7" fmla="*/ 2147483647 h 153"/>
                <a:gd name="T8" fmla="*/ 2147483647 w 302"/>
                <a:gd name="T9" fmla="*/ 2147483647 h 153"/>
                <a:gd name="T10" fmla="*/ 2147483647 w 302"/>
                <a:gd name="T11" fmla="*/ 2147483647 h 153"/>
                <a:gd name="T12" fmla="*/ 2147483647 w 302"/>
                <a:gd name="T13" fmla="*/ 2147483647 h 153"/>
                <a:gd name="T14" fmla="*/ 2147483647 w 302"/>
                <a:gd name="T15" fmla="*/ 2147483647 h 153"/>
                <a:gd name="T16" fmla="*/ 2147483647 w 302"/>
                <a:gd name="T17" fmla="*/ 2147483647 h 153"/>
                <a:gd name="T18" fmla="*/ 2147483647 w 302"/>
                <a:gd name="T19" fmla="*/ 2147483647 h 153"/>
                <a:gd name="T20" fmla="*/ 2147483647 w 302"/>
                <a:gd name="T21" fmla="*/ 2147483647 h 153"/>
                <a:gd name="T22" fmla="*/ 2147483647 w 302"/>
                <a:gd name="T23" fmla="*/ 2147483647 h 153"/>
                <a:gd name="T24" fmla="*/ 2147483647 w 302"/>
                <a:gd name="T25" fmla="*/ 2147483647 h 153"/>
                <a:gd name="T26" fmla="*/ 2147483647 w 302"/>
                <a:gd name="T27" fmla="*/ 2147483647 h 153"/>
                <a:gd name="T28" fmla="*/ 2147483647 w 302"/>
                <a:gd name="T29" fmla="*/ 0 h 153"/>
                <a:gd name="T30" fmla="*/ 2147483647 w 302"/>
                <a:gd name="T31" fmla="*/ 2147483647 h 1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02"/>
                <a:gd name="T49" fmla="*/ 0 h 153"/>
                <a:gd name="T50" fmla="*/ 302 w 302"/>
                <a:gd name="T51" fmla="*/ 153 h 1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02" h="153">
                  <a:moveTo>
                    <a:pt x="79" y="64"/>
                  </a:moveTo>
                  <a:cubicBezTo>
                    <a:pt x="51" y="64"/>
                    <a:pt x="24" y="63"/>
                    <a:pt x="0" y="60"/>
                  </a:cubicBezTo>
                  <a:cubicBezTo>
                    <a:pt x="0" y="149"/>
                    <a:pt x="0" y="149"/>
                    <a:pt x="0" y="149"/>
                  </a:cubicBezTo>
                  <a:cubicBezTo>
                    <a:pt x="24" y="152"/>
                    <a:pt x="51" y="153"/>
                    <a:pt x="79" y="153"/>
                  </a:cubicBezTo>
                  <a:cubicBezTo>
                    <a:pt x="187" y="153"/>
                    <a:pt x="277" y="131"/>
                    <a:pt x="298" y="102"/>
                  </a:cubicBezTo>
                  <a:cubicBezTo>
                    <a:pt x="298" y="101"/>
                    <a:pt x="298" y="101"/>
                    <a:pt x="298" y="101"/>
                  </a:cubicBezTo>
                  <a:cubicBezTo>
                    <a:pt x="299" y="100"/>
                    <a:pt x="299" y="99"/>
                    <a:pt x="300" y="99"/>
                  </a:cubicBezTo>
                  <a:cubicBezTo>
                    <a:pt x="300" y="98"/>
                    <a:pt x="300" y="97"/>
                    <a:pt x="300" y="97"/>
                  </a:cubicBezTo>
                  <a:cubicBezTo>
                    <a:pt x="301" y="96"/>
                    <a:pt x="301" y="96"/>
                    <a:pt x="301" y="95"/>
                  </a:cubicBezTo>
                  <a:cubicBezTo>
                    <a:pt x="301" y="94"/>
                    <a:pt x="301" y="94"/>
                    <a:pt x="302" y="93"/>
                  </a:cubicBezTo>
                  <a:cubicBezTo>
                    <a:pt x="302" y="92"/>
                    <a:pt x="302" y="92"/>
                    <a:pt x="302" y="92"/>
                  </a:cubicBezTo>
                  <a:cubicBezTo>
                    <a:pt x="302" y="91"/>
                    <a:pt x="302" y="90"/>
                    <a:pt x="302" y="89"/>
                  </a:cubicBezTo>
                  <a:cubicBezTo>
                    <a:pt x="302" y="89"/>
                    <a:pt x="302" y="89"/>
                    <a:pt x="302" y="89"/>
                  </a:cubicBezTo>
                  <a:cubicBezTo>
                    <a:pt x="302" y="89"/>
                    <a:pt x="302" y="89"/>
                    <a:pt x="302" y="89"/>
                  </a:cubicBezTo>
                  <a:cubicBezTo>
                    <a:pt x="302" y="0"/>
                    <a:pt x="302" y="0"/>
                    <a:pt x="302" y="0"/>
                  </a:cubicBezTo>
                  <a:cubicBezTo>
                    <a:pt x="302" y="35"/>
                    <a:pt x="202" y="64"/>
                    <a:pt x="79" y="64"/>
                  </a:cubicBezTo>
                  <a:close/>
                </a:path>
              </a:pathLst>
            </a:custGeom>
            <a:gradFill rotWithShape="1">
              <a:gsLst>
                <a:gs pos="0">
                  <a:srgbClr val="949494"/>
                </a:gs>
                <a:gs pos="50000">
                  <a:srgbClr val="DDDDDD"/>
                </a:gs>
                <a:gs pos="100000">
                  <a:srgbClr val="949494"/>
                </a:gs>
              </a:gsLst>
              <a:lin ang="0" scaled="1"/>
            </a:gradFill>
            <a:ln w="9525" cap="flat" cmpd="sng">
              <a:noFill/>
              <a:prstDash val="solid"/>
              <a:round/>
              <a:headEnd type="none" w="med" len="med"/>
              <a:tailEnd type="none" w="med" len="med"/>
            </a:ln>
          </p:spPr>
          <p:txBody>
            <a:bodyPr/>
            <a:lstStyle/>
            <a:p>
              <a:pPr>
                <a:defRPr/>
              </a:pPr>
              <a:endParaRPr lang="en-US" kern="0">
                <a:solidFill>
                  <a:sysClr val="windowText" lastClr="000000"/>
                </a:solidFill>
              </a:endParaRPr>
            </a:p>
          </p:txBody>
        </p:sp>
        <p:sp>
          <p:nvSpPr>
            <p:cNvPr id="81" name="Freeform 19"/>
            <p:cNvSpPr>
              <a:spLocks/>
            </p:cNvSpPr>
            <p:nvPr/>
          </p:nvSpPr>
          <p:spPr bwMode="gray">
            <a:xfrm>
              <a:off x="1524810" y="1770167"/>
              <a:ext cx="513235" cy="55234"/>
            </a:xfrm>
            <a:custGeom>
              <a:avLst/>
              <a:gdLst>
                <a:gd name="T0" fmla="*/ 2147483647 w 298"/>
                <a:gd name="T1" fmla="*/ 2147483647 h 51"/>
                <a:gd name="T2" fmla="*/ 2147483647 w 298"/>
                <a:gd name="T3" fmla="*/ 0 h 51"/>
                <a:gd name="T4" fmla="*/ 2147483647 w 298"/>
                <a:gd name="T5" fmla="*/ 2147483647 h 51"/>
                <a:gd name="T6" fmla="*/ 0 w 298"/>
                <a:gd name="T7" fmla="*/ 2147483647 h 51"/>
                <a:gd name="T8" fmla="*/ 0 w 298"/>
                <a:gd name="T9" fmla="*/ 2147483647 h 51"/>
                <a:gd name="T10" fmla="*/ 2147483647 w 298"/>
                <a:gd name="T11" fmla="*/ 2147483647 h 51"/>
                <a:gd name="T12" fmla="*/ 0 60000 65536"/>
                <a:gd name="T13" fmla="*/ 0 60000 65536"/>
                <a:gd name="T14" fmla="*/ 0 60000 65536"/>
                <a:gd name="T15" fmla="*/ 0 60000 65536"/>
                <a:gd name="T16" fmla="*/ 0 60000 65536"/>
                <a:gd name="T17" fmla="*/ 0 60000 65536"/>
                <a:gd name="T18" fmla="*/ 0 w 298"/>
                <a:gd name="T19" fmla="*/ 0 h 51"/>
                <a:gd name="T20" fmla="*/ 298 w 29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298" h="51">
                  <a:moveTo>
                    <a:pt x="79" y="51"/>
                  </a:moveTo>
                  <a:cubicBezTo>
                    <a:pt x="187" y="51"/>
                    <a:pt x="277" y="29"/>
                    <a:pt x="298" y="0"/>
                  </a:cubicBezTo>
                  <a:cubicBezTo>
                    <a:pt x="277" y="29"/>
                    <a:pt x="187" y="51"/>
                    <a:pt x="79" y="51"/>
                  </a:cubicBezTo>
                  <a:cubicBezTo>
                    <a:pt x="51" y="51"/>
                    <a:pt x="24" y="50"/>
                    <a:pt x="0" y="47"/>
                  </a:cubicBezTo>
                  <a:cubicBezTo>
                    <a:pt x="0" y="47"/>
                    <a:pt x="0" y="47"/>
                    <a:pt x="0" y="47"/>
                  </a:cubicBezTo>
                  <a:cubicBezTo>
                    <a:pt x="24" y="50"/>
                    <a:pt x="51" y="51"/>
                    <a:pt x="79" y="51"/>
                  </a:cubicBezTo>
                  <a:close/>
                </a:path>
              </a:pathLst>
            </a:custGeom>
            <a:solidFill>
              <a:srgbClr val="B2B2B2"/>
            </a:solidFill>
            <a:ln w="9525">
              <a:noFill/>
              <a:round/>
              <a:headEnd/>
              <a:tailEnd/>
            </a:ln>
          </p:spPr>
          <p:txBody>
            <a:bodyPr/>
            <a:lstStyle/>
            <a:p>
              <a:pPr>
                <a:defRPr/>
              </a:pPr>
              <a:endParaRPr lang="en-US" kern="0">
                <a:solidFill>
                  <a:sysClr val="windowText" lastClr="000000"/>
                </a:solidFill>
              </a:endParaRPr>
            </a:p>
          </p:txBody>
        </p:sp>
        <p:sp>
          <p:nvSpPr>
            <p:cNvPr id="82" name="Freeform 20"/>
            <p:cNvSpPr>
              <a:spLocks/>
            </p:cNvSpPr>
            <p:nvPr/>
          </p:nvSpPr>
          <p:spPr bwMode="gray">
            <a:xfrm>
              <a:off x="1403350" y="1807378"/>
              <a:ext cx="124199" cy="111631"/>
            </a:xfrm>
            <a:custGeom>
              <a:avLst/>
              <a:gdLst>
                <a:gd name="T0" fmla="*/ 0 w 72"/>
                <a:gd name="T1" fmla="*/ 2147483647 h 102"/>
                <a:gd name="T2" fmla="*/ 2147483647 w 72"/>
                <a:gd name="T3" fmla="*/ 2147483647 h 102"/>
                <a:gd name="T4" fmla="*/ 2147483647 w 72"/>
                <a:gd name="T5" fmla="*/ 2147483647 h 102"/>
                <a:gd name="T6" fmla="*/ 2147483647 w 72"/>
                <a:gd name="T7" fmla="*/ 2147483647 h 102"/>
                <a:gd name="T8" fmla="*/ 2147483647 w 72"/>
                <a:gd name="T9" fmla="*/ 2147483647 h 102"/>
                <a:gd name="T10" fmla="*/ 0 w 72"/>
                <a:gd name="T11" fmla="*/ 0 h 102"/>
                <a:gd name="T12" fmla="*/ 0 w 72"/>
                <a:gd name="T13" fmla="*/ 2147483647 h 102"/>
                <a:gd name="T14" fmla="*/ 0 60000 65536"/>
                <a:gd name="T15" fmla="*/ 0 60000 65536"/>
                <a:gd name="T16" fmla="*/ 0 60000 65536"/>
                <a:gd name="T17" fmla="*/ 0 60000 65536"/>
                <a:gd name="T18" fmla="*/ 0 60000 65536"/>
                <a:gd name="T19" fmla="*/ 0 60000 65536"/>
                <a:gd name="T20" fmla="*/ 0 60000 65536"/>
                <a:gd name="T21" fmla="*/ 0 w 72"/>
                <a:gd name="T22" fmla="*/ 0 h 102"/>
                <a:gd name="T23" fmla="*/ 72 w 72"/>
                <a:gd name="T24" fmla="*/ 102 h 1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 h="102">
                  <a:moveTo>
                    <a:pt x="0" y="89"/>
                  </a:moveTo>
                  <a:cubicBezTo>
                    <a:pt x="11" y="92"/>
                    <a:pt x="23" y="95"/>
                    <a:pt x="35" y="97"/>
                  </a:cubicBezTo>
                  <a:cubicBezTo>
                    <a:pt x="35" y="97"/>
                    <a:pt x="35" y="97"/>
                    <a:pt x="35" y="97"/>
                  </a:cubicBezTo>
                  <a:cubicBezTo>
                    <a:pt x="47" y="99"/>
                    <a:pt x="59" y="101"/>
                    <a:pt x="72" y="102"/>
                  </a:cubicBezTo>
                  <a:cubicBezTo>
                    <a:pt x="72" y="13"/>
                    <a:pt x="72" y="13"/>
                    <a:pt x="72" y="13"/>
                  </a:cubicBezTo>
                  <a:cubicBezTo>
                    <a:pt x="45" y="10"/>
                    <a:pt x="21" y="6"/>
                    <a:pt x="0" y="0"/>
                  </a:cubicBezTo>
                  <a:lnTo>
                    <a:pt x="0" y="89"/>
                  </a:lnTo>
                  <a:close/>
                </a:path>
              </a:pathLst>
            </a:custGeom>
            <a:gradFill rotWithShape="1">
              <a:gsLst>
                <a:gs pos="0">
                  <a:srgbClr val="797979"/>
                </a:gs>
                <a:gs pos="50000">
                  <a:srgbClr val="C0C0C0"/>
                </a:gs>
                <a:gs pos="100000">
                  <a:srgbClr val="797979"/>
                </a:gs>
              </a:gsLst>
              <a:lin ang="0" scaled="1"/>
            </a:gradFill>
            <a:ln w="9525" cap="flat" cmpd="sng">
              <a:noFill/>
              <a:prstDash val="solid"/>
              <a:round/>
              <a:headEnd type="none" w="med" len="med"/>
              <a:tailEnd type="none" w="med" len="med"/>
            </a:ln>
          </p:spPr>
          <p:txBody>
            <a:bodyPr/>
            <a:lstStyle/>
            <a:p>
              <a:pPr>
                <a:defRPr/>
              </a:pPr>
              <a:endParaRPr lang="en-US" kern="0">
                <a:solidFill>
                  <a:sysClr val="windowText" lastClr="000000"/>
                </a:solidFill>
              </a:endParaRPr>
            </a:p>
          </p:txBody>
        </p:sp>
        <p:sp>
          <p:nvSpPr>
            <p:cNvPr id="83" name="Freeform 21"/>
            <p:cNvSpPr>
              <a:spLocks/>
            </p:cNvSpPr>
            <p:nvPr/>
          </p:nvSpPr>
          <p:spPr bwMode="gray">
            <a:xfrm>
              <a:off x="1283717" y="1755632"/>
              <a:ext cx="124199" cy="149422"/>
            </a:xfrm>
            <a:custGeom>
              <a:avLst/>
              <a:gdLst>
                <a:gd name="T0" fmla="*/ 0 w 72"/>
                <a:gd name="T1" fmla="*/ 2147483647 h 136"/>
                <a:gd name="T2" fmla="*/ 2147483647 w 72"/>
                <a:gd name="T3" fmla="*/ 2147483647 h 136"/>
                <a:gd name="T4" fmla="*/ 2147483647 w 72"/>
                <a:gd name="T5" fmla="*/ 2147483647 h 136"/>
                <a:gd name="T6" fmla="*/ 2147483647 w 72"/>
                <a:gd name="T7" fmla="*/ 2147483647 h 136"/>
                <a:gd name="T8" fmla="*/ 2147483647 w 72"/>
                <a:gd name="T9" fmla="*/ 2147483647 h 136"/>
                <a:gd name="T10" fmla="*/ 2147483647 w 72"/>
                <a:gd name="T11" fmla="*/ 2147483647 h 136"/>
                <a:gd name="T12" fmla="*/ 2147483647 w 72"/>
                <a:gd name="T13" fmla="*/ 2147483647 h 136"/>
                <a:gd name="T14" fmla="*/ 2147483647 w 72"/>
                <a:gd name="T15" fmla="*/ 2147483647 h 136"/>
                <a:gd name="T16" fmla="*/ 0 w 72"/>
                <a:gd name="T17" fmla="*/ 2147483647 h 136"/>
                <a:gd name="T18" fmla="*/ 0 w 72"/>
                <a:gd name="T19" fmla="*/ 2147483647 h 136"/>
                <a:gd name="T20" fmla="*/ 0 w 72"/>
                <a:gd name="T21" fmla="*/ 0 h 136"/>
                <a:gd name="T22" fmla="*/ 0 w 72"/>
                <a:gd name="T23" fmla="*/ 0 h 136"/>
                <a:gd name="T24" fmla="*/ 0 w 72"/>
                <a:gd name="T25" fmla="*/ 0 h 136"/>
                <a:gd name="T26" fmla="*/ 0 w 72"/>
                <a:gd name="T27" fmla="*/ 2147483647 h 136"/>
                <a:gd name="T28" fmla="*/ 0 w 72"/>
                <a:gd name="T29" fmla="*/ 2147483647 h 1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136"/>
                <a:gd name="T47" fmla="*/ 72 w 72"/>
                <a:gd name="T48" fmla="*/ 136 h 1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136">
                  <a:moveTo>
                    <a:pt x="0" y="89"/>
                  </a:moveTo>
                  <a:cubicBezTo>
                    <a:pt x="0" y="108"/>
                    <a:pt x="28" y="125"/>
                    <a:pt x="72" y="136"/>
                  </a:cubicBezTo>
                  <a:cubicBezTo>
                    <a:pt x="72" y="47"/>
                    <a:pt x="72" y="47"/>
                    <a:pt x="72" y="47"/>
                  </a:cubicBezTo>
                  <a:cubicBezTo>
                    <a:pt x="38" y="38"/>
                    <a:pt x="14" y="26"/>
                    <a:pt x="4" y="13"/>
                  </a:cubicBezTo>
                  <a:cubicBezTo>
                    <a:pt x="4" y="13"/>
                    <a:pt x="4" y="12"/>
                    <a:pt x="4" y="12"/>
                  </a:cubicBezTo>
                  <a:cubicBezTo>
                    <a:pt x="3" y="11"/>
                    <a:pt x="3" y="11"/>
                    <a:pt x="2" y="10"/>
                  </a:cubicBezTo>
                  <a:cubicBezTo>
                    <a:pt x="2" y="9"/>
                    <a:pt x="2" y="9"/>
                    <a:pt x="2" y="8"/>
                  </a:cubicBezTo>
                  <a:cubicBezTo>
                    <a:pt x="1" y="8"/>
                    <a:pt x="1" y="7"/>
                    <a:pt x="1" y="6"/>
                  </a:cubicBezTo>
                  <a:cubicBezTo>
                    <a:pt x="1" y="6"/>
                    <a:pt x="1" y="5"/>
                    <a:pt x="0" y="4"/>
                  </a:cubicBezTo>
                  <a:cubicBezTo>
                    <a:pt x="0" y="4"/>
                    <a:pt x="0" y="3"/>
                    <a:pt x="0" y="3"/>
                  </a:cubicBezTo>
                  <a:cubicBezTo>
                    <a:pt x="0" y="2"/>
                    <a:pt x="0" y="1"/>
                    <a:pt x="0" y="0"/>
                  </a:cubicBezTo>
                  <a:cubicBezTo>
                    <a:pt x="0" y="0"/>
                    <a:pt x="0" y="0"/>
                    <a:pt x="0" y="0"/>
                  </a:cubicBezTo>
                  <a:cubicBezTo>
                    <a:pt x="0" y="0"/>
                    <a:pt x="0" y="0"/>
                    <a:pt x="0" y="0"/>
                  </a:cubicBezTo>
                  <a:cubicBezTo>
                    <a:pt x="0" y="89"/>
                    <a:pt x="0" y="89"/>
                    <a:pt x="0" y="89"/>
                  </a:cubicBezTo>
                  <a:cubicBezTo>
                    <a:pt x="0" y="89"/>
                    <a:pt x="0" y="89"/>
                    <a:pt x="0" y="89"/>
                  </a:cubicBezTo>
                  <a:close/>
                </a:path>
              </a:pathLst>
            </a:custGeom>
            <a:gradFill rotWithShape="1">
              <a:gsLst>
                <a:gs pos="0">
                  <a:srgbClr val="DDDDDD"/>
                </a:gs>
                <a:gs pos="100000">
                  <a:srgbClr val="797979"/>
                </a:gs>
              </a:gsLst>
              <a:lin ang="0" scaled="1"/>
            </a:gradFill>
            <a:ln w="9525" cap="flat" cmpd="sng">
              <a:noFill/>
              <a:prstDash val="solid"/>
              <a:round/>
              <a:headEnd type="none" w="med" len="med"/>
              <a:tailEnd type="none" w="med" len="med"/>
            </a:ln>
          </p:spPr>
          <p:txBody>
            <a:bodyPr/>
            <a:lstStyle/>
            <a:p>
              <a:pPr>
                <a:defRPr/>
              </a:pPr>
              <a:endParaRPr lang="en-US" kern="0">
                <a:solidFill>
                  <a:sysClr val="windowText" lastClr="000000"/>
                </a:solidFill>
              </a:endParaRPr>
            </a:p>
          </p:txBody>
        </p:sp>
        <p:sp>
          <p:nvSpPr>
            <p:cNvPr id="84" name="Freeform 22"/>
            <p:cNvSpPr>
              <a:spLocks/>
            </p:cNvSpPr>
            <p:nvPr/>
          </p:nvSpPr>
          <p:spPr bwMode="gray">
            <a:xfrm>
              <a:off x="1283717" y="1657955"/>
              <a:ext cx="124199" cy="149422"/>
            </a:xfrm>
            <a:custGeom>
              <a:avLst/>
              <a:gdLst>
                <a:gd name="T0" fmla="*/ 0 w 72"/>
                <a:gd name="T1" fmla="*/ 2147483647 h 136"/>
                <a:gd name="T2" fmla="*/ 0 w 72"/>
                <a:gd name="T3" fmla="*/ 2147483647 h 136"/>
                <a:gd name="T4" fmla="*/ 2147483647 w 72"/>
                <a:gd name="T5" fmla="*/ 2147483647 h 136"/>
                <a:gd name="T6" fmla="*/ 2147483647 w 72"/>
                <a:gd name="T7" fmla="*/ 2147483647 h 136"/>
                <a:gd name="T8" fmla="*/ 2147483647 w 72"/>
                <a:gd name="T9" fmla="*/ 2147483647 h 136"/>
                <a:gd name="T10" fmla="*/ 2147483647 w 72"/>
                <a:gd name="T11" fmla="*/ 2147483647 h 136"/>
                <a:gd name="T12" fmla="*/ 2147483647 w 72"/>
                <a:gd name="T13" fmla="*/ 2147483647 h 136"/>
                <a:gd name="T14" fmla="*/ 2147483647 w 72"/>
                <a:gd name="T15" fmla="*/ 2147483647 h 136"/>
                <a:gd name="T16" fmla="*/ 2147483647 w 72"/>
                <a:gd name="T17" fmla="*/ 2147483647 h 136"/>
                <a:gd name="T18" fmla="*/ 0 w 72"/>
                <a:gd name="T19" fmla="*/ 0 h 136"/>
                <a:gd name="T20" fmla="*/ 0 w 72"/>
                <a:gd name="T21" fmla="*/ 2147483647 h 136"/>
                <a:gd name="T22" fmla="*/ 0 w 72"/>
                <a:gd name="T23" fmla="*/ 2147483647 h 136"/>
                <a:gd name="T24" fmla="*/ 0 w 72"/>
                <a:gd name="T25" fmla="*/ 2147483647 h 1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
                <a:gd name="T40" fmla="*/ 0 h 136"/>
                <a:gd name="T41" fmla="*/ 72 w 72"/>
                <a:gd name="T42" fmla="*/ 136 h 1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 h="136">
                  <a:moveTo>
                    <a:pt x="0" y="92"/>
                  </a:moveTo>
                  <a:cubicBezTo>
                    <a:pt x="0" y="92"/>
                    <a:pt x="0" y="93"/>
                    <a:pt x="0" y="93"/>
                  </a:cubicBezTo>
                  <a:cubicBezTo>
                    <a:pt x="1" y="94"/>
                    <a:pt x="1" y="95"/>
                    <a:pt x="1" y="95"/>
                  </a:cubicBezTo>
                  <a:cubicBezTo>
                    <a:pt x="1" y="96"/>
                    <a:pt x="1" y="97"/>
                    <a:pt x="2" y="97"/>
                  </a:cubicBezTo>
                  <a:cubicBezTo>
                    <a:pt x="2" y="98"/>
                    <a:pt x="2" y="98"/>
                    <a:pt x="2" y="99"/>
                  </a:cubicBezTo>
                  <a:cubicBezTo>
                    <a:pt x="3" y="100"/>
                    <a:pt x="3" y="100"/>
                    <a:pt x="4" y="101"/>
                  </a:cubicBezTo>
                  <a:cubicBezTo>
                    <a:pt x="4" y="101"/>
                    <a:pt x="4" y="102"/>
                    <a:pt x="4" y="102"/>
                  </a:cubicBezTo>
                  <a:cubicBezTo>
                    <a:pt x="14" y="115"/>
                    <a:pt x="38" y="127"/>
                    <a:pt x="72" y="136"/>
                  </a:cubicBezTo>
                  <a:cubicBezTo>
                    <a:pt x="72" y="47"/>
                    <a:pt x="72" y="47"/>
                    <a:pt x="72" y="47"/>
                  </a:cubicBezTo>
                  <a:cubicBezTo>
                    <a:pt x="28" y="36"/>
                    <a:pt x="0" y="19"/>
                    <a:pt x="0" y="0"/>
                  </a:cubicBezTo>
                  <a:cubicBezTo>
                    <a:pt x="0" y="89"/>
                    <a:pt x="0" y="89"/>
                    <a:pt x="0" y="89"/>
                  </a:cubicBezTo>
                  <a:cubicBezTo>
                    <a:pt x="0" y="89"/>
                    <a:pt x="0" y="89"/>
                    <a:pt x="0" y="89"/>
                  </a:cubicBezTo>
                  <a:cubicBezTo>
                    <a:pt x="0" y="90"/>
                    <a:pt x="0" y="91"/>
                    <a:pt x="0" y="92"/>
                  </a:cubicBezTo>
                  <a:close/>
                </a:path>
              </a:pathLst>
            </a:custGeom>
            <a:gradFill rotWithShape="1">
              <a:gsLst>
                <a:gs pos="0">
                  <a:srgbClr val="DDDDDD"/>
                </a:gs>
                <a:gs pos="100000">
                  <a:srgbClr val="949494"/>
                </a:gs>
              </a:gsLst>
              <a:lin ang="0" scaled="1"/>
            </a:gradFill>
            <a:ln w="9525" cap="flat" cmpd="sng">
              <a:noFill/>
              <a:prstDash val="solid"/>
              <a:round/>
              <a:headEnd type="none" w="med" len="med"/>
              <a:tailEnd type="none" w="med" len="med"/>
            </a:ln>
          </p:spPr>
          <p:txBody>
            <a:bodyPr/>
            <a:lstStyle/>
            <a:p>
              <a:pPr>
                <a:defRPr/>
              </a:pPr>
              <a:endParaRPr lang="en-US" kern="0">
                <a:solidFill>
                  <a:sysClr val="windowText" lastClr="000000"/>
                </a:solidFill>
              </a:endParaRPr>
            </a:p>
          </p:txBody>
        </p:sp>
        <p:sp>
          <p:nvSpPr>
            <p:cNvPr id="85" name="Freeform 23"/>
            <p:cNvSpPr>
              <a:spLocks/>
            </p:cNvSpPr>
            <p:nvPr/>
          </p:nvSpPr>
          <p:spPr bwMode="gray">
            <a:xfrm>
              <a:off x="1403350" y="1709701"/>
              <a:ext cx="124199" cy="111631"/>
            </a:xfrm>
            <a:custGeom>
              <a:avLst/>
              <a:gdLst>
                <a:gd name="T0" fmla="*/ 2147483647 w 72"/>
                <a:gd name="T1" fmla="*/ 2147483647 h 102"/>
                <a:gd name="T2" fmla="*/ 2147483647 w 72"/>
                <a:gd name="T3" fmla="*/ 2147483647 h 102"/>
                <a:gd name="T4" fmla="*/ 0 w 72"/>
                <a:gd name="T5" fmla="*/ 0 h 102"/>
                <a:gd name="T6" fmla="*/ 0 w 72"/>
                <a:gd name="T7" fmla="*/ 2147483647 h 102"/>
                <a:gd name="T8" fmla="*/ 2147483647 w 72"/>
                <a:gd name="T9" fmla="*/ 2147483647 h 102"/>
                <a:gd name="T10" fmla="*/ 0 60000 65536"/>
                <a:gd name="T11" fmla="*/ 0 60000 65536"/>
                <a:gd name="T12" fmla="*/ 0 60000 65536"/>
                <a:gd name="T13" fmla="*/ 0 60000 65536"/>
                <a:gd name="T14" fmla="*/ 0 60000 65536"/>
                <a:gd name="T15" fmla="*/ 0 w 72"/>
                <a:gd name="T16" fmla="*/ 0 h 102"/>
                <a:gd name="T17" fmla="*/ 72 w 72"/>
                <a:gd name="T18" fmla="*/ 102 h 102"/>
              </a:gdLst>
              <a:ahLst/>
              <a:cxnLst>
                <a:cxn ang="T10">
                  <a:pos x="T0" y="T1"/>
                </a:cxn>
                <a:cxn ang="T11">
                  <a:pos x="T2" y="T3"/>
                </a:cxn>
                <a:cxn ang="T12">
                  <a:pos x="T4" y="T5"/>
                </a:cxn>
                <a:cxn ang="T13">
                  <a:pos x="T6" y="T7"/>
                </a:cxn>
                <a:cxn ang="T14">
                  <a:pos x="T8" y="T9"/>
                </a:cxn>
              </a:cxnLst>
              <a:rect l="T15" t="T16" r="T17" b="T18"/>
              <a:pathLst>
                <a:path w="72" h="102">
                  <a:moveTo>
                    <a:pt x="72" y="102"/>
                  </a:moveTo>
                  <a:cubicBezTo>
                    <a:pt x="72" y="13"/>
                    <a:pt x="72" y="13"/>
                    <a:pt x="72" y="13"/>
                  </a:cubicBezTo>
                  <a:cubicBezTo>
                    <a:pt x="45" y="10"/>
                    <a:pt x="21" y="6"/>
                    <a:pt x="0" y="0"/>
                  </a:cubicBezTo>
                  <a:cubicBezTo>
                    <a:pt x="0" y="89"/>
                    <a:pt x="0" y="89"/>
                    <a:pt x="0" y="89"/>
                  </a:cubicBezTo>
                  <a:cubicBezTo>
                    <a:pt x="21" y="95"/>
                    <a:pt x="45" y="99"/>
                    <a:pt x="72" y="102"/>
                  </a:cubicBezTo>
                  <a:close/>
                </a:path>
              </a:pathLst>
            </a:custGeom>
            <a:gradFill rotWithShape="1">
              <a:gsLst>
                <a:gs pos="0">
                  <a:srgbClr val="949494"/>
                </a:gs>
                <a:gs pos="50000">
                  <a:srgbClr val="EAEAEA"/>
                </a:gs>
                <a:gs pos="100000">
                  <a:srgbClr val="949494"/>
                </a:gs>
              </a:gsLst>
              <a:lin ang="0" scaled="1"/>
            </a:gradFill>
            <a:ln w="9525" cap="flat" cmpd="sng">
              <a:noFill/>
              <a:prstDash val="solid"/>
              <a:round/>
              <a:headEnd type="none" w="med" len="med"/>
              <a:tailEnd type="none" w="med" len="med"/>
            </a:ln>
          </p:spPr>
          <p:txBody>
            <a:bodyPr/>
            <a:lstStyle/>
            <a:p>
              <a:pPr>
                <a:defRPr/>
              </a:pPr>
              <a:endParaRPr lang="en-US" kern="0">
                <a:solidFill>
                  <a:sysClr val="windowText" lastClr="000000"/>
                </a:solidFill>
              </a:endParaRPr>
            </a:p>
          </p:txBody>
        </p:sp>
        <p:sp>
          <p:nvSpPr>
            <p:cNvPr id="86" name="Freeform 24"/>
            <p:cNvSpPr>
              <a:spLocks/>
            </p:cNvSpPr>
            <p:nvPr/>
          </p:nvSpPr>
          <p:spPr bwMode="gray">
            <a:xfrm>
              <a:off x="1524810" y="1853309"/>
              <a:ext cx="520541" cy="167446"/>
            </a:xfrm>
            <a:custGeom>
              <a:avLst/>
              <a:gdLst>
                <a:gd name="T0" fmla="*/ 2147483647 w 302"/>
                <a:gd name="T1" fmla="*/ 2147483647 h 153"/>
                <a:gd name="T2" fmla="*/ 2147483647 w 302"/>
                <a:gd name="T3" fmla="*/ 2147483647 h 153"/>
                <a:gd name="T4" fmla="*/ 2147483647 w 302"/>
                <a:gd name="T5" fmla="*/ 2147483647 h 153"/>
                <a:gd name="T6" fmla="*/ 2147483647 w 302"/>
                <a:gd name="T7" fmla="*/ 2147483647 h 153"/>
                <a:gd name="T8" fmla="*/ 2147483647 w 302"/>
                <a:gd name="T9" fmla="*/ 2147483647 h 153"/>
                <a:gd name="T10" fmla="*/ 2147483647 w 302"/>
                <a:gd name="T11" fmla="*/ 2147483647 h 153"/>
                <a:gd name="T12" fmla="*/ 2147483647 w 302"/>
                <a:gd name="T13" fmla="*/ 2147483647 h 153"/>
                <a:gd name="T14" fmla="*/ 2147483647 w 302"/>
                <a:gd name="T15" fmla="*/ 2147483647 h 153"/>
                <a:gd name="T16" fmla="*/ 2147483647 w 302"/>
                <a:gd name="T17" fmla="*/ 2147483647 h 153"/>
                <a:gd name="T18" fmla="*/ 2147483647 w 302"/>
                <a:gd name="T19" fmla="*/ 2147483647 h 153"/>
                <a:gd name="T20" fmla="*/ 2147483647 w 302"/>
                <a:gd name="T21" fmla="*/ 2147483647 h 153"/>
                <a:gd name="T22" fmla="*/ 2147483647 w 302"/>
                <a:gd name="T23" fmla="*/ 2147483647 h 153"/>
                <a:gd name="T24" fmla="*/ 2147483647 w 302"/>
                <a:gd name="T25" fmla="*/ 2147483647 h 153"/>
                <a:gd name="T26" fmla="*/ 2147483647 w 302"/>
                <a:gd name="T27" fmla="*/ 2147483647 h 153"/>
                <a:gd name="T28" fmla="*/ 2147483647 w 302"/>
                <a:gd name="T29" fmla="*/ 2147483647 h 153"/>
                <a:gd name="T30" fmla="*/ 2147483647 w 302"/>
                <a:gd name="T31" fmla="*/ 2147483647 h 153"/>
                <a:gd name="T32" fmla="*/ 2147483647 w 302"/>
                <a:gd name="T33" fmla="*/ 2147483647 h 153"/>
                <a:gd name="T34" fmla="*/ 2147483647 w 302"/>
                <a:gd name="T35" fmla="*/ 2147483647 h 153"/>
                <a:gd name="T36" fmla="*/ 2147483647 w 302"/>
                <a:gd name="T37" fmla="*/ 2147483647 h 153"/>
                <a:gd name="T38" fmla="*/ 2147483647 w 302"/>
                <a:gd name="T39" fmla="*/ 2147483647 h 153"/>
                <a:gd name="T40" fmla="*/ 2147483647 w 302"/>
                <a:gd name="T41" fmla="*/ 2147483647 h 153"/>
                <a:gd name="T42" fmla="*/ 0 w 302"/>
                <a:gd name="T43" fmla="*/ 2147483647 h 153"/>
                <a:gd name="T44" fmla="*/ 0 w 302"/>
                <a:gd name="T45" fmla="*/ 2147483647 h 153"/>
                <a:gd name="T46" fmla="*/ 2147483647 w 302"/>
                <a:gd name="T47" fmla="*/ 2147483647 h 153"/>
                <a:gd name="T48" fmla="*/ 2147483647 w 302"/>
                <a:gd name="T49" fmla="*/ 2147483647 h 153"/>
                <a:gd name="T50" fmla="*/ 2147483647 w 302"/>
                <a:gd name="T51" fmla="*/ 2147483647 h 153"/>
                <a:gd name="T52" fmla="*/ 2147483647 w 302"/>
                <a:gd name="T53" fmla="*/ 0 h 153"/>
                <a:gd name="T54" fmla="*/ 2147483647 w 302"/>
                <a:gd name="T55" fmla="*/ 0 h 153"/>
                <a:gd name="T56" fmla="*/ 2147483647 w 302"/>
                <a:gd name="T57" fmla="*/ 2147483647 h 15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2"/>
                <a:gd name="T88" fmla="*/ 0 h 153"/>
                <a:gd name="T89" fmla="*/ 302 w 302"/>
                <a:gd name="T90" fmla="*/ 153 h 15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2" h="153">
                  <a:moveTo>
                    <a:pt x="195" y="55"/>
                  </a:moveTo>
                  <a:cubicBezTo>
                    <a:pt x="195" y="55"/>
                    <a:pt x="195" y="55"/>
                    <a:pt x="195" y="55"/>
                  </a:cubicBezTo>
                  <a:cubicBezTo>
                    <a:pt x="182" y="57"/>
                    <a:pt x="169" y="59"/>
                    <a:pt x="156" y="60"/>
                  </a:cubicBezTo>
                  <a:cubicBezTo>
                    <a:pt x="155" y="61"/>
                    <a:pt x="155" y="61"/>
                    <a:pt x="154" y="61"/>
                  </a:cubicBezTo>
                  <a:cubicBezTo>
                    <a:pt x="151" y="61"/>
                    <a:pt x="148" y="61"/>
                    <a:pt x="145" y="62"/>
                  </a:cubicBezTo>
                  <a:cubicBezTo>
                    <a:pt x="145" y="62"/>
                    <a:pt x="144" y="62"/>
                    <a:pt x="143" y="62"/>
                  </a:cubicBezTo>
                  <a:cubicBezTo>
                    <a:pt x="141" y="62"/>
                    <a:pt x="138" y="62"/>
                    <a:pt x="135" y="62"/>
                  </a:cubicBezTo>
                  <a:cubicBezTo>
                    <a:pt x="134" y="62"/>
                    <a:pt x="133" y="62"/>
                    <a:pt x="132" y="63"/>
                  </a:cubicBezTo>
                  <a:cubicBezTo>
                    <a:pt x="129" y="63"/>
                    <a:pt x="127" y="63"/>
                    <a:pt x="124" y="63"/>
                  </a:cubicBezTo>
                  <a:cubicBezTo>
                    <a:pt x="124" y="63"/>
                    <a:pt x="123" y="63"/>
                    <a:pt x="123" y="63"/>
                  </a:cubicBezTo>
                  <a:cubicBezTo>
                    <a:pt x="115" y="64"/>
                    <a:pt x="106" y="64"/>
                    <a:pt x="97" y="64"/>
                  </a:cubicBezTo>
                  <a:cubicBezTo>
                    <a:pt x="91" y="64"/>
                    <a:pt x="85" y="64"/>
                    <a:pt x="79" y="64"/>
                  </a:cubicBezTo>
                  <a:cubicBezTo>
                    <a:pt x="73" y="64"/>
                    <a:pt x="67" y="64"/>
                    <a:pt x="61" y="64"/>
                  </a:cubicBezTo>
                  <a:cubicBezTo>
                    <a:pt x="52" y="64"/>
                    <a:pt x="43" y="64"/>
                    <a:pt x="35" y="63"/>
                  </a:cubicBezTo>
                  <a:cubicBezTo>
                    <a:pt x="34" y="63"/>
                    <a:pt x="34" y="63"/>
                    <a:pt x="34" y="63"/>
                  </a:cubicBezTo>
                  <a:cubicBezTo>
                    <a:pt x="31" y="63"/>
                    <a:pt x="29" y="63"/>
                    <a:pt x="26" y="63"/>
                  </a:cubicBezTo>
                  <a:cubicBezTo>
                    <a:pt x="25" y="63"/>
                    <a:pt x="24" y="62"/>
                    <a:pt x="23" y="62"/>
                  </a:cubicBezTo>
                  <a:cubicBezTo>
                    <a:pt x="20" y="62"/>
                    <a:pt x="17" y="62"/>
                    <a:pt x="15" y="62"/>
                  </a:cubicBezTo>
                  <a:cubicBezTo>
                    <a:pt x="14" y="62"/>
                    <a:pt x="13" y="62"/>
                    <a:pt x="13" y="62"/>
                  </a:cubicBezTo>
                  <a:cubicBezTo>
                    <a:pt x="10" y="61"/>
                    <a:pt x="7" y="61"/>
                    <a:pt x="4" y="61"/>
                  </a:cubicBezTo>
                  <a:cubicBezTo>
                    <a:pt x="3" y="61"/>
                    <a:pt x="3" y="61"/>
                    <a:pt x="2" y="60"/>
                  </a:cubicBezTo>
                  <a:cubicBezTo>
                    <a:pt x="1" y="60"/>
                    <a:pt x="0" y="60"/>
                    <a:pt x="0" y="60"/>
                  </a:cubicBezTo>
                  <a:cubicBezTo>
                    <a:pt x="0" y="149"/>
                    <a:pt x="0" y="149"/>
                    <a:pt x="0" y="149"/>
                  </a:cubicBezTo>
                  <a:cubicBezTo>
                    <a:pt x="24" y="152"/>
                    <a:pt x="51" y="153"/>
                    <a:pt x="79" y="153"/>
                  </a:cubicBezTo>
                  <a:cubicBezTo>
                    <a:pt x="202" y="153"/>
                    <a:pt x="302" y="125"/>
                    <a:pt x="302" y="89"/>
                  </a:cubicBezTo>
                  <a:cubicBezTo>
                    <a:pt x="302" y="89"/>
                    <a:pt x="302" y="89"/>
                    <a:pt x="302" y="89"/>
                  </a:cubicBezTo>
                  <a:cubicBezTo>
                    <a:pt x="302" y="0"/>
                    <a:pt x="302" y="0"/>
                    <a:pt x="302" y="0"/>
                  </a:cubicBezTo>
                  <a:cubicBezTo>
                    <a:pt x="302" y="0"/>
                    <a:pt x="302" y="0"/>
                    <a:pt x="302" y="0"/>
                  </a:cubicBezTo>
                  <a:cubicBezTo>
                    <a:pt x="302" y="23"/>
                    <a:pt x="259" y="44"/>
                    <a:pt x="195" y="55"/>
                  </a:cubicBezTo>
                  <a:close/>
                </a:path>
              </a:pathLst>
            </a:custGeom>
            <a:gradFill rotWithShape="1">
              <a:gsLst>
                <a:gs pos="0">
                  <a:srgbClr val="949494"/>
                </a:gs>
                <a:gs pos="50000">
                  <a:srgbClr val="DDDDDD"/>
                </a:gs>
                <a:gs pos="100000">
                  <a:srgbClr val="949494"/>
                </a:gs>
              </a:gsLst>
              <a:lin ang="0" scaled="1"/>
            </a:gradFill>
            <a:ln w="9525" cap="flat" cmpd="sng">
              <a:noFill/>
              <a:prstDash val="solid"/>
              <a:round/>
              <a:headEnd type="none" w="med" len="med"/>
              <a:tailEnd type="none" w="med" len="med"/>
            </a:ln>
          </p:spPr>
          <p:txBody>
            <a:bodyPr/>
            <a:lstStyle/>
            <a:p>
              <a:pPr>
                <a:defRPr/>
              </a:pPr>
              <a:endParaRPr lang="en-US" kern="0">
                <a:solidFill>
                  <a:sysClr val="windowText" lastClr="000000"/>
                </a:solidFill>
              </a:endParaRPr>
            </a:p>
          </p:txBody>
        </p:sp>
        <p:sp>
          <p:nvSpPr>
            <p:cNvPr id="87" name="Freeform 25"/>
            <p:cNvSpPr>
              <a:spLocks/>
            </p:cNvSpPr>
            <p:nvPr/>
          </p:nvSpPr>
          <p:spPr bwMode="gray">
            <a:xfrm>
              <a:off x="1403350" y="1905054"/>
              <a:ext cx="124199" cy="111631"/>
            </a:xfrm>
            <a:custGeom>
              <a:avLst/>
              <a:gdLst>
                <a:gd name="T0" fmla="*/ 2147483647 w 72"/>
                <a:gd name="T1" fmla="*/ 2147483647 h 102"/>
                <a:gd name="T2" fmla="*/ 2147483647 w 72"/>
                <a:gd name="T3" fmla="*/ 2147483647 h 102"/>
                <a:gd name="T4" fmla="*/ 0 w 72"/>
                <a:gd name="T5" fmla="*/ 0 h 102"/>
                <a:gd name="T6" fmla="*/ 0 w 72"/>
                <a:gd name="T7" fmla="*/ 2147483647 h 102"/>
                <a:gd name="T8" fmla="*/ 2147483647 w 72"/>
                <a:gd name="T9" fmla="*/ 2147483647 h 102"/>
                <a:gd name="T10" fmla="*/ 2147483647 w 72"/>
                <a:gd name="T11" fmla="*/ 2147483647 h 102"/>
                <a:gd name="T12" fmla="*/ 2147483647 w 72"/>
                <a:gd name="T13" fmla="*/ 2147483647 h 102"/>
                <a:gd name="T14" fmla="*/ 0 60000 65536"/>
                <a:gd name="T15" fmla="*/ 0 60000 65536"/>
                <a:gd name="T16" fmla="*/ 0 60000 65536"/>
                <a:gd name="T17" fmla="*/ 0 60000 65536"/>
                <a:gd name="T18" fmla="*/ 0 60000 65536"/>
                <a:gd name="T19" fmla="*/ 0 60000 65536"/>
                <a:gd name="T20" fmla="*/ 0 60000 65536"/>
                <a:gd name="T21" fmla="*/ 0 w 72"/>
                <a:gd name="T22" fmla="*/ 0 h 102"/>
                <a:gd name="T23" fmla="*/ 72 w 72"/>
                <a:gd name="T24" fmla="*/ 102 h 1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 h="102">
                  <a:moveTo>
                    <a:pt x="35" y="8"/>
                  </a:moveTo>
                  <a:cubicBezTo>
                    <a:pt x="35" y="8"/>
                    <a:pt x="35" y="8"/>
                    <a:pt x="35" y="8"/>
                  </a:cubicBezTo>
                  <a:cubicBezTo>
                    <a:pt x="23" y="6"/>
                    <a:pt x="11" y="3"/>
                    <a:pt x="0" y="0"/>
                  </a:cubicBezTo>
                  <a:cubicBezTo>
                    <a:pt x="0" y="90"/>
                    <a:pt x="0" y="90"/>
                    <a:pt x="0" y="90"/>
                  </a:cubicBezTo>
                  <a:cubicBezTo>
                    <a:pt x="21" y="95"/>
                    <a:pt x="45" y="99"/>
                    <a:pt x="72" y="102"/>
                  </a:cubicBezTo>
                  <a:cubicBezTo>
                    <a:pt x="72" y="13"/>
                    <a:pt x="72" y="13"/>
                    <a:pt x="72" y="13"/>
                  </a:cubicBezTo>
                  <a:cubicBezTo>
                    <a:pt x="59" y="12"/>
                    <a:pt x="47" y="10"/>
                    <a:pt x="35" y="8"/>
                  </a:cubicBezTo>
                  <a:close/>
                </a:path>
              </a:pathLst>
            </a:custGeom>
            <a:gradFill rotWithShape="1">
              <a:gsLst>
                <a:gs pos="0">
                  <a:srgbClr val="949494"/>
                </a:gs>
                <a:gs pos="50000">
                  <a:srgbClr val="EAEAEA"/>
                </a:gs>
                <a:gs pos="100000">
                  <a:srgbClr val="949494"/>
                </a:gs>
              </a:gsLst>
              <a:lin ang="0" scaled="1"/>
            </a:gradFill>
            <a:ln w="9525" cap="flat" cmpd="sng">
              <a:noFill/>
              <a:prstDash val="solid"/>
              <a:round/>
              <a:headEnd type="none" w="med" len="med"/>
              <a:tailEnd type="none" w="med" len="med"/>
            </a:ln>
          </p:spPr>
          <p:txBody>
            <a:bodyPr/>
            <a:lstStyle/>
            <a:p>
              <a:pPr>
                <a:defRPr/>
              </a:pPr>
              <a:endParaRPr lang="en-US" kern="0">
                <a:solidFill>
                  <a:sysClr val="windowText" lastClr="000000"/>
                </a:solidFill>
              </a:endParaRPr>
            </a:p>
          </p:txBody>
        </p:sp>
        <p:sp>
          <p:nvSpPr>
            <p:cNvPr id="88" name="Freeform 26"/>
            <p:cNvSpPr>
              <a:spLocks/>
            </p:cNvSpPr>
            <p:nvPr/>
          </p:nvSpPr>
          <p:spPr bwMode="gray">
            <a:xfrm>
              <a:off x="1283717" y="1853309"/>
              <a:ext cx="124199" cy="150585"/>
            </a:xfrm>
            <a:custGeom>
              <a:avLst/>
              <a:gdLst>
                <a:gd name="T0" fmla="*/ 0 w 72"/>
                <a:gd name="T1" fmla="*/ 0 h 137"/>
                <a:gd name="T2" fmla="*/ 0 w 72"/>
                <a:gd name="T3" fmla="*/ 0 h 137"/>
                <a:gd name="T4" fmla="*/ 0 w 72"/>
                <a:gd name="T5" fmla="*/ 2147483647 h 137"/>
                <a:gd name="T6" fmla="*/ 0 w 72"/>
                <a:gd name="T7" fmla="*/ 2147483647 h 137"/>
                <a:gd name="T8" fmla="*/ 2147483647 w 72"/>
                <a:gd name="T9" fmla="*/ 2147483647 h 137"/>
                <a:gd name="T10" fmla="*/ 2147483647 w 72"/>
                <a:gd name="T11" fmla="*/ 2147483647 h 137"/>
                <a:gd name="T12" fmla="*/ 0 w 72"/>
                <a:gd name="T13" fmla="*/ 0 h 137"/>
                <a:gd name="T14" fmla="*/ 0 60000 65536"/>
                <a:gd name="T15" fmla="*/ 0 60000 65536"/>
                <a:gd name="T16" fmla="*/ 0 60000 65536"/>
                <a:gd name="T17" fmla="*/ 0 60000 65536"/>
                <a:gd name="T18" fmla="*/ 0 60000 65536"/>
                <a:gd name="T19" fmla="*/ 0 60000 65536"/>
                <a:gd name="T20" fmla="*/ 0 60000 65536"/>
                <a:gd name="T21" fmla="*/ 0 w 72"/>
                <a:gd name="T22" fmla="*/ 0 h 137"/>
                <a:gd name="T23" fmla="*/ 72 w 72"/>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 h="137">
                  <a:moveTo>
                    <a:pt x="0" y="0"/>
                  </a:moveTo>
                  <a:cubicBezTo>
                    <a:pt x="0" y="0"/>
                    <a:pt x="0" y="0"/>
                    <a:pt x="0" y="0"/>
                  </a:cubicBezTo>
                  <a:cubicBezTo>
                    <a:pt x="0" y="89"/>
                    <a:pt x="0" y="89"/>
                    <a:pt x="0" y="89"/>
                  </a:cubicBezTo>
                  <a:cubicBezTo>
                    <a:pt x="0" y="89"/>
                    <a:pt x="0" y="89"/>
                    <a:pt x="0" y="89"/>
                  </a:cubicBezTo>
                  <a:cubicBezTo>
                    <a:pt x="0" y="108"/>
                    <a:pt x="28" y="125"/>
                    <a:pt x="72" y="137"/>
                  </a:cubicBezTo>
                  <a:cubicBezTo>
                    <a:pt x="72" y="47"/>
                    <a:pt x="72" y="47"/>
                    <a:pt x="72" y="47"/>
                  </a:cubicBezTo>
                  <a:cubicBezTo>
                    <a:pt x="28" y="36"/>
                    <a:pt x="0" y="19"/>
                    <a:pt x="0" y="0"/>
                  </a:cubicBezTo>
                  <a:close/>
                </a:path>
              </a:pathLst>
            </a:custGeom>
            <a:gradFill rotWithShape="1">
              <a:gsLst>
                <a:gs pos="0">
                  <a:srgbClr val="DDDDDD"/>
                </a:gs>
                <a:gs pos="100000">
                  <a:srgbClr val="949494"/>
                </a:gs>
              </a:gsLst>
              <a:lin ang="0" scaled="1"/>
            </a:gradFill>
            <a:ln w="9525" cap="flat" cmpd="sng">
              <a:noFill/>
              <a:prstDash val="solid"/>
              <a:round/>
              <a:headEnd type="none" w="med" len="med"/>
              <a:tailEnd type="none" w="med" len="med"/>
            </a:ln>
          </p:spPr>
          <p:txBody>
            <a:bodyPr/>
            <a:lstStyle/>
            <a:p>
              <a:pPr>
                <a:defRPr/>
              </a:pPr>
              <a:endParaRPr lang="en-US" kern="0">
                <a:solidFill>
                  <a:sysClr val="windowText" lastClr="000000"/>
                </a:solidFill>
              </a:endParaRPr>
            </a:p>
          </p:txBody>
        </p:sp>
        <p:sp>
          <p:nvSpPr>
            <p:cNvPr id="89" name="Oval 27"/>
            <p:cNvSpPr>
              <a:spLocks noChangeArrowheads="1"/>
            </p:cNvSpPr>
            <p:nvPr/>
          </p:nvSpPr>
          <p:spPr bwMode="gray">
            <a:xfrm>
              <a:off x="1280064" y="1586442"/>
              <a:ext cx="762547" cy="141864"/>
            </a:xfrm>
            <a:prstGeom prst="ellipse">
              <a:avLst/>
            </a:prstGeom>
            <a:gradFill rotWithShape="1">
              <a:gsLst>
                <a:gs pos="0">
                  <a:srgbClr val="797979"/>
                </a:gs>
                <a:gs pos="100000">
                  <a:srgbClr val="DDDDDD"/>
                </a:gs>
              </a:gsLst>
              <a:lin ang="0" scaled="1"/>
            </a:gradFill>
            <a:ln w="3175" algn="ctr">
              <a:solidFill>
                <a:srgbClr val="F8F8F8"/>
              </a:solidFill>
              <a:round/>
              <a:headEnd/>
              <a:tailEnd/>
            </a:ln>
          </p:spPr>
          <p:txBody>
            <a:bodyPr/>
            <a:lstStyle/>
            <a:p>
              <a:pPr algn="ctr">
                <a:lnSpc>
                  <a:spcPct val="90000"/>
                </a:lnSpc>
                <a:buClr>
                  <a:srgbClr val="FF3300"/>
                </a:buClr>
                <a:defRPr/>
              </a:pPr>
              <a:endParaRPr lang="en-US" kern="0">
                <a:solidFill>
                  <a:sysClr val="windowText" lastClr="000000"/>
                </a:solidFill>
              </a:endParaRPr>
            </a:p>
          </p:txBody>
        </p:sp>
        <p:grpSp>
          <p:nvGrpSpPr>
            <p:cNvPr id="5" name="Group 28"/>
            <p:cNvGrpSpPr>
              <a:grpSpLocks/>
            </p:cNvGrpSpPr>
            <p:nvPr/>
          </p:nvGrpSpPr>
          <p:grpSpPr bwMode="gray">
            <a:xfrm>
              <a:off x="1280064" y="1586447"/>
              <a:ext cx="764374" cy="432570"/>
              <a:chOff x="2403" y="3379"/>
              <a:chExt cx="1054" cy="936"/>
            </a:xfrm>
          </p:grpSpPr>
          <p:sp>
            <p:nvSpPr>
              <p:cNvPr id="91" name="Freeform 29"/>
              <p:cNvSpPr>
                <a:spLocks/>
              </p:cNvSpPr>
              <p:nvPr/>
            </p:nvSpPr>
            <p:spPr bwMode="gray">
              <a:xfrm>
                <a:off x="2403" y="3743"/>
                <a:ext cx="1054" cy="362"/>
              </a:xfrm>
              <a:custGeom>
                <a:avLst/>
                <a:gdLst>
                  <a:gd name="T0" fmla="*/ 178628052 w 446"/>
                  <a:gd name="T1" fmla="*/ 0 h 153"/>
                  <a:gd name="T2" fmla="*/ 178628052 w 446"/>
                  <a:gd name="T3" fmla="*/ 1236457 h 153"/>
                  <a:gd name="T4" fmla="*/ 178628052 w 446"/>
                  <a:gd name="T5" fmla="*/ 1534142 h 153"/>
                  <a:gd name="T6" fmla="*/ 178269749 w 446"/>
                  <a:gd name="T7" fmla="*/ 2407051 h 153"/>
                  <a:gd name="T8" fmla="*/ 177758838 w 446"/>
                  <a:gd name="T9" fmla="*/ 3264556 h 153"/>
                  <a:gd name="T10" fmla="*/ 177758838 w 446"/>
                  <a:gd name="T11" fmla="*/ 4150313 h 153"/>
                  <a:gd name="T12" fmla="*/ 177113166 w 446"/>
                  <a:gd name="T13" fmla="*/ 4800259 h 153"/>
                  <a:gd name="T14" fmla="*/ 177113166 w 446"/>
                  <a:gd name="T15" fmla="*/ 5320747 h 153"/>
                  <a:gd name="T16" fmla="*/ 89279466 w 446"/>
                  <a:gd name="T17" fmla="*/ 26002842 h 153"/>
                  <a:gd name="T18" fmla="*/ 57586971 w 446"/>
                  <a:gd name="T19" fmla="*/ 24465010 h 153"/>
                  <a:gd name="T20" fmla="*/ 28823773 w 446"/>
                  <a:gd name="T21" fmla="*/ 19148321 h 153"/>
                  <a:gd name="T22" fmla="*/ 1514953 w 446"/>
                  <a:gd name="T23" fmla="*/ 5320747 h 153"/>
                  <a:gd name="T24" fmla="*/ 1514953 w 446"/>
                  <a:gd name="T25" fmla="*/ 4800259 h 153"/>
                  <a:gd name="T26" fmla="*/ 848480 w 446"/>
                  <a:gd name="T27" fmla="*/ 4150313 h 153"/>
                  <a:gd name="T28" fmla="*/ 848480 w 446"/>
                  <a:gd name="T29" fmla="*/ 3264556 h 153"/>
                  <a:gd name="T30" fmla="*/ 359034 w 446"/>
                  <a:gd name="T31" fmla="*/ 2407051 h 153"/>
                  <a:gd name="T32" fmla="*/ 0 w 446"/>
                  <a:gd name="T33" fmla="*/ 1534142 h 153"/>
                  <a:gd name="T34" fmla="*/ 0 w 446"/>
                  <a:gd name="T35" fmla="*/ 1236457 h 153"/>
                  <a:gd name="T36" fmla="*/ 0 w 446"/>
                  <a:gd name="T37" fmla="*/ 0 h 153"/>
                  <a:gd name="T38" fmla="*/ 0 w 446"/>
                  <a:gd name="T39" fmla="*/ 0 h 153"/>
                  <a:gd name="T40" fmla="*/ 0 w 446"/>
                  <a:gd name="T41" fmla="*/ 0 h 153"/>
                  <a:gd name="T42" fmla="*/ 0 w 446"/>
                  <a:gd name="T43" fmla="*/ 36345117 h 153"/>
                  <a:gd name="T44" fmla="*/ 0 w 446"/>
                  <a:gd name="T45" fmla="*/ 36345117 h 153"/>
                  <a:gd name="T46" fmla="*/ 28823773 w 446"/>
                  <a:gd name="T47" fmla="*/ 55486410 h 153"/>
                  <a:gd name="T48" fmla="*/ 42872417 w 446"/>
                  <a:gd name="T49" fmla="*/ 58753362 h 153"/>
                  <a:gd name="T50" fmla="*/ 42872417 w 446"/>
                  <a:gd name="T51" fmla="*/ 58753362 h 153"/>
                  <a:gd name="T52" fmla="*/ 47252216 w 446"/>
                  <a:gd name="T53" fmla="*/ 59430193 h 153"/>
                  <a:gd name="T54" fmla="*/ 57586971 w 446"/>
                  <a:gd name="T55" fmla="*/ 60807893 h 153"/>
                  <a:gd name="T56" fmla="*/ 58444880 w 446"/>
                  <a:gd name="T57" fmla="*/ 60807893 h 153"/>
                  <a:gd name="T58" fmla="*/ 59293184 w 446"/>
                  <a:gd name="T59" fmla="*/ 61148675 h 153"/>
                  <a:gd name="T60" fmla="*/ 62900604 w 446"/>
                  <a:gd name="T61" fmla="*/ 61523035 h 153"/>
                  <a:gd name="T62" fmla="*/ 63749098 w 446"/>
                  <a:gd name="T63" fmla="*/ 61523035 h 153"/>
                  <a:gd name="T64" fmla="*/ 66909811 w 446"/>
                  <a:gd name="T65" fmla="*/ 61523035 h 153"/>
                  <a:gd name="T66" fmla="*/ 68117137 w 446"/>
                  <a:gd name="T67" fmla="*/ 62046397 h 153"/>
                  <a:gd name="T68" fmla="*/ 71338009 w 446"/>
                  <a:gd name="T69" fmla="*/ 62046397 h 153"/>
                  <a:gd name="T70" fmla="*/ 71696161 w 446"/>
                  <a:gd name="T71" fmla="*/ 62046397 h 153"/>
                  <a:gd name="T72" fmla="*/ 82047308 w 446"/>
                  <a:gd name="T73" fmla="*/ 62320362 h 153"/>
                  <a:gd name="T74" fmla="*/ 89279466 w 446"/>
                  <a:gd name="T75" fmla="*/ 62320362 h 153"/>
                  <a:gd name="T76" fmla="*/ 96581501 w 446"/>
                  <a:gd name="T77" fmla="*/ 62320362 h 153"/>
                  <a:gd name="T78" fmla="*/ 106931910 w 446"/>
                  <a:gd name="T79" fmla="*/ 62046397 h 153"/>
                  <a:gd name="T80" fmla="*/ 107262460 w 446"/>
                  <a:gd name="T81" fmla="*/ 62046397 h 153"/>
                  <a:gd name="T82" fmla="*/ 110511766 w 446"/>
                  <a:gd name="T83" fmla="*/ 62046397 h 153"/>
                  <a:gd name="T84" fmla="*/ 111667743 w 446"/>
                  <a:gd name="T85" fmla="*/ 61523035 h 153"/>
                  <a:gd name="T86" fmla="*/ 114879843 w 446"/>
                  <a:gd name="T87" fmla="*/ 61523035 h 153"/>
                  <a:gd name="T88" fmla="*/ 115728336 w 446"/>
                  <a:gd name="T89" fmla="*/ 61523035 h 153"/>
                  <a:gd name="T90" fmla="*/ 119307285 w 446"/>
                  <a:gd name="T91" fmla="*/ 61148675 h 153"/>
                  <a:gd name="T92" fmla="*/ 120192758 w 446"/>
                  <a:gd name="T93" fmla="*/ 60807893 h 153"/>
                  <a:gd name="T94" fmla="*/ 135754974 w 446"/>
                  <a:gd name="T95" fmla="*/ 58753362 h 153"/>
                  <a:gd name="T96" fmla="*/ 135754974 w 446"/>
                  <a:gd name="T97" fmla="*/ 58753362 h 153"/>
                  <a:gd name="T98" fmla="*/ 178628052 w 446"/>
                  <a:gd name="T99" fmla="*/ 36345117 h 153"/>
                  <a:gd name="T100" fmla="*/ 178628052 w 446"/>
                  <a:gd name="T101" fmla="*/ 36345117 h 153"/>
                  <a:gd name="T102" fmla="*/ 178628052 w 446"/>
                  <a:gd name="T103" fmla="*/ 0 h 15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46"/>
                  <a:gd name="T157" fmla="*/ 0 h 153"/>
                  <a:gd name="T158" fmla="*/ 446 w 446"/>
                  <a:gd name="T159" fmla="*/ 153 h 15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46" h="153">
                    <a:moveTo>
                      <a:pt x="446" y="0"/>
                    </a:moveTo>
                    <a:cubicBezTo>
                      <a:pt x="446" y="1"/>
                      <a:pt x="446" y="2"/>
                      <a:pt x="446" y="3"/>
                    </a:cubicBezTo>
                    <a:cubicBezTo>
                      <a:pt x="446" y="3"/>
                      <a:pt x="446" y="3"/>
                      <a:pt x="446" y="4"/>
                    </a:cubicBezTo>
                    <a:cubicBezTo>
                      <a:pt x="445" y="5"/>
                      <a:pt x="445" y="5"/>
                      <a:pt x="445" y="6"/>
                    </a:cubicBezTo>
                    <a:cubicBezTo>
                      <a:pt x="445" y="7"/>
                      <a:pt x="445" y="7"/>
                      <a:pt x="444" y="8"/>
                    </a:cubicBezTo>
                    <a:cubicBezTo>
                      <a:pt x="444" y="8"/>
                      <a:pt x="444" y="9"/>
                      <a:pt x="444" y="10"/>
                    </a:cubicBezTo>
                    <a:cubicBezTo>
                      <a:pt x="443" y="10"/>
                      <a:pt x="443" y="11"/>
                      <a:pt x="442" y="12"/>
                    </a:cubicBezTo>
                    <a:cubicBezTo>
                      <a:pt x="442" y="12"/>
                      <a:pt x="442" y="12"/>
                      <a:pt x="442" y="13"/>
                    </a:cubicBezTo>
                    <a:cubicBezTo>
                      <a:pt x="421" y="42"/>
                      <a:pt x="331" y="64"/>
                      <a:pt x="223" y="64"/>
                    </a:cubicBezTo>
                    <a:cubicBezTo>
                      <a:pt x="195" y="64"/>
                      <a:pt x="168" y="63"/>
                      <a:pt x="144" y="60"/>
                    </a:cubicBezTo>
                    <a:cubicBezTo>
                      <a:pt x="117" y="57"/>
                      <a:pt x="93" y="53"/>
                      <a:pt x="72" y="47"/>
                    </a:cubicBezTo>
                    <a:cubicBezTo>
                      <a:pt x="38" y="38"/>
                      <a:pt x="14" y="26"/>
                      <a:pt x="4" y="13"/>
                    </a:cubicBezTo>
                    <a:cubicBezTo>
                      <a:pt x="4" y="13"/>
                      <a:pt x="4" y="12"/>
                      <a:pt x="4" y="12"/>
                    </a:cubicBezTo>
                    <a:cubicBezTo>
                      <a:pt x="3" y="11"/>
                      <a:pt x="3" y="11"/>
                      <a:pt x="2" y="10"/>
                    </a:cubicBezTo>
                    <a:cubicBezTo>
                      <a:pt x="2" y="9"/>
                      <a:pt x="2" y="9"/>
                      <a:pt x="2" y="8"/>
                    </a:cubicBezTo>
                    <a:cubicBezTo>
                      <a:pt x="1" y="8"/>
                      <a:pt x="1" y="7"/>
                      <a:pt x="1" y="6"/>
                    </a:cubicBezTo>
                    <a:cubicBezTo>
                      <a:pt x="1" y="6"/>
                      <a:pt x="1" y="5"/>
                      <a:pt x="0" y="4"/>
                    </a:cubicBezTo>
                    <a:cubicBezTo>
                      <a:pt x="0" y="4"/>
                      <a:pt x="0" y="3"/>
                      <a:pt x="0" y="3"/>
                    </a:cubicBezTo>
                    <a:cubicBezTo>
                      <a:pt x="0" y="2"/>
                      <a:pt x="0" y="1"/>
                      <a:pt x="0" y="0"/>
                    </a:cubicBezTo>
                    <a:cubicBezTo>
                      <a:pt x="0" y="0"/>
                      <a:pt x="0" y="0"/>
                      <a:pt x="0" y="0"/>
                    </a:cubicBezTo>
                    <a:cubicBezTo>
                      <a:pt x="0" y="0"/>
                      <a:pt x="0" y="0"/>
                      <a:pt x="0" y="0"/>
                    </a:cubicBezTo>
                    <a:cubicBezTo>
                      <a:pt x="0" y="89"/>
                      <a:pt x="0" y="89"/>
                      <a:pt x="0" y="89"/>
                    </a:cubicBezTo>
                    <a:cubicBezTo>
                      <a:pt x="0" y="89"/>
                      <a:pt x="0" y="89"/>
                      <a:pt x="0" y="89"/>
                    </a:cubicBezTo>
                    <a:cubicBezTo>
                      <a:pt x="0" y="108"/>
                      <a:pt x="28" y="125"/>
                      <a:pt x="72" y="136"/>
                    </a:cubicBezTo>
                    <a:cubicBezTo>
                      <a:pt x="83" y="139"/>
                      <a:pt x="95" y="142"/>
                      <a:pt x="107" y="144"/>
                    </a:cubicBezTo>
                    <a:cubicBezTo>
                      <a:pt x="107" y="144"/>
                      <a:pt x="107" y="144"/>
                      <a:pt x="107" y="144"/>
                    </a:cubicBezTo>
                    <a:cubicBezTo>
                      <a:pt x="111" y="145"/>
                      <a:pt x="114" y="145"/>
                      <a:pt x="118" y="146"/>
                    </a:cubicBezTo>
                    <a:cubicBezTo>
                      <a:pt x="126" y="147"/>
                      <a:pt x="135" y="148"/>
                      <a:pt x="144" y="149"/>
                    </a:cubicBezTo>
                    <a:cubicBezTo>
                      <a:pt x="144" y="149"/>
                      <a:pt x="145" y="149"/>
                      <a:pt x="146" y="149"/>
                    </a:cubicBezTo>
                    <a:cubicBezTo>
                      <a:pt x="147" y="150"/>
                      <a:pt x="147" y="150"/>
                      <a:pt x="148" y="150"/>
                    </a:cubicBezTo>
                    <a:cubicBezTo>
                      <a:pt x="151" y="150"/>
                      <a:pt x="154" y="150"/>
                      <a:pt x="157" y="151"/>
                    </a:cubicBezTo>
                    <a:cubicBezTo>
                      <a:pt x="157" y="151"/>
                      <a:pt x="158" y="151"/>
                      <a:pt x="159" y="151"/>
                    </a:cubicBezTo>
                    <a:cubicBezTo>
                      <a:pt x="161" y="151"/>
                      <a:pt x="164" y="151"/>
                      <a:pt x="167" y="151"/>
                    </a:cubicBezTo>
                    <a:cubicBezTo>
                      <a:pt x="168" y="151"/>
                      <a:pt x="169" y="152"/>
                      <a:pt x="170" y="152"/>
                    </a:cubicBezTo>
                    <a:cubicBezTo>
                      <a:pt x="173" y="152"/>
                      <a:pt x="175" y="152"/>
                      <a:pt x="178" y="152"/>
                    </a:cubicBezTo>
                    <a:cubicBezTo>
                      <a:pt x="178" y="152"/>
                      <a:pt x="178" y="152"/>
                      <a:pt x="179" y="152"/>
                    </a:cubicBezTo>
                    <a:cubicBezTo>
                      <a:pt x="187" y="153"/>
                      <a:pt x="196" y="153"/>
                      <a:pt x="205" y="153"/>
                    </a:cubicBezTo>
                    <a:cubicBezTo>
                      <a:pt x="211" y="153"/>
                      <a:pt x="217" y="153"/>
                      <a:pt x="223" y="153"/>
                    </a:cubicBezTo>
                    <a:cubicBezTo>
                      <a:pt x="229" y="153"/>
                      <a:pt x="235" y="153"/>
                      <a:pt x="241" y="153"/>
                    </a:cubicBezTo>
                    <a:cubicBezTo>
                      <a:pt x="250" y="153"/>
                      <a:pt x="259" y="153"/>
                      <a:pt x="267" y="152"/>
                    </a:cubicBezTo>
                    <a:cubicBezTo>
                      <a:pt x="267" y="152"/>
                      <a:pt x="268" y="152"/>
                      <a:pt x="268" y="152"/>
                    </a:cubicBezTo>
                    <a:cubicBezTo>
                      <a:pt x="271" y="152"/>
                      <a:pt x="273" y="152"/>
                      <a:pt x="276" y="152"/>
                    </a:cubicBezTo>
                    <a:cubicBezTo>
                      <a:pt x="277" y="151"/>
                      <a:pt x="278" y="151"/>
                      <a:pt x="279" y="151"/>
                    </a:cubicBezTo>
                    <a:cubicBezTo>
                      <a:pt x="282" y="151"/>
                      <a:pt x="285" y="151"/>
                      <a:pt x="287" y="151"/>
                    </a:cubicBezTo>
                    <a:cubicBezTo>
                      <a:pt x="288" y="151"/>
                      <a:pt x="289" y="151"/>
                      <a:pt x="289" y="151"/>
                    </a:cubicBezTo>
                    <a:cubicBezTo>
                      <a:pt x="292" y="150"/>
                      <a:pt x="295" y="150"/>
                      <a:pt x="298" y="150"/>
                    </a:cubicBezTo>
                    <a:cubicBezTo>
                      <a:pt x="299" y="150"/>
                      <a:pt x="299" y="150"/>
                      <a:pt x="300" y="149"/>
                    </a:cubicBezTo>
                    <a:cubicBezTo>
                      <a:pt x="313" y="148"/>
                      <a:pt x="326" y="146"/>
                      <a:pt x="339" y="144"/>
                    </a:cubicBezTo>
                    <a:cubicBezTo>
                      <a:pt x="339" y="144"/>
                      <a:pt x="339" y="144"/>
                      <a:pt x="339" y="144"/>
                    </a:cubicBezTo>
                    <a:cubicBezTo>
                      <a:pt x="403" y="133"/>
                      <a:pt x="446" y="112"/>
                      <a:pt x="446" y="89"/>
                    </a:cubicBezTo>
                    <a:cubicBezTo>
                      <a:pt x="446" y="89"/>
                      <a:pt x="446" y="89"/>
                      <a:pt x="446" y="89"/>
                    </a:cubicBezTo>
                    <a:cubicBezTo>
                      <a:pt x="446" y="0"/>
                      <a:pt x="446" y="0"/>
                      <a:pt x="446" y="0"/>
                    </a:cubicBezTo>
                    <a:close/>
                  </a:path>
                </a:pathLst>
              </a:custGeom>
              <a:noFill/>
              <a:ln w="14288" cap="flat">
                <a:solidFill>
                  <a:srgbClr val="EAEAEA"/>
                </a:solidFill>
                <a:prstDash val="solid"/>
                <a:miter lim="800000"/>
                <a:headEnd/>
                <a:tailEnd/>
              </a:ln>
            </p:spPr>
            <p:txBody>
              <a:bodyPr/>
              <a:lstStyle/>
              <a:p>
                <a:pPr>
                  <a:defRPr/>
                </a:pPr>
                <a:endParaRPr lang="en-US" kern="0">
                  <a:solidFill>
                    <a:sysClr val="windowText" lastClr="000000"/>
                  </a:solidFill>
                </a:endParaRPr>
              </a:p>
            </p:txBody>
          </p:sp>
          <p:sp>
            <p:nvSpPr>
              <p:cNvPr id="92" name="Freeform 30"/>
              <p:cNvSpPr>
                <a:spLocks/>
              </p:cNvSpPr>
              <p:nvPr/>
            </p:nvSpPr>
            <p:spPr bwMode="gray">
              <a:xfrm>
                <a:off x="2403" y="3533"/>
                <a:ext cx="1054" cy="362"/>
              </a:xfrm>
              <a:custGeom>
                <a:avLst/>
                <a:gdLst>
                  <a:gd name="T0" fmla="*/ 89279466 w 446"/>
                  <a:gd name="T1" fmla="*/ 26002842 h 153"/>
                  <a:gd name="T2" fmla="*/ 57586971 w 446"/>
                  <a:gd name="T3" fmla="*/ 24465010 h 153"/>
                  <a:gd name="T4" fmla="*/ 28823773 w 446"/>
                  <a:gd name="T5" fmla="*/ 19148321 h 153"/>
                  <a:gd name="T6" fmla="*/ 0 w 446"/>
                  <a:gd name="T7" fmla="*/ 0 h 153"/>
                  <a:gd name="T8" fmla="*/ 0 w 446"/>
                  <a:gd name="T9" fmla="*/ 36345117 h 153"/>
                  <a:gd name="T10" fmla="*/ 0 w 446"/>
                  <a:gd name="T11" fmla="*/ 36345117 h 153"/>
                  <a:gd name="T12" fmla="*/ 0 w 446"/>
                  <a:gd name="T13" fmla="*/ 37576617 h 153"/>
                  <a:gd name="T14" fmla="*/ 0 w 446"/>
                  <a:gd name="T15" fmla="*/ 37943765 h 153"/>
                  <a:gd name="T16" fmla="*/ 359034 w 446"/>
                  <a:gd name="T17" fmla="*/ 38747812 h 153"/>
                  <a:gd name="T18" fmla="*/ 848480 w 446"/>
                  <a:gd name="T19" fmla="*/ 39609172 h 153"/>
                  <a:gd name="T20" fmla="*/ 848480 w 446"/>
                  <a:gd name="T21" fmla="*/ 40345939 h 153"/>
                  <a:gd name="T22" fmla="*/ 1514953 w 446"/>
                  <a:gd name="T23" fmla="*/ 41143304 h 153"/>
                  <a:gd name="T24" fmla="*/ 1514953 w 446"/>
                  <a:gd name="T25" fmla="*/ 41517664 h 153"/>
                  <a:gd name="T26" fmla="*/ 28823773 w 446"/>
                  <a:gd name="T27" fmla="*/ 55486410 h 153"/>
                  <a:gd name="T28" fmla="*/ 57586971 w 446"/>
                  <a:gd name="T29" fmla="*/ 60807893 h 153"/>
                  <a:gd name="T30" fmla="*/ 89279466 w 446"/>
                  <a:gd name="T31" fmla="*/ 62320362 h 153"/>
                  <a:gd name="T32" fmla="*/ 177113166 w 446"/>
                  <a:gd name="T33" fmla="*/ 41517664 h 153"/>
                  <a:gd name="T34" fmla="*/ 177113166 w 446"/>
                  <a:gd name="T35" fmla="*/ 41143304 h 153"/>
                  <a:gd name="T36" fmla="*/ 177758838 w 446"/>
                  <a:gd name="T37" fmla="*/ 40345939 h 153"/>
                  <a:gd name="T38" fmla="*/ 177758838 w 446"/>
                  <a:gd name="T39" fmla="*/ 39609172 h 153"/>
                  <a:gd name="T40" fmla="*/ 178269749 w 446"/>
                  <a:gd name="T41" fmla="*/ 38747812 h 153"/>
                  <a:gd name="T42" fmla="*/ 178628052 w 446"/>
                  <a:gd name="T43" fmla="*/ 37943765 h 153"/>
                  <a:gd name="T44" fmla="*/ 178628052 w 446"/>
                  <a:gd name="T45" fmla="*/ 37576617 h 153"/>
                  <a:gd name="T46" fmla="*/ 178628052 w 446"/>
                  <a:gd name="T47" fmla="*/ 36345117 h 153"/>
                  <a:gd name="T48" fmla="*/ 178628052 w 446"/>
                  <a:gd name="T49" fmla="*/ 36345117 h 153"/>
                  <a:gd name="T50" fmla="*/ 178628052 w 446"/>
                  <a:gd name="T51" fmla="*/ 0 h 153"/>
                  <a:gd name="T52" fmla="*/ 89279466 w 446"/>
                  <a:gd name="T53" fmla="*/ 26002842 h 15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46"/>
                  <a:gd name="T82" fmla="*/ 0 h 153"/>
                  <a:gd name="T83" fmla="*/ 446 w 446"/>
                  <a:gd name="T84" fmla="*/ 153 h 15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46" h="153">
                    <a:moveTo>
                      <a:pt x="223" y="64"/>
                    </a:moveTo>
                    <a:cubicBezTo>
                      <a:pt x="195" y="64"/>
                      <a:pt x="168" y="63"/>
                      <a:pt x="144" y="60"/>
                    </a:cubicBezTo>
                    <a:cubicBezTo>
                      <a:pt x="117" y="57"/>
                      <a:pt x="93" y="53"/>
                      <a:pt x="72" y="47"/>
                    </a:cubicBezTo>
                    <a:cubicBezTo>
                      <a:pt x="28" y="36"/>
                      <a:pt x="0" y="19"/>
                      <a:pt x="0" y="0"/>
                    </a:cubicBezTo>
                    <a:cubicBezTo>
                      <a:pt x="0" y="89"/>
                      <a:pt x="0" y="89"/>
                      <a:pt x="0" y="89"/>
                    </a:cubicBezTo>
                    <a:cubicBezTo>
                      <a:pt x="0" y="89"/>
                      <a:pt x="0" y="89"/>
                      <a:pt x="0" y="89"/>
                    </a:cubicBezTo>
                    <a:cubicBezTo>
                      <a:pt x="0" y="90"/>
                      <a:pt x="0" y="91"/>
                      <a:pt x="0" y="92"/>
                    </a:cubicBezTo>
                    <a:cubicBezTo>
                      <a:pt x="0" y="92"/>
                      <a:pt x="0" y="93"/>
                      <a:pt x="0" y="93"/>
                    </a:cubicBezTo>
                    <a:cubicBezTo>
                      <a:pt x="1" y="94"/>
                      <a:pt x="1" y="95"/>
                      <a:pt x="1" y="95"/>
                    </a:cubicBezTo>
                    <a:cubicBezTo>
                      <a:pt x="1" y="96"/>
                      <a:pt x="1" y="97"/>
                      <a:pt x="2" y="97"/>
                    </a:cubicBezTo>
                    <a:cubicBezTo>
                      <a:pt x="2" y="98"/>
                      <a:pt x="2" y="98"/>
                      <a:pt x="2" y="99"/>
                    </a:cubicBezTo>
                    <a:cubicBezTo>
                      <a:pt x="3" y="100"/>
                      <a:pt x="3" y="100"/>
                      <a:pt x="4" y="101"/>
                    </a:cubicBezTo>
                    <a:cubicBezTo>
                      <a:pt x="4" y="101"/>
                      <a:pt x="4" y="102"/>
                      <a:pt x="4" y="102"/>
                    </a:cubicBezTo>
                    <a:cubicBezTo>
                      <a:pt x="14" y="115"/>
                      <a:pt x="38" y="127"/>
                      <a:pt x="72" y="136"/>
                    </a:cubicBezTo>
                    <a:cubicBezTo>
                      <a:pt x="93" y="142"/>
                      <a:pt x="117" y="146"/>
                      <a:pt x="144" y="149"/>
                    </a:cubicBezTo>
                    <a:cubicBezTo>
                      <a:pt x="168" y="152"/>
                      <a:pt x="195" y="153"/>
                      <a:pt x="223" y="153"/>
                    </a:cubicBezTo>
                    <a:cubicBezTo>
                      <a:pt x="331" y="153"/>
                      <a:pt x="421" y="131"/>
                      <a:pt x="442" y="102"/>
                    </a:cubicBezTo>
                    <a:cubicBezTo>
                      <a:pt x="442" y="101"/>
                      <a:pt x="442" y="101"/>
                      <a:pt x="442" y="101"/>
                    </a:cubicBezTo>
                    <a:cubicBezTo>
                      <a:pt x="443" y="100"/>
                      <a:pt x="443" y="99"/>
                      <a:pt x="444" y="99"/>
                    </a:cubicBezTo>
                    <a:cubicBezTo>
                      <a:pt x="444" y="98"/>
                      <a:pt x="444" y="97"/>
                      <a:pt x="444" y="97"/>
                    </a:cubicBezTo>
                    <a:cubicBezTo>
                      <a:pt x="445" y="96"/>
                      <a:pt x="445" y="96"/>
                      <a:pt x="445" y="95"/>
                    </a:cubicBezTo>
                    <a:cubicBezTo>
                      <a:pt x="445" y="94"/>
                      <a:pt x="445" y="94"/>
                      <a:pt x="446" y="93"/>
                    </a:cubicBezTo>
                    <a:cubicBezTo>
                      <a:pt x="446" y="92"/>
                      <a:pt x="446" y="92"/>
                      <a:pt x="446" y="92"/>
                    </a:cubicBezTo>
                    <a:cubicBezTo>
                      <a:pt x="446" y="91"/>
                      <a:pt x="446" y="90"/>
                      <a:pt x="446" y="89"/>
                    </a:cubicBezTo>
                    <a:cubicBezTo>
                      <a:pt x="446" y="89"/>
                      <a:pt x="446" y="89"/>
                      <a:pt x="446" y="89"/>
                    </a:cubicBezTo>
                    <a:cubicBezTo>
                      <a:pt x="446" y="0"/>
                      <a:pt x="446" y="0"/>
                      <a:pt x="446" y="0"/>
                    </a:cubicBezTo>
                    <a:cubicBezTo>
                      <a:pt x="446" y="35"/>
                      <a:pt x="346" y="64"/>
                      <a:pt x="223" y="64"/>
                    </a:cubicBezTo>
                    <a:close/>
                  </a:path>
                </a:pathLst>
              </a:custGeom>
              <a:noFill/>
              <a:ln w="14288" cap="flat">
                <a:solidFill>
                  <a:srgbClr val="EAEAEA"/>
                </a:solidFill>
                <a:prstDash val="solid"/>
                <a:miter lim="800000"/>
                <a:headEnd/>
                <a:tailEnd/>
              </a:ln>
            </p:spPr>
            <p:txBody>
              <a:bodyPr/>
              <a:lstStyle/>
              <a:p>
                <a:pPr>
                  <a:defRPr/>
                </a:pPr>
                <a:endParaRPr lang="en-US" kern="0">
                  <a:solidFill>
                    <a:sysClr val="windowText" lastClr="000000"/>
                  </a:solidFill>
                </a:endParaRPr>
              </a:p>
            </p:txBody>
          </p:sp>
          <p:sp>
            <p:nvSpPr>
              <p:cNvPr id="93" name="Freeform 31"/>
              <p:cNvSpPr>
                <a:spLocks/>
              </p:cNvSpPr>
              <p:nvPr/>
            </p:nvSpPr>
            <p:spPr bwMode="gray">
              <a:xfrm>
                <a:off x="2403" y="3954"/>
                <a:ext cx="1054" cy="361"/>
              </a:xfrm>
              <a:custGeom>
                <a:avLst/>
                <a:gdLst>
                  <a:gd name="T0" fmla="*/ 178628052 w 446"/>
                  <a:gd name="T1" fmla="*/ 0 h 153"/>
                  <a:gd name="T2" fmla="*/ 135754974 w 446"/>
                  <a:gd name="T3" fmla="*/ 21551163 h 153"/>
                  <a:gd name="T4" fmla="*/ 135754974 w 446"/>
                  <a:gd name="T5" fmla="*/ 21551163 h 153"/>
                  <a:gd name="T6" fmla="*/ 120192758 w 446"/>
                  <a:gd name="T7" fmla="*/ 23518343 h 153"/>
                  <a:gd name="T8" fmla="*/ 119307285 w 446"/>
                  <a:gd name="T9" fmla="*/ 23871963 h 153"/>
                  <a:gd name="T10" fmla="*/ 115728336 w 446"/>
                  <a:gd name="T11" fmla="*/ 24176561 h 153"/>
                  <a:gd name="T12" fmla="*/ 114879843 w 446"/>
                  <a:gd name="T13" fmla="*/ 24176561 h 153"/>
                  <a:gd name="T14" fmla="*/ 111667743 w 446"/>
                  <a:gd name="T15" fmla="*/ 24176561 h 153"/>
                  <a:gd name="T16" fmla="*/ 110511766 w 446"/>
                  <a:gd name="T17" fmla="*/ 24741967 h 153"/>
                  <a:gd name="T18" fmla="*/ 107262460 w 446"/>
                  <a:gd name="T19" fmla="*/ 24741967 h 153"/>
                  <a:gd name="T20" fmla="*/ 106931910 w 446"/>
                  <a:gd name="T21" fmla="*/ 24741967 h 153"/>
                  <a:gd name="T22" fmla="*/ 96581501 w 446"/>
                  <a:gd name="T23" fmla="*/ 25005436 h 153"/>
                  <a:gd name="T24" fmla="*/ 89279466 w 446"/>
                  <a:gd name="T25" fmla="*/ 25005436 h 153"/>
                  <a:gd name="T26" fmla="*/ 82047308 w 446"/>
                  <a:gd name="T27" fmla="*/ 25005436 h 153"/>
                  <a:gd name="T28" fmla="*/ 71696161 w 446"/>
                  <a:gd name="T29" fmla="*/ 24741967 h 153"/>
                  <a:gd name="T30" fmla="*/ 71338009 w 446"/>
                  <a:gd name="T31" fmla="*/ 24741967 h 153"/>
                  <a:gd name="T32" fmla="*/ 68117137 w 446"/>
                  <a:gd name="T33" fmla="*/ 24741967 h 153"/>
                  <a:gd name="T34" fmla="*/ 66909811 w 446"/>
                  <a:gd name="T35" fmla="*/ 24176561 h 153"/>
                  <a:gd name="T36" fmla="*/ 63749098 w 446"/>
                  <a:gd name="T37" fmla="*/ 24176561 h 153"/>
                  <a:gd name="T38" fmla="*/ 62900604 w 446"/>
                  <a:gd name="T39" fmla="*/ 24176561 h 153"/>
                  <a:gd name="T40" fmla="*/ 59293184 w 446"/>
                  <a:gd name="T41" fmla="*/ 23871963 h 153"/>
                  <a:gd name="T42" fmla="*/ 58444880 w 446"/>
                  <a:gd name="T43" fmla="*/ 23518343 h 153"/>
                  <a:gd name="T44" fmla="*/ 57586971 w 446"/>
                  <a:gd name="T45" fmla="*/ 23518343 h 153"/>
                  <a:gd name="T46" fmla="*/ 42872417 w 446"/>
                  <a:gd name="T47" fmla="*/ 21551163 h 153"/>
                  <a:gd name="T48" fmla="*/ 42872417 w 446"/>
                  <a:gd name="T49" fmla="*/ 21551163 h 153"/>
                  <a:gd name="T50" fmla="*/ 28823773 w 446"/>
                  <a:gd name="T51" fmla="*/ 18396737 h 153"/>
                  <a:gd name="T52" fmla="*/ 0 w 446"/>
                  <a:gd name="T53" fmla="*/ 0 h 153"/>
                  <a:gd name="T54" fmla="*/ 0 w 446"/>
                  <a:gd name="T55" fmla="*/ 0 h 153"/>
                  <a:gd name="T56" fmla="*/ 0 w 446"/>
                  <a:gd name="T57" fmla="*/ 34776480 h 153"/>
                  <a:gd name="T58" fmla="*/ 0 w 446"/>
                  <a:gd name="T59" fmla="*/ 34776480 h 153"/>
                  <a:gd name="T60" fmla="*/ 28823773 w 446"/>
                  <a:gd name="T61" fmla="*/ 53523320 h 153"/>
                  <a:gd name="T62" fmla="*/ 57586971 w 446"/>
                  <a:gd name="T63" fmla="*/ 58378065 h 153"/>
                  <a:gd name="T64" fmla="*/ 89279466 w 446"/>
                  <a:gd name="T65" fmla="*/ 59844867 h 153"/>
                  <a:gd name="T66" fmla="*/ 178628052 w 446"/>
                  <a:gd name="T67" fmla="*/ 34776480 h 153"/>
                  <a:gd name="T68" fmla="*/ 178628052 w 446"/>
                  <a:gd name="T69" fmla="*/ 34776480 h 153"/>
                  <a:gd name="T70" fmla="*/ 178628052 w 446"/>
                  <a:gd name="T71" fmla="*/ 0 h 1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46"/>
                  <a:gd name="T109" fmla="*/ 0 h 153"/>
                  <a:gd name="T110" fmla="*/ 446 w 446"/>
                  <a:gd name="T111" fmla="*/ 153 h 1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46" h="153">
                    <a:moveTo>
                      <a:pt x="446" y="0"/>
                    </a:moveTo>
                    <a:cubicBezTo>
                      <a:pt x="446" y="23"/>
                      <a:pt x="403" y="44"/>
                      <a:pt x="339" y="55"/>
                    </a:cubicBezTo>
                    <a:cubicBezTo>
                      <a:pt x="339" y="55"/>
                      <a:pt x="339" y="55"/>
                      <a:pt x="339" y="55"/>
                    </a:cubicBezTo>
                    <a:cubicBezTo>
                      <a:pt x="326" y="57"/>
                      <a:pt x="313" y="59"/>
                      <a:pt x="300" y="60"/>
                    </a:cubicBezTo>
                    <a:cubicBezTo>
                      <a:pt x="299" y="61"/>
                      <a:pt x="299" y="61"/>
                      <a:pt x="298" y="61"/>
                    </a:cubicBezTo>
                    <a:cubicBezTo>
                      <a:pt x="295" y="61"/>
                      <a:pt x="292" y="61"/>
                      <a:pt x="289" y="62"/>
                    </a:cubicBezTo>
                    <a:cubicBezTo>
                      <a:pt x="289" y="62"/>
                      <a:pt x="288" y="62"/>
                      <a:pt x="287" y="62"/>
                    </a:cubicBezTo>
                    <a:cubicBezTo>
                      <a:pt x="285" y="62"/>
                      <a:pt x="282" y="62"/>
                      <a:pt x="279" y="62"/>
                    </a:cubicBezTo>
                    <a:cubicBezTo>
                      <a:pt x="278" y="62"/>
                      <a:pt x="277" y="62"/>
                      <a:pt x="276" y="63"/>
                    </a:cubicBezTo>
                    <a:cubicBezTo>
                      <a:pt x="273" y="63"/>
                      <a:pt x="271" y="63"/>
                      <a:pt x="268" y="63"/>
                    </a:cubicBezTo>
                    <a:cubicBezTo>
                      <a:pt x="268" y="63"/>
                      <a:pt x="267" y="63"/>
                      <a:pt x="267" y="63"/>
                    </a:cubicBezTo>
                    <a:cubicBezTo>
                      <a:pt x="259" y="64"/>
                      <a:pt x="250" y="64"/>
                      <a:pt x="241" y="64"/>
                    </a:cubicBezTo>
                    <a:cubicBezTo>
                      <a:pt x="235" y="64"/>
                      <a:pt x="229" y="64"/>
                      <a:pt x="223" y="64"/>
                    </a:cubicBezTo>
                    <a:cubicBezTo>
                      <a:pt x="217" y="64"/>
                      <a:pt x="211" y="64"/>
                      <a:pt x="205" y="64"/>
                    </a:cubicBezTo>
                    <a:cubicBezTo>
                      <a:pt x="196" y="64"/>
                      <a:pt x="187" y="64"/>
                      <a:pt x="179" y="63"/>
                    </a:cubicBezTo>
                    <a:cubicBezTo>
                      <a:pt x="178" y="63"/>
                      <a:pt x="178" y="63"/>
                      <a:pt x="178" y="63"/>
                    </a:cubicBezTo>
                    <a:cubicBezTo>
                      <a:pt x="175" y="63"/>
                      <a:pt x="173" y="63"/>
                      <a:pt x="170" y="63"/>
                    </a:cubicBezTo>
                    <a:cubicBezTo>
                      <a:pt x="169" y="63"/>
                      <a:pt x="168" y="62"/>
                      <a:pt x="167" y="62"/>
                    </a:cubicBezTo>
                    <a:cubicBezTo>
                      <a:pt x="164" y="62"/>
                      <a:pt x="161" y="62"/>
                      <a:pt x="159" y="62"/>
                    </a:cubicBezTo>
                    <a:cubicBezTo>
                      <a:pt x="158" y="62"/>
                      <a:pt x="157" y="62"/>
                      <a:pt x="157" y="62"/>
                    </a:cubicBezTo>
                    <a:cubicBezTo>
                      <a:pt x="154" y="61"/>
                      <a:pt x="151" y="61"/>
                      <a:pt x="148" y="61"/>
                    </a:cubicBezTo>
                    <a:cubicBezTo>
                      <a:pt x="147" y="61"/>
                      <a:pt x="147" y="61"/>
                      <a:pt x="146" y="60"/>
                    </a:cubicBezTo>
                    <a:cubicBezTo>
                      <a:pt x="145" y="60"/>
                      <a:pt x="144" y="60"/>
                      <a:pt x="144" y="60"/>
                    </a:cubicBezTo>
                    <a:cubicBezTo>
                      <a:pt x="131" y="59"/>
                      <a:pt x="119" y="57"/>
                      <a:pt x="107" y="55"/>
                    </a:cubicBezTo>
                    <a:cubicBezTo>
                      <a:pt x="107" y="55"/>
                      <a:pt x="107" y="55"/>
                      <a:pt x="107" y="55"/>
                    </a:cubicBezTo>
                    <a:cubicBezTo>
                      <a:pt x="95" y="53"/>
                      <a:pt x="83" y="50"/>
                      <a:pt x="72" y="47"/>
                    </a:cubicBezTo>
                    <a:cubicBezTo>
                      <a:pt x="28" y="36"/>
                      <a:pt x="0" y="19"/>
                      <a:pt x="0" y="0"/>
                    </a:cubicBezTo>
                    <a:cubicBezTo>
                      <a:pt x="0" y="0"/>
                      <a:pt x="0" y="0"/>
                      <a:pt x="0" y="0"/>
                    </a:cubicBezTo>
                    <a:cubicBezTo>
                      <a:pt x="0" y="89"/>
                      <a:pt x="0" y="89"/>
                      <a:pt x="0" y="89"/>
                    </a:cubicBezTo>
                    <a:cubicBezTo>
                      <a:pt x="0" y="89"/>
                      <a:pt x="0" y="89"/>
                      <a:pt x="0" y="89"/>
                    </a:cubicBezTo>
                    <a:cubicBezTo>
                      <a:pt x="0" y="108"/>
                      <a:pt x="28" y="125"/>
                      <a:pt x="72" y="137"/>
                    </a:cubicBezTo>
                    <a:cubicBezTo>
                      <a:pt x="93" y="142"/>
                      <a:pt x="117" y="146"/>
                      <a:pt x="144" y="149"/>
                    </a:cubicBezTo>
                    <a:cubicBezTo>
                      <a:pt x="168" y="152"/>
                      <a:pt x="195" y="153"/>
                      <a:pt x="223" y="153"/>
                    </a:cubicBezTo>
                    <a:cubicBezTo>
                      <a:pt x="346" y="153"/>
                      <a:pt x="446" y="125"/>
                      <a:pt x="446" y="89"/>
                    </a:cubicBezTo>
                    <a:cubicBezTo>
                      <a:pt x="446" y="89"/>
                      <a:pt x="446" y="89"/>
                      <a:pt x="446" y="89"/>
                    </a:cubicBezTo>
                    <a:cubicBezTo>
                      <a:pt x="446" y="0"/>
                      <a:pt x="446" y="0"/>
                      <a:pt x="446" y="0"/>
                    </a:cubicBezTo>
                    <a:close/>
                  </a:path>
                </a:pathLst>
              </a:custGeom>
              <a:noFill/>
              <a:ln w="14288" cap="flat">
                <a:solidFill>
                  <a:srgbClr val="EAEAEA"/>
                </a:solidFill>
                <a:prstDash val="solid"/>
                <a:miter lim="800000"/>
                <a:headEnd/>
                <a:tailEnd/>
              </a:ln>
            </p:spPr>
            <p:txBody>
              <a:bodyPr/>
              <a:lstStyle/>
              <a:p>
                <a:pPr>
                  <a:defRPr/>
                </a:pPr>
                <a:endParaRPr lang="en-US" kern="0">
                  <a:solidFill>
                    <a:sysClr val="windowText" lastClr="000000"/>
                  </a:solidFill>
                </a:endParaRPr>
              </a:p>
            </p:txBody>
          </p:sp>
          <p:sp>
            <p:nvSpPr>
              <p:cNvPr id="94" name="Oval 32"/>
              <p:cNvSpPr>
                <a:spLocks noChangeArrowheads="1"/>
              </p:cNvSpPr>
              <p:nvPr/>
            </p:nvSpPr>
            <p:spPr bwMode="gray">
              <a:xfrm>
                <a:off x="2403" y="3379"/>
                <a:ext cx="1054" cy="305"/>
              </a:xfrm>
              <a:prstGeom prst="ellipse">
                <a:avLst/>
              </a:prstGeom>
              <a:noFill/>
              <a:ln w="14288">
                <a:solidFill>
                  <a:srgbClr val="EAEAEA"/>
                </a:solidFill>
                <a:miter lim="800000"/>
                <a:headEnd/>
                <a:tailEnd/>
              </a:ln>
            </p:spPr>
            <p:txBody>
              <a:bodyPr/>
              <a:lstStyle/>
              <a:p>
                <a:pPr algn="ctr">
                  <a:lnSpc>
                    <a:spcPct val="90000"/>
                  </a:lnSpc>
                  <a:buClr>
                    <a:srgbClr val="FF3300"/>
                  </a:buClr>
                  <a:defRPr/>
                </a:pPr>
                <a:endParaRPr lang="en-US" kern="0">
                  <a:solidFill>
                    <a:sysClr val="windowText" lastClr="000000"/>
                  </a:solidFill>
                </a:endParaRPr>
              </a:p>
            </p:txBody>
          </p:sp>
        </p:grpSp>
      </p:grpSp>
      <p:sp>
        <p:nvSpPr>
          <p:cNvPr id="96" name="Oval 540"/>
          <p:cNvSpPr>
            <a:spLocks noChangeArrowheads="1"/>
          </p:cNvSpPr>
          <p:nvPr/>
        </p:nvSpPr>
        <p:spPr bwMode="gray">
          <a:xfrm>
            <a:off x="2361728" y="2016599"/>
            <a:ext cx="560388" cy="176213"/>
          </a:xfrm>
          <a:prstGeom prst="ellipse">
            <a:avLst/>
          </a:prstGeom>
          <a:gradFill rotWithShape="1">
            <a:gsLst>
              <a:gs pos="0">
                <a:srgbClr val="808080"/>
              </a:gs>
              <a:gs pos="100000">
                <a:srgbClr val="EAEAEA"/>
              </a:gs>
            </a:gsLst>
            <a:path path="shape">
              <a:fillToRect l="50000" t="50000" r="50000" b="50000"/>
            </a:path>
          </a:gradFill>
          <a:ln w="19050" algn="ctr">
            <a:noFill/>
            <a:round/>
            <a:headEnd/>
            <a:tailEnd/>
          </a:ln>
        </p:spPr>
        <p:txBody>
          <a:bodyPr rot="10800000" vert="eaVert" wrap="none" lIns="90000" tIns="46800" rIns="90000" bIns="46800" anchor="ctr"/>
          <a:lstStyle/>
          <a:p>
            <a:pPr algn="ctr">
              <a:lnSpc>
                <a:spcPct val="90000"/>
              </a:lnSpc>
              <a:buClr>
                <a:srgbClr val="FF3300"/>
              </a:buClr>
              <a:defRPr/>
            </a:pPr>
            <a:endParaRPr lang="en-US" kern="0">
              <a:solidFill>
                <a:sysClr val="windowText" lastClr="000000"/>
              </a:solidFill>
            </a:endParaRPr>
          </a:p>
        </p:txBody>
      </p:sp>
      <p:grpSp>
        <p:nvGrpSpPr>
          <p:cNvPr id="6" name="Group 541"/>
          <p:cNvGrpSpPr>
            <a:grpSpLocks/>
          </p:cNvGrpSpPr>
          <p:nvPr/>
        </p:nvGrpSpPr>
        <p:grpSpPr bwMode="gray">
          <a:xfrm>
            <a:off x="1928342" y="1411762"/>
            <a:ext cx="1004887" cy="727075"/>
            <a:chOff x="643" y="1164"/>
            <a:chExt cx="688" cy="498"/>
          </a:xfrm>
        </p:grpSpPr>
        <p:grpSp>
          <p:nvGrpSpPr>
            <p:cNvPr id="7" name="Group 542"/>
            <p:cNvGrpSpPr>
              <a:grpSpLocks/>
            </p:cNvGrpSpPr>
            <p:nvPr/>
          </p:nvGrpSpPr>
          <p:grpSpPr bwMode="gray">
            <a:xfrm>
              <a:off x="643" y="1163"/>
              <a:ext cx="484" cy="431"/>
              <a:chOff x="308" y="234"/>
              <a:chExt cx="1528" cy="1353"/>
            </a:xfrm>
          </p:grpSpPr>
          <p:sp>
            <p:nvSpPr>
              <p:cNvPr id="131" name="Oval 543"/>
              <p:cNvSpPr>
                <a:spLocks noChangeArrowheads="1"/>
              </p:cNvSpPr>
              <p:nvPr/>
            </p:nvSpPr>
            <p:spPr bwMode="gray">
              <a:xfrm>
                <a:off x="308" y="1389"/>
                <a:ext cx="1528" cy="198"/>
              </a:xfrm>
              <a:prstGeom prst="ellipse">
                <a:avLst/>
              </a:prstGeom>
              <a:gradFill rotWithShape="1">
                <a:gsLst>
                  <a:gs pos="0">
                    <a:srgbClr val="808080"/>
                  </a:gs>
                  <a:gs pos="100000">
                    <a:srgbClr val="FFFFFF">
                      <a:alpha val="0"/>
                    </a:srgbClr>
                  </a:gs>
                </a:gsLst>
                <a:path path="shape">
                  <a:fillToRect l="50000" t="50000" r="50000" b="50000"/>
                </a:path>
              </a:gradFill>
              <a:ln w="12700">
                <a:noFill/>
                <a:round/>
                <a:headEnd/>
                <a:tailEnd/>
              </a:ln>
            </p:spPr>
            <p:txBody>
              <a:bodyPr wrap="none" anchor="ctr"/>
              <a:lstStyle/>
              <a:p>
                <a:pPr algn="ctr">
                  <a:lnSpc>
                    <a:spcPct val="90000"/>
                  </a:lnSpc>
                  <a:buClr>
                    <a:srgbClr val="FF3300"/>
                  </a:buClr>
                  <a:defRPr/>
                </a:pPr>
                <a:endParaRPr lang="en-US" kern="0">
                  <a:solidFill>
                    <a:sysClr val="windowText" lastClr="000000"/>
                  </a:solidFill>
                </a:endParaRPr>
              </a:p>
            </p:txBody>
          </p:sp>
          <p:sp>
            <p:nvSpPr>
              <p:cNvPr id="132" name="Freeform 544"/>
              <p:cNvSpPr>
                <a:spLocks/>
              </p:cNvSpPr>
              <p:nvPr/>
            </p:nvSpPr>
            <p:spPr bwMode="gray">
              <a:xfrm>
                <a:off x="403" y="283"/>
                <a:ext cx="1332" cy="1008"/>
              </a:xfrm>
              <a:custGeom>
                <a:avLst/>
                <a:gdLst>
                  <a:gd name="T0" fmla="*/ 691609307 w 519"/>
                  <a:gd name="T1" fmla="*/ 0 h 393"/>
                  <a:gd name="T2" fmla="*/ 691609307 w 519"/>
                  <a:gd name="T3" fmla="*/ 491064042 h 393"/>
                  <a:gd name="T4" fmla="*/ 24758198 w 519"/>
                  <a:gd name="T5" fmla="*/ 491064042 h 393"/>
                  <a:gd name="T6" fmla="*/ 24758198 w 519"/>
                  <a:gd name="T7" fmla="*/ 0 h 393"/>
                  <a:gd name="T8" fmla="*/ 0 w 519"/>
                  <a:gd name="T9" fmla="*/ 0 h 393"/>
                  <a:gd name="T10" fmla="*/ 0 w 519"/>
                  <a:gd name="T11" fmla="*/ 526403804 h 393"/>
                  <a:gd name="T12" fmla="*/ 9646783 w 519"/>
                  <a:gd name="T13" fmla="*/ 537433875 h 393"/>
                  <a:gd name="T14" fmla="*/ 706726612 w 519"/>
                  <a:gd name="T15" fmla="*/ 537433875 h 393"/>
                  <a:gd name="T16" fmla="*/ 716629830 w 519"/>
                  <a:gd name="T17" fmla="*/ 526403804 h 393"/>
                  <a:gd name="T18" fmla="*/ 716629830 w 519"/>
                  <a:gd name="T19" fmla="*/ 0 h 393"/>
                  <a:gd name="T20" fmla="*/ 691609307 w 519"/>
                  <a:gd name="T21" fmla="*/ 0 h 3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19"/>
                  <a:gd name="T34" fmla="*/ 0 h 393"/>
                  <a:gd name="T35" fmla="*/ 519 w 519"/>
                  <a:gd name="T36" fmla="*/ 393 h 3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19" h="393">
                    <a:moveTo>
                      <a:pt x="501" y="0"/>
                    </a:moveTo>
                    <a:cubicBezTo>
                      <a:pt x="501" y="359"/>
                      <a:pt x="501" y="359"/>
                      <a:pt x="501" y="359"/>
                    </a:cubicBezTo>
                    <a:cubicBezTo>
                      <a:pt x="18" y="359"/>
                      <a:pt x="18" y="359"/>
                      <a:pt x="18" y="359"/>
                    </a:cubicBezTo>
                    <a:cubicBezTo>
                      <a:pt x="18" y="0"/>
                      <a:pt x="18" y="0"/>
                      <a:pt x="18" y="0"/>
                    </a:cubicBezTo>
                    <a:cubicBezTo>
                      <a:pt x="0" y="0"/>
                      <a:pt x="0" y="0"/>
                      <a:pt x="0" y="0"/>
                    </a:cubicBezTo>
                    <a:cubicBezTo>
                      <a:pt x="0" y="385"/>
                      <a:pt x="0" y="385"/>
                      <a:pt x="0" y="385"/>
                    </a:cubicBezTo>
                    <a:cubicBezTo>
                      <a:pt x="0" y="389"/>
                      <a:pt x="3" y="393"/>
                      <a:pt x="7" y="393"/>
                    </a:cubicBezTo>
                    <a:cubicBezTo>
                      <a:pt x="512" y="393"/>
                      <a:pt x="512" y="393"/>
                      <a:pt x="512" y="393"/>
                    </a:cubicBezTo>
                    <a:cubicBezTo>
                      <a:pt x="516" y="393"/>
                      <a:pt x="519" y="389"/>
                      <a:pt x="519" y="385"/>
                    </a:cubicBezTo>
                    <a:cubicBezTo>
                      <a:pt x="519" y="0"/>
                      <a:pt x="519" y="0"/>
                      <a:pt x="519" y="0"/>
                    </a:cubicBezTo>
                    <a:lnTo>
                      <a:pt x="501" y="0"/>
                    </a:lnTo>
                    <a:close/>
                  </a:path>
                </a:pathLst>
              </a:custGeom>
              <a:gradFill rotWithShape="1">
                <a:gsLst>
                  <a:gs pos="0">
                    <a:srgbClr val="949494"/>
                  </a:gs>
                  <a:gs pos="50000">
                    <a:srgbClr val="DDDDDD"/>
                  </a:gs>
                  <a:gs pos="100000">
                    <a:srgbClr val="949494"/>
                  </a:gs>
                </a:gsLst>
                <a:lin ang="5400000" scaled="1"/>
              </a:gradFill>
              <a:ln w="9525">
                <a:noFill/>
                <a:round/>
                <a:headEnd/>
                <a:tailEnd/>
              </a:ln>
            </p:spPr>
            <p:txBody>
              <a:bodyPr/>
              <a:lstStyle/>
              <a:p>
                <a:pPr>
                  <a:defRPr/>
                </a:pPr>
                <a:endParaRPr lang="en-US" kern="0">
                  <a:solidFill>
                    <a:sysClr val="windowText" lastClr="000000"/>
                  </a:solidFill>
                </a:endParaRPr>
              </a:p>
            </p:txBody>
          </p:sp>
          <p:sp>
            <p:nvSpPr>
              <p:cNvPr id="133" name="Freeform 545"/>
              <p:cNvSpPr>
                <a:spLocks/>
              </p:cNvSpPr>
              <p:nvPr/>
            </p:nvSpPr>
            <p:spPr bwMode="gray">
              <a:xfrm>
                <a:off x="819" y="1291"/>
                <a:ext cx="501" cy="175"/>
              </a:xfrm>
              <a:custGeom>
                <a:avLst/>
                <a:gdLst>
                  <a:gd name="T0" fmla="*/ 241487310 w 195"/>
                  <a:gd name="T1" fmla="*/ 62110828 h 68"/>
                  <a:gd name="T2" fmla="*/ 229955783 w 195"/>
                  <a:gd name="T3" fmla="*/ 0 h 68"/>
                  <a:gd name="T4" fmla="*/ 43763626 w 195"/>
                  <a:gd name="T5" fmla="*/ 0 h 68"/>
                  <a:gd name="T6" fmla="*/ 32359174 w 195"/>
                  <a:gd name="T7" fmla="*/ 62110828 h 68"/>
                  <a:gd name="T8" fmla="*/ 0 w 195"/>
                  <a:gd name="T9" fmla="*/ 97727903 h 68"/>
                  <a:gd name="T10" fmla="*/ 273554095 w 195"/>
                  <a:gd name="T11" fmla="*/ 97727903 h 68"/>
                  <a:gd name="T12" fmla="*/ 241487310 w 195"/>
                  <a:gd name="T13" fmla="*/ 62110828 h 68"/>
                  <a:gd name="T14" fmla="*/ 0 60000 65536"/>
                  <a:gd name="T15" fmla="*/ 0 60000 65536"/>
                  <a:gd name="T16" fmla="*/ 0 60000 65536"/>
                  <a:gd name="T17" fmla="*/ 0 60000 65536"/>
                  <a:gd name="T18" fmla="*/ 0 60000 65536"/>
                  <a:gd name="T19" fmla="*/ 0 60000 65536"/>
                  <a:gd name="T20" fmla="*/ 0 60000 65536"/>
                  <a:gd name="T21" fmla="*/ 0 w 195"/>
                  <a:gd name="T22" fmla="*/ 0 h 68"/>
                  <a:gd name="T23" fmla="*/ 195 w 195"/>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5" h="68">
                    <a:moveTo>
                      <a:pt x="172" y="43"/>
                    </a:moveTo>
                    <a:cubicBezTo>
                      <a:pt x="166" y="32"/>
                      <a:pt x="164" y="9"/>
                      <a:pt x="164" y="0"/>
                    </a:cubicBezTo>
                    <a:cubicBezTo>
                      <a:pt x="31" y="0"/>
                      <a:pt x="31" y="0"/>
                      <a:pt x="31" y="0"/>
                    </a:cubicBezTo>
                    <a:cubicBezTo>
                      <a:pt x="31" y="9"/>
                      <a:pt x="29" y="32"/>
                      <a:pt x="23" y="43"/>
                    </a:cubicBezTo>
                    <a:cubicBezTo>
                      <a:pt x="17" y="56"/>
                      <a:pt x="8" y="62"/>
                      <a:pt x="0" y="68"/>
                    </a:cubicBezTo>
                    <a:cubicBezTo>
                      <a:pt x="195" y="68"/>
                      <a:pt x="195" y="68"/>
                      <a:pt x="195" y="68"/>
                    </a:cubicBezTo>
                    <a:cubicBezTo>
                      <a:pt x="187" y="62"/>
                      <a:pt x="178" y="56"/>
                      <a:pt x="172" y="43"/>
                    </a:cubicBezTo>
                    <a:close/>
                  </a:path>
                </a:pathLst>
              </a:custGeom>
              <a:gradFill rotWithShape="1">
                <a:gsLst>
                  <a:gs pos="0">
                    <a:srgbClr val="737373"/>
                  </a:gs>
                  <a:gs pos="50000">
                    <a:srgbClr val="EAEAEA"/>
                  </a:gs>
                  <a:gs pos="100000">
                    <a:srgbClr val="737373"/>
                  </a:gs>
                </a:gsLst>
                <a:lin ang="5400000" scaled="1"/>
              </a:gradFill>
              <a:ln w="9525" cap="flat" cmpd="sng">
                <a:noFill/>
                <a:prstDash val="solid"/>
                <a:round/>
                <a:headEnd type="none" w="med" len="med"/>
                <a:tailEnd type="none" w="med" len="med"/>
              </a:ln>
            </p:spPr>
            <p:txBody>
              <a:bodyPr/>
              <a:lstStyle/>
              <a:p>
                <a:pPr>
                  <a:defRPr/>
                </a:pPr>
                <a:endParaRPr lang="en-US" kern="0">
                  <a:solidFill>
                    <a:sysClr val="windowText" lastClr="000000"/>
                  </a:solidFill>
                </a:endParaRPr>
              </a:p>
            </p:txBody>
          </p:sp>
          <p:sp>
            <p:nvSpPr>
              <p:cNvPr id="134" name="Rectangle 546"/>
              <p:cNvSpPr>
                <a:spLocks noChangeArrowheads="1"/>
              </p:cNvSpPr>
              <p:nvPr/>
            </p:nvSpPr>
            <p:spPr bwMode="gray">
              <a:xfrm>
                <a:off x="1075" y="1238"/>
                <a:ext cx="100" cy="18"/>
              </a:xfrm>
              <a:prstGeom prst="rect">
                <a:avLst/>
              </a:prstGeom>
              <a:solidFill>
                <a:srgbClr val="DBDBDB"/>
              </a:solidFill>
              <a:ln w="9525">
                <a:noFill/>
                <a:miter lim="800000"/>
                <a:headEnd/>
                <a:tailEnd/>
              </a:ln>
            </p:spPr>
            <p:txBody>
              <a:bodyPr/>
              <a:lstStyle/>
              <a:p>
                <a:pPr algn="ctr">
                  <a:lnSpc>
                    <a:spcPct val="90000"/>
                  </a:lnSpc>
                  <a:buClr>
                    <a:srgbClr val="FF3300"/>
                  </a:buClr>
                  <a:defRPr/>
                </a:pPr>
                <a:endParaRPr lang="en-US" kern="0">
                  <a:solidFill>
                    <a:sysClr val="windowText" lastClr="000000"/>
                  </a:solidFill>
                </a:endParaRPr>
              </a:p>
            </p:txBody>
          </p:sp>
          <p:sp>
            <p:nvSpPr>
              <p:cNvPr id="135" name="Rectangle 547"/>
              <p:cNvSpPr>
                <a:spLocks noChangeArrowheads="1"/>
              </p:cNvSpPr>
              <p:nvPr/>
            </p:nvSpPr>
            <p:spPr bwMode="gray">
              <a:xfrm>
                <a:off x="962" y="1238"/>
                <a:ext cx="100" cy="18"/>
              </a:xfrm>
              <a:prstGeom prst="rect">
                <a:avLst/>
              </a:prstGeom>
              <a:solidFill>
                <a:srgbClr val="DBDBDB"/>
              </a:solidFill>
              <a:ln w="9525">
                <a:noFill/>
                <a:miter lim="800000"/>
                <a:headEnd/>
                <a:tailEnd/>
              </a:ln>
            </p:spPr>
            <p:txBody>
              <a:bodyPr/>
              <a:lstStyle/>
              <a:p>
                <a:pPr algn="ctr">
                  <a:lnSpc>
                    <a:spcPct val="90000"/>
                  </a:lnSpc>
                  <a:buClr>
                    <a:srgbClr val="FF3300"/>
                  </a:buClr>
                  <a:defRPr/>
                </a:pPr>
                <a:endParaRPr lang="en-US" kern="0">
                  <a:solidFill>
                    <a:sysClr val="windowText" lastClr="000000"/>
                  </a:solidFill>
                </a:endParaRPr>
              </a:p>
            </p:txBody>
          </p:sp>
          <p:sp>
            <p:nvSpPr>
              <p:cNvPr id="136" name="Freeform 548"/>
              <p:cNvSpPr>
                <a:spLocks/>
              </p:cNvSpPr>
              <p:nvPr/>
            </p:nvSpPr>
            <p:spPr bwMode="gray">
              <a:xfrm>
                <a:off x="1062" y="283"/>
                <a:ext cx="627" cy="921"/>
              </a:xfrm>
              <a:custGeom>
                <a:avLst/>
                <a:gdLst>
                  <a:gd name="T0" fmla="*/ 2007 w 577"/>
                  <a:gd name="T1" fmla="*/ 0 h 848"/>
                  <a:gd name="T2" fmla="*/ 0 w 577"/>
                  <a:gd name="T3" fmla="*/ 0 h 848"/>
                  <a:gd name="T4" fmla="*/ 1078 w 577"/>
                  <a:gd name="T5" fmla="*/ 2922 h 848"/>
                  <a:gd name="T6" fmla="*/ 2007 w 577"/>
                  <a:gd name="T7" fmla="*/ 2922 h 848"/>
                  <a:gd name="T8" fmla="*/ 2007 w 577"/>
                  <a:gd name="T9" fmla="*/ 0 h 848"/>
                  <a:gd name="T10" fmla="*/ 0 60000 65536"/>
                  <a:gd name="T11" fmla="*/ 0 60000 65536"/>
                  <a:gd name="T12" fmla="*/ 0 60000 65536"/>
                  <a:gd name="T13" fmla="*/ 0 60000 65536"/>
                  <a:gd name="T14" fmla="*/ 0 60000 65536"/>
                  <a:gd name="T15" fmla="*/ 0 w 577"/>
                  <a:gd name="T16" fmla="*/ 0 h 848"/>
                  <a:gd name="T17" fmla="*/ 577 w 577"/>
                  <a:gd name="T18" fmla="*/ 848 h 848"/>
                </a:gdLst>
                <a:ahLst/>
                <a:cxnLst>
                  <a:cxn ang="T10">
                    <a:pos x="T0" y="T1"/>
                  </a:cxn>
                  <a:cxn ang="T11">
                    <a:pos x="T2" y="T3"/>
                  </a:cxn>
                  <a:cxn ang="T12">
                    <a:pos x="T4" y="T5"/>
                  </a:cxn>
                  <a:cxn ang="T13">
                    <a:pos x="T6" y="T7"/>
                  </a:cxn>
                  <a:cxn ang="T14">
                    <a:pos x="T8" y="T9"/>
                  </a:cxn>
                </a:cxnLst>
                <a:rect l="T15" t="T16" r="T17" b="T18"/>
                <a:pathLst>
                  <a:path w="577" h="848">
                    <a:moveTo>
                      <a:pt x="577" y="0"/>
                    </a:moveTo>
                    <a:lnTo>
                      <a:pt x="0" y="0"/>
                    </a:lnTo>
                    <a:lnTo>
                      <a:pt x="310" y="848"/>
                    </a:lnTo>
                    <a:lnTo>
                      <a:pt x="577" y="848"/>
                    </a:lnTo>
                    <a:lnTo>
                      <a:pt x="577" y="0"/>
                    </a:lnTo>
                    <a:close/>
                  </a:path>
                </a:pathLst>
              </a:custGeom>
              <a:gradFill rotWithShape="1">
                <a:gsLst>
                  <a:gs pos="0">
                    <a:srgbClr val="191919"/>
                  </a:gs>
                  <a:gs pos="100000">
                    <a:srgbClr val="4D4D4D"/>
                  </a:gs>
                </a:gsLst>
                <a:lin ang="5400000" scaled="1"/>
              </a:gradFill>
              <a:ln w="9525" cap="flat" cmpd="sng">
                <a:solidFill>
                  <a:srgbClr val="000000"/>
                </a:solidFill>
                <a:prstDash val="solid"/>
                <a:round/>
                <a:headEnd type="none" w="med" len="med"/>
                <a:tailEnd type="none" w="med" len="med"/>
              </a:ln>
            </p:spPr>
            <p:txBody>
              <a:bodyPr/>
              <a:lstStyle/>
              <a:p>
                <a:pPr>
                  <a:defRPr/>
                </a:pPr>
                <a:endParaRPr lang="en-US" kern="0">
                  <a:solidFill>
                    <a:sysClr val="windowText" lastClr="000000"/>
                  </a:solidFill>
                </a:endParaRPr>
              </a:p>
            </p:txBody>
          </p:sp>
          <p:sp>
            <p:nvSpPr>
              <p:cNvPr id="137" name="Freeform 549"/>
              <p:cNvSpPr>
                <a:spLocks/>
              </p:cNvSpPr>
              <p:nvPr/>
            </p:nvSpPr>
            <p:spPr bwMode="gray">
              <a:xfrm>
                <a:off x="449" y="430"/>
                <a:ext cx="575" cy="774"/>
              </a:xfrm>
              <a:custGeom>
                <a:avLst/>
                <a:gdLst>
                  <a:gd name="T0" fmla="*/ 0 w 529"/>
                  <a:gd name="T1" fmla="*/ 2444 h 713"/>
                  <a:gd name="T2" fmla="*/ 1847 w 529"/>
                  <a:gd name="T3" fmla="*/ 2444 h 713"/>
                  <a:gd name="T4" fmla="*/ 0 w 529"/>
                  <a:gd name="T5" fmla="*/ 0 h 713"/>
                  <a:gd name="T6" fmla="*/ 0 w 529"/>
                  <a:gd name="T7" fmla="*/ 2444 h 713"/>
                  <a:gd name="T8" fmla="*/ 0 60000 65536"/>
                  <a:gd name="T9" fmla="*/ 0 60000 65536"/>
                  <a:gd name="T10" fmla="*/ 0 60000 65536"/>
                  <a:gd name="T11" fmla="*/ 0 60000 65536"/>
                  <a:gd name="T12" fmla="*/ 0 w 529"/>
                  <a:gd name="T13" fmla="*/ 0 h 713"/>
                  <a:gd name="T14" fmla="*/ 529 w 529"/>
                  <a:gd name="T15" fmla="*/ 713 h 713"/>
                </a:gdLst>
                <a:ahLst/>
                <a:cxnLst>
                  <a:cxn ang="T8">
                    <a:pos x="T0" y="T1"/>
                  </a:cxn>
                  <a:cxn ang="T9">
                    <a:pos x="T2" y="T3"/>
                  </a:cxn>
                  <a:cxn ang="T10">
                    <a:pos x="T4" y="T5"/>
                  </a:cxn>
                  <a:cxn ang="T11">
                    <a:pos x="T6" y="T7"/>
                  </a:cxn>
                </a:cxnLst>
                <a:rect l="T12" t="T13" r="T14" b="T15"/>
                <a:pathLst>
                  <a:path w="529" h="713">
                    <a:moveTo>
                      <a:pt x="0" y="713"/>
                    </a:moveTo>
                    <a:lnTo>
                      <a:pt x="529" y="713"/>
                    </a:lnTo>
                    <a:lnTo>
                      <a:pt x="0" y="0"/>
                    </a:lnTo>
                    <a:lnTo>
                      <a:pt x="0" y="713"/>
                    </a:lnTo>
                    <a:close/>
                  </a:path>
                </a:pathLst>
              </a:custGeom>
              <a:gradFill rotWithShape="1">
                <a:gsLst>
                  <a:gs pos="0">
                    <a:srgbClr val="4D4D4D"/>
                  </a:gs>
                  <a:gs pos="100000">
                    <a:srgbClr val="191919"/>
                  </a:gs>
                </a:gsLst>
                <a:lin ang="5400000" scaled="1"/>
              </a:gradFill>
              <a:ln w="9525">
                <a:solidFill>
                  <a:srgbClr val="000000"/>
                </a:solidFill>
                <a:round/>
                <a:headEnd/>
                <a:tailEnd/>
              </a:ln>
            </p:spPr>
            <p:txBody>
              <a:bodyPr/>
              <a:lstStyle/>
              <a:p>
                <a:pPr>
                  <a:defRPr/>
                </a:pPr>
                <a:endParaRPr lang="en-US" kern="0">
                  <a:solidFill>
                    <a:sysClr val="windowText" lastClr="000000"/>
                  </a:solidFill>
                </a:endParaRPr>
              </a:p>
            </p:txBody>
          </p:sp>
          <p:sp>
            <p:nvSpPr>
              <p:cNvPr id="138" name="Freeform 550"/>
              <p:cNvSpPr>
                <a:spLocks/>
              </p:cNvSpPr>
              <p:nvPr/>
            </p:nvSpPr>
            <p:spPr bwMode="gray">
              <a:xfrm>
                <a:off x="449" y="283"/>
                <a:ext cx="950" cy="921"/>
              </a:xfrm>
              <a:custGeom>
                <a:avLst/>
                <a:gdLst>
                  <a:gd name="T0" fmla="*/ 0 w 874"/>
                  <a:gd name="T1" fmla="*/ 0 h 848"/>
                  <a:gd name="T2" fmla="*/ 0 w 874"/>
                  <a:gd name="T3" fmla="*/ 470 h 848"/>
                  <a:gd name="T4" fmla="*/ 1847 w 874"/>
                  <a:gd name="T5" fmla="*/ 2922 h 848"/>
                  <a:gd name="T6" fmla="*/ 3053 w 874"/>
                  <a:gd name="T7" fmla="*/ 2922 h 848"/>
                  <a:gd name="T8" fmla="*/ 1968 w 874"/>
                  <a:gd name="T9" fmla="*/ 0 h 848"/>
                  <a:gd name="T10" fmla="*/ 0 w 874"/>
                  <a:gd name="T11" fmla="*/ 0 h 848"/>
                  <a:gd name="T12" fmla="*/ 0 60000 65536"/>
                  <a:gd name="T13" fmla="*/ 0 60000 65536"/>
                  <a:gd name="T14" fmla="*/ 0 60000 65536"/>
                  <a:gd name="T15" fmla="*/ 0 60000 65536"/>
                  <a:gd name="T16" fmla="*/ 0 60000 65536"/>
                  <a:gd name="T17" fmla="*/ 0 60000 65536"/>
                  <a:gd name="T18" fmla="*/ 0 w 874"/>
                  <a:gd name="T19" fmla="*/ 0 h 848"/>
                  <a:gd name="T20" fmla="*/ 874 w 874"/>
                  <a:gd name="T21" fmla="*/ 848 h 848"/>
                </a:gdLst>
                <a:ahLst/>
                <a:cxnLst>
                  <a:cxn ang="T12">
                    <a:pos x="T0" y="T1"/>
                  </a:cxn>
                  <a:cxn ang="T13">
                    <a:pos x="T2" y="T3"/>
                  </a:cxn>
                  <a:cxn ang="T14">
                    <a:pos x="T4" y="T5"/>
                  </a:cxn>
                  <a:cxn ang="T15">
                    <a:pos x="T6" y="T7"/>
                  </a:cxn>
                  <a:cxn ang="T16">
                    <a:pos x="T8" y="T9"/>
                  </a:cxn>
                  <a:cxn ang="T17">
                    <a:pos x="T10" y="T11"/>
                  </a:cxn>
                </a:cxnLst>
                <a:rect l="T18" t="T19" r="T20" b="T21"/>
                <a:pathLst>
                  <a:path w="874" h="848">
                    <a:moveTo>
                      <a:pt x="0" y="0"/>
                    </a:moveTo>
                    <a:lnTo>
                      <a:pt x="0" y="135"/>
                    </a:lnTo>
                    <a:lnTo>
                      <a:pt x="529" y="848"/>
                    </a:lnTo>
                    <a:lnTo>
                      <a:pt x="874" y="848"/>
                    </a:lnTo>
                    <a:lnTo>
                      <a:pt x="564" y="0"/>
                    </a:lnTo>
                    <a:lnTo>
                      <a:pt x="0" y="0"/>
                    </a:lnTo>
                    <a:close/>
                  </a:path>
                </a:pathLst>
              </a:custGeom>
              <a:solidFill>
                <a:srgbClr val="070707"/>
              </a:solidFill>
              <a:ln w="9525">
                <a:solidFill>
                  <a:srgbClr val="000000"/>
                </a:solidFill>
                <a:round/>
                <a:headEnd/>
                <a:tailEnd/>
              </a:ln>
            </p:spPr>
            <p:txBody>
              <a:bodyPr/>
              <a:lstStyle/>
              <a:p>
                <a:pPr>
                  <a:defRPr/>
                </a:pPr>
                <a:endParaRPr lang="en-US" kern="0">
                  <a:solidFill>
                    <a:sysClr val="windowText" lastClr="000000"/>
                  </a:solidFill>
                </a:endParaRPr>
              </a:p>
            </p:txBody>
          </p:sp>
          <p:sp>
            <p:nvSpPr>
              <p:cNvPr id="139" name="Freeform 551"/>
              <p:cNvSpPr>
                <a:spLocks/>
              </p:cNvSpPr>
              <p:nvPr/>
            </p:nvSpPr>
            <p:spPr bwMode="gray">
              <a:xfrm>
                <a:off x="403" y="234"/>
                <a:ext cx="1332" cy="49"/>
              </a:xfrm>
              <a:custGeom>
                <a:avLst/>
                <a:gdLst>
                  <a:gd name="T0" fmla="*/ 24758198 w 519"/>
                  <a:gd name="T1" fmla="*/ 28123028 h 19"/>
                  <a:gd name="T2" fmla="*/ 691609307 w 519"/>
                  <a:gd name="T3" fmla="*/ 28123028 h 19"/>
                  <a:gd name="T4" fmla="*/ 691609307 w 519"/>
                  <a:gd name="T5" fmla="*/ 28123028 h 19"/>
                  <a:gd name="T6" fmla="*/ 716629830 w 519"/>
                  <a:gd name="T7" fmla="*/ 28123028 h 19"/>
                  <a:gd name="T8" fmla="*/ 716629830 w 519"/>
                  <a:gd name="T9" fmla="*/ 12011097 h 19"/>
                  <a:gd name="T10" fmla="*/ 706726612 w 519"/>
                  <a:gd name="T11" fmla="*/ 0 h 19"/>
                  <a:gd name="T12" fmla="*/ 9646783 w 519"/>
                  <a:gd name="T13" fmla="*/ 0 h 19"/>
                  <a:gd name="T14" fmla="*/ 0 w 519"/>
                  <a:gd name="T15" fmla="*/ 12011097 h 19"/>
                  <a:gd name="T16" fmla="*/ 0 w 519"/>
                  <a:gd name="T17" fmla="*/ 28123028 h 19"/>
                  <a:gd name="T18" fmla="*/ 24758198 w 519"/>
                  <a:gd name="T19" fmla="*/ 28123028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9"/>
                  <a:gd name="T31" fmla="*/ 0 h 19"/>
                  <a:gd name="T32" fmla="*/ 519 w 519"/>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9" h="19">
                    <a:moveTo>
                      <a:pt x="18" y="19"/>
                    </a:moveTo>
                    <a:cubicBezTo>
                      <a:pt x="501" y="19"/>
                      <a:pt x="501" y="19"/>
                      <a:pt x="501" y="19"/>
                    </a:cubicBezTo>
                    <a:cubicBezTo>
                      <a:pt x="501" y="19"/>
                      <a:pt x="501" y="19"/>
                      <a:pt x="501" y="19"/>
                    </a:cubicBezTo>
                    <a:cubicBezTo>
                      <a:pt x="519" y="19"/>
                      <a:pt x="519" y="19"/>
                      <a:pt x="519" y="19"/>
                    </a:cubicBezTo>
                    <a:cubicBezTo>
                      <a:pt x="519" y="8"/>
                      <a:pt x="519" y="8"/>
                      <a:pt x="519" y="8"/>
                    </a:cubicBezTo>
                    <a:cubicBezTo>
                      <a:pt x="519" y="4"/>
                      <a:pt x="516" y="0"/>
                      <a:pt x="512" y="0"/>
                    </a:cubicBezTo>
                    <a:cubicBezTo>
                      <a:pt x="7" y="0"/>
                      <a:pt x="7" y="0"/>
                      <a:pt x="7" y="0"/>
                    </a:cubicBezTo>
                    <a:cubicBezTo>
                      <a:pt x="3" y="0"/>
                      <a:pt x="0" y="4"/>
                      <a:pt x="0" y="8"/>
                    </a:cubicBezTo>
                    <a:cubicBezTo>
                      <a:pt x="0" y="19"/>
                      <a:pt x="0" y="19"/>
                      <a:pt x="0" y="19"/>
                    </a:cubicBezTo>
                    <a:cubicBezTo>
                      <a:pt x="18" y="19"/>
                      <a:pt x="18" y="19"/>
                      <a:pt x="18" y="19"/>
                    </a:cubicBezTo>
                    <a:close/>
                  </a:path>
                </a:pathLst>
              </a:custGeom>
              <a:gradFill rotWithShape="1">
                <a:gsLst>
                  <a:gs pos="0">
                    <a:srgbClr val="EAEAEA"/>
                  </a:gs>
                  <a:gs pos="100000">
                    <a:srgbClr val="949494"/>
                  </a:gs>
                </a:gsLst>
                <a:lin ang="5400000" scaled="1"/>
              </a:gradFill>
              <a:ln w="9525" cap="flat" cmpd="sng">
                <a:noFill/>
                <a:prstDash val="solid"/>
                <a:round/>
                <a:headEnd type="none" w="med" len="med"/>
                <a:tailEnd type="none" w="med" len="med"/>
              </a:ln>
            </p:spPr>
            <p:txBody>
              <a:bodyPr/>
              <a:lstStyle/>
              <a:p>
                <a:pPr>
                  <a:defRPr/>
                </a:pPr>
                <a:endParaRPr lang="en-US" kern="0">
                  <a:solidFill>
                    <a:sysClr val="windowText" lastClr="000000"/>
                  </a:solidFill>
                </a:endParaRPr>
              </a:p>
            </p:txBody>
          </p:sp>
          <p:sp>
            <p:nvSpPr>
              <p:cNvPr id="140" name="Freeform 552"/>
              <p:cNvSpPr>
                <a:spLocks/>
              </p:cNvSpPr>
              <p:nvPr/>
            </p:nvSpPr>
            <p:spPr bwMode="gray">
              <a:xfrm>
                <a:off x="819" y="1466"/>
                <a:ext cx="501" cy="42"/>
              </a:xfrm>
              <a:custGeom>
                <a:avLst/>
                <a:gdLst>
                  <a:gd name="T0" fmla="*/ 0 w 195"/>
                  <a:gd name="T1" fmla="*/ 0 h 16"/>
                  <a:gd name="T2" fmla="*/ 0 w 195"/>
                  <a:gd name="T3" fmla="*/ 19042649 h 16"/>
                  <a:gd name="T4" fmla="*/ 5542202 w 195"/>
                  <a:gd name="T5" fmla="*/ 30944189 h 16"/>
                  <a:gd name="T6" fmla="*/ 268018206 w 195"/>
                  <a:gd name="T7" fmla="*/ 30944189 h 16"/>
                  <a:gd name="T8" fmla="*/ 273554095 w 195"/>
                  <a:gd name="T9" fmla="*/ 19042649 h 16"/>
                  <a:gd name="T10" fmla="*/ 273554095 w 195"/>
                  <a:gd name="T11" fmla="*/ 0 h 16"/>
                  <a:gd name="T12" fmla="*/ 0 w 195"/>
                  <a:gd name="T13" fmla="*/ 0 h 16"/>
                  <a:gd name="T14" fmla="*/ 0 60000 65536"/>
                  <a:gd name="T15" fmla="*/ 0 60000 65536"/>
                  <a:gd name="T16" fmla="*/ 0 60000 65536"/>
                  <a:gd name="T17" fmla="*/ 0 60000 65536"/>
                  <a:gd name="T18" fmla="*/ 0 60000 65536"/>
                  <a:gd name="T19" fmla="*/ 0 60000 65536"/>
                  <a:gd name="T20" fmla="*/ 0 60000 65536"/>
                  <a:gd name="T21" fmla="*/ 0 w 195"/>
                  <a:gd name="T22" fmla="*/ 0 h 16"/>
                  <a:gd name="T23" fmla="*/ 195 w 195"/>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5" h="16">
                    <a:moveTo>
                      <a:pt x="0" y="0"/>
                    </a:moveTo>
                    <a:cubicBezTo>
                      <a:pt x="0" y="10"/>
                      <a:pt x="0" y="10"/>
                      <a:pt x="0" y="10"/>
                    </a:cubicBezTo>
                    <a:cubicBezTo>
                      <a:pt x="0" y="13"/>
                      <a:pt x="2" y="16"/>
                      <a:pt x="4" y="16"/>
                    </a:cubicBezTo>
                    <a:cubicBezTo>
                      <a:pt x="191" y="16"/>
                      <a:pt x="191" y="16"/>
                      <a:pt x="191" y="16"/>
                    </a:cubicBezTo>
                    <a:cubicBezTo>
                      <a:pt x="193" y="16"/>
                      <a:pt x="195" y="13"/>
                      <a:pt x="195" y="10"/>
                    </a:cubicBezTo>
                    <a:cubicBezTo>
                      <a:pt x="195" y="0"/>
                      <a:pt x="195" y="0"/>
                      <a:pt x="195" y="0"/>
                    </a:cubicBezTo>
                    <a:lnTo>
                      <a:pt x="0" y="0"/>
                    </a:lnTo>
                    <a:close/>
                  </a:path>
                </a:pathLst>
              </a:custGeom>
              <a:gradFill rotWithShape="1">
                <a:gsLst>
                  <a:gs pos="0">
                    <a:srgbClr val="949494"/>
                  </a:gs>
                  <a:gs pos="50000">
                    <a:srgbClr val="EAEAEA"/>
                  </a:gs>
                  <a:gs pos="100000">
                    <a:srgbClr val="949494"/>
                  </a:gs>
                </a:gsLst>
                <a:lin ang="0" scaled="1"/>
              </a:gradFill>
              <a:ln w="9525" cap="flat" cmpd="sng">
                <a:noFill/>
                <a:prstDash val="solid"/>
                <a:round/>
                <a:headEnd type="none" w="med" len="med"/>
                <a:tailEnd type="none" w="med" len="med"/>
              </a:ln>
            </p:spPr>
            <p:txBody>
              <a:bodyPr/>
              <a:lstStyle/>
              <a:p>
                <a:pPr>
                  <a:defRPr/>
                </a:pPr>
                <a:endParaRPr lang="en-US" kern="0">
                  <a:solidFill>
                    <a:sysClr val="windowText" lastClr="000000"/>
                  </a:solidFill>
                </a:endParaRPr>
              </a:p>
            </p:txBody>
          </p:sp>
          <p:sp>
            <p:nvSpPr>
              <p:cNvPr id="141" name="Rectangle 553"/>
              <p:cNvSpPr>
                <a:spLocks noChangeArrowheads="1"/>
              </p:cNvSpPr>
              <p:nvPr/>
            </p:nvSpPr>
            <p:spPr bwMode="gray">
              <a:xfrm>
                <a:off x="1620" y="1238"/>
                <a:ext cx="64" cy="18"/>
              </a:xfrm>
              <a:prstGeom prst="rect">
                <a:avLst/>
              </a:prstGeom>
              <a:solidFill>
                <a:srgbClr val="DBDBDB"/>
              </a:solidFill>
              <a:ln w="9525">
                <a:noFill/>
                <a:miter lim="800000"/>
                <a:headEnd/>
                <a:tailEnd/>
              </a:ln>
            </p:spPr>
            <p:txBody>
              <a:bodyPr/>
              <a:lstStyle/>
              <a:p>
                <a:pPr algn="ctr">
                  <a:lnSpc>
                    <a:spcPct val="90000"/>
                  </a:lnSpc>
                  <a:buClr>
                    <a:srgbClr val="FF3300"/>
                  </a:buClr>
                  <a:defRPr/>
                </a:pPr>
                <a:endParaRPr lang="en-US" kern="0">
                  <a:solidFill>
                    <a:sysClr val="windowText" lastClr="000000"/>
                  </a:solidFill>
                </a:endParaRPr>
              </a:p>
            </p:txBody>
          </p:sp>
          <p:sp>
            <p:nvSpPr>
              <p:cNvPr id="142" name="Rectangle 554"/>
              <p:cNvSpPr>
                <a:spLocks noChangeArrowheads="1"/>
              </p:cNvSpPr>
              <p:nvPr/>
            </p:nvSpPr>
            <p:spPr bwMode="gray">
              <a:xfrm>
                <a:off x="449" y="283"/>
                <a:ext cx="1239" cy="921"/>
              </a:xfrm>
              <a:prstGeom prst="rect">
                <a:avLst/>
              </a:prstGeom>
              <a:noFill/>
              <a:ln w="12700">
                <a:solidFill>
                  <a:srgbClr val="C0C0C0"/>
                </a:solidFill>
                <a:miter lim="800000"/>
                <a:headEnd/>
                <a:tailEnd/>
              </a:ln>
            </p:spPr>
            <p:txBody>
              <a:bodyPr wrap="none" anchor="ctr"/>
              <a:lstStyle/>
              <a:p>
                <a:pPr algn="ctr">
                  <a:lnSpc>
                    <a:spcPct val="90000"/>
                  </a:lnSpc>
                  <a:buClr>
                    <a:srgbClr val="FF3300"/>
                  </a:buClr>
                  <a:defRPr/>
                </a:pPr>
                <a:endParaRPr lang="en-US" kern="0">
                  <a:solidFill>
                    <a:sysClr val="windowText" lastClr="000000"/>
                  </a:solidFill>
                </a:endParaRPr>
              </a:p>
            </p:txBody>
          </p:sp>
        </p:grpSp>
        <p:sp>
          <p:nvSpPr>
            <p:cNvPr id="99" name="WordArt 555"/>
            <p:cNvSpPr>
              <a:spLocks noChangeArrowheads="1" noChangeShapeType="1" noTextEdit="1"/>
            </p:cNvSpPr>
            <p:nvPr/>
          </p:nvSpPr>
          <p:spPr bwMode="gray">
            <a:xfrm>
              <a:off x="739" y="1291"/>
              <a:ext cx="284" cy="70"/>
            </a:xfrm>
            <a:prstGeom prst="rect">
              <a:avLst/>
            </a:prstGeom>
          </p:spPr>
          <p:txBody>
            <a:bodyPr wrap="none" fromWordArt="1">
              <a:prstTxWarp prst="textPlain">
                <a:avLst>
                  <a:gd name="adj" fmla="val 50000"/>
                </a:avLst>
              </a:prstTxWarp>
            </a:bodyPr>
            <a:lstStyle/>
            <a:p>
              <a:pPr algn="ctr">
                <a:defRPr/>
              </a:pPr>
              <a:r>
                <a:rPr lang="en-US" sz="3600" kern="10" dirty="0">
                  <a:ln w="9525">
                    <a:solidFill>
                      <a:srgbClr val="02040A"/>
                    </a:solidFill>
                    <a:round/>
                    <a:headEnd/>
                    <a:tailEnd/>
                  </a:ln>
                  <a:solidFill>
                    <a:srgbClr val="FFFFFF"/>
                  </a:solidFill>
                  <a:latin typeface="Arial Black"/>
                </a:rPr>
                <a:t>Admin</a:t>
              </a:r>
            </a:p>
          </p:txBody>
        </p:sp>
        <p:grpSp>
          <p:nvGrpSpPr>
            <p:cNvPr id="8" name="Group 556"/>
            <p:cNvGrpSpPr>
              <a:grpSpLocks/>
            </p:cNvGrpSpPr>
            <p:nvPr/>
          </p:nvGrpSpPr>
          <p:grpSpPr bwMode="gray">
            <a:xfrm flipH="1">
              <a:off x="967" y="1278"/>
              <a:ext cx="364" cy="386"/>
              <a:chOff x="3680" y="1604"/>
              <a:chExt cx="1033" cy="1095"/>
            </a:xfrm>
          </p:grpSpPr>
          <p:sp>
            <p:nvSpPr>
              <p:cNvPr id="101" name="AutoShape 557"/>
              <p:cNvSpPr>
                <a:spLocks noChangeAspect="1" noChangeArrowheads="1" noTextEdit="1"/>
              </p:cNvSpPr>
              <p:nvPr/>
            </p:nvSpPr>
            <p:spPr bwMode="gray">
              <a:xfrm>
                <a:off x="3680" y="1624"/>
                <a:ext cx="977" cy="1043"/>
              </a:xfrm>
              <a:prstGeom prst="rect">
                <a:avLst/>
              </a:prstGeom>
              <a:noFill/>
              <a:ln w="9525">
                <a:noFill/>
                <a:miter lim="800000"/>
                <a:headEnd/>
                <a:tailEnd/>
              </a:ln>
            </p:spPr>
            <p:txBody>
              <a:bodyPr/>
              <a:lstStyle/>
              <a:p>
                <a:pPr>
                  <a:defRPr/>
                </a:pPr>
                <a:endParaRPr lang="en-US" kern="0">
                  <a:solidFill>
                    <a:sysClr val="windowText" lastClr="000000"/>
                  </a:solidFill>
                </a:endParaRPr>
              </a:p>
            </p:txBody>
          </p:sp>
          <p:sp>
            <p:nvSpPr>
              <p:cNvPr id="102" name="Freeform 558"/>
              <p:cNvSpPr>
                <a:spLocks/>
              </p:cNvSpPr>
              <p:nvPr/>
            </p:nvSpPr>
            <p:spPr bwMode="gray">
              <a:xfrm>
                <a:off x="3970" y="2148"/>
                <a:ext cx="743" cy="551"/>
              </a:xfrm>
              <a:custGeom>
                <a:avLst/>
                <a:gdLst>
                  <a:gd name="T0" fmla="*/ 0 w 2937"/>
                  <a:gd name="T1" fmla="*/ 0 h 2178"/>
                  <a:gd name="T2" fmla="*/ 0 w 2937"/>
                  <a:gd name="T3" fmla="*/ 0 h 2178"/>
                  <a:gd name="T4" fmla="*/ 0 w 2937"/>
                  <a:gd name="T5" fmla="*/ 0 h 2178"/>
                  <a:gd name="T6" fmla="*/ 0 w 2937"/>
                  <a:gd name="T7" fmla="*/ 0 h 2178"/>
                  <a:gd name="T8" fmla="*/ 0 w 2937"/>
                  <a:gd name="T9" fmla="*/ 0 h 2178"/>
                  <a:gd name="T10" fmla="*/ 0 w 2937"/>
                  <a:gd name="T11" fmla="*/ 0 h 2178"/>
                  <a:gd name="T12" fmla="*/ 0 w 2937"/>
                  <a:gd name="T13" fmla="*/ 0 h 2178"/>
                  <a:gd name="T14" fmla="*/ 0 w 2937"/>
                  <a:gd name="T15" fmla="*/ 0 h 2178"/>
                  <a:gd name="T16" fmla="*/ 0 w 2937"/>
                  <a:gd name="T17" fmla="*/ 0 h 21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37"/>
                  <a:gd name="T28" fmla="*/ 0 h 2178"/>
                  <a:gd name="T29" fmla="*/ 2937 w 2937"/>
                  <a:gd name="T30" fmla="*/ 2178 h 21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37" h="2178">
                    <a:moveTo>
                      <a:pt x="2697" y="1704"/>
                    </a:moveTo>
                    <a:cubicBezTo>
                      <a:pt x="2697" y="1704"/>
                      <a:pt x="2937" y="468"/>
                      <a:pt x="1683" y="0"/>
                    </a:cubicBezTo>
                    <a:cubicBezTo>
                      <a:pt x="1683" y="0"/>
                      <a:pt x="1491" y="612"/>
                      <a:pt x="1041" y="654"/>
                    </a:cubicBezTo>
                    <a:cubicBezTo>
                      <a:pt x="1041" y="654"/>
                      <a:pt x="777" y="714"/>
                      <a:pt x="723" y="414"/>
                    </a:cubicBezTo>
                    <a:cubicBezTo>
                      <a:pt x="669" y="114"/>
                      <a:pt x="729" y="168"/>
                      <a:pt x="729" y="168"/>
                    </a:cubicBezTo>
                    <a:cubicBezTo>
                      <a:pt x="729" y="168"/>
                      <a:pt x="639" y="60"/>
                      <a:pt x="165" y="492"/>
                    </a:cubicBezTo>
                    <a:cubicBezTo>
                      <a:pt x="165" y="492"/>
                      <a:pt x="0" y="635"/>
                      <a:pt x="27" y="1476"/>
                    </a:cubicBezTo>
                    <a:cubicBezTo>
                      <a:pt x="27" y="1476"/>
                      <a:pt x="453" y="1920"/>
                      <a:pt x="1059" y="1962"/>
                    </a:cubicBezTo>
                    <a:cubicBezTo>
                      <a:pt x="1059" y="1962"/>
                      <a:pt x="2397" y="2178"/>
                      <a:pt x="2697" y="1704"/>
                    </a:cubicBezTo>
                    <a:close/>
                  </a:path>
                </a:pathLst>
              </a:custGeom>
              <a:solidFill>
                <a:srgbClr val="DF9B13"/>
              </a:solidFill>
              <a:ln w="9525">
                <a:noFill/>
                <a:round/>
                <a:headEnd/>
                <a:tailEnd/>
              </a:ln>
            </p:spPr>
            <p:txBody>
              <a:bodyPr/>
              <a:lstStyle/>
              <a:p>
                <a:pPr>
                  <a:defRPr/>
                </a:pPr>
                <a:endParaRPr lang="en-US" kern="0">
                  <a:solidFill>
                    <a:sysClr val="windowText" lastClr="000000"/>
                  </a:solidFill>
                </a:endParaRPr>
              </a:p>
            </p:txBody>
          </p:sp>
          <p:sp>
            <p:nvSpPr>
              <p:cNvPr id="103" name="Freeform 559"/>
              <p:cNvSpPr>
                <a:spLocks/>
              </p:cNvSpPr>
              <p:nvPr/>
            </p:nvSpPr>
            <p:spPr bwMode="gray">
              <a:xfrm>
                <a:off x="3911" y="2178"/>
                <a:ext cx="282" cy="351"/>
              </a:xfrm>
              <a:custGeom>
                <a:avLst/>
                <a:gdLst>
                  <a:gd name="T0" fmla="*/ 0 w 1114"/>
                  <a:gd name="T1" fmla="*/ 0 h 1388"/>
                  <a:gd name="T2" fmla="*/ 0 w 1114"/>
                  <a:gd name="T3" fmla="*/ 0 h 1388"/>
                  <a:gd name="T4" fmla="*/ 0 w 1114"/>
                  <a:gd name="T5" fmla="*/ 0 h 1388"/>
                  <a:gd name="T6" fmla="*/ 0 w 1114"/>
                  <a:gd name="T7" fmla="*/ 0 h 1388"/>
                  <a:gd name="T8" fmla="*/ 0 w 1114"/>
                  <a:gd name="T9" fmla="*/ 0 h 1388"/>
                  <a:gd name="T10" fmla="*/ 0 w 1114"/>
                  <a:gd name="T11" fmla="*/ 0 h 1388"/>
                  <a:gd name="T12" fmla="*/ 0 w 1114"/>
                  <a:gd name="T13" fmla="*/ 0 h 1388"/>
                  <a:gd name="T14" fmla="*/ 0 w 1114"/>
                  <a:gd name="T15" fmla="*/ 0 h 1388"/>
                  <a:gd name="T16" fmla="*/ 0 w 1114"/>
                  <a:gd name="T17" fmla="*/ 0 h 1388"/>
                  <a:gd name="T18" fmla="*/ 0 w 1114"/>
                  <a:gd name="T19" fmla="*/ 0 h 1388"/>
                  <a:gd name="T20" fmla="*/ 0 w 1114"/>
                  <a:gd name="T21" fmla="*/ 0 h 13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14"/>
                  <a:gd name="T34" fmla="*/ 0 h 1388"/>
                  <a:gd name="T35" fmla="*/ 1114 w 1114"/>
                  <a:gd name="T36" fmla="*/ 1388 h 13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14" h="1388">
                    <a:moveTo>
                      <a:pt x="956" y="168"/>
                    </a:moveTo>
                    <a:cubicBezTo>
                      <a:pt x="956" y="168"/>
                      <a:pt x="830" y="284"/>
                      <a:pt x="751" y="646"/>
                    </a:cubicBezTo>
                    <a:cubicBezTo>
                      <a:pt x="751" y="646"/>
                      <a:pt x="690" y="955"/>
                      <a:pt x="290" y="1360"/>
                    </a:cubicBezTo>
                    <a:cubicBezTo>
                      <a:pt x="290" y="1360"/>
                      <a:pt x="274" y="1369"/>
                      <a:pt x="272" y="1370"/>
                    </a:cubicBezTo>
                    <a:cubicBezTo>
                      <a:pt x="233" y="1388"/>
                      <a:pt x="169" y="1372"/>
                      <a:pt x="149" y="1378"/>
                    </a:cubicBezTo>
                    <a:cubicBezTo>
                      <a:pt x="130" y="1383"/>
                      <a:pt x="47" y="1372"/>
                      <a:pt x="47" y="1372"/>
                    </a:cubicBezTo>
                    <a:cubicBezTo>
                      <a:pt x="47" y="1372"/>
                      <a:pt x="0" y="1335"/>
                      <a:pt x="168" y="1314"/>
                    </a:cubicBezTo>
                    <a:cubicBezTo>
                      <a:pt x="168" y="1314"/>
                      <a:pt x="273" y="1324"/>
                      <a:pt x="614" y="746"/>
                    </a:cubicBezTo>
                    <a:cubicBezTo>
                      <a:pt x="614" y="746"/>
                      <a:pt x="683" y="620"/>
                      <a:pt x="709" y="447"/>
                    </a:cubicBezTo>
                    <a:cubicBezTo>
                      <a:pt x="709" y="447"/>
                      <a:pt x="840" y="95"/>
                      <a:pt x="977" y="47"/>
                    </a:cubicBezTo>
                    <a:cubicBezTo>
                      <a:pt x="1114" y="0"/>
                      <a:pt x="1056" y="95"/>
                      <a:pt x="956" y="168"/>
                    </a:cubicBezTo>
                    <a:close/>
                  </a:path>
                </a:pathLst>
              </a:custGeom>
              <a:solidFill>
                <a:srgbClr val="515E60">
                  <a:alpha val="59999"/>
                </a:srgbClr>
              </a:solidFill>
              <a:ln w="9525">
                <a:noFill/>
                <a:round/>
                <a:headEnd/>
                <a:tailEnd/>
              </a:ln>
            </p:spPr>
            <p:txBody>
              <a:bodyPr/>
              <a:lstStyle/>
              <a:p>
                <a:pPr>
                  <a:defRPr/>
                </a:pPr>
                <a:endParaRPr lang="en-US" kern="0">
                  <a:solidFill>
                    <a:sysClr val="windowText" lastClr="000000"/>
                  </a:solidFill>
                </a:endParaRPr>
              </a:p>
            </p:txBody>
          </p:sp>
          <p:sp>
            <p:nvSpPr>
              <p:cNvPr id="104" name="Freeform 560"/>
              <p:cNvSpPr>
                <a:spLocks/>
              </p:cNvSpPr>
              <p:nvPr/>
            </p:nvSpPr>
            <p:spPr bwMode="gray">
              <a:xfrm>
                <a:off x="4131" y="2050"/>
                <a:ext cx="265" cy="281"/>
              </a:xfrm>
              <a:custGeom>
                <a:avLst/>
                <a:gdLst>
                  <a:gd name="T0" fmla="*/ 0 w 1046"/>
                  <a:gd name="T1" fmla="*/ 0 h 1112"/>
                  <a:gd name="T2" fmla="*/ 0 w 1046"/>
                  <a:gd name="T3" fmla="*/ 0 h 1112"/>
                  <a:gd name="T4" fmla="*/ 0 w 1046"/>
                  <a:gd name="T5" fmla="*/ 0 h 1112"/>
                  <a:gd name="T6" fmla="*/ 0 w 1046"/>
                  <a:gd name="T7" fmla="*/ 0 h 1112"/>
                  <a:gd name="T8" fmla="*/ 0 w 1046"/>
                  <a:gd name="T9" fmla="*/ 0 h 1112"/>
                  <a:gd name="T10" fmla="*/ 0 60000 65536"/>
                  <a:gd name="T11" fmla="*/ 0 60000 65536"/>
                  <a:gd name="T12" fmla="*/ 0 60000 65536"/>
                  <a:gd name="T13" fmla="*/ 0 60000 65536"/>
                  <a:gd name="T14" fmla="*/ 0 60000 65536"/>
                  <a:gd name="T15" fmla="*/ 0 w 1046"/>
                  <a:gd name="T16" fmla="*/ 0 h 1112"/>
                  <a:gd name="T17" fmla="*/ 1046 w 1046"/>
                  <a:gd name="T18" fmla="*/ 1112 h 1112"/>
                </a:gdLst>
                <a:ahLst/>
                <a:cxnLst>
                  <a:cxn ang="T10">
                    <a:pos x="T0" y="T1"/>
                  </a:cxn>
                  <a:cxn ang="T11">
                    <a:pos x="T2" y="T3"/>
                  </a:cxn>
                  <a:cxn ang="T12">
                    <a:pos x="T4" y="T5"/>
                  </a:cxn>
                  <a:cxn ang="T13">
                    <a:pos x="T6" y="T7"/>
                  </a:cxn>
                  <a:cxn ang="T14">
                    <a:pos x="T8" y="T9"/>
                  </a:cxn>
                </a:cxnLst>
                <a:rect l="T15" t="T16" r="T17" b="T18"/>
                <a:pathLst>
                  <a:path w="1046" h="1112">
                    <a:moveTo>
                      <a:pt x="977" y="348"/>
                    </a:moveTo>
                    <a:cubicBezTo>
                      <a:pt x="1046" y="390"/>
                      <a:pt x="1046" y="390"/>
                      <a:pt x="1046" y="390"/>
                    </a:cubicBezTo>
                    <a:cubicBezTo>
                      <a:pt x="1046" y="390"/>
                      <a:pt x="880" y="1092"/>
                      <a:pt x="344" y="1048"/>
                    </a:cubicBezTo>
                    <a:cubicBezTo>
                      <a:pt x="344" y="1048"/>
                      <a:pt x="0" y="1112"/>
                      <a:pt x="68" y="556"/>
                    </a:cubicBezTo>
                    <a:cubicBezTo>
                      <a:pt x="136" y="0"/>
                      <a:pt x="977" y="348"/>
                      <a:pt x="977" y="348"/>
                    </a:cubicBezTo>
                    <a:close/>
                  </a:path>
                </a:pathLst>
              </a:custGeom>
              <a:solidFill>
                <a:srgbClr val="F9E1B1"/>
              </a:solidFill>
              <a:ln w="9525">
                <a:noFill/>
                <a:round/>
                <a:headEnd/>
                <a:tailEnd/>
              </a:ln>
            </p:spPr>
            <p:txBody>
              <a:bodyPr/>
              <a:lstStyle/>
              <a:p>
                <a:pPr>
                  <a:defRPr/>
                </a:pPr>
                <a:endParaRPr lang="en-US" kern="0">
                  <a:solidFill>
                    <a:sysClr val="windowText" lastClr="000000"/>
                  </a:solidFill>
                </a:endParaRPr>
              </a:p>
            </p:txBody>
          </p:sp>
          <p:sp>
            <p:nvSpPr>
              <p:cNvPr id="105" name="Freeform 561"/>
              <p:cNvSpPr>
                <a:spLocks/>
              </p:cNvSpPr>
              <p:nvPr/>
            </p:nvSpPr>
            <p:spPr bwMode="gray">
              <a:xfrm>
                <a:off x="3911" y="2168"/>
                <a:ext cx="282" cy="355"/>
              </a:xfrm>
              <a:custGeom>
                <a:avLst/>
                <a:gdLst>
                  <a:gd name="T0" fmla="*/ 0 w 1114"/>
                  <a:gd name="T1" fmla="*/ 0 h 1403"/>
                  <a:gd name="T2" fmla="*/ 0 w 1114"/>
                  <a:gd name="T3" fmla="*/ 0 h 1403"/>
                  <a:gd name="T4" fmla="*/ 0 w 1114"/>
                  <a:gd name="T5" fmla="*/ 0 h 1403"/>
                  <a:gd name="T6" fmla="*/ 0 w 1114"/>
                  <a:gd name="T7" fmla="*/ 0 h 1403"/>
                  <a:gd name="T8" fmla="*/ 0 w 1114"/>
                  <a:gd name="T9" fmla="*/ 0 h 1403"/>
                  <a:gd name="T10" fmla="*/ 0 w 1114"/>
                  <a:gd name="T11" fmla="*/ 0 h 1403"/>
                  <a:gd name="T12" fmla="*/ 0 w 1114"/>
                  <a:gd name="T13" fmla="*/ 0 h 1403"/>
                  <a:gd name="T14" fmla="*/ 0 w 1114"/>
                  <a:gd name="T15" fmla="*/ 0 h 1403"/>
                  <a:gd name="T16" fmla="*/ 0 w 1114"/>
                  <a:gd name="T17" fmla="*/ 0 h 1403"/>
                  <a:gd name="T18" fmla="*/ 0 w 1114"/>
                  <a:gd name="T19" fmla="*/ 0 h 14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14"/>
                  <a:gd name="T31" fmla="*/ 0 h 1403"/>
                  <a:gd name="T32" fmla="*/ 1114 w 1114"/>
                  <a:gd name="T33" fmla="*/ 1403 h 14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14" h="1403">
                    <a:moveTo>
                      <a:pt x="956" y="168"/>
                    </a:moveTo>
                    <a:cubicBezTo>
                      <a:pt x="956" y="168"/>
                      <a:pt x="830" y="284"/>
                      <a:pt x="751" y="646"/>
                    </a:cubicBezTo>
                    <a:cubicBezTo>
                      <a:pt x="751" y="646"/>
                      <a:pt x="677" y="946"/>
                      <a:pt x="278" y="1351"/>
                    </a:cubicBezTo>
                    <a:cubicBezTo>
                      <a:pt x="278" y="1351"/>
                      <a:pt x="220" y="1403"/>
                      <a:pt x="157" y="1393"/>
                    </a:cubicBezTo>
                    <a:cubicBezTo>
                      <a:pt x="94" y="1382"/>
                      <a:pt x="47" y="1372"/>
                      <a:pt x="47" y="1372"/>
                    </a:cubicBezTo>
                    <a:cubicBezTo>
                      <a:pt x="47" y="1372"/>
                      <a:pt x="0" y="1335"/>
                      <a:pt x="168" y="1314"/>
                    </a:cubicBezTo>
                    <a:cubicBezTo>
                      <a:pt x="168" y="1314"/>
                      <a:pt x="273" y="1324"/>
                      <a:pt x="614" y="746"/>
                    </a:cubicBezTo>
                    <a:cubicBezTo>
                      <a:pt x="614" y="746"/>
                      <a:pt x="683" y="620"/>
                      <a:pt x="709" y="447"/>
                    </a:cubicBezTo>
                    <a:cubicBezTo>
                      <a:pt x="709" y="447"/>
                      <a:pt x="840" y="95"/>
                      <a:pt x="977" y="47"/>
                    </a:cubicBezTo>
                    <a:cubicBezTo>
                      <a:pt x="1114" y="0"/>
                      <a:pt x="1056" y="95"/>
                      <a:pt x="956" y="168"/>
                    </a:cubicBezTo>
                    <a:close/>
                  </a:path>
                </a:pathLst>
              </a:custGeom>
              <a:gradFill rotWithShape="1">
                <a:gsLst>
                  <a:gs pos="0">
                    <a:srgbClr val="0061B2"/>
                  </a:gs>
                  <a:gs pos="50000">
                    <a:srgbClr val="A9CAE5"/>
                  </a:gs>
                  <a:gs pos="100000">
                    <a:srgbClr val="0061B2"/>
                  </a:gs>
                </a:gsLst>
                <a:lin ang="18900000" scaled="1"/>
              </a:gradFill>
              <a:ln w="9525">
                <a:noFill/>
                <a:round/>
                <a:headEnd/>
                <a:tailEnd/>
              </a:ln>
            </p:spPr>
            <p:txBody>
              <a:bodyPr/>
              <a:lstStyle/>
              <a:p>
                <a:pPr>
                  <a:defRPr/>
                </a:pPr>
                <a:endParaRPr lang="en-US" kern="0">
                  <a:solidFill>
                    <a:sysClr val="windowText" lastClr="000000"/>
                  </a:solidFill>
                </a:endParaRPr>
              </a:p>
            </p:txBody>
          </p:sp>
          <p:sp>
            <p:nvSpPr>
              <p:cNvPr id="106" name="Freeform 562"/>
              <p:cNvSpPr>
                <a:spLocks/>
              </p:cNvSpPr>
              <p:nvPr/>
            </p:nvSpPr>
            <p:spPr bwMode="gray">
              <a:xfrm>
                <a:off x="4426" y="2192"/>
                <a:ext cx="204" cy="400"/>
              </a:xfrm>
              <a:custGeom>
                <a:avLst/>
                <a:gdLst>
                  <a:gd name="T0" fmla="*/ 0 w 805"/>
                  <a:gd name="T1" fmla="*/ 0 h 1580"/>
                  <a:gd name="T2" fmla="*/ 0 w 805"/>
                  <a:gd name="T3" fmla="*/ 0 h 1580"/>
                  <a:gd name="T4" fmla="*/ 0 w 805"/>
                  <a:gd name="T5" fmla="*/ 0 h 1580"/>
                  <a:gd name="T6" fmla="*/ 0 w 805"/>
                  <a:gd name="T7" fmla="*/ 0 h 1580"/>
                  <a:gd name="T8" fmla="*/ 0 w 805"/>
                  <a:gd name="T9" fmla="*/ 0 h 1580"/>
                  <a:gd name="T10" fmla="*/ 0 w 805"/>
                  <a:gd name="T11" fmla="*/ 0 h 1580"/>
                  <a:gd name="T12" fmla="*/ 0 w 805"/>
                  <a:gd name="T13" fmla="*/ 0 h 1580"/>
                  <a:gd name="T14" fmla="*/ 0 60000 65536"/>
                  <a:gd name="T15" fmla="*/ 0 60000 65536"/>
                  <a:gd name="T16" fmla="*/ 0 60000 65536"/>
                  <a:gd name="T17" fmla="*/ 0 60000 65536"/>
                  <a:gd name="T18" fmla="*/ 0 60000 65536"/>
                  <a:gd name="T19" fmla="*/ 0 60000 65536"/>
                  <a:gd name="T20" fmla="*/ 0 60000 65536"/>
                  <a:gd name="T21" fmla="*/ 0 w 805"/>
                  <a:gd name="T22" fmla="*/ 0 h 1580"/>
                  <a:gd name="T23" fmla="*/ 805 w 805"/>
                  <a:gd name="T24" fmla="*/ 1580 h 15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5" h="1580">
                    <a:moveTo>
                      <a:pt x="38" y="45"/>
                    </a:moveTo>
                    <a:cubicBezTo>
                      <a:pt x="0" y="23"/>
                      <a:pt x="69" y="0"/>
                      <a:pt x="78" y="7"/>
                    </a:cubicBezTo>
                    <a:cubicBezTo>
                      <a:pt x="78" y="7"/>
                      <a:pt x="660" y="367"/>
                      <a:pt x="678" y="553"/>
                    </a:cubicBezTo>
                    <a:cubicBezTo>
                      <a:pt x="678" y="553"/>
                      <a:pt x="734" y="584"/>
                      <a:pt x="801" y="1447"/>
                    </a:cubicBezTo>
                    <a:cubicBezTo>
                      <a:pt x="805" y="1500"/>
                      <a:pt x="631" y="1580"/>
                      <a:pt x="631" y="1580"/>
                    </a:cubicBezTo>
                    <a:cubicBezTo>
                      <a:pt x="550" y="626"/>
                      <a:pt x="550" y="626"/>
                      <a:pt x="550" y="626"/>
                    </a:cubicBezTo>
                    <a:cubicBezTo>
                      <a:pt x="550" y="626"/>
                      <a:pt x="403" y="253"/>
                      <a:pt x="38" y="45"/>
                    </a:cubicBezTo>
                    <a:close/>
                  </a:path>
                </a:pathLst>
              </a:custGeom>
              <a:solidFill>
                <a:srgbClr val="F2C160"/>
              </a:solidFill>
              <a:ln w="9525">
                <a:noFill/>
                <a:round/>
                <a:headEnd/>
                <a:tailEnd/>
              </a:ln>
            </p:spPr>
            <p:txBody>
              <a:bodyPr/>
              <a:lstStyle/>
              <a:p>
                <a:pPr>
                  <a:defRPr/>
                </a:pPr>
                <a:endParaRPr lang="en-US" kern="0">
                  <a:solidFill>
                    <a:sysClr val="windowText" lastClr="000000"/>
                  </a:solidFill>
                </a:endParaRPr>
              </a:p>
            </p:txBody>
          </p:sp>
          <p:sp>
            <p:nvSpPr>
              <p:cNvPr id="107" name="Freeform 563"/>
              <p:cNvSpPr>
                <a:spLocks/>
              </p:cNvSpPr>
              <p:nvPr/>
            </p:nvSpPr>
            <p:spPr bwMode="gray">
              <a:xfrm>
                <a:off x="4156" y="1877"/>
                <a:ext cx="222" cy="430"/>
              </a:xfrm>
              <a:custGeom>
                <a:avLst/>
                <a:gdLst>
                  <a:gd name="T0" fmla="*/ 0 w 877"/>
                  <a:gd name="T1" fmla="*/ 0 h 1701"/>
                  <a:gd name="T2" fmla="*/ 0 w 877"/>
                  <a:gd name="T3" fmla="*/ 0 h 1701"/>
                  <a:gd name="T4" fmla="*/ 0 w 877"/>
                  <a:gd name="T5" fmla="*/ 0 h 1701"/>
                  <a:gd name="T6" fmla="*/ 0 w 877"/>
                  <a:gd name="T7" fmla="*/ 0 h 1701"/>
                  <a:gd name="T8" fmla="*/ 0 w 877"/>
                  <a:gd name="T9" fmla="*/ 0 h 1701"/>
                  <a:gd name="T10" fmla="*/ 0 w 877"/>
                  <a:gd name="T11" fmla="*/ 0 h 1701"/>
                  <a:gd name="T12" fmla="*/ 0 60000 65536"/>
                  <a:gd name="T13" fmla="*/ 0 60000 65536"/>
                  <a:gd name="T14" fmla="*/ 0 60000 65536"/>
                  <a:gd name="T15" fmla="*/ 0 60000 65536"/>
                  <a:gd name="T16" fmla="*/ 0 60000 65536"/>
                  <a:gd name="T17" fmla="*/ 0 60000 65536"/>
                  <a:gd name="T18" fmla="*/ 0 w 877"/>
                  <a:gd name="T19" fmla="*/ 0 h 1701"/>
                  <a:gd name="T20" fmla="*/ 877 w 877"/>
                  <a:gd name="T21" fmla="*/ 1701 h 1701"/>
                </a:gdLst>
                <a:ahLst/>
                <a:cxnLst>
                  <a:cxn ang="T12">
                    <a:pos x="T0" y="T1"/>
                  </a:cxn>
                  <a:cxn ang="T13">
                    <a:pos x="T2" y="T3"/>
                  </a:cxn>
                  <a:cxn ang="T14">
                    <a:pos x="T4" y="T5"/>
                  </a:cxn>
                  <a:cxn ang="T15">
                    <a:pos x="T6" y="T7"/>
                  </a:cxn>
                  <a:cxn ang="T16">
                    <a:pos x="T8" y="T9"/>
                  </a:cxn>
                  <a:cxn ang="T17">
                    <a:pos x="T10" y="T11"/>
                  </a:cxn>
                </a:cxnLst>
                <a:rect l="T18" t="T19" r="T20" b="T21"/>
                <a:pathLst>
                  <a:path w="877" h="1701">
                    <a:moveTo>
                      <a:pt x="877" y="1033"/>
                    </a:moveTo>
                    <a:cubicBezTo>
                      <a:pt x="877" y="1033"/>
                      <a:pt x="827" y="954"/>
                      <a:pt x="762" y="477"/>
                    </a:cubicBezTo>
                    <a:cubicBezTo>
                      <a:pt x="697" y="0"/>
                      <a:pt x="11" y="1087"/>
                      <a:pt x="11" y="1087"/>
                    </a:cubicBezTo>
                    <a:cubicBezTo>
                      <a:pt x="0" y="1459"/>
                      <a:pt x="0" y="1459"/>
                      <a:pt x="0" y="1459"/>
                    </a:cubicBezTo>
                    <a:cubicBezTo>
                      <a:pt x="0" y="1459"/>
                      <a:pt x="47" y="1701"/>
                      <a:pt x="264" y="1665"/>
                    </a:cubicBezTo>
                    <a:cubicBezTo>
                      <a:pt x="264" y="1665"/>
                      <a:pt x="762" y="1621"/>
                      <a:pt x="877" y="1033"/>
                    </a:cubicBezTo>
                    <a:close/>
                  </a:path>
                </a:pathLst>
              </a:custGeom>
              <a:gradFill rotWithShape="1">
                <a:gsLst>
                  <a:gs pos="0">
                    <a:srgbClr val="AC8C6F"/>
                  </a:gs>
                  <a:gs pos="100000">
                    <a:srgbClr val="8E633B"/>
                  </a:gs>
                </a:gsLst>
                <a:lin ang="0" scaled="1"/>
              </a:gradFill>
              <a:ln w="9525">
                <a:noFill/>
                <a:round/>
                <a:headEnd/>
                <a:tailEnd/>
              </a:ln>
            </p:spPr>
            <p:txBody>
              <a:bodyPr/>
              <a:lstStyle/>
              <a:p>
                <a:pPr>
                  <a:defRPr/>
                </a:pPr>
                <a:endParaRPr lang="en-US" kern="0">
                  <a:solidFill>
                    <a:sysClr val="windowText" lastClr="000000"/>
                  </a:solidFill>
                </a:endParaRPr>
              </a:p>
            </p:txBody>
          </p:sp>
          <p:sp>
            <p:nvSpPr>
              <p:cNvPr id="108" name="Freeform 564"/>
              <p:cNvSpPr>
                <a:spLocks/>
              </p:cNvSpPr>
              <p:nvPr/>
            </p:nvSpPr>
            <p:spPr bwMode="gray">
              <a:xfrm>
                <a:off x="4024" y="1683"/>
                <a:ext cx="398" cy="511"/>
              </a:xfrm>
              <a:custGeom>
                <a:avLst/>
                <a:gdLst>
                  <a:gd name="T0" fmla="*/ 0 w 1572"/>
                  <a:gd name="T1" fmla="*/ 0 h 2024"/>
                  <a:gd name="T2" fmla="*/ 0 w 1572"/>
                  <a:gd name="T3" fmla="*/ 0 h 2024"/>
                  <a:gd name="T4" fmla="*/ 0 w 1572"/>
                  <a:gd name="T5" fmla="*/ 0 h 2024"/>
                  <a:gd name="T6" fmla="*/ 0 w 1572"/>
                  <a:gd name="T7" fmla="*/ 0 h 2024"/>
                  <a:gd name="T8" fmla="*/ 0 w 1572"/>
                  <a:gd name="T9" fmla="*/ 0 h 2024"/>
                  <a:gd name="T10" fmla="*/ 0 w 1572"/>
                  <a:gd name="T11" fmla="*/ 0 h 2024"/>
                  <a:gd name="T12" fmla="*/ 0 w 1572"/>
                  <a:gd name="T13" fmla="*/ 0 h 2024"/>
                  <a:gd name="T14" fmla="*/ 0 w 1572"/>
                  <a:gd name="T15" fmla="*/ 0 h 2024"/>
                  <a:gd name="T16" fmla="*/ 0 w 1572"/>
                  <a:gd name="T17" fmla="*/ 0 h 20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2"/>
                  <a:gd name="T28" fmla="*/ 0 h 2024"/>
                  <a:gd name="T29" fmla="*/ 1572 w 1572"/>
                  <a:gd name="T30" fmla="*/ 2024 h 20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2" h="2024">
                    <a:moveTo>
                      <a:pt x="1180" y="890"/>
                    </a:moveTo>
                    <a:cubicBezTo>
                      <a:pt x="1189" y="747"/>
                      <a:pt x="1203" y="599"/>
                      <a:pt x="1168" y="488"/>
                    </a:cubicBezTo>
                    <a:cubicBezTo>
                      <a:pt x="1068" y="172"/>
                      <a:pt x="811" y="0"/>
                      <a:pt x="588" y="0"/>
                    </a:cubicBezTo>
                    <a:cubicBezTo>
                      <a:pt x="401" y="0"/>
                      <a:pt x="196" y="70"/>
                      <a:pt x="88" y="304"/>
                    </a:cubicBezTo>
                    <a:cubicBezTo>
                      <a:pt x="8" y="477"/>
                      <a:pt x="0" y="775"/>
                      <a:pt x="0" y="1012"/>
                    </a:cubicBezTo>
                    <a:cubicBezTo>
                      <a:pt x="0" y="1571"/>
                      <a:pt x="263" y="2024"/>
                      <a:pt x="588" y="2024"/>
                    </a:cubicBezTo>
                    <a:cubicBezTo>
                      <a:pt x="645" y="2024"/>
                      <a:pt x="701" y="2010"/>
                      <a:pt x="753" y="1983"/>
                    </a:cubicBezTo>
                    <a:cubicBezTo>
                      <a:pt x="985" y="1896"/>
                      <a:pt x="1314" y="1431"/>
                      <a:pt x="1440" y="1120"/>
                    </a:cubicBezTo>
                    <a:cubicBezTo>
                      <a:pt x="1572" y="794"/>
                      <a:pt x="1264" y="865"/>
                      <a:pt x="1180" y="890"/>
                    </a:cubicBezTo>
                    <a:close/>
                  </a:path>
                </a:pathLst>
              </a:custGeom>
              <a:gradFill rotWithShape="1">
                <a:gsLst>
                  <a:gs pos="0">
                    <a:srgbClr val="DCBC9E"/>
                  </a:gs>
                  <a:gs pos="100000">
                    <a:srgbClr val="CFA47C"/>
                  </a:gs>
                </a:gsLst>
                <a:lin ang="2700000" scaled="1"/>
              </a:gradFill>
              <a:ln w="9525">
                <a:noFill/>
                <a:round/>
                <a:headEnd/>
                <a:tailEnd/>
              </a:ln>
            </p:spPr>
            <p:txBody>
              <a:bodyPr/>
              <a:lstStyle/>
              <a:p>
                <a:pPr>
                  <a:defRPr/>
                </a:pPr>
                <a:endParaRPr lang="en-US" kern="0">
                  <a:solidFill>
                    <a:sysClr val="windowText" lastClr="000000"/>
                  </a:solidFill>
                </a:endParaRPr>
              </a:p>
            </p:txBody>
          </p:sp>
          <p:sp>
            <p:nvSpPr>
              <p:cNvPr id="109" name="Freeform 565"/>
              <p:cNvSpPr>
                <a:spLocks/>
              </p:cNvSpPr>
              <p:nvPr/>
            </p:nvSpPr>
            <p:spPr bwMode="gray">
              <a:xfrm>
                <a:off x="4028" y="1604"/>
                <a:ext cx="449" cy="429"/>
              </a:xfrm>
              <a:custGeom>
                <a:avLst/>
                <a:gdLst>
                  <a:gd name="T0" fmla="*/ 0 w 1776"/>
                  <a:gd name="T1" fmla="*/ 0 h 1697"/>
                  <a:gd name="T2" fmla="*/ 0 w 1776"/>
                  <a:gd name="T3" fmla="*/ 0 h 1697"/>
                  <a:gd name="T4" fmla="*/ 0 w 1776"/>
                  <a:gd name="T5" fmla="*/ 0 h 1697"/>
                  <a:gd name="T6" fmla="*/ 0 w 1776"/>
                  <a:gd name="T7" fmla="*/ 0 h 1697"/>
                  <a:gd name="T8" fmla="*/ 0 w 1776"/>
                  <a:gd name="T9" fmla="*/ 0 h 1697"/>
                  <a:gd name="T10" fmla="*/ 0 w 1776"/>
                  <a:gd name="T11" fmla="*/ 0 h 1697"/>
                  <a:gd name="T12" fmla="*/ 0 w 1776"/>
                  <a:gd name="T13" fmla="*/ 0 h 1697"/>
                  <a:gd name="T14" fmla="*/ 0 w 1776"/>
                  <a:gd name="T15" fmla="*/ 0 h 1697"/>
                  <a:gd name="T16" fmla="*/ 0 w 1776"/>
                  <a:gd name="T17" fmla="*/ 0 h 1697"/>
                  <a:gd name="T18" fmla="*/ 0 w 1776"/>
                  <a:gd name="T19" fmla="*/ 0 h 16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76"/>
                  <a:gd name="T31" fmla="*/ 0 h 1697"/>
                  <a:gd name="T32" fmla="*/ 1776 w 1776"/>
                  <a:gd name="T33" fmla="*/ 1697 h 16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76" h="1697">
                    <a:moveTo>
                      <a:pt x="0" y="408"/>
                    </a:moveTo>
                    <a:cubicBezTo>
                      <a:pt x="0" y="408"/>
                      <a:pt x="146" y="885"/>
                      <a:pt x="568" y="560"/>
                    </a:cubicBezTo>
                    <a:cubicBezTo>
                      <a:pt x="776" y="400"/>
                      <a:pt x="904" y="640"/>
                      <a:pt x="904" y="640"/>
                    </a:cubicBezTo>
                    <a:cubicBezTo>
                      <a:pt x="904" y="640"/>
                      <a:pt x="1209" y="507"/>
                      <a:pt x="1164" y="1202"/>
                    </a:cubicBezTo>
                    <a:cubicBezTo>
                      <a:pt x="1164" y="1202"/>
                      <a:pt x="1680" y="1022"/>
                      <a:pt x="1290" y="1697"/>
                    </a:cubicBezTo>
                    <a:cubicBezTo>
                      <a:pt x="1290" y="1697"/>
                      <a:pt x="1440" y="1656"/>
                      <a:pt x="1600" y="1304"/>
                    </a:cubicBezTo>
                    <a:cubicBezTo>
                      <a:pt x="1600" y="1304"/>
                      <a:pt x="1776" y="752"/>
                      <a:pt x="1560" y="360"/>
                    </a:cubicBezTo>
                    <a:cubicBezTo>
                      <a:pt x="1560" y="360"/>
                      <a:pt x="1520" y="272"/>
                      <a:pt x="1264" y="192"/>
                    </a:cubicBezTo>
                    <a:cubicBezTo>
                      <a:pt x="1264" y="192"/>
                      <a:pt x="1160" y="128"/>
                      <a:pt x="1128" y="104"/>
                    </a:cubicBezTo>
                    <a:cubicBezTo>
                      <a:pt x="1096" y="80"/>
                      <a:pt x="520" y="0"/>
                      <a:pt x="0" y="408"/>
                    </a:cubicBezTo>
                    <a:close/>
                  </a:path>
                </a:pathLst>
              </a:custGeom>
              <a:gradFill rotWithShape="1">
                <a:gsLst>
                  <a:gs pos="0">
                    <a:srgbClr val="828282"/>
                  </a:gs>
                  <a:gs pos="50000">
                    <a:srgbClr val="343434"/>
                  </a:gs>
                  <a:gs pos="100000">
                    <a:srgbClr val="828282"/>
                  </a:gs>
                </a:gsLst>
                <a:lin ang="18900000" scaled="1"/>
              </a:gradFill>
              <a:ln w="9525">
                <a:noFill/>
                <a:round/>
                <a:headEnd/>
                <a:tailEnd/>
              </a:ln>
            </p:spPr>
            <p:txBody>
              <a:bodyPr/>
              <a:lstStyle/>
              <a:p>
                <a:pPr>
                  <a:defRPr/>
                </a:pPr>
                <a:endParaRPr lang="en-US" kern="0">
                  <a:solidFill>
                    <a:sysClr val="windowText" lastClr="000000"/>
                  </a:solidFill>
                </a:endParaRPr>
              </a:p>
            </p:txBody>
          </p:sp>
          <p:sp>
            <p:nvSpPr>
              <p:cNvPr id="110" name="Freeform 566"/>
              <p:cNvSpPr>
                <a:spLocks/>
              </p:cNvSpPr>
              <p:nvPr/>
            </p:nvSpPr>
            <p:spPr bwMode="gray">
              <a:xfrm>
                <a:off x="4028" y="1759"/>
                <a:ext cx="237" cy="163"/>
              </a:xfrm>
              <a:custGeom>
                <a:avLst/>
                <a:gdLst>
                  <a:gd name="T0" fmla="*/ 0 w 936"/>
                  <a:gd name="T1" fmla="*/ 0 h 648"/>
                  <a:gd name="T2" fmla="*/ 0 w 936"/>
                  <a:gd name="T3" fmla="*/ 0 h 648"/>
                  <a:gd name="T4" fmla="*/ 0 w 936"/>
                  <a:gd name="T5" fmla="*/ 0 h 648"/>
                  <a:gd name="T6" fmla="*/ 0 w 936"/>
                  <a:gd name="T7" fmla="*/ 0 h 648"/>
                  <a:gd name="T8" fmla="*/ 0 w 936"/>
                  <a:gd name="T9" fmla="*/ 0 h 648"/>
                  <a:gd name="T10" fmla="*/ 0 60000 65536"/>
                  <a:gd name="T11" fmla="*/ 0 60000 65536"/>
                  <a:gd name="T12" fmla="*/ 0 60000 65536"/>
                  <a:gd name="T13" fmla="*/ 0 60000 65536"/>
                  <a:gd name="T14" fmla="*/ 0 60000 65536"/>
                  <a:gd name="T15" fmla="*/ 0 w 936"/>
                  <a:gd name="T16" fmla="*/ 0 h 648"/>
                  <a:gd name="T17" fmla="*/ 936 w 936"/>
                  <a:gd name="T18" fmla="*/ 648 h 648"/>
                </a:gdLst>
                <a:ahLst/>
                <a:cxnLst>
                  <a:cxn ang="T10">
                    <a:pos x="T0" y="T1"/>
                  </a:cxn>
                  <a:cxn ang="T11">
                    <a:pos x="T2" y="T3"/>
                  </a:cxn>
                  <a:cxn ang="T12">
                    <a:pos x="T4" y="T5"/>
                  </a:cxn>
                  <a:cxn ang="T13">
                    <a:pos x="T6" y="T7"/>
                  </a:cxn>
                  <a:cxn ang="T14">
                    <a:pos x="T8" y="T9"/>
                  </a:cxn>
                </a:cxnLst>
                <a:rect l="T15" t="T16" r="T17" b="T18"/>
                <a:pathLst>
                  <a:path w="936" h="648">
                    <a:moveTo>
                      <a:pt x="72" y="126"/>
                    </a:moveTo>
                    <a:cubicBezTo>
                      <a:pt x="72" y="126"/>
                      <a:pt x="300" y="240"/>
                      <a:pt x="426" y="180"/>
                    </a:cubicBezTo>
                    <a:cubicBezTo>
                      <a:pt x="552" y="120"/>
                      <a:pt x="936" y="0"/>
                      <a:pt x="936" y="132"/>
                    </a:cubicBezTo>
                    <a:cubicBezTo>
                      <a:pt x="936" y="132"/>
                      <a:pt x="708" y="642"/>
                      <a:pt x="42" y="648"/>
                    </a:cubicBezTo>
                    <a:cubicBezTo>
                      <a:pt x="42" y="648"/>
                      <a:pt x="0" y="462"/>
                      <a:pt x="72" y="126"/>
                    </a:cubicBezTo>
                    <a:close/>
                  </a:path>
                </a:pathLst>
              </a:custGeom>
              <a:solidFill>
                <a:srgbClr val="F8D3B0">
                  <a:alpha val="59999"/>
                </a:srgbClr>
              </a:solidFill>
              <a:ln w="9525">
                <a:noFill/>
                <a:round/>
                <a:headEnd/>
                <a:tailEnd/>
              </a:ln>
            </p:spPr>
            <p:txBody>
              <a:bodyPr/>
              <a:lstStyle/>
              <a:p>
                <a:pPr>
                  <a:defRPr/>
                </a:pPr>
                <a:endParaRPr lang="en-US" kern="0">
                  <a:solidFill>
                    <a:sysClr val="windowText" lastClr="000000"/>
                  </a:solidFill>
                </a:endParaRPr>
              </a:p>
            </p:txBody>
          </p:sp>
          <p:sp>
            <p:nvSpPr>
              <p:cNvPr id="111" name="Freeform 567"/>
              <p:cNvSpPr>
                <a:spLocks/>
              </p:cNvSpPr>
              <p:nvPr/>
            </p:nvSpPr>
            <p:spPr bwMode="gray">
              <a:xfrm>
                <a:off x="4190" y="1935"/>
                <a:ext cx="172" cy="232"/>
              </a:xfrm>
              <a:custGeom>
                <a:avLst/>
                <a:gdLst>
                  <a:gd name="T0" fmla="*/ 0 w 678"/>
                  <a:gd name="T1" fmla="*/ 0 h 918"/>
                  <a:gd name="T2" fmla="*/ 0 w 678"/>
                  <a:gd name="T3" fmla="*/ 0 h 918"/>
                  <a:gd name="T4" fmla="*/ 0 w 678"/>
                  <a:gd name="T5" fmla="*/ 0 h 918"/>
                  <a:gd name="T6" fmla="*/ 0 w 678"/>
                  <a:gd name="T7" fmla="*/ 0 h 918"/>
                  <a:gd name="T8" fmla="*/ 0 60000 65536"/>
                  <a:gd name="T9" fmla="*/ 0 60000 65536"/>
                  <a:gd name="T10" fmla="*/ 0 60000 65536"/>
                  <a:gd name="T11" fmla="*/ 0 60000 65536"/>
                  <a:gd name="T12" fmla="*/ 0 w 678"/>
                  <a:gd name="T13" fmla="*/ 0 h 918"/>
                  <a:gd name="T14" fmla="*/ 678 w 678"/>
                  <a:gd name="T15" fmla="*/ 918 h 918"/>
                </a:gdLst>
                <a:ahLst/>
                <a:cxnLst>
                  <a:cxn ang="T8">
                    <a:pos x="T0" y="T1"/>
                  </a:cxn>
                  <a:cxn ang="T9">
                    <a:pos x="T2" y="T3"/>
                  </a:cxn>
                  <a:cxn ang="T10">
                    <a:pos x="T4" y="T5"/>
                  </a:cxn>
                  <a:cxn ang="T11">
                    <a:pos x="T6" y="T7"/>
                  </a:cxn>
                </a:cxnLst>
                <a:rect l="T12" t="T13" r="T14" b="T15"/>
                <a:pathLst>
                  <a:path w="678" h="918">
                    <a:moveTo>
                      <a:pt x="564" y="0"/>
                    </a:moveTo>
                    <a:cubicBezTo>
                      <a:pt x="564" y="0"/>
                      <a:pt x="450" y="792"/>
                      <a:pt x="0" y="918"/>
                    </a:cubicBezTo>
                    <a:cubicBezTo>
                      <a:pt x="0" y="918"/>
                      <a:pt x="498" y="750"/>
                      <a:pt x="600" y="342"/>
                    </a:cubicBezTo>
                    <a:cubicBezTo>
                      <a:pt x="600" y="342"/>
                      <a:pt x="678" y="84"/>
                      <a:pt x="564" y="0"/>
                    </a:cubicBezTo>
                    <a:close/>
                  </a:path>
                </a:pathLst>
              </a:custGeom>
              <a:solidFill>
                <a:srgbClr val="F8D3B0">
                  <a:alpha val="59999"/>
                </a:srgbClr>
              </a:solidFill>
              <a:ln w="9525" cap="flat" cmpd="sng">
                <a:noFill/>
                <a:prstDash val="solid"/>
                <a:round/>
                <a:headEnd type="none" w="med" len="med"/>
                <a:tailEnd type="none" w="med" len="med"/>
              </a:ln>
            </p:spPr>
            <p:txBody>
              <a:bodyPr/>
              <a:lstStyle/>
              <a:p>
                <a:pPr>
                  <a:defRPr/>
                </a:pPr>
                <a:endParaRPr lang="en-US" kern="0">
                  <a:solidFill>
                    <a:sysClr val="windowText" lastClr="000000"/>
                  </a:solidFill>
                </a:endParaRPr>
              </a:p>
            </p:txBody>
          </p:sp>
          <p:sp>
            <p:nvSpPr>
              <p:cNvPr id="112" name="Freeform 568"/>
              <p:cNvSpPr>
                <a:spLocks/>
              </p:cNvSpPr>
              <p:nvPr/>
            </p:nvSpPr>
            <p:spPr bwMode="gray">
              <a:xfrm>
                <a:off x="4334" y="1883"/>
                <a:ext cx="89" cy="79"/>
              </a:xfrm>
              <a:custGeom>
                <a:avLst/>
                <a:gdLst>
                  <a:gd name="T0" fmla="*/ 0 w 354"/>
                  <a:gd name="T1" fmla="*/ 0 h 312"/>
                  <a:gd name="T2" fmla="*/ 0 w 354"/>
                  <a:gd name="T3" fmla="*/ 0 h 312"/>
                  <a:gd name="T4" fmla="*/ 0 w 354"/>
                  <a:gd name="T5" fmla="*/ 0 h 312"/>
                  <a:gd name="T6" fmla="*/ 0 60000 65536"/>
                  <a:gd name="T7" fmla="*/ 0 60000 65536"/>
                  <a:gd name="T8" fmla="*/ 0 60000 65536"/>
                  <a:gd name="T9" fmla="*/ 0 w 354"/>
                  <a:gd name="T10" fmla="*/ 0 h 312"/>
                  <a:gd name="T11" fmla="*/ 354 w 354"/>
                  <a:gd name="T12" fmla="*/ 312 h 312"/>
                </a:gdLst>
                <a:ahLst/>
                <a:cxnLst>
                  <a:cxn ang="T6">
                    <a:pos x="T0" y="T1"/>
                  </a:cxn>
                  <a:cxn ang="T7">
                    <a:pos x="T2" y="T3"/>
                  </a:cxn>
                  <a:cxn ang="T8">
                    <a:pos x="T4" y="T5"/>
                  </a:cxn>
                </a:cxnLst>
                <a:rect l="T9" t="T10" r="T11" b="T12"/>
                <a:pathLst>
                  <a:path w="354" h="312">
                    <a:moveTo>
                      <a:pt x="0" y="84"/>
                    </a:moveTo>
                    <a:cubicBezTo>
                      <a:pt x="0" y="84"/>
                      <a:pt x="240" y="132"/>
                      <a:pt x="198" y="312"/>
                    </a:cubicBezTo>
                    <a:cubicBezTo>
                      <a:pt x="198" y="312"/>
                      <a:pt x="354" y="0"/>
                      <a:pt x="0" y="84"/>
                    </a:cubicBezTo>
                    <a:close/>
                  </a:path>
                </a:pathLst>
              </a:custGeom>
              <a:solidFill>
                <a:srgbClr val="BC9168"/>
              </a:solidFill>
              <a:ln w="9525">
                <a:noFill/>
                <a:round/>
                <a:headEnd/>
                <a:tailEnd/>
              </a:ln>
            </p:spPr>
            <p:txBody>
              <a:bodyPr/>
              <a:lstStyle/>
              <a:p>
                <a:pPr>
                  <a:defRPr/>
                </a:pPr>
                <a:endParaRPr lang="en-US" kern="0">
                  <a:solidFill>
                    <a:sysClr val="windowText" lastClr="000000"/>
                  </a:solidFill>
                </a:endParaRPr>
              </a:p>
            </p:txBody>
          </p:sp>
          <p:sp>
            <p:nvSpPr>
              <p:cNvPr id="113" name="Freeform 569"/>
              <p:cNvSpPr>
                <a:spLocks/>
              </p:cNvSpPr>
              <p:nvPr/>
            </p:nvSpPr>
            <p:spPr bwMode="gray">
              <a:xfrm>
                <a:off x="3960" y="2168"/>
                <a:ext cx="479" cy="470"/>
              </a:xfrm>
              <a:custGeom>
                <a:avLst/>
                <a:gdLst>
                  <a:gd name="T0" fmla="*/ 177 w 479"/>
                  <a:gd name="T1" fmla="*/ 443 h 470"/>
                  <a:gd name="T2" fmla="*/ 479 w 479"/>
                  <a:gd name="T3" fmla="*/ 0 h 470"/>
                  <a:gd name="T4" fmla="*/ 460 w 479"/>
                  <a:gd name="T5" fmla="*/ 2 h 470"/>
                  <a:gd name="T6" fmla="*/ 141 w 479"/>
                  <a:gd name="T7" fmla="*/ 418 h 470"/>
                  <a:gd name="T8" fmla="*/ 58 w 479"/>
                  <a:gd name="T9" fmla="*/ 426 h 470"/>
                  <a:gd name="T10" fmla="*/ 25 w 479"/>
                  <a:gd name="T11" fmla="*/ 435 h 470"/>
                  <a:gd name="T12" fmla="*/ 166 w 479"/>
                  <a:gd name="T13" fmla="*/ 449 h 470"/>
                  <a:gd name="T14" fmla="*/ 177 w 479"/>
                  <a:gd name="T15" fmla="*/ 443 h 470"/>
                  <a:gd name="T16" fmla="*/ 0 60000 65536"/>
                  <a:gd name="T17" fmla="*/ 0 60000 65536"/>
                  <a:gd name="T18" fmla="*/ 0 60000 65536"/>
                  <a:gd name="T19" fmla="*/ 0 60000 65536"/>
                  <a:gd name="T20" fmla="*/ 0 60000 65536"/>
                  <a:gd name="T21" fmla="*/ 0 60000 65536"/>
                  <a:gd name="T22" fmla="*/ 0 60000 65536"/>
                  <a:gd name="T23" fmla="*/ 0 60000 65536"/>
                  <a:gd name="T24" fmla="*/ 0 w 479"/>
                  <a:gd name="T25" fmla="*/ 0 h 470"/>
                  <a:gd name="T26" fmla="*/ 479 w 479"/>
                  <a:gd name="T27" fmla="*/ 470 h 47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79" h="470">
                    <a:moveTo>
                      <a:pt x="177" y="443"/>
                    </a:moveTo>
                    <a:cubicBezTo>
                      <a:pt x="215" y="410"/>
                      <a:pt x="286" y="286"/>
                      <a:pt x="479" y="0"/>
                    </a:cubicBezTo>
                    <a:cubicBezTo>
                      <a:pt x="479" y="0"/>
                      <a:pt x="471" y="1"/>
                      <a:pt x="460" y="2"/>
                    </a:cubicBezTo>
                    <a:cubicBezTo>
                      <a:pt x="460" y="2"/>
                      <a:pt x="201" y="394"/>
                      <a:pt x="141" y="418"/>
                    </a:cubicBezTo>
                    <a:cubicBezTo>
                      <a:pt x="141" y="418"/>
                      <a:pt x="117" y="435"/>
                      <a:pt x="58" y="426"/>
                    </a:cubicBezTo>
                    <a:cubicBezTo>
                      <a:pt x="0" y="416"/>
                      <a:pt x="25" y="435"/>
                      <a:pt x="25" y="435"/>
                    </a:cubicBezTo>
                    <a:cubicBezTo>
                      <a:pt x="25" y="435"/>
                      <a:pt x="125" y="470"/>
                      <a:pt x="166" y="449"/>
                    </a:cubicBezTo>
                    <a:cubicBezTo>
                      <a:pt x="179" y="442"/>
                      <a:pt x="174" y="446"/>
                      <a:pt x="177" y="443"/>
                    </a:cubicBezTo>
                    <a:close/>
                  </a:path>
                </a:pathLst>
              </a:custGeom>
              <a:solidFill>
                <a:srgbClr val="515E60">
                  <a:alpha val="70195"/>
                </a:srgbClr>
              </a:solidFill>
              <a:ln w="9525">
                <a:noFill/>
                <a:round/>
                <a:headEnd/>
                <a:tailEnd/>
              </a:ln>
            </p:spPr>
            <p:txBody>
              <a:bodyPr/>
              <a:lstStyle/>
              <a:p>
                <a:pPr>
                  <a:defRPr/>
                </a:pPr>
                <a:endParaRPr lang="en-US" kern="0">
                  <a:solidFill>
                    <a:sysClr val="windowText" lastClr="000000"/>
                  </a:solidFill>
                </a:endParaRPr>
              </a:p>
            </p:txBody>
          </p:sp>
          <p:sp>
            <p:nvSpPr>
              <p:cNvPr id="114" name="Freeform 570"/>
              <p:cNvSpPr>
                <a:spLocks/>
              </p:cNvSpPr>
              <p:nvPr/>
            </p:nvSpPr>
            <p:spPr bwMode="gray">
              <a:xfrm>
                <a:off x="3960" y="2159"/>
                <a:ext cx="480" cy="462"/>
              </a:xfrm>
              <a:custGeom>
                <a:avLst/>
                <a:gdLst>
                  <a:gd name="T0" fmla="*/ 0 w 1897"/>
                  <a:gd name="T1" fmla="*/ 0 h 1829"/>
                  <a:gd name="T2" fmla="*/ 0 w 1897"/>
                  <a:gd name="T3" fmla="*/ 0 h 1829"/>
                  <a:gd name="T4" fmla="*/ 0 w 1897"/>
                  <a:gd name="T5" fmla="*/ 0 h 1829"/>
                  <a:gd name="T6" fmla="*/ 0 w 1897"/>
                  <a:gd name="T7" fmla="*/ 0 h 1829"/>
                  <a:gd name="T8" fmla="*/ 0 w 1897"/>
                  <a:gd name="T9" fmla="*/ 0 h 1829"/>
                  <a:gd name="T10" fmla="*/ 0 w 1897"/>
                  <a:gd name="T11" fmla="*/ 0 h 1829"/>
                  <a:gd name="T12" fmla="*/ 0 w 1897"/>
                  <a:gd name="T13" fmla="*/ 0 h 1829"/>
                  <a:gd name="T14" fmla="*/ 0 60000 65536"/>
                  <a:gd name="T15" fmla="*/ 0 60000 65536"/>
                  <a:gd name="T16" fmla="*/ 0 60000 65536"/>
                  <a:gd name="T17" fmla="*/ 0 60000 65536"/>
                  <a:gd name="T18" fmla="*/ 0 60000 65536"/>
                  <a:gd name="T19" fmla="*/ 0 60000 65536"/>
                  <a:gd name="T20" fmla="*/ 0 60000 65536"/>
                  <a:gd name="T21" fmla="*/ 0 w 1897"/>
                  <a:gd name="T22" fmla="*/ 0 h 1829"/>
                  <a:gd name="T23" fmla="*/ 1897 w 1897"/>
                  <a:gd name="T24" fmla="*/ 1829 h 18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97" h="1829">
                    <a:moveTo>
                      <a:pt x="1897" y="42"/>
                    </a:moveTo>
                    <a:cubicBezTo>
                      <a:pt x="1897" y="42"/>
                      <a:pt x="1860" y="0"/>
                      <a:pt x="1818" y="5"/>
                    </a:cubicBezTo>
                    <a:cubicBezTo>
                      <a:pt x="1818" y="5"/>
                      <a:pt x="794" y="1556"/>
                      <a:pt x="557" y="1650"/>
                    </a:cubicBezTo>
                    <a:cubicBezTo>
                      <a:pt x="557" y="1650"/>
                      <a:pt x="462" y="1719"/>
                      <a:pt x="231" y="1682"/>
                    </a:cubicBezTo>
                    <a:cubicBezTo>
                      <a:pt x="0" y="1645"/>
                      <a:pt x="100" y="1719"/>
                      <a:pt x="100" y="1719"/>
                    </a:cubicBezTo>
                    <a:cubicBezTo>
                      <a:pt x="100" y="1719"/>
                      <a:pt x="389" y="1829"/>
                      <a:pt x="552" y="1745"/>
                    </a:cubicBezTo>
                    <a:cubicBezTo>
                      <a:pt x="715" y="1661"/>
                      <a:pt x="778" y="1708"/>
                      <a:pt x="1897" y="42"/>
                    </a:cubicBezTo>
                    <a:close/>
                  </a:path>
                </a:pathLst>
              </a:custGeom>
              <a:gradFill rotWithShape="1">
                <a:gsLst>
                  <a:gs pos="0">
                    <a:srgbClr val="0061B2"/>
                  </a:gs>
                  <a:gs pos="50000">
                    <a:srgbClr val="A9CAE5"/>
                  </a:gs>
                  <a:gs pos="100000">
                    <a:srgbClr val="0061B2"/>
                  </a:gs>
                </a:gsLst>
                <a:lin ang="18900000" scaled="1"/>
              </a:gradFill>
              <a:ln w="9525">
                <a:noFill/>
                <a:round/>
                <a:headEnd/>
                <a:tailEnd/>
              </a:ln>
            </p:spPr>
            <p:txBody>
              <a:bodyPr/>
              <a:lstStyle/>
              <a:p>
                <a:pPr>
                  <a:defRPr/>
                </a:pPr>
                <a:endParaRPr lang="en-US" kern="0">
                  <a:solidFill>
                    <a:sysClr val="windowText" lastClr="000000"/>
                  </a:solidFill>
                </a:endParaRPr>
              </a:p>
            </p:txBody>
          </p:sp>
          <p:sp>
            <p:nvSpPr>
              <p:cNvPr id="115" name="Freeform 571"/>
              <p:cNvSpPr>
                <a:spLocks/>
              </p:cNvSpPr>
              <p:nvPr/>
            </p:nvSpPr>
            <p:spPr bwMode="gray">
              <a:xfrm>
                <a:off x="4300" y="2138"/>
                <a:ext cx="171" cy="129"/>
              </a:xfrm>
              <a:custGeom>
                <a:avLst/>
                <a:gdLst>
                  <a:gd name="T0" fmla="*/ 0 w 674"/>
                  <a:gd name="T1" fmla="*/ 0 h 510"/>
                  <a:gd name="T2" fmla="*/ 0 w 674"/>
                  <a:gd name="T3" fmla="*/ 0 h 510"/>
                  <a:gd name="T4" fmla="*/ 0 w 674"/>
                  <a:gd name="T5" fmla="*/ 0 h 510"/>
                  <a:gd name="T6" fmla="*/ 0 w 674"/>
                  <a:gd name="T7" fmla="*/ 0 h 510"/>
                  <a:gd name="T8" fmla="*/ 0 w 674"/>
                  <a:gd name="T9" fmla="*/ 0 h 510"/>
                  <a:gd name="T10" fmla="*/ 0 60000 65536"/>
                  <a:gd name="T11" fmla="*/ 0 60000 65536"/>
                  <a:gd name="T12" fmla="*/ 0 60000 65536"/>
                  <a:gd name="T13" fmla="*/ 0 60000 65536"/>
                  <a:gd name="T14" fmla="*/ 0 60000 65536"/>
                  <a:gd name="T15" fmla="*/ 0 w 674"/>
                  <a:gd name="T16" fmla="*/ 0 h 510"/>
                  <a:gd name="T17" fmla="*/ 674 w 674"/>
                  <a:gd name="T18" fmla="*/ 510 h 510"/>
                </a:gdLst>
                <a:ahLst/>
                <a:cxnLst>
                  <a:cxn ang="T10">
                    <a:pos x="T0" y="T1"/>
                  </a:cxn>
                  <a:cxn ang="T11">
                    <a:pos x="T2" y="T3"/>
                  </a:cxn>
                  <a:cxn ang="T12">
                    <a:pos x="T4" y="T5"/>
                  </a:cxn>
                  <a:cxn ang="T13">
                    <a:pos x="T6" y="T7"/>
                  </a:cxn>
                  <a:cxn ang="T14">
                    <a:pos x="T8" y="T9"/>
                  </a:cxn>
                </a:cxnLst>
                <a:rect l="T15" t="T16" r="T17" b="T18"/>
                <a:pathLst>
                  <a:path w="674" h="510">
                    <a:moveTo>
                      <a:pt x="309" y="0"/>
                    </a:moveTo>
                    <a:cubicBezTo>
                      <a:pt x="377" y="40"/>
                      <a:pt x="377" y="40"/>
                      <a:pt x="377" y="40"/>
                    </a:cubicBezTo>
                    <a:cubicBezTo>
                      <a:pt x="377" y="40"/>
                      <a:pt x="585" y="122"/>
                      <a:pt x="674" y="181"/>
                    </a:cubicBezTo>
                    <a:cubicBezTo>
                      <a:pt x="0" y="510"/>
                      <a:pt x="0" y="510"/>
                      <a:pt x="0" y="510"/>
                    </a:cubicBezTo>
                    <a:cubicBezTo>
                      <a:pt x="0" y="510"/>
                      <a:pt x="218" y="388"/>
                      <a:pt x="309" y="0"/>
                    </a:cubicBezTo>
                    <a:close/>
                  </a:path>
                </a:pathLst>
              </a:custGeom>
              <a:solidFill>
                <a:srgbClr val="F9E1B1">
                  <a:alpha val="50195"/>
                </a:srgbClr>
              </a:solidFill>
              <a:ln w="9525">
                <a:noFill/>
                <a:round/>
                <a:headEnd/>
                <a:tailEnd/>
              </a:ln>
            </p:spPr>
            <p:txBody>
              <a:bodyPr/>
              <a:lstStyle/>
              <a:p>
                <a:pPr>
                  <a:defRPr/>
                </a:pPr>
                <a:endParaRPr lang="en-US" kern="0">
                  <a:solidFill>
                    <a:sysClr val="windowText" lastClr="000000"/>
                  </a:solidFill>
                </a:endParaRPr>
              </a:p>
            </p:txBody>
          </p:sp>
          <p:sp>
            <p:nvSpPr>
              <p:cNvPr id="116" name="Freeform 572"/>
              <p:cNvSpPr>
                <a:spLocks/>
              </p:cNvSpPr>
              <p:nvPr/>
            </p:nvSpPr>
            <p:spPr bwMode="gray">
              <a:xfrm>
                <a:off x="3683" y="2506"/>
                <a:ext cx="338" cy="159"/>
              </a:xfrm>
              <a:custGeom>
                <a:avLst/>
                <a:gdLst>
                  <a:gd name="T0" fmla="*/ 252 w 338"/>
                  <a:gd name="T1" fmla="*/ 0 h 159"/>
                  <a:gd name="T2" fmla="*/ 338 w 338"/>
                  <a:gd name="T3" fmla="*/ 84 h 159"/>
                  <a:gd name="T4" fmla="*/ 81 w 338"/>
                  <a:gd name="T5" fmla="*/ 159 h 159"/>
                  <a:gd name="T6" fmla="*/ 0 w 338"/>
                  <a:gd name="T7" fmla="*/ 71 h 159"/>
                  <a:gd name="T8" fmla="*/ 252 w 338"/>
                  <a:gd name="T9" fmla="*/ 0 h 159"/>
                  <a:gd name="T10" fmla="*/ 0 60000 65536"/>
                  <a:gd name="T11" fmla="*/ 0 60000 65536"/>
                  <a:gd name="T12" fmla="*/ 0 60000 65536"/>
                  <a:gd name="T13" fmla="*/ 0 60000 65536"/>
                  <a:gd name="T14" fmla="*/ 0 60000 65536"/>
                  <a:gd name="T15" fmla="*/ 0 w 338"/>
                  <a:gd name="T16" fmla="*/ 0 h 159"/>
                  <a:gd name="T17" fmla="*/ 338 w 338"/>
                  <a:gd name="T18" fmla="*/ 159 h 159"/>
                </a:gdLst>
                <a:ahLst/>
                <a:cxnLst>
                  <a:cxn ang="T10">
                    <a:pos x="T0" y="T1"/>
                  </a:cxn>
                  <a:cxn ang="T11">
                    <a:pos x="T2" y="T3"/>
                  </a:cxn>
                  <a:cxn ang="T12">
                    <a:pos x="T4" y="T5"/>
                  </a:cxn>
                  <a:cxn ang="T13">
                    <a:pos x="T6" y="T7"/>
                  </a:cxn>
                  <a:cxn ang="T14">
                    <a:pos x="T8" y="T9"/>
                  </a:cxn>
                </a:cxnLst>
                <a:rect l="T15" t="T16" r="T17" b="T18"/>
                <a:pathLst>
                  <a:path w="338" h="159">
                    <a:moveTo>
                      <a:pt x="252" y="0"/>
                    </a:moveTo>
                    <a:lnTo>
                      <a:pt x="338" y="84"/>
                    </a:lnTo>
                    <a:lnTo>
                      <a:pt x="81" y="159"/>
                    </a:lnTo>
                    <a:lnTo>
                      <a:pt x="0" y="71"/>
                    </a:lnTo>
                    <a:lnTo>
                      <a:pt x="252" y="0"/>
                    </a:lnTo>
                    <a:close/>
                  </a:path>
                </a:pathLst>
              </a:custGeom>
              <a:noFill/>
              <a:ln w="4763" cap="flat">
                <a:solidFill>
                  <a:srgbClr val="000000"/>
                </a:solidFill>
                <a:prstDash val="solid"/>
                <a:miter lim="800000"/>
                <a:headEnd/>
                <a:tailEnd/>
              </a:ln>
            </p:spPr>
            <p:txBody>
              <a:bodyPr/>
              <a:lstStyle/>
              <a:p>
                <a:pPr>
                  <a:defRPr/>
                </a:pPr>
                <a:endParaRPr lang="en-US" kern="0">
                  <a:solidFill>
                    <a:sysClr val="windowText" lastClr="000000"/>
                  </a:solidFill>
                </a:endParaRPr>
              </a:p>
            </p:txBody>
          </p:sp>
          <p:sp>
            <p:nvSpPr>
              <p:cNvPr id="117" name="Freeform 573"/>
              <p:cNvSpPr>
                <a:spLocks/>
              </p:cNvSpPr>
              <p:nvPr/>
            </p:nvSpPr>
            <p:spPr bwMode="gray">
              <a:xfrm>
                <a:off x="3687" y="2508"/>
                <a:ext cx="330" cy="155"/>
              </a:xfrm>
              <a:custGeom>
                <a:avLst/>
                <a:gdLst>
                  <a:gd name="T0" fmla="*/ 246 w 330"/>
                  <a:gd name="T1" fmla="*/ 0 h 155"/>
                  <a:gd name="T2" fmla="*/ 330 w 330"/>
                  <a:gd name="T3" fmla="*/ 81 h 155"/>
                  <a:gd name="T4" fmla="*/ 79 w 330"/>
                  <a:gd name="T5" fmla="*/ 155 h 155"/>
                  <a:gd name="T6" fmla="*/ 0 w 330"/>
                  <a:gd name="T7" fmla="*/ 69 h 155"/>
                  <a:gd name="T8" fmla="*/ 246 w 330"/>
                  <a:gd name="T9" fmla="*/ 0 h 155"/>
                  <a:gd name="T10" fmla="*/ 0 60000 65536"/>
                  <a:gd name="T11" fmla="*/ 0 60000 65536"/>
                  <a:gd name="T12" fmla="*/ 0 60000 65536"/>
                  <a:gd name="T13" fmla="*/ 0 60000 65536"/>
                  <a:gd name="T14" fmla="*/ 0 60000 65536"/>
                  <a:gd name="T15" fmla="*/ 0 w 330"/>
                  <a:gd name="T16" fmla="*/ 0 h 155"/>
                  <a:gd name="T17" fmla="*/ 330 w 330"/>
                  <a:gd name="T18" fmla="*/ 155 h 155"/>
                </a:gdLst>
                <a:ahLst/>
                <a:cxnLst>
                  <a:cxn ang="T10">
                    <a:pos x="T0" y="T1"/>
                  </a:cxn>
                  <a:cxn ang="T11">
                    <a:pos x="T2" y="T3"/>
                  </a:cxn>
                  <a:cxn ang="T12">
                    <a:pos x="T4" y="T5"/>
                  </a:cxn>
                  <a:cxn ang="T13">
                    <a:pos x="T6" y="T7"/>
                  </a:cxn>
                  <a:cxn ang="T14">
                    <a:pos x="T8" y="T9"/>
                  </a:cxn>
                </a:cxnLst>
                <a:rect l="T15" t="T16" r="T17" b="T18"/>
                <a:pathLst>
                  <a:path w="330" h="155">
                    <a:moveTo>
                      <a:pt x="246" y="0"/>
                    </a:moveTo>
                    <a:lnTo>
                      <a:pt x="330" y="81"/>
                    </a:lnTo>
                    <a:lnTo>
                      <a:pt x="79" y="155"/>
                    </a:lnTo>
                    <a:lnTo>
                      <a:pt x="0" y="69"/>
                    </a:lnTo>
                    <a:lnTo>
                      <a:pt x="246" y="0"/>
                    </a:lnTo>
                    <a:close/>
                  </a:path>
                </a:pathLst>
              </a:custGeom>
              <a:noFill/>
              <a:ln w="4763" cap="flat">
                <a:solidFill>
                  <a:srgbClr val="BABABA"/>
                </a:solidFill>
                <a:prstDash val="solid"/>
                <a:miter lim="800000"/>
                <a:headEnd/>
                <a:tailEnd/>
              </a:ln>
            </p:spPr>
            <p:txBody>
              <a:bodyPr/>
              <a:lstStyle/>
              <a:p>
                <a:pPr>
                  <a:defRPr/>
                </a:pPr>
                <a:endParaRPr lang="en-US" kern="0">
                  <a:solidFill>
                    <a:sysClr val="windowText" lastClr="000000"/>
                  </a:solidFill>
                </a:endParaRPr>
              </a:p>
            </p:txBody>
          </p:sp>
          <p:sp>
            <p:nvSpPr>
              <p:cNvPr id="118" name="Freeform 574"/>
              <p:cNvSpPr>
                <a:spLocks/>
              </p:cNvSpPr>
              <p:nvPr/>
            </p:nvSpPr>
            <p:spPr bwMode="gray">
              <a:xfrm>
                <a:off x="3690" y="2510"/>
                <a:ext cx="323" cy="150"/>
              </a:xfrm>
              <a:custGeom>
                <a:avLst/>
                <a:gdLst>
                  <a:gd name="T0" fmla="*/ 242 w 323"/>
                  <a:gd name="T1" fmla="*/ 0 h 150"/>
                  <a:gd name="T2" fmla="*/ 323 w 323"/>
                  <a:gd name="T3" fmla="*/ 78 h 150"/>
                  <a:gd name="T4" fmla="*/ 77 w 323"/>
                  <a:gd name="T5" fmla="*/ 150 h 150"/>
                  <a:gd name="T6" fmla="*/ 0 w 323"/>
                  <a:gd name="T7" fmla="*/ 69 h 150"/>
                  <a:gd name="T8" fmla="*/ 242 w 323"/>
                  <a:gd name="T9" fmla="*/ 0 h 150"/>
                  <a:gd name="T10" fmla="*/ 0 60000 65536"/>
                  <a:gd name="T11" fmla="*/ 0 60000 65536"/>
                  <a:gd name="T12" fmla="*/ 0 60000 65536"/>
                  <a:gd name="T13" fmla="*/ 0 60000 65536"/>
                  <a:gd name="T14" fmla="*/ 0 60000 65536"/>
                  <a:gd name="T15" fmla="*/ 0 w 323"/>
                  <a:gd name="T16" fmla="*/ 0 h 150"/>
                  <a:gd name="T17" fmla="*/ 323 w 323"/>
                  <a:gd name="T18" fmla="*/ 150 h 150"/>
                </a:gdLst>
                <a:ahLst/>
                <a:cxnLst>
                  <a:cxn ang="T10">
                    <a:pos x="T0" y="T1"/>
                  </a:cxn>
                  <a:cxn ang="T11">
                    <a:pos x="T2" y="T3"/>
                  </a:cxn>
                  <a:cxn ang="T12">
                    <a:pos x="T4" y="T5"/>
                  </a:cxn>
                  <a:cxn ang="T13">
                    <a:pos x="T6" y="T7"/>
                  </a:cxn>
                  <a:cxn ang="T14">
                    <a:pos x="T8" y="T9"/>
                  </a:cxn>
                </a:cxnLst>
                <a:rect l="T15" t="T16" r="T17" b="T18"/>
                <a:pathLst>
                  <a:path w="323" h="150">
                    <a:moveTo>
                      <a:pt x="242" y="0"/>
                    </a:moveTo>
                    <a:lnTo>
                      <a:pt x="323" y="78"/>
                    </a:lnTo>
                    <a:lnTo>
                      <a:pt x="77" y="150"/>
                    </a:lnTo>
                    <a:lnTo>
                      <a:pt x="0" y="69"/>
                    </a:lnTo>
                    <a:lnTo>
                      <a:pt x="242" y="0"/>
                    </a:lnTo>
                    <a:close/>
                  </a:path>
                </a:pathLst>
              </a:custGeom>
              <a:noFill/>
              <a:ln w="4763" cap="flat">
                <a:solidFill>
                  <a:srgbClr val="99D5DD"/>
                </a:solidFill>
                <a:prstDash val="solid"/>
                <a:miter lim="800000"/>
                <a:headEnd/>
                <a:tailEnd/>
              </a:ln>
            </p:spPr>
            <p:txBody>
              <a:bodyPr/>
              <a:lstStyle/>
              <a:p>
                <a:pPr>
                  <a:defRPr/>
                </a:pPr>
                <a:endParaRPr lang="en-US" kern="0">
                  <a:solidFill>
                    <a:sysClr val="windowText" lastClr="000000"/>
                  </a:solidFill>
                </a:endParaRPr>
              </a:p>
            </p:txBody>
          </p:sp>
          <p:sp>
            <p:nvSpPr>
              <p:cNvPr id="119" name="Freeform 575"/>
              <p:cNvSpPr>
                <a:spLocks/>
              </p:cNvSpPr>
              <p:nvPr/>
            </p:nvSpPr>
            <p:spPr bwMode="gray">
              <a:xfrm>
                <a:off x="3694" y="2512"/>
                <a:ext cx="314" cy="145"/>
              </a:xfrm>
              <a:custGeom>
                <a:avLst/>
                <a:gdLst>
                  <a:gd name="T0" fmla="*/ 236 w 314"/>
                  <a:gd name="T1" fmla="*/ 0 h 145"/>
                  <a:gd name="T2" fmla="*/ 314 w 314"/>
                  <a:gd name="T3" fmla="*/ 75 h 145"/>
                  <a:gd name="T4" fmla="*/ 73 w 314"/>
                  <a:gd name="T5" fmla="*/ 145 h 145"/>
                  <a:gd name="T6" fmla="*/ 0 w 314"/>
                  <a:gd name="T7" fmla="*/ 67 h 145"/>
                  <a:gd name="T8" fmla="*/ 236 w 314"/>
                  <a:gd name="T9" fmla="*/ 0 h 145"/>
                  <a:gd name="T10" fmla="*/ 0 60000 65536"/>
                  <a:gd name="T11" fmla="*/ 0 60000 65536"/>
                  <a:gd name="T12" fmla="*/ 0 60000 65536"/>
                  <a:gd name="T13" fmla="*/ 0 60000 65536"/>
                  <a:gd name="T14" fmla="*/ 0 60000 65536"/>
                  <a:gd name="T15" fmla="*/ 0 w 314"/>
                  <a:gd name="T16" fmla="*/ 0 h 145"/>
                  <a:gd name="T17" fmla="*/ 314 w 314"/>
                  <a:gd name="T18" fmla="*/ 145 h 145"/>
                </a:gdLst>
                <a:ahLst/>
                <a:cxnLst>
                  <a:cxn ang="T10">
                    <a:pos x="T0" y="T1"/>
                  </a:cxn>
                  <a:cxn ang="T11">
                    <a:pos x="T2" y="T3"/>
                  </a:cxn>
                  <a:cxn ang="T12">
                    <a:pos x="T4" y="T5"/>
                  </a:cxn>
                  <a:cxn ang="T13">
                    <a:pos x="T6" y="T7"/>
                  </a:cxn>
                  <a:cxn ang="T14">
                    <a:pos x="T8" y="T9"/>
                  </a:cxn>
                </a:cxnLst>
                <a:rect l="T15" t="T16" r="T17" b="T18"/>
                <a:pathLst>
                  <a:path w="314" h="145">
                    <a:moveTo>
                      <a:pt x="236" y="0"/>
                    </a:moveTo>
                    <a:lnTo>
                      <a:pt x="314" y="75"/>
                    </a:lnTo>
                    <a:lnTo>
                      <a:pt x="73" y="145"/>
                    </a:lnTo>
                    <a:lnTo>
                      <a:pt x="0" y="67"/>
                    </a:lnTo>
                    <a:lnTo>
                      <a:pt x="236" y="0"/>
                    </a:lnTo>
                    <a:close/>
                  </a:path>
                </a:pathLst>
              </a:custGeom>
              <a:solidFill>
                <a:srgbClr val="BBF7FC"/>
              </a:solidFill>
              <a:ln w="4763" cap="flat">
                <a:solidFill>
                  <a:srgbClr val="FFFFFF"/>
                </a:solidFill>
                <a:prstDash val="solid"/>
                <a:miter lim="800000"/>
                <a:headEnd/>
                <a:tailEnd/>
              </a:ln>
            </p:spPr>
            <p:txBody>
              <a:bodyPr/>
              <a:lstStyle/>
              <a:p>
                <a:pPr>
                  <a:defRPr/>
                </a:pPr>
                <a:endParaRPr lang="en-US" kern="0">
                  <a:solidFill>
                    <a:sysClr val="windowText" lastClr="000000"/>
                  </a:solidFill>
                </a:endParaRPr>
              </a:p>
            </p:txBody>
          </p:sp>
          <p:sp>
            <p:nvSpPr>
              <p:cNvPr id="120" name="Freeform 576"/>
              <p:cNvSpPr>
                <a:spLocks/>
              </p:cNvSpPr>
              <p:nvPr/>
            </p:nvSpPr>
            <p:spPr bwMode="gray">
              <a:xfrm>
                <a:off x="3765" y="2564"/>
                <a:ext cx="70" cy="59"/>
              </a:xfrm>
              <a:custGeom>
                <a:avLst/>
                <a:gdLst>
                  <a:gd name="T0" fmla="*/ 0 w 276"/>
                  <a:gd name="T1" fmla="*/ 0 h 235"/>
                  <a:gd name="T2" fmla="*/ 0 w 276"/>
                  <a:gd name="T3" fmla="*/ 0 h 235"/>
                  <a:gd name="T4" fmla="*/ 0 w 276"/>
                  <a:gd name="T5" fmla="*/ 0 h 235"/>
                  <a:gd name="T6" fmla="*/ 0 w 276"/>
                  <a:gd name="T7" fmla="*/ 0 h 235"/>
                  <a:gd name="T8" fmla="*/ 0 w 276"/>
                  <a:gd name="T9" fmla="*/ 0 h 235"/>
                  <a:gd name="T10" fmla="*/ 0 w 276"/>
                  <a:gd name="T11" fmla="*/ 0 h 235"/>
                  <a:gd name="T12" fmla="*/ 0 w 276"/>
                  <a:gd name="T13" fmla="*/ 0 h 235"/>
                  <a:gd name="T14" fmla="*/ 0 w 276"/>
                  <a:gd name="T15" fmla="*/ 0 h 235"/>
                  <a:gd name="T16" fmla="*/ 0 60000 65536"/>
                  <a:gd name="T17" fmla="*/ 0 60000 65536"/>
                  <a:gd name="T18" fmla="*/ 0 60000 65536"/>
                  <a:gd name="T19" fmla="*/ 0 60000 65536"/>
                  <a:gd name="T20" fmla="*/ 0 60000 65536"/>
                  <a:gd name="T21" fmla="*/ 0 60000 65536"/>
                  <a:gd name="T22" fmla="*/ 0 60000 65536"/>
                  <a:gd name="T23" fmla="*/ 0 60000 65536"/>
                  <a:gd name="T24" fmla="*/ 0 w 276"/>
                  <a:gd name="T25" fmla="*/ 0 h 235"/>
                  <a:gd name="T26" fmla="*/ 276 w 276"/>
                  <a:gd name="T27" fmla="*/ 235 h 2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6" h="235">
                    <a:moveTo>
                      <a:pt x="251" y="231"/>
                    </a:moveTo>
                    <a:cubicBezTo>
                      <a:pt x="231" y="235"/>
                      <a:pt x="206" y="227"/>
                      <a:pt x="194" y="215"/>
                    </a:cubicBezTo>
                    <a:cubicBezTo>
                      <a:pt x="12" y="30"/>
                      <a:pt x="12" y="30"/>
                      <a:pt x="12" y="30"/>
                    </a:cubicBezTo>
                    <a:cubicBezTo>
                      <a:pt x="0" y="18"/>
                      <a:pt x="6" y="6"/>
                      <a:pt x="25" y="3"/>
                    </a:cubicBezTo>
                    <a:cubicBezTo>
                      <a:pt x="25" y="3"/>
                      <a:pt x="25" y="3"/>
                      <a:pt x="25" y="3"/>
                    </a:cubicBezTo>
                    <a:cubicBezTo>
                      <a:pt x="44" y="0"/>
                      <a:pt x="70" y="7"/>
                      <a:pt x="82" y="19"/>
                    </a:cubicBezTo>
                    <a:cubicBezTo>
                      <a:pt x="264" y="204"/>
                      <a:pt x="264" y="204"/>
                      <a:pt x="264" y="204"/>
                    </a:cubicBezTo>
                    <a:cubicBezTo>
                      <a:pt x="276" y="216"/>
                      <a:pt x="270" y="228"/>
                      <a:pt x="251" y="231"/>
                    </a:cubicBezTo>
                    <a:close/>
                  </a:path>
                </a:pathLst>
              </a:custGeom>
              <a:solidFill>
                <a:srgbClr val="76B6B7"/>
              </a:solidFill>
              <a:ln w="9525">
                <a:noFill/>
                <a:round/>
                <a:headEnd/>
                <a:tailEnd/>
              </a:ln>
            </p:spPr>
            <p:txBody>
              <a:bodyPr/>
              <a:lstStyle/>
              <a:p>
                <a:pPr>
                  <a:defRPr/>
                </a:pPr>
                <a:endParaRPr lang="en-US" kern="0">
                  <a:solidFill>
                    <a:sysClr val="windowText" lastClr="000000"/>
                  </a:solidFill>
                </a:endParaRPr>
              </a:p>
            </p:txBody>
          </p:sp>
          <p:sp>
            <p:nvSpPr>
              <p:cNvPr id="121" name="Freeform 577"/>
              <p:cNvSpPr>
                <a:spLocks/>
              </p:cNvSpPr>
              <p:nvPr/>
            </p:nvSpPr>
            <p:spPr bwMode="gray">
              <a:xfrm>
                <a:off x="3732" y="2570"/>
                <a:ext cx="55" cy="47"/>
              </a:xfrm>
              <a:custGeom>
                <a:avLst/>
                <a:gdLst>
                  <a:gd name="T0" fmla="*/ 0 w 218"/>
                  <a:gd name="T1" fmla="*/ 0 h 188"/>
                  <a:gd name="T2" fmla="*/ 0 w 218"/>
                  <a:gd name="T3" fmla="*/ 0 h 188"/>
                  <a:gd name="T4" fmla="*/ 0 w 218"/>
                  <a:gd name="T5" fmla="*/ 0 h 188"/>
                  <a:gd name="T6" fmla="*/ 0 w 218"/>
                  <a:gd name="T7" fmla="*/ 0 h 188"/>
                  <a:gd name="T8" fmla="*/ 0 w 218"/>
                  <a:gd name="T9" fmla="*/ 0 h 188"/>
                  <a:gd name="T10" fmla="*/ 0 w 218"/>
                  <a:gd name="T11" fmla="*/ 0 h 188"/>
                  <a:gd name="T12" fmla="*/ 0 w 218"/>
                  <a:gd name="T13" fmla="*/ 0 h 188"/>
                  <a:gd name="T14" fmla="*/ 0 w 218"/>
                  <a:gd name="T15" fmla="*/ 0 h 188"/>
                  <a:gd name="T16" fmla="*/ 0 60000 65536"/>
                  <a:gd name="T17" fmla="*/ 0 60000 65536"/>
                  <a:gd name="T18" fmla="*/ 0 60000 65536"/>
                  <a:gd name="T19" fmla="*/ 0 60000 65536"/>
                  <a:gd name="T20" fmla="*/ 0 60000 65536"/>
                  <a:gd name="T21" fmla="*/ 0 60000 65536"/>
                  <a:gd name="T22" fmla="*/ 0 60000 65536"/>
                  <a:gd name="T23" fmla="*/ 0 60000 65536"/>
                  <a:gd name="T24" fmla="*/ 0 w 218"/>
                  <a:gd name="T25" fmla="*/ 0 h 188"/>
                  <a:gd name="T26" fmla="*/ 218 w 218"/>
                  <a:gd name="T27" fmla="*/ 188 h 1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8" h="188">
                    <a:moveTo>
                      <a:pt x="194" y="183"/>
                    </a:moveTo>
                    <a:cubicBezTo>
                      <a:pt x="177" y="188"/>
                      <a:pt x="155" y="184"/>
                      <a:pt x="146" y="175"/>
                    </a:cubicBezTo>
                    <a:cubicBezTo>
                      <a:pt x="9" y="32"/>
                      <a:pt x="9" y="32"/>
                      <a:pt x="9" y="32"/>
                    </a:cubicBezTo>
                    <a:cubicBezTo>
                      <a:pt x="0" y="22"/>
                      <a:pt x="6" y="11"/>
                      <a:pt x="24" y="6"/>
                    </a:cubicBezTo>
                    <a:cubicBezTo>
                      <a:pt x="24" y="6"/>
                      <a:pt x="24" y="6"/>
                      <a:pt x="24" y="6"/>
                    </a:cubicBezTo>
                    <a:cubicBezTo>
                      <a:pt x="41" y="0"/>
                      <a:pt x="62" y="4"/>
                      <a:pt x="71" y="13"/>
                    </a:cubicBezTo>
                    <a:cubicBezTo>
                      <a:pt x="209" y="156"/>
                      <a:pt x="209" y="156"/>
                      <a:pt x="209" y="156"/>
                    </a:cubicBezTo>
                    <a:cubicBezTo>
                      <a:pt x="218" y="166"/>
                      <a:pt x="211" y="177"/>
                      <a:pt x="194" y="183"/>
                    </a:cubicBezTo>
                    <a:close/>
                  </a:path>
                </a:pathLst>
              </a:custGeom>
              <a:solidFill>
                <a:srgbClr val="76B6B7"/>
              </a:solidFill>
              <a:ln w="9525">
                <a:noFill/>
                <a:round/>
                <a:headEnd/>
                <a:tailEnd/>
              </a:ln>
            </p:spPr>
            <p:txBody>
              <a:bodyPr/>
              <a:lstStyle/>
              <a:p>
                <a:pPr>
                  <a:defRPr/>
                </a:pPr>
                <a:endParaRPr lang="en-US" kern="0">
                  <a:solidFill>
                    <a:sysClr val="windowText" lastClr="000000"/>
                  </a:solidFill>
                </a:endParaRPr>
              </a:p>
            </p:txBody>
          </p:sp>
          <p:sp>
            <p:nvSpPr>
              <p:cNvPr id="122" name="Freeform 578"/>
              <p:cNvSpPr>
                <a:spLocks/>
              </p:cNvSpPr>
              <p:nvPr/>
            </p:nvSpPr>
            <p:spPr bwMode="gray">
              <a:xfrm>
                <a:off x="3809" y="2528"/>
                <a:ext cx="148" cy="73"/>
              </a:xfrm>
              <a:custGeom>
                <a:avLst/>
                <a:gdLst>
                  <a:gd name="T0" fmla="*/ 42 w 148"/>
                  <a:gd name="T1" fmla="*/ 73 h 73"/>
                  <a:gd name="T2" fmla="*/ 0 w 148"/>
                  <a:gd name="T3" fmla="*/ 29 h 73"/>
                  <a:gd name="T4" fmla="*/ 106 w 148"/>
                  <a:gd name="T5" fmla="*/ 0 h 73"/>
                  <a:gd name="T6" fmla="*/ 148 w 148"/>
                  <a:gd name="T7" fmla="*/ 43 h 73"/>
                  <a:gd name="T8" fmla="*/ 42 w 148"/>
                  <a:gd name="T9" fmla="*/ 73 h 73"/>
                  <a:gd name="T10" fmla="*/ 0 60000 65536"/>
                  <a:gd name="T11" fmla="*/ 0 60000 65536"/>
                  <a:gd name="T12" fmla="*/ 0 60000 65536"/>
                  <a:gd name="T13" fmla="*/ 0 60000 65536"/>
                  <a:gd name="T14" fmla="*/ 0 60000 65536"/>
                  <a:gd name="T15" fmla="*/ 0 w 148"/>
                  <a:gd name="T16" fmla="*/ 0 h 73"/>
                  <a:gd name="T17" fmla="*/ 148 w 148"/>
                  <a:gd name="T18" fmla="*/ 73 h 73"/>
                </a:gdLst>
                <a:ahLst/>
                <a:cxnLst>
                  <a:cxn ang="T10">
                    <a:pos x="T0" y="T1"/>
                  </a:cxn>
                  <a:cxn ang="T11">
                    <a:pos x="T2" y="T3"/>
                  </a:cxn>
                  <a:cxn ang="T12">
                    <a:pos x="T4" y="T5"/>
                  </a:cxn>
                  <a:cxn ang="T13">
                    <a:pos x="T6" y="T7"/>
                  </a:cxn>
                  <a:cxn ang="T14">
                    <a:pos x="T8" y="T9"/>
                  </a:cxn>
                </a:cxnLst>
                <a:rect l="T15" t="T16" r="T17" b="T18"/>
                <a:pathLst>
                  <a:path w="148" h="73">
                    <a:moveTo>
                      <a:pt x="42" y="73"/>
                    </a:moveTo>
                    <a:lnTo>
                      <a:pt x="0" y="29"/>
                    </a:lnTo>
                    <a:lnTo>
                      <a:pt x="106" y="0"/>
                    </a:lnTo>
                    <a:lnTo>
                      <a:pt x="148" y="43"/>
                    </a:lnTo>
                    <a:lnTo>
                      <a:pt x="42" y="73"/>
                    </a:lnTo>
                    <a:close/>
                  </a:path>
                </a:pathLst>
              </a:custGeom>
              <a:solidFill>
                <a:srgbClr val="76B6B7"/>
              </a:solidFill>
              <a:ln w="9525">
                <a:noFill/>
                <a:round/>
                <a:headEnd/>
                <a:tailEnd/>
              </a:ln>
            </p:spPr>
            <p:txBody>
              <a:bodyPr/>
              <a:lstStyle/>
              <a:p>
                <a:pPr>
                  <a:defRPr/>
                </a:pPr>
                <a:endParaRPr lang="en-US" kern="0">
                  <a:solidFill>
                    <a:sysClr val="windowText" lastClr="000000"/>
                  </a:solidFill>
                </a:endParaRPr>
              </a:p>
            </p:txBody>
          </p:sp>
          <p:sp>
            <p:nvSpPr>
              <p:cNvPr id="123" name="Freeform 579"/>
              <p:cNvSpPr>
                <a:spLocks/>
              </p:cNvSpPr>
              <p:nvPr/>
            </p:nvSpPr>
            <p:spPr bwMode="gray">
              <a:xfrm>
                <a:off x="3821" y="2534"/>
                <a:ext cx="124" cy="61"/>
              </a:xfrm>
              <a:custGeom>
                <a:avLst/>
                <a:gdLst>
                  <a:gd name="T0" fmla="*/ 35 w 124"/>
                  <a:gd name="T1" fmla="*/ 61 h 61"/>
                  <a:gd name="T2" fmla="*/ 0 w 124"/>
                  <a:gd name="T3" fmla="*/ 24 h 61"/>
                  <a:gd name="T4" fmla="*/ 89 w 124"/>
                  <a:gd name="T5" fmla="*/ 0 h 61"/>
                  <a:gd name="T6" fmla="*/ 124 w 124"/>
                  <a:gd name="T7" fmla="*/ 35 h 61"/>
                  <a:gd name="T8" fmla="*/ 35 w 124"/>
                  <a:gd name="T9" fmla="*/ 61 h 61"/>
                  <a:gd name="T10" fmla="*/ 0 60000 65536"/>
                  <a:gd name="T11" fmla="*/ 0 60000 65536"/>
                  <a:gd name="T12" fmla="*/ 0 60000 65536"/>
                  <a:gd name="T13" fmla="*/ 0 60000 65536"/>
                  <a:gd name="T14" fmla="*/ 0 60000 65536"/>
                  <a:gd name="T15" fmla="*/ 0 w 124"/>
                  <a:gd name="T16" fmla="*/ 0 h 61"/>
                  <a:gd name="T17" fmla="*/ 124 w 124"/>
                  <a:gd name="T18" fmla="*/ 61 h 61"/>
                </a:gdLst>
                <a:ahLst/>
                <a:cxnLst>
                  <a:cxn ang="T10">
                    <a:pos x="T0" y="T1"/>
                  </a:cxn>
                  <a:cxn ang="T11">
                    <a:pos x="T2" y="T3"/>
                  </a:cxn>
                  <a:cxn ang="T12">
                    <a:pos x="T4" y="T5"/>
                  </a:cxn>
                  <a:cxn ang="T13">
                    <a:pos x="T6" y="T7"/>
                  </a:cxn>
                  <a:cxn ang="T14">
                    <a:pos x="T8" y="T9"/>
                  </a:cxn>
                </a:cxnLst>
                <a:rect l="T15" t="T16" r="T17" b="T18"/>
                <a:pathLst>
                  <a:path w="124" h="61">
                    <a:moveTo>
                      <a:pt x="35" y="61"/>
                    </a:moveTo>
                    <a:lnTo>
                      <a:pt x="0" y="24"/>
                    </a:lnTo>
                    <a:lnTo>
                      <a:pt x="89" y="0"/>
                    </a:lnTo>
                    <a:lnTo>
                      <a:pt x="124" y="35"/>
                    </a:lnTo>
                    <a:lnTo>
                      <a:pt x="35" y="61"/>
                    </a:lnTo>
                    <a:close/>
                  </a:path>
                </a:pathLst>
              </a:custGeom>
              <a:solidFill>
                <a:srgbClr val="D1D9FB"/>
              </a:solidFill>
              <a:ln w="9525">
                <a:noFill/>
                <a:round/>
                <a:headEnd/>
                <a:tailEnd/>
              </a:ln>
            </p:spPr>
            <p:txBody>
              <a:bodyPr/>
              <a:lstStyle/>
              <a:p>
                <a:pPr>
                  <a:defRPr/>
                </a:pPr>
                <a:endParaRPr lang="en-US" kern="0">
                  <a:solidFill>
                    <a:sysClr val="windowText" lastClr="000000"/>
                  </a:solidFill>
                </a:endParaRPr>
              </a:p>
            </p:txBody>
          </p:sp>
          <p:sp>
            <p:nvSpPr>
              <p:cNvPr id="124" name="Freeform 580"/>
              <p:cNvSpPr>
                <a:spLocks/>
              </p:cNvSpPr>
              <p:nvPr/>
            </p:nvSpPr>
            <p:spPr bwMode="gray">
              <a:xfrm>
                <a:off x="3821" y="2544"/>
                <a:ext cx="98" cy="51"/>
              </a:xfrm>
              <a:custGeom>
                <a:avLst/>
                <a:gdLst>
                  <a:gd name="T0" fmla="*/ 0 w 387"/>
                  <a:gd name="T1" fmla="*/ 0 h 200"/>
                  <a:gd name="T2" fmla="*/ 0 w 387"/>
                  <a:gd name="T3" fmla="*/ 0 h 200"/>
                  <a:gd name="T4" fmla="*/ 0 w 387"/>
                  <a:gd name="T5" fmla="*/ 0 h 200"/>
                  <a:gd name="T6" fmla="*/ 0 w 387"/>
                  <a:gd name="T7" fmla="*/ 0 h 200"/>
                  <a:gd name="T8" fmla="*/ 0 w 387"/>
                  <a:gd name="T9" fmla="*/ 0 h 200"/>
                  <a:gd name="T10" fmla="*/ 0 w 387"/>
                  <a:gd name="T11" fmla="*/ 0 h 200"/>
                  <a:gd name="T12" fmla="*/ 0 w 387"/>
                  <a:gd name="T13" fmla="*/ 0 h 200"/>
                  <a:gd name="T14" fmla="*/ 0 w 387"/>
                  <a:gd name="T15" fmla="*/ 0 h 200"/>
                  <a:gd name="T16" fmla="*/ 0 60000 65536"/>
                  <a:gd name="T17" fmla="*/ 0 60000 65536"/>
                  <a:gd name="T18" fmla="*/ 0 60000 65536"/>
                  <a:gd name="T19" fmla="*/ 0 60000 65536"/>
                  <a:gd name="T20" fmla="*/ 0 60000 65536"/>
                  <a:gd name="T21" fmla="*/ 0 60000 65536"/>
                  <a:gd name="T22" fmla="*/ 0 60000 65536"/>
                  <a:gd name="T23" fmla="*/ 0 60000 65536"/>
                  <a:gd name="T24" fmla="*/ 0 w 387"/>
                  <a:gd name="T25" fmla="*/ 0 h 200"/>
                  <a:gd name="T26" fmla="*/ 387 w 387"/>
                  <a:gd name="T27" fmla="*/ 200 h 2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7" h="200">
                    <a:moveTo>
                      <a:pt x="148" y="29"/>
                    </a:moveTo>
                    <a:cubicBezTo>
                      <a:pt x="148" y="29"/>
                      <a:pt x="213" y="37"/>
                      <a:pt x="231" y="31"/>
                    </a:cubicBezTo>
                    <a:cubicBezTo>
                      <a:pt x="248" y="24"/>
                      <a:pt x="387" y="0"/>
                      <a:pt x="352" y="72"/>
                    </a:cubicBezTo>
                    <a:cubicBezTo>
                      <a:pt x="329" y="119"/>
                      <a:pt x="295" y="109"/>
                      <a:pt x="276" y="116"/>
                    </a:cubicBezTo>
                    <a:cubicBezTo>
                      <a:pt x="257" y="123"/>
                      <a:pt x="276" y="141"/>
                      <a:pt x="276" y="141"/>
                    </a:cubicBezTo>
                    <a:cubicBezTo>
                      <a:pt x="276" y="141"/>
                      <a:pt x="249" y="173"/>
                      <a:pt x="138" y="200"/>
                    </a:cubicBezTo>
                    <a:cubicBezTo>
                      <a:pt x="0" y="53"/>
                      <a:pt x="0" y="53"/>
                      <a:pt x="0" y="53"/>
                    </a:cubicBezTo>
                    <a:cubicBezTo>
                      <a:pt x="0" y="53"/>
                      <a:pt x="115" y="17"/>
                      <a:pt x="148" y="29"/>
                    </a:cubicBezTo>
                    <a:close/>
                  </a:path>
                </a:pathLst>
              </a:custGeom>
              <a:solidFill>
                <a:srgbClr val="144444"/>
              </a:solidFill>
              <a:ln w="9525">
                <a:noFill/>
                <a:round/>
                <a:headEnd/>
                <a:tailEnd/>
              </a:ln>
            </p:spPr>
            <p:txBody>
              <a:bodyPr/>
              <a:lstStyle/>
              <a:p>
                <a:pPr>
                  <a:defRPr/>
                </a:pPr>
                <a:endParaRPr lang="en-US" kern="0">
                  <a:solidFill>
                    <a:sysClr val="windowText" lastClr="000000"/>
                  </a:solidFill>
                </a:endParaRPr>
              </a:p>
            </p:txBody>
          </p:sp>
          <p:sp>
            <p:nvSpPr>
              <p:cNvPr id="125" name="Freeform 581"/>
              <p:cNvSpPr>
                <a:spLocks/>
              </p:cNvSpPr>
              <p:nvPr/>
            </p:nvSpPr>
            <p:spPr bwMode="gray">
              <a:xfrm>
                <a:off x="3697" y="2514"/>
                <a:ext cx="308" cy="73"/>
              </a:xfrm>
              <a:custGeom>
                <a:avLst/>
                <a:gdLst>
                  <a:gd name="T0" fmla="*/ 0 w 1215"/>
                  <a:gd name="T1" fmla="*/ 0 h 287"/>
                  <a:gd name="T2" fmla="*/ 0 w 1215"/>
                  <a:gd name="T3" fmla="*/ 0 h 287"/>
                  <a:gd name="T4" fmla="*/ 0 w 1215"/>
                  <a:gd name="T5" fmla="*/ 0 h 287"/>
                  <a:gd name="T6" fmla="*/ 0 w 1215"/>
                  <a:gd name="T7" fmla="*/ 0 h 287"/>
                  <a:gd name="T8" fmla="*/ 0 60000 65536"/>
                  <a:gd name="T9" fmla="*/ 0 60000 65536"/>
                  <a:gd name="T10" fmla="*/ 0 60000 65536"/>
                  <a:gd name="T11" fmla="*/ 0 60000 65536"/>
                  <a:gd name="T12" fmla="*/ 0 w 1215"/>
                  <a:gd name="T13" fmla="*/ 0 h 287"/>
                  <a:gd name="T14" fmla="*/ 1215 w 1215"/>
                  <a:gd name="T15" fmla="*/ 287 h 287"/>
                </a:gdLst>
                <a:ahLst/>
                <a:cxnLst>
                  <a:cxn ang="T8">
                    <a:pos x="T0" y="T1"/>
                  </a:cxn>
                  <a:cxn ang="T9">
                    <a:pos x="T2" y="T3"/>
                  </a:cxn>
                  <a:cxn ang="T10">
                    <a:pos x="T4" y="T5"/>
                  </a:cxn>
                  <a:cxn ang="T11">
                    <a:pos x="T6" y="T7"/>
                  </a:cxn>
                </a:cxnLst>
                <a:rect l="T12" t="T13" r="T14" b="T15"/>
                <a:pathLst>
                  <a:path w="1215" h="287">
                    <a:moveTo>
                      <a:pt x="0" y="261"/>
                    </a:moveTo>
                    <a:cubicBezTo>
                      <a:pt x="0" y="261"/>
                      <a:pt x="882" y="76"/>
                      <a:pt x="1215" y="287"/>
                    </a:cubicBezTo>
                    <a:cubicBezTo>
                      <a:pt x="920" y="0"/>
                      <a:pt x="920" y="0"/>
                      <a:pt x="920" y="0"/>
                    </a:cubicBezTo>
                    <a:lnTo>
                      <a:pt x="0" y="261"/>
                    </a:lnTo>
                    <a:close/>
                  </a:path>
                </a:pathLst>
              </a:custGeom>
              <a:solidFill>
                <a:srgbClr val="FFFFFF">
                  <a:alpha val="39999"/>
                </a:srgbClr>
              </a:solidFill>
              <a:ln w="9525">
                <a:noFill/>
                <a:round/>
                <a:headEnd/>
                <a:tailEnd/>
              </a:ln>
            </p:spPr>
            <p:txBody>
              <a:bodyPr/>
              <a:lstStyle/>
              <a:p>
                <a:pPr>
                  <a:defRPr/>
                </a:pPr>
                <a:endParaRPr lang="en-US" kern="0">
                  <a:solidFill>
                    <a:sysClr val="windowText" lastClr="000000"/>
                  </a:solidFill>
                </a:endParaRPr>
              </a:p>
            </p:txBody>
          </p:sp>
          <p:sp>
            <p:nvSpPr>
              <p:cNvPr id="126" name="Line 582"/>
              <p:cNvSpPr>
                <a:spLocks noChangeShapeType="1"/>
              </p:cNvSpPr>
              <p:nvPr/>
            </p:nvSpPr>
            <p:spPr bwMode="gray">
              <a:xfrm>
                <a:off x="3941" y="2651"/>
                <a:ext cx="1" cy="1"/>
              </a:xfrm>
              <a:prstGeom prst="line">
                <a:avLst/>
              </a:prstGeom>
              <a:noFill/>
              <a:ln w="9525">
                <a:noFill/>
                <a:round/>
                <a:headEnd/>
                <a:tailEnd/>
              </a:ln>
            </p:spPr>
            <p:txBody>
              <a:bodyPr/>
              <a:lstStyle/>
              <a:p>
                <a:pPr>
                  <a:defRPr/>
                </a:pPr>
                <a:endParaRPr lang="en-US" kern="0">
                  <a:solidFill>
                    <a:sysClr val="windowText" lastClr="000000"/>
                  </a:solidFill>
                </a:endParaRPr>
              </a:p>
            </p:txBody>
          </p:sp>
          <p:sp>
            <p:nvSpPr>
              <p:cNvPr id="127" name="Line 583"/>
              <p:cNvSpPr>
                <a:spLocks noChangeShapeType="1"/>
              </p:cNvSpPr>
              <p:nvPr/>
            </p:nvSpPr>
            <p:spPr bwMode="gray">
              <a:xfrm>
                <a:off x="3941" y="2651"/>
                <a:ext cx="1" cy="1"/>
              </a:xfrm>
              <a:prstGeom prst="line">
                <a:avLst/>
              </a:prstGeom>
              <a:noFill/>
              <a:ln w="9525">
                <a:noFill/>
                <a:round/>
                <a:headEnd/>
                <a:tailEnd/>
              </a:ln>
            </p:spPr>
            <p:txBody>
              <a:bodyPr/>
              <a:lstStyle/>
              <a:p>
                <a:pPr>
                  <a:defRPr/>
                </a:pPr>
                <a:endParaRPr lang="en-US" kern="0">
                  <a:solidFill>
                    <a:sysClr val="windowText" lastClr="000000"/>
                  </a:solidFill>
                </a:endParaRPr>
              </a:p>
            </p:txBody>
          </p:sp>
          <p:sp>
            <p:nvSpPr>
              <p:cNvPr id="128" name="Freeform 584"/>
              <p:cNvSpPr>
                <a:spLocks/>
              </p:cNvSpPr>
              <p:nvPr/>
            </p:nvSpPr>
            <p:spPr bwMode="gray">
              <a:xfrm>
                <a:off x="4361" y="1670"/>
                <a:ext cx="103" cy="281"/>
              </a:xfrm>
              <a:custGeom>
                <a:avLst/>
                <a:gdLst>
                  <a:gd name="T0" fmla="*/ 0 w 408"/>
                  <a:gd name="T1" fmla="*/ 0 h 1112"/>
                  <a:gd name="T2" fmla="*/ 0 w 408"/>
                  <a:gd name="T3" fmla="*/ 0 h 1112"/>
                  <a:gd name="T4" fmla="*/ 0 w 408"/>
                  <a:gd name="T5" fmla="*/ 0 h 1112"/>
                  <a:gd name="T6" fmla="*/ 0 60000 65536"/>
                  <a:gd name="T7" fmla="*/ 0 60000 65536"/>
                  <a:gd name="T8" fmla="*/ 0 60000 65536"/>
                  <a:gd name="T9" fmla="*/ 0 w 408"/>
                  <a:gd name="T10" fmla="*/ 0 h 1112"/>
                  <a:gd name="T11" fmla="*/ 408 w 408"/>
                  <a:gd name="T12" fmla="*/ 1112 h 1112"/>
                </a:gdLst>
                <a:ahLst/>
                <a:cxnLst>
                  <a:cxn ang="T6">
                    <a:pos x="T0" y="T1"/>
                  </a:cxn>
                  <a:cxn ang="T7">
                    <a:pos x="T2" y="T3"/>
                  </a:cxn>
                  <a:cxn ang="T8">
                    <a:pos x="T4" y="T5"/>
                  </a:cxn>
                </a:cxnLst>
                <a:rect l="T9" t="T10" r="T11" b="T12"/>
                <a:pathLst>
                  <a:path w="408" h="1112">
                    <a:moveTo>
                      <a:pt x="0" y="0"/>
                    </a:moveTo>
                    <a:cubicBezTo>
                      <a:pt x="0" y="0"/>
                      <a:pt x="241" y="315"/>
                      <a:pt x="179" y="1112"/>
                    </a:cubicBezTo>
                    <a:cubicBezTo>
                      <a:pt x="179" y="1112"/>
                      <a:pt x="408" y="167"/>
                      <a:pt x="0" y="0"/>
                    </a:cubicBezTo>
                    <a:close/>
                  </a:path>
                </a:pathLst>
              </a:custGeom>
              <a:solidFill>
                <a:srgbClr val="D0D0D0">
                  <a:alpha val="59999"/>
                </a:srgbClr>
              </a:solidFill>
              <a:ln w="9525">
                <a:noFill/>
                <a:round/>
                <a:headEnd/>
                <a:tailEnd/>
              </a:ln>
            </p:spPr>
            <p:txBody>
              <a:bodyPr/>
              <a:lstStyle/>
              <a:p>
                <a:pPr>
                  <a:defRPr/>
                </a:pPr>
                <a:endParaRPr lang="en-US" kern="0">
                  <a:solidFill>
                    <a:sysClr val="windowText" lastClr="000000"/>
                  </a:solidFill>
                </a:endParaRPr>
              </a:p>
            </p:txBody>
          </p:sp>
          <p:sp>
            <p:nvSpPr>
              <p:cNvPr id="129" name="Freeform 585"/>
              <p:cNvSpPr>
                <a:spLocks/>
              </p:cNvSpPr>
              <p:nvPr/>
            </p:nvSpPr>
            <p:spPr bwMode="gray">
              <a:xfrm>
                <a:off x="4258" y="1709"/>
                <a:ext cx="86" cy="109"/>
              </a:xfrm>
              <a:custGeom>
                <a:avLst/>
                <a:gdLst>
                  <a:gd name="T0" fmla="*/ 0 w 340"/>
                  <a:gd name="T1" fmla="*/ 0 h 433"/>
                  <a:gd name="T2" fmla="*/ 0 w 340"/>
                  <a:gd name="T3" fmla="*/ 0 h 433"/>
                  <a:gd name="T4" fmla="*/ 0 w 340"/>
                  <a:gd name="T5" fmla="*/ 0 h 433"/>
                  <a:gd name="T6" fmla="*/ 0 60000 65536"/>
                  <a:gd name="T7" fmla="*/ 0 60000 65536"/>
                  <a:gd name="T8" fmla="*/ 0 60000 65536"/>
                  <a:gd name="T9" fmla="*/ 0 w 340"/>
                  <a:gd name="T10" fmla="*/ 0 h 433"/>
                  <a:gd name="T11" fmla="*/ 340 w 340"/>
                  <a:gd name="T12" fmla="*/ 433 h 433"/>
                </a:gdLst>
                <a:ahLst/>
                <a:cxnLst>
                  <a:cxn ang="T6">
                    <a:pos x="T0" y="T1"/>
                  </a:cxn>
                  <a:cxn ang="T7">
                    <a:pos x="T2" y="T3"/>
                  </a:cxn>
                  <a:cxn ang="T8">
                    <a:pos x="T4" y="T5"/>
                  </a:cxn>
                </a:cxnLst>
                <a:rect l="T9" t="T10" r="T11" b="T12"/>
                <a:pathLst>
                  <a:path w="340" h="433">
                    <a:moveTo>
                      <a:pt x="241" y="433"/>
                    </a:moveTo>
                    <a:cubicBezTo>
                      <a:pt x="241" y="433"/>
                      <a:pt x="340" y="0"/>
                      <a:pt x="0" y="192"/>
                    </a:cubicBezTo>
                    <a:cubicBezTo>
                      <a:pt x="0" y="192"/>
                      <a:pt x="266" y="99"/>
                      <a:pt x="241" y="433"/>
                    </a:cubicBezTo>
                    <a:close/>
                  </a:path>
                </a:pathLst>
              </a:custGeom>
              <a:solidFill>
                <a:srgbClr val="D0D0D0"/>
              </a:solidFill>
              <a:ln w="9525">
                <a:noFill/>
                <a:round/>
                <a:headEnd/>
                <a:tailEnd/>
              </a:ln>
            </p:spPr>
            <p:txBody>
              <a:bodyPr/>
              <a:lstStyle/>
              <a:p>
                <a:pPr>
                  <a:defRPr/>
                </a:pPr>
                <a:endParaRPr lang="en-US" kern="0">
                  <a:solidFill>
                    <a:sysClr val="windowText" lastClr="000000"/>
                  </a:solidFill>
                </a:endParaRPr>
              </a:p>
            </p:txBody>
          </p:sp>
          <p:sp>
            <p:nvSpPr>
              <p:cNvPr id="130" name="Freeform 586"/>
              <p:cNvSpPr>
                <a:spLocks/>
              </p:cNvSpPr>
              <p:nvPr/>
            </p:nvSpPr>
            <p:spPr bwMode="gray">
              <a:xfrm>
                <a:off x="4040" y="1689"/>
                <a:ext cx="213" cy="69"/>
              </a:xfrm>
              <a:custGeom>
                <a:avLst/>
                <a:gdLst>
                  <a:gd name="T0" fmla="*/ 0 w 841"/>
                  <a:gd name="T1" fmla="*/ 0 h 272"/>
                  <a:gd name="T2" fmla="*/ 0 w 841"/>
                  <a:gd name="T3" fmla="*/ 0 h 272"/>
                  <a:gd name="T4" fmla="*/ 0 w 841"/>
                  <a:gd name="T5" fmla="*/ 0 h 272"/>
                  <a:gd name="T6" fmla="*/ 0 w 841"/>
                  <a:gd name="T7" fmla="*/ 0 h 272"/>
                  <a:gd name="T8" fmla="*/ 0 w 841"/>
                  <a:gd name="T9" fmla="*/ 0 h 272"/>
                  <a:gd name="T10" fmla="*/ 0 60000 65536"/>
                  <a:gd name="T11" fmla="*/ 0 60000 65536"/>
                  <a:gd name="T12" fmla="*/ 0 60000 65536"/>
                  <a:gd name="T13" fmla="*/ 0 60000 65536"/>
                  <a:gd name="T14" fmla="*/ 0 60000 65536"/>
                  <a:gd name="T15" fmla="*/ 0 w 841"/>
                  <a:gd name="T16" fmla="*/ 0 h 272"/>
                  <a:gd name="T17" fmla="*/ 841 w 841"/>
                  <a:gd name="T18" fmla="*/ 272 h 272"/>
                </a:gdLst>
                <a:ahLst/>
                <a:cxnLst>
                  <a:cxn ang="T10">
                    <a:pos x="T0" y="T1"/>
                  </a:cxn>
                  <a:cxn ang="T11">
                    <a:pos x="T2" y="T3"/>
                  </a:cxn>
                  <a:cxn ang="T12">
                    <a:pos x="T4" y="T5"/>
                  </a:cxn>
                  <a:cxn ang="T13">
                    <a:pos x="T6" y="T7"/>
                  </a:cxn>
                  <a:cxn ang="T14">
                    <a:pos x="T8" y="T9"/>
                  </a:cxn>
                </a:cxnLst>
                <a:rect l="T15" t="T16" r="T17" b="T18"/>
                <a:pathLst>
                  <a:path w="841" h="272">
                    <a:moveTo>
                      <a:pt x="834" y="272"/>
                    </a:moveTo>
                    <a:cubicBezTo>
                      <a:pt x="834" y="272"/>
                      <a:pt x="841" y="0"/>
                      <a:pt x="327" y="99"/>
                    </a:cubicBezTo>
                    <a:cubicBezTo>
                      <a:pt x="327" y="99"/>
                      <a:pt x="55" y="179"/>
                      <a:pt x="0" y="99"/>
                    </a:cubicBezTo>
                    <a:cubicBezTo>
                      <a:pt x="0" y="99"/>
                      <a:pt x="18" y="185"/>
                      <a:pt x="253" y="167"/>
                    </a:cubicBezTo>
                    <a:cubicBezTo>
                      <a:pt x="488" y="148"/>
                      <a:pt x="674" y="117"/>
                      <a:pt x="834" y="272"/>
                    </a:cubicBezTo>
                    <a:close/>
                  </a:path>
                </a:pathLst>
              </a:custGeom>
              <a:gradFill rotWithShape="1">
                <a:gsLst>
                  <a:gs pos="0">
                    <a:srgbClr val="CCCCCC"/>
                  </a:gs>
                  <a:gs pos="100000">
                    <a:srgbClr val="BABABA"/>
                  </a:gs>
                </a:gsLst>
                <a:lin ang="18900000" scaled="1"/>
              </a:gradFill>
              <a:ln w="9525">
                <a:noFill/>
                <a:round/>
                <a:headEnd/>
                <a:tailEnd/>
              </a:ln>
            </p:spPr>
            <p:txBody>
              <a:bodyPr/>
              <a:lstStyle/>
              <a:p>
                <a:pPr>
                  <a:defRPr/>
                </a:pPr>
                <a:endParaRPr lang="en-US" kern="0">
                  <a:solidFill>
                    <a:sysClr val="windowText" lastClr="000000"/>
                  </a:solidFill>
                </a:endParaRPr>
              </a:p>
            </p:txBody>
          </p:sp>
        </p:grpSp>
      </p:grpSp>
      <p:sp>
        <p:nvSpPr>
          <p:cNvPr id="144" name="Rectangle 99"/>
          <p:cNvSpPr>
            <a:spLocks noChangeArrowheads="1"/>
          </p:cNvSpPr>
          <p:nvPr/>
        </p:nvSpPr>
        <p:spPr bwMode="gray">
          <a:xfrm>
            <a:off x="1844243" y="1059767"/>
            <a:ext cx="4851400" cy="4149352"/>
          </a:xfrm>
          <a:prstGeom prst="rect">
            <a:avLst/>
          </a:prstGeom>
          <a:noFill/>
          <a:ln w="9525" algn="ctr">
            <a:solidFill>
              <a:srgbClr val="CF7600"/>
            </a:solidFill>
            <a:prstDash val="dash"/>
            <a:round/>
            <a:headEnd/>
            <a:tailEnd/>
          </a:ln>
        </p:spPr>
        <p:txBody>
          <a:bodyPr wrap="square" lIns="90000" tIns="46800" rIns="90000" bIns="46800">
            <a:noAutofit/>
          </a:bodyPr>
          <a:lstStyle/>
          <a:p>
            <a:pPr marL="114300" indent="-114300" algn="ctr">
              <a:lnSpc>
                <a:spcPct val="90000"/>
              </a:lnSpc>
              <a:buClr>
                <a:srgbClr val="FF3300"/>
              </a:buClr>
              <a:defRPr/>
            </a:pPr>
            <a:endParaRPr lang="en-US" kern="0">
              <a:solidFill>
                <a:sysClr val="windowText" lastClr="000000"/>
              </a:solidFill>
            </a:endParaRPr>
          </a:p>
        </p:txBody>
      </p:sp>
      <p:sp>
        <p:nvSpPr>
          <p:cNvPr id="145" name="Rectangle 100"/>
          <p:cNvSpPr>
            <a:spLocks noChangeArrowheads="1"/>
          </p:cNvSpPr>
          <p:nvPr/>
        </p:nvSpPr>
        <p:spPr bwMode="gray">
          <a:xfrm>
            <a:off x="2473052" y="905375"/>
            <a:ext cx="3646985" cy="307777"/>
          </a:xfrm>
          <a:prstGeom prst="rect">
            <a:avLst/>
          </a:prstGeom>
          <a:solidFill>
            <a:srgbClr val="FFFFFF"/>
          </a:solidFill>
          <a:ln w="9525">
            <a:noFill/>
            <a:miter lim="800000"/>
            <a:headEnd/>
            <a:tailEnd/>
          </a:ln>
        </p:spPr>
        <p:txBody>
          <a:bodyPr wrap="square">
            <a:spAutoFit/>
          </a:bodyPr>
          <a:lstStyle/>
          <a:p>
            <a:pPr algn="ctr">
              <a:defRPr/>
            </a:pPr>
            <a:r>
              <a:rPr lang="en-US" sz="1400" kern="0" dirty="0">
                <a:solidFill>
                  <a:srgbClr val="CF7600"/>
                </a:solidFill>
              </a:rPr>
              <a:t>CAST Application Intelligence Platform</a:t>
            </a:r>
          </a:p>
        </p:txBody>
      </p:sp>
      <p:sp>
        <p:nvSpPr>
          <p:cNvPr id="149" name="Text Box 47"/>
          <p:cNvSpPr txBox="1">
            <a:spLocks noChangeArrowheads="1"/>
          </p:cNvSpPr>
          <p:nvPr/>
        </p:nvSpPr>
        <p:spPr bwMode="gray">
          <a:xfrm>
            <a:off x="7138234" y="2423402"/>
            <a:ext cx="3240000" cy="1031875"/>
          </a:xfrm>
          <a:prstGeom prst="rect">
            <a:avLst/>
          </a:prstGeom>
          <a:gradFill>
            <a:gsLst>
              <a:gs pos="0">
                <a:srgbClr val="F7F7F7"/>
              </a:gs>
              <a:gs pos="100000">
                <a:srgbClr val="E6E6E6"/>
              </a:gs>
            </a:gsLst>
            <a:lin ang="5400000" scaled="1"/>
          </a:gradFill>
          <a:ln w="6350">
            <a:solidFill>
              <a:schemeClr val="bg1"/>
            </a:solidFill>
            <a:miter lim="800000"/>
            <a:headEnd/>
            <a:tailEnd/>
          </a:ln>
          <a:effectLst>
            <a:outerShdw blurRad="76200" dist="38100" dir="5400000" sx="98000" sy="98000" algn="ctr" rotWithShape="0">
              <a:prstClr val="black">
                <a:alpha val="20000"/>
              </a:prstClr>
            </a:outerShdw>
          </a:effectLst>
        </p:spPr>
        <p:txBody>
          <a:bodyPr anchor="ctr"/>
          <a:lstStyle>
            <a:defPPr>
              <a:defRPr lang="en-US"/>
            </a:defPPr>
            <a:lvl1pPr>
              <a:defRPr sz="1400">
                <a:solidFill>
                  <a:schemeClr val="tx2">
                    <a:lumMod val="65000"/>
                    <a:lumOff val="35000"/>
                  </a:schemeClr>
                </a:solidFill>
                <a:latin typeface="Arial"/>
              </a:defRPr>
            </a:lvl1pPr>
          </a:lstStyle>
          <a:p>
            <a:r>
              <a:rPr lang="en-US" sz="1200" dirty="0"/>
              <a:t>Reports on application health,  </a:t>
            </a:r>
            <a:br>
              <a:rPr lang="en-US" sz="1200" dirty="0"/>
            </a:br>
            <a:r>
              <a:rPr lang="en-US" sz="1200" dirty="0"/>
              <a:t>team performance, benchmarking </a:t>
            </a:r>
          </a:p>
        </p:txBody>
      </p:sp>
      <p:sp>
        <p:nvSpPr>
          <p:cNvPr id="150" name="Rectangle 91"/>
          <p:cNvSpPr>
            <a:spLocks noChangeArrowheads="1"/>
          </p:cNvSpPr>
          <p:nvPr/>
        </p:nvSpPr>
        <p:spPr bwMode="gray">
          <a:xfrm>
            <a:off x="8517034" y="3358422"/>
            <a:ext cx="1861200" cy="230187"/>
          </a:xfrm>
          <a:prstGeom prst="rect">
            <a:avLst/>
          </a:prstGeom>
          <a:gradFill>
            <a:gsLst>
              <a:gs pos="0">
                <a:srgbClr val="F7F7F7"/>
              </a:gs>
              <a:gs pos="100000">
                <a:srgbClr val="E6E6E6"/>
              </a:gs>
            </a:gsLst>
            <a:lin ang="5400000" scaled="1"/>
          </a:gradFill>
          <a:ln w="6350">
            <a:solidFill>
              <a:schemeClr val="bg1"/>
            </a:solidFill>
            <a:miter lim="800000"/>
            <a:headEnd/>
            <a:tailEnd/>
          </a:ln>
          <a:effectLst>
            <a:outerShdw blurRad="63500" dist="25400" dir="5400000" sx="97000" sy="97000" algn="ctr" rotWithShape="0">
              <a:prstClr val="black">
                <a:alpha val="20000"/>
              </a:prstClr>
            </a:outerShdw>
          </a:effectLst>
        </p:spPr>
        <p:txBody>
          <a:bodyPr anchor="ctr"/>
          <a:lstStyle/>
          <a:p>
            <a:r>
              <a:rPr lang="en-US" sz="1200" b="1" dirty="0">
                <a:solidFill>
                  <a:schemeClr val="tx2">
                    <a:lumMod val="65000"/>
                    <a:lumOff val="35000"/>
                  </a:schemeClr>
                </a:solidFill>
                <a:latin typeface="Arial"/>
              </a:rPr>
              <a:t>CFOs, CIOs and VPs</a:t>
            </a:r>
          </a:p>
        </p:txBody>
      </p:sp>
      <p:pic>
        <p:nvPicPr>
          <p:cNvPr id="151" name="Picture 68" descr="APP SCAN 2.png"/>
          <p:cNvPicPr>
            <a:picLocks noChangeAspect="1"/>
          </p:cNvPicPr>
          <p:nvPr/>
        </p:nvPicPr>
        <p:blipFill>
          <a:blip r:embed="rId6" cstate="screen"/>
          <a:srcRect/>
          <a:stretch>
            <a:fillRect/>
          </a:stretch>
        </p:blipFill>
        <p:spPr bwMode="gray">
          <a:xfrm>
            <a:off x="9533683" y="2371015"/>
            <a:ext cx="812800" cy="979487"/>
          </a:xfrm>
          <a:prstGeom prst="rect">
            <a:avLst/>
          </a:prstGeom>
          <a:noFill/>
          <a:ln w="9525">
            <a:noFill/>
            <a:miter lim="800000"/>
            <a:headEnd/>
            <a:tailEnd/>
          </a:ln>
        </p:spPr>
      </p:pic>
      <p:sp>
        <p:nvSpPr>
          <p:cNvPr id="152" name="Text Box 47"/>
          <p:cNvSpPr txBox="1">
            <a:spLocks noChangeArrowheads="1"/>
          </p:cNvSpPr>
          <p:nvPr/>
        </p:nvSpPr>
        <p:spPr bwMode="gray">
          <a:xfrm>
            <a:off x="7138234" y="3874166"/>
            <a:ext cx="3240000" cy="1031875"/>
          </a:xfrm>
          <a:prstGeom prst="rect">
            <a:avLst/>
          </a:prstGeom>
          <a:gradFill>
            <a:gsLst>
              <a:gs pos="0">
                <a:srgbClr val="F7F7F7"/>
              </a:gs>
              <a:gs pos="100000">
                <a:srgbClr val="E6E6E6"/>
              </a:gs>
            </a:gsLst>
            <a:lin ang="5400000" scaled="1"/>
          </a:gradFill>
          <a:ln w="6350">
            <a:solidFill>
              <a:schemeClr val="bg1"/>
            </a:solidFill>
            <a:miter lim="800000"/>
            <a:headEnd/>
            <a:tailEnd/>
          </a:ln>
          <a:effectLst>
            <a:outerShdw blurRad="76200" dist="38100" dir="5400000" sx="98000" sy="98000" algn="ctr" rotWithShape="0">
              <a:prstClr val="black">
                <a:alpha val="20000"/>
              </a:prstClr>
            </a:outerShdw>
          </a:effectLst>
        </p:spPr>
        <p:txBody>
          <a:bodyPr anchor="ctr"/>
          <a:lstStyle>
            <a:defPPr>
              <a:defRPr lang="en-US"/>
            </a:defPPr>
            <a:lvl1pPr>
              <a:defRPr sz="1400">
                <a:solidFill>
                  <a:schemeClr val="tx2">
                    <a:lumMod val="65000"/>
                    <a:lumOff val="35000"/>
                  </a:schemeClr>
                </a:solidFill>
                <a:latin typeface="Arial"/>
              </a:defRPr>
            </a:lvl1pPr>
          </a:lstStyle>
          <a:p>
            <a:r>
              <a:rPr lang="en-US" sz="1200" dirty="0"/>
              <a:t>Software characteristics, cost and  </a:t>
            </a:r>
            <a:br>
              <a:rPr lang="en-US" sz="1200" dirty="0"/>
            </a:br>
            <a:r>
              <a:rPr lang="en-US" sz="1200" dirty="0"/>
              <a:t>risk drivers, ARB, architectural </a:t>
            </a:r>
          </a:p>
          <a:p>
            <a:r>
              <a:rPr lang="en-US" sz="1200" dirty="0"/>
              <a:t>governance, root cause analysis…</a:t>
            </a:r>
          </a:p>
        </p:txBody>
      </p:sp>
      <p:sp>
        <p:nvSpPr>
          <p:cNvPr id="153" name="Rectangle 91"/>
          <p:cNvSpPr>
            <a:spLocks noChangeArrowheads="1"/>
          </p:cNvSpPr>
          <p:nvPr/>
        </p:nvSpPr>
        <p:spPr bwMode="gray">
          <a:xfrm>
            <a:off x="8522914" y="4806432"/>
            <a:ext cx="1861200" cy="230188"/>
          </a:xfrm>
          <a:prstGeom prst="rect">
            <a:avLst/>
          </a:prstGeom>
          <a:gradFill>
            <a:gsLst>
              <a:gs pos="0">
                <a:srgbClr val="F7F7F7"/>
              </a:gs>
              <a:gs pos="100000">
                <a:srgbClr val="E6E6E6"/>
              </a:gs>
            </a:gsLst>
            <a:lin ang="5400000" scaled="1"/>
          </a:gradFill>
          <a:ln w="6350">
            <a:solidFill>
              <a:schemeClr val="bg1"/>
            </a:solidFill>
            <a:miter lim="800000"/>
            <a:headEnd/>
            <a:tailEnd/>
          </a:ln>
          <a:effectLst>
            <a:outerShdw blurRad="63500" dist="25400" dir="5400000" sx="97000" sy="97000" algn="ctr" rotWithShape="0">
              <a:prstClr val="black">
                <a:alpha val="20000"/>
              </a:prstClr>
            </a:outerShdw>
          </a:effectLst>
        </p:spPr>
        <p:txBody>
          <a:bodyPr anchor="ctr"/>
          <a:lstStyle/>
          <a:p>
            <a:r>
              <a:rPr lang="en-US" sz="1200" b="1" dirty="0">
                <a:solidFill>
                  <a:schemeClr val="tx2">
                    <a:lumMod val="65000"/>
                    <a:lumOff val="35000"/>
                  </a:schemeClr>
                </a:solidFill>
                <a:latin typeface="Arial"/>
              </a:rPr>
              <a:t>PMs, QA, Architects</a:t>
            </a:r>
          </a:p>
        </p:txBody>
      </p:sp>
      <p:pic>
        <p:nvPicPr>
          <p:cNvPr id="155" name="Picture 67" descr="APP Scan Dev Ed.png"/>
          <p:cNvPicPr>
            <a:picLocks noChangeAspect="1"/>
          </p:cNvPicPr>
          <p:nvPr/>
        </p:nvPicPr>
        <p:blipFill>
          <a:blip r:embed="rId7" cstate="screen"/>
          <a:srcRect/>
          <a:stretch>
            <a:fillRect/>
          </a:stretch>
        </p:blipFill>
        <p:spPr bwMode="gray">
          <a:xfrm flipH="1">
            <a:off x="9609884" y="3928141"/>
            <a:ext cx="727075" cy="866775"/>
          </a:xfrm>
          <a:prstGeom prst="rect">
            <a:avLst/>
          </a:prstGeom>
          <a:noFill/>
          <a:ln w="9525">
            <a:noFill/>
            <a:miter lim="800000"/>
            <a:headEnd/>
            <a:tailEnd/>
          </a:ln>
        </p:spPr>
      </p:pic>
      <p:sp>
        <p:nvSpPr>
          <p:cNvPr id="154" name="Text Box 47"/>
          <p:cNvSpPr txBox="1">
            <a:spLocks noChangeArrowheads="1"/>
          </p:cNvSpPr>
          <p:nvPr/>
        </p:nvSpPr>
        <p:spPr bwMode="gray">
          <a:xfrm>
            <a:off x="7138234" y="5284077"/>
            <a:ext cx="3240000" cy="1031875"/>
          </a:xfrm>
          <a:prstGeom prst="rect">
            <a:avLst/>
          </a:prstGeom>
          <a:gradFill>
            <a:gsLst>
              <a:gs pos="0">
                <a:srgbClr val="F7F7F7"/>
              </a:gs>
              <a:gs pos="100000">
                <a:srgbClr val="E6E6E6"/>
              </a:gs>
            </a:gsLst>
            <a:lin ang="5400000" scaled="1"/>
          </a:gradFill>
          <a:ln w="6350">
            <a:solidFill>
              <a:schemeClr val="bg1"/>
            </a:solidFill>
            <a:miter lim="800000"/>
            <a:headEnd/>
            <a:tailEnd/>
          </a:ln>
          <a:effectLst>
            <a:outerShdw blurRad="76200" dist="38100" dir="5400000" sx="98000" sy="98000" algn="ctr" rotWithShape="0">
              <a:prstClr val="black">
                <a:alpha val="20000"/>
              </a:prstClr>
            </a:outerShdw>
          </a:effectLst>
        </p:spPr>
        <p:txBody>
          <a:bodyPr anchor="ctr"/>
          <a:lstStyle>
            <a:defPPr>
              <a:defRPr lang="en-US"/>
            </a:defPPr>
            <a:lvl1pPr>
              <a:defRPr sz="1400">
                <a:solidFill>
                  <a:schemeClr val="tx2">
                    <a:lumMod val="65000"/>
                    <a:lumOff val="35000"/>
                  </a:schemeClr>
                </a:solidFill>
                <a:latin typeface="Arial"/>
              </a:defRPr>
            </a:lvl1pPr>
          </a:lstStyle>
          <a:p>
            <a:r>
              <a:rPr lang="en-US" sz="1200" dirty="0"/>
              <a:t>… and feedback &amp; advice  </a:t>
            </a:r>
            <a:br>
              <a:rPr lang="en-US" sz="1200" dirty="0"/>
            </a:br>
            <a:r>
              <a:rPr lang="en-US" sz="1200" dirty="0"/>
              <a:t>on software quality </a:t>
            </a:r>
            <a:br>
              <a:rPr lang="en-US" sz="1200" dirty="0"/>
            </a:br>
            <a:r>
              <a:rPr lang="en-US" sz="1200" dirty="0"/>
              <a:t>and engineering </a:t>
            </a:r>
          </a:p>
        </p:txBody>
      </p:sp>
      <p:sp>
        <p:nvSpPr>
          <p:cNvPr id="156" name="Rectangle 95"/>
          <p:cNvSpPr>
            <a:spLocks noChangeArrowheads="1"/>
          </p:cNvSpPr>
          <p:nvPr/>
        </p:nvSpPr>
        <p:spPr bwMode="gray">
          <a:xfrm>
            <a:off x="8522914" y="6200064"/>
            <a:ext cx="1861200" cy="231775"/>
          </a:xfrm>
          <a:prstGeom prst="rect">
            <a:avLst/>
          </a:prstGeom>
          <a:gradFill>
            <a:gsLst>
              <a:gs pos="0">
                <a:srgbClr val="F7F7F7"/>
              </a:gs>
              <a:gs pos="100000">
                <a:srgbClr val="E6E6E6"/>
              </a:gs>
            </a:gsLst>
            <a:lin ang="5400000" scaled="1"/>
          </a:gradFill>
          <a:ln w="6350">
            <a:solidFill>
              <a:schemeClr val="bg1"/>
            </a:solidFill>
            <a:miter lim="800000"/>
            <a:headEnd/>
            <a:tailEnd/>
          </a:ln>
          <a:effectLst>
            <a:outerShdw blurRad="63500" dist="25400" dir="5400000" sx="97000" sy="97000" algn="ctr" rotWithShape="0">
              <a:prstClr val="black">
                <a:alpha val="20000"/>
              </a:prstClr>
            </a:outerShdw>
          </a:effectLst>
        </p:spPr>
        <p:txBody>
          <a:bodyPr anchor="ctr"/>
          <a:lstStyle/>
          <a:p>
            <a:r>
              <a:rPr lang="en-US" sz="1200" b="1">
                <a:solidFill>
                  <a:schemeClr val="tx2">
                    <a:lumMod val="65000"/>
                    <a:lumOff val="35000"/>
                  </a:schemeClr>
                </a:solidFill>
                <a:latin typeface="Arial"/>
              </a:rPr>
              <a:t>Development Teams</a:t>
            </a:r>
          </a:p>
        </p:txBody>
      </p:sp>
      <p:grpSp>
        <p:nvGrpSpPr>
          <p:cNvPr id="9" name="Gruppieren 278"/>
          <p:cNvGrpSpPr>
            <a:grpSpLocks/>
          </p:cNvGrpSpPr>
          <p:nvPr/>
        </p:nvGrpSpPr>
        <p:grpSpPr bwMode="gray">
          <a:xfrm flipH="1">
            <a:off x="9246346" y="5393614"/>
            <a:ext cx="968375" cy="760412"/>
            <a:chOff x="9536858" y="5107676"/>
            <a:chExt cx="968375" cy="759724"/>
          </a:xfrm>
        </p:grpSpPr>
        <p:pic>
          <p:nvPicPr>
            <p:cNvPr id="158" name="Picture 67" descr="APP Scan Dev Ed.png"/>
            <p:cNvPicPr>
              <a:picLocks noChangeAspect="1"/>
            </p:cNvPicPr>
            <p:nvPr/>
          </p:nvPicPr>
          <p:blipFill>
            <a:blip r:embed="rId8" cstate="screen"/>
            <a:srcRect/>
            <a:stretch>
              <a:fillRect/>
            </a:stretch>
          </p:blipFill>
          <p:spPr bwMode="gray">
            <a:xfrm>
              <a:off x="9536858" y="5107676"/>
              <a:ext cx="414337" cy="492125"/>
            </a:xfrm>
            <a:prstGeom prst="rect">
              <a:avLst/>
            </a:prstGeom>
            <a:noFill/>
            <a:ln w="9525">
              <a:noFill/>
              <a:miter lim="800000"/>
              <a:headEnd/>
              <a:tailEnd/>
            </a:ln>
          </p:spPr>
        </p:pic>
        <p:pic>
          <p:nvPicPr>
            <p:cNvPr id="159" name="Picture 67" descr="APP Scan Dev Ed.png"/>
            <p:cNvPicPr>
              <a:picLocks noChangeAspect="1"/>
            </p:cNvPicPr>
            <p:nvPr/>
          </p:nvPicPr>
          <p:blipFill>
            <a:blip r:embed="rId9" cstate="screen"/>
            <a:srcRect/>
            <a:stretch>
              <a:fillRect/>
            </a:stretch>
          </p:blipFill>
          <p:spPr bwMode="gray">
            <a:xfrm>
              <a:off x="9724183" y="5373688"/>
              <a:ext cx="414337" cy="493712"/>
            </a:xfrm>
            <a:prstGeom prst="rect">
              <a:avLst/>
            </a:prstGeom>
            <a:noFill/>
            <a:ln w="9525">
              <a:noFill/>
              <a:miter lim="800000"/>
              <a:headEnd/>
              <a:tailEnd/>
            </a:ln>
          </p:spPr>
        </p:pic>
        <p:pic>
          <p:nvPicPr>
            <p:cNvPr id="160" name="Picture 67" descr="APP Scan Dev Ed.png"/>
            <p:cNvPicPr>
              <a:picLocks noChangeAspect="1"/>
            </p:cNvPicPr>
            <p:nvPr/>
          </p:nvPicPr>
          <p:blipFill>
            <a:blip r:embed="rId9" cstate="screen"/>
            <a:srcRect/>
            <a:stretch>
              <a:fillRect/>
            </a:stretch>
          </p:blipFill>
          <p:spPr bwMode="gray">
            <a:xfrm>
              <a:off x="10090895" y="5195888"/>
              <a:ext cx="414338" cy="493712"/>
            </a:xfrm>
            <a:prstGeom prst="rect">
              <a:avLst/>
            </a:prstGeom>
            <a:noFill/>
            <a:ln w="9525">
              <a:noFill/>
              <a:miter lim="800000"/>
              <a:headEnd/>
              <a:tailEnd/>
            </a:ln>
          </p:spPr>
        </p:pic>
      </p:grpSp>
      <p:sp>
        <p:nvSpPr>
          <p:cNvPr id="161" name="AutoShape 45"/>
          <p:cNvSpPr>
            <a:spLocks noChangeArrowheads="1"/>
          </p:cNvSpPr>
          <p:nvPr/>
        </p:nvSpPr>
        <p:spPr bwMode="gray">
          <a:xfrm rot="5400000">
            <a:off x="6352505" y="1494467"/>
            <a:ext cx="1078893" cy="180688"/>
          </a:xfrm>
          <a:prstGeom prst="triangle">
            <a:avLst>
              <a:gd name="adj" fmla="val 49817"/>
            </a:avLst>
          </a:prstGeom>
          <a:gradFill flip="none" rotWithShape="1">
            <a:gsLst>
              <a:gs pos="0">
                <a:schemeClr val="tx2">
                  <a:lumMod val="85000"/>
                  <a:lumOff val="15000"/>
                </a:schemeClr>
              </a:gs>
              <a:gs pos="100000">
                <a:schemeClr val="tx2">
                  <a:lumMod val="65000"/>
                  <a:lumOff val="35000"/>
                </a:schemeClr>
              </a:gs>
            </a:gsLst>
            <a:lin ang="16200000" scaled="1"/>
            <a:tileRect/>
          </a:gradFill>
          <a:ln w="6350">
            <a:solidFill>
              <a:schemeClr val="bg1"/>
            </a:solidFill>
            <a:miter lim="800000"/>
            <a:headEnd/>
            <a:tailEnd/>
          </a:ln>
        </p:spPr>
        <p:txBody>
          <a:bodyPr wrap="none" anchor="ctr"/>
          <a:lstStyle/>
          <a:p>
            <a:pPr algn="ctr"/>
            <a:endParaRPr lang="en-US" sz="1400" b="1">
              <a:solidFill>
                <a:schemeClr val="bg1"/>
              </a:solidFill>
            </a:endParaRPr>
          </a:p>
        </p:txBody>
      </p:sp>
      <p:sp>
        <p:nvSpPr>
          <p:cNvPr id="162" name="AutoShape 45"/>
          <p:cNvSpPr>
            <a:spLocks noChangeArrowheads="1"/>
          </p:cNvSpPr>
          <p:nvPr/>
        </p:nvSpPr>
        <p:spPr bwMode="gray">
          <a:xfrm>
            <a:off x="3475000" y="5295292"/>
            <a:ext cx="1571625" cy="219077"/>
          </a:xfrm>
          <a:prstGeom prst="triangle">
            <a:avLst>
              <a:gd name="adj" fmla="val 49413"/>
            </a:avLst>
          </a:prstGeom>
          <a:gradFill flip="none" rotWithShape="1">
            <a:gsLst>
              <a:gs pos="0">
                <a:schemeClr val="tx2">
                  <a:lumMod val="85000"/>
                  <a:lumOff val="15000"/>
                </a:schemeClr>
              </a:gs>
              <a:gs pos="100000">
                <a:schemeClr val="tx2">
                  <a:lumMod val="65000"/>
                  <a:lumOff val="35000"/>
                </a:schemeClr>
              </a:gs>
            </a:gsLst>
            <a:lin ang="16200000" scaled="1"/>
            <a:tileRect/>
          </a:gradFill>
          <a:ln w="6350">
            <a:solidFill>
              <a:schemeClr val="bg1"/>
            </a:solidFill>
            <a:miter lim="800000"/>
            <a:headEnd/>
            <a:tailEnd/>
          </a:ln>
        </p:spPr>
        <p:txBody>
          <a:bodyPr wrap="none" anchor="ctr"/>
          <a:lstStyle/>
          <a:p>
            <a:pPr algn="ctr"/>
            <a:endParaRPr lang="en-US" sz="1400" b="1">
              <a:solidFill>
                <a:schemeClr val="bg1"/>
              </a:solidFill>
            </a:endParaRPr>
          </a:p>
        </p:txBody>
      </p:sp>
      <p:sp>
        <p:nvSpPr>
          <p:cNvPr id="172" name="Oval 15"/>
          <p:cNvSpPr>
            <a:spLocks noChangeArrowheads="1"/>
          </p:cNvSpPr>
          <p:nvPr/>
        </p:nvSpPr>
        <p:spPr bwMode="gray">
          <a:xfrm>
            <a:off x="2796059" y="2486338"/>
            <a:ext cx="4138590" cy="218387"/>
          </a:xfrm>
          <a:prstGeom prst="ellipse">
            <a:avLst/>
          </a:prstGeom>
          <a:gradFill rotWithShape="1">
            <a:gsLst>
              <a:gs pos="0">
                <a:srgbClr val="808080">
                  <a:alpha val="50000"/>
                </a:srgbClr>
              </a:gs>
              <a:gs pos="100000">
                <a:srgbClr val="FFFFFF">
                  <a:alpha val="0"/>
                </a:srgbClr>
              </a:gs>
            </a:gsLst>
            <a:path path="shape">
              <a:fillToRect l="50000" t="50000" r="50000" b="50000"/>
            </a:path>
          </a:gradFill>
          <a:ln w="12700" algn="ctr">
            <a:noFill/>
            <a:round/>
            <a:headEnd/>
            <a:tailEnd/>
          </a:ln>
        </p:spPr>
        <p:txBody>
          <a:bodyPr wrap="none" anchor="ctr"/>
          <a:lstStyle/>
          <a:p>
            <a:pPr algn="ctr">
              <a:lnSpc>
                <a:spcPct val="90000"/>
              </a:lnSpc>
              <a:buClr>
                <a:srgbClr val="FF3300"/>
              </a:buClr>
              <a:defRPr/>
            </a:pPr>
            <a:endParaRPr lang="en-US" kern="0">
              <a:solidFill>
                <a:sysClr val="windowText" lastClr="000000"/>
              </a:solidFill>
            </a:endParaRPr>
          </a:p>
        </p:txBody>
      </p:sp>
      <p:pic>
        <p:nvPicPr>
          <p:cNvPr id="171" name="Picture 3"/>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115294" y="1400637"/>
            <a:ext cx="3528126" cy="1190942"/>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Lst>
        </p:spPr>
      </p:pic>
      <p:sp>
        <p:nvSpPr>
          <p:cNvPr id="177" name="Rectangle 100"/>
          <p:cNvSpPr>
            <a:spLocks noChangeArrowheads="1"/>
          </p:cNvSpPr>
          <p:nvPr/>
        </p:nvSpPr>
        <p:spPr bwMode="gray">
          <a:xfrm>
            <a:off x="7138234" y="1300428"/>
            <a:ext cx="2530020" cy="574722"/>
          </a:xfrm>
          <a:prstGeom prst="rect">
            <a:avLst/>
          </a:prstGeom>
          <a:gradFill>
            <a:gsLst>
              <a:gs pos="0">
                <a:schemeClr val="accent1"/>
              </a:gs>
              <a:gs pos="80000">
                <a:srgbClr val="759CD5"/>
              </a:gs>
              <a:gs pos="100000">
                <a:srgbClr val="759CD5"/>
              </a:gs>
            </a:gsLst>
          </a:gradFill>
          <a:ln>
            <a:solidFill>
              <a:schemeClr val="bg1"/>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en-US" sz="1400" b="1" dirty="0">
                <a:solidFill>
                  <a:schemeClr val="bg1"/>
                </a:solidFill>
              </a:rPr>
              <a:t>Actionable visibility </a:t>
            </a:r>
            <a:br>
              <a:rPr lang="en-US" sz="1400" b="1" dirty="0">
                <a:solidFill>
                  <a:schemeClr val="bg1"/>
                </a:solidFill>
              </a:rPr>
            </a:br>
            <a:r>
              <a:rPr lang="en-US" sz="1400" b="1" dirty="0">
                <a:solidFill>
                  <a:schemeClr val="bg1"/>
                </a:solidFill>
              </a:rPr>
              <a:t>across the IT organization</a:t>
            </a:r>
          </a:p>
        </p:txBody>
      </p:sp>
      <p:pic>
        <p:nvPicPr>
          <p:cNvPr id="178" name="Picture 3"/>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849344" y="1178211"/>
            <a:ext cx="739775" cy="719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0" name="Rectangle 51"/>
          <p:cNvSpPr>
            <a:spLocks noChangeArrowheads="1"/>
          </p:cNvSpPr>
          <p:nvPr/>
        </p:nvSpPr>
        <p:spPr bwMode="gray">
          <a:xfrm>
            <a:off x="1900999" y="5586742"/>
            <a:ext cx="2819111" cy="738664"/>
          </a:xfrm>
          <a:prstGeom prst="rect">
            <a:avLst/>
          </a:prstGeom>
          <a:noFill/>
          <a:ln w="12700" algn="ctr">
            <a:noFill/>
            <a:miter lim="800000"/>
            <a:headEnd/>
            <a:tailEnd/>
          </a:ln>
        </p:spPr>
        <p:txBody>
          <a:bodyPr wrap="square" lIns="0">
            <a:spAutoFit/>
          </a:bodyPr>
          <a:lstStyle/>
          <a:p>
            <a:pPr marL="177800" indent="-177800">
              <a:spcBef>
                <a:spcPct val="25000"/>
              </a:spcBef>
              <a:defRPr/>
            </a:pPr>
            <a:r>
              <a:rPr lang="en-US" sz="1200" b="1" dirty="0">
                <a:solidFill>
                  <a:schemeClr val="tx2">
                    <a:lumMod val="65000"/>
                    <a:lumOff val="35000"/>
                  </a:schemeClr>
                </a:solidFill>
                <a:latin typeface="Arial"/>
              </a:rPr>
              <a:t>Application Source Code</a:t>
            </a:r>
          </a:p>
          <a:p>
            <a:pPr marL="114300" indent="-114300">
              <a:spcBef>
                <a:spcPct val="25000"/>
              </a:spcBef>
              <a:buClr>
                <a:srgbClr val="808080"/>
              </a:buClr>
              <a:buFont typeface="Arial" pitchFamily="34" charset="0"/>
              <a:buChar char="•"/>
              <a:defRPr/>
            </a:pPr>
            <a:r>
              <a:rPr lang="en-US" sz="1200" dirty="0">
                <a:solidFill>
                  <a:schemeClr val="tx2">
                    <a:lumMod val="65000"/>
                    <a:lumOff val="35000"/>
                  </a:schemeClr>
                </a:solidFill>
                <a:latin typeface="Arial"/>
              </a:rPr>
              <a:t>CICS, IMS, COBOL, DB2 z/OS</a:t>
            </a:r>
          </a:p>
          <a:p>
            <a:pPr marL="114300" indent="-114300">
              <a:spcBef>
                <a:spcPct val="25000"/>
              </a:spcBef>
              <a:buClr>
                <a:srgbClr val="808080"/>
              </a:buClr>
              <a:buFont typeface="Arial" pitchFamily="34" charset="0"/>
              <a:buChar char="•"/>
              <a:defRPr/>
            </a:pPr>
            <a:r>
              <a:rPr lang="en-US" sz="1200" dirty="0">
                <a:solidFill>
                  <a:schemeClr val="tx2">
                    <a:lumMod val="65000"/>
                    <a:lumOff val="35000"/>
                  </a:schemeClr>
                </a:solidFill>
                <a:latin typeface="Arial"/>
              </a:rPr>
              <a:t>J2EE, .NET and all Major RDBMS</a:t>
            </a:r>
          </a:p>
        </p:txBody>
      </p:sp>
      <p:sp>
        <p:nvSpPr>
          <p:cNvPr id="181" name="Rectangle 51"/>
          <p:cNvSpPr>
            <a:spLocks noChangeArrowheads="1"/>
          </p:cNvSpPr>
          <p:nvPr/>
        </p:nvSpPr>
        <p:spPr bwMode="gray">
          <a:xfrm>
            <a:off x="4381885" y="5586743"/>
            <a:ext cx="2819111" cy="769441"/>
          </a:xfrm>
          <a:prstGeom prst="rect">
            <a:avLst/>
          </a:prstGeom>
          <a:noFill/>
          <a:ln w="12700" algn="ctr">
            <a:noFill/>
            <a:miter lim="800000"/>
            <a:headEnd/>
            <a:tailEnd/>
          </a:ln>
        </p:spPr>
        <p:txBody>
          <a:bodyPr wrap="square" lIns="0">
            <a:spAutoFit/>
          </a:bodyPr>
          <a:lstStyle/>
          <a:p>
            <a:pPr marL="177800" indent="-177800">
              <a:spcBef>
                <a:spcPct val="25000"/>
              </a:spcBef>
              <a:defRPr/>
            </a:pPr>
            <a:r>
              <a:rPr lang="en-US" sz="1400" kern="0" dirty="0">
                <a:solidFill>
                  <a:srgbClr val="000000"/>
                </a:solidFill>
              </a:rPr>
              <a:t> </a:t>
            </a:r>
          </a:p>
          <a:p>
            <a:pPr marL="114300" indent="-114300">
              <a:spcBef>
                <a:spcPct val="25000"/>
              </a:spcBef>
              <a:buClr>
                <a:srgbClr val="808080"/>
              </a:buClr>
              <a:buFont typeface="Arial" pitchFamily="34" charset="0"/>
              <a:buChar char="•"/>
              <a:defRPr/>
            </a:pPr>
            <a:r>
              <a:rPr lang="en-US" sz="1200" dirty="0">
                <a:solidFill>
                  <a:schemeClr val="tx2">
                    <a:lumMod val="65000"/>
                    <a:lumOff val="35000"/>
                  </a:schemeClr>
                </a:solidFill>
                <a:latin typeface="Arial"/>
              </a:rPr>
              <a:t>Web Apps, BI, EAI, C/C++, VB, PB</a:t>
            </a:r>
          </a:p>
          <a:p>
            <a:pPr marL="114300" indent="-114300">
              <a:spcBef>
                <a:spcPct val="25000"/>
              </a:spcBef>
              <a:buClr>
                <a:srgbClr val="808080"/>
              </a:buClr>
              <a:buFont typeface="Arial" pitchFamily="34" charset="0"/>
              <a:buChar char="•"/>
              <a:defRPr/>
            </a:pPr>
            <a:r>
              <a:rPr lang="en-US" sz="1200" dirty="0">
                <a:solidFill>
                  <a:schemeClr val="tx2">
                    <a:lumMod val="65000"/>
                    <a:lumOff val="35000"/>
                  </a:schemeClr>
                </a:solidFill>
                <a:latin typeface="Arial"/>
              </a:rPr>
              <a:t>Siebel, SAP, PSFT, OBS, Amdocs</a:t>
            </a:r>
          </a:p>
        </p:txBody>
      </p:sp>
      <p:sp>
        <p:nvSpPr>
          <p:cNvPr id="183" name="Rectangle 91"/>
          <p:cNvSpPr>
            <a:spLocks noChangeArrowheads="1"/>
          </p:cNvSpPr>
          <p:nvPr/>
        </p:nvSpPr>
        <p:spPr bwMode="gray">
          <a:xfrm>
            <a:off x="1939099" y="3557962"/>
            <a:ext cx="1644923" cy="461665"/>
          </a:xfrm>
          <a:prstGeom prst="rect">
            <a:avLst/>
          </a:prstGeom>
          <a:gradFill>
            <a:gsLst>
              <a:gs pos="0">
                <a:srgbClr val="F7F7F7"/>
              </a:gs>
              <a:gs pos="100000">
                <a:srgbClr val="E6E6E6"/>
              </a:gs>
            </a:gsLst>
            <a:lin ang="5400000" scaled="1"/>
          </a:gradFill>
          <a:ln w="6350">
            <a:solidFill>
              <a:schemeClr val="bg1"/>
            </a:solidFill>
            <a:miter lim="800000"/>
            <a:headEnd/>
            <a:tailEnd/>
          </a:ln>
          <a:effectLst>
            <a:outerShdw blurRad="63500" dist="25400" dir="5400000" sx="97000" sy="97000" algn="ctr" rotWithShape="0">
              <a:prstClr val="black">
                <a:alpha val="20000"/>
              </a:prstClr>
            </a:outerShdw>
          </a:effectLst>
        </p:spPr>
        <p:txBody>
          <a:bodyPr wrap="square" anchor="ctr">
            <a:spAutoFit/>
          </a:bodyPr>
          <a:lstStyle/>
          <a:p>
            <a:pPr algn="ctr"/>
            <a:r>
              <a:rPr lang="en-US" sz="1200" dirty="0">
                <a:solidFill>
                  <a:schemeClr val="tx2">
                    <a:lumMod val="65000"/>
                    <a:lumOff val="35000"/>
                  </a:schemeClr>
                </a:solidFill>
                <a:latin typeface="Arial"/>
              </a:rPr>
              <a:t>Quality Measurement &amp; Functional Sizing</a:t>
            </a:r>
          </a:p>
        </p:txBody>
      </p:sp>
      <p:sp>
        <p:nvSpPr>
          <p:cNvPr id="184" name="Rectangle 91"/>
          <p:cNvSpPr>
            <a:spLocks noChangeArrowheads="1"/>
          </p:cNvSpPr>
          <p:nvPr/>
        </p:nvSpPr>
        <p:spPr bwMode="gray">
          <a:xfrm>
            <a:off x="1939099" y="4119186"/>
            <a:ext cx="1644923" cy="276999"/>
          </a:xfrm>
          <a:prstGeom prst="rect">
            <a:avLst/>
          </a:prstGeom>
          <a:gradFill>
            <a:gsLst>
              <a:gs pos="0">
                <a:srgbClr val="F7F7F7"/>
              </a:gs>
              <a:gs pos="100000">
                <a:srgbClr val="E6E6E6"/>
              </a:gs>
            </a:gsLst>
            <a:lin ang="5400000" scaled="1"/>
          </a:gradFill>
          <a:ln w="6350">
            <a:solidFill>
              <a:schemeClr val="bg1"/>
            </a:solidFill>
            <a:miter lim="800000"/>
            <a:headEnd/>
            <a:tailEnd/>
          </a:ln>
          <a:effectLst>
            <a:outerShdw blurRad="63500" dist="25400" dir="5400000" sx="97000" sy="97000" algn="ctr" rotWithShape="0">
              <a:prstClr val="black">
                <a:alpha val="20000"/>
              </a:prstClr>
            </a:outerShdw>
          </a:effectLst>
        </p:spPr>
        <p:txBody>
          <a:bodyPr wrap="square" anchor="ctr">
            <a:spAutoFit/>
          </a:bodyPr>
          <a:lstStyle/>
          <a:p>
            <a:pPr algn="ctr"/>
            <a:r>
              <a:rPr lang="en-US" sz="1200" dirty="0">
                <a:solidFill>
                  <a:schemeClr val="tx2">
                    <a:lumMod val="65000"/>
                    <a:lumOff val="35000"/>
                  </a:schemeClr>
                </a:solidFill>
                <a:latin typeface="Arial"/>
              </a:rPr>
              <a:t>Compliance checks</a:t>
            </a:r>
          </a:p>
        </p:txBody>
      </p:sp>
      <p:sp>
        <p:nvSpPr>
          <p:cNvPr id="185" name="Rectangle 91"/>
          <p:cNvSpPr>
            <a:spLocks noChangeArrowheads="1"/>
          </p:cNvSpPr>
          <p:nvPr/>
        </p:nvSpPr>
        <p:spPr bwMode="gray">
          <a:xfrm>
            <a:off x="1939099" y="4470567"/>
            <a:ext cx="1644923" cy="646331"/>
          </a:xfrm>
          <a:prstGeom prst="rect">
            <a:avLst/>
          </a:prstGeom>
          <a:gradFill>
            <a:gsLst>
              <a:gs pos="0">
                <a:srgbClr val="F7F7F7"/>
              </a:gs>
              <a:gs pos="100000">
                <a:srgbClr val="E6E6E6"/>
              </a:gs>
            </a:gsLst>
            <a:lin ang="5400000" scaled="1"/>
          </a:gradFill>
          <a:ln w="6350">
            <a:solidFill>
              <a:schemeClr val="bg1"/>
            </a:solidFill>
            <a:miter lim="800000"/>
            <a:headEnd/>
            <a:tailEnd/>
          </a:ln>
          <a:effectLst>
            <a:outerShdw blurRad="63500" dist="25400" dir="5400000" sx="97000" sy="97000" algn="ctr" rotWithShape="0">
              <a:prstClr val="black">
                <a:alpha val="20000"/>
              </a:prstClr>
            </a:outerShdw>
          </a:effectLst>
        </p:spPr>
        <p:txBody>
          <a:bodyPr wrap="square" anchor="ctr">
            <a:spAutoFit/>
          </a:bodyPr>
          <a:lstStyle/>
          <a:p>
            <a:pPr algn="ctr"/>
            <a:r>
              <a:rPr lang="en-US" sz="1200" dirty="0">
                <a:solidFill>
                  <a:schemeClr val="tx2">
                    <a:lumMod val="65000"/>
                    <a:lumOff val="35000"/>
                  </a:schemeClr>
                </a:solidFill>
                <a:latin typeface="Arial"/>
              </a:rPr>
              <a:t>Code, Architecture and Data Structure  Analysis</a:t>
            </a:r>
          </a:p>
        </p:txBody>
      </p:sp>
      <p:sp>
        <p:nvSpPr>
          <p:cNvPr id="10" name="Rectangle 9"/>
          <p:cNvSpPr/>
          <p:nvPr/>
        </p:nvSpPr>
        <p:spPr>
          <a:xfrm>
            <a:off x="2142235" y="3172543"/>
            <a:ext cx="1253292" cy="369332"/>
          </a:xfrm>
          <a:prstGeom prst="rect">
            <a:avLst/>
          </a:prstGeom>
        </p:spPr>
        <p:txBody>
          <a:bodyPr wrap="none">
            <a:spAutoFit/>
          </a:bodyPr>
          <a:lstStyle/>
          <a:p>
            <a:pPr algn="ctr"/>
            <a:r>
              <a:rPr lang="en-US" b="1" dirty="0">
                <a:solidFill>
                  <a:schemeClr val="tx2">
                    <a:lumMod val="65000"/>
                    <a:lumOff val="35000"/>
                  </a:schemeClr>
                </a:solidFill>
                <a:latin typeface="Arial"/>
              </a:rPr>
              <a:t>CAST AIP</a:t>
            </a:r>
          </a:p>
        </p:txBody>
      </p:sp>
    </p:spTree>
    <p:extLst>
      <p:ext uri="{BB962C8B-B14F-4D97-AF65-F5344CB8AC3E}">
        <p14:creationId xmlns:p14="http://schemas.microsoft.com/office/powerpoint/2010/main" val="1850141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CAST: Verification of CISQ’s Standards</a:t>
            </a:r>
            <a:endParaRPr lang="fr-FR" dirty="0"/>
          </a:p>
        </p:txBody>
      </p:sp>
      <p:sp>
        <p:nvSpPr>
          <p:cNvPr id="8" name="Text Placeholder 7"/>
          <p:cNvSpPr>
            <a:spLocks noGrp="1"/>
          </p:cNvSpPr>
          <p:nvPr>
            <p:ph type="body" sz="quarter" idx="4294967295"/>
          </p:nvPr>
        </p:nvSpPr>
        <p:spPr>
          <a:xfrm>
            <a:off x="931985" y="1139581"/>
            <a:ext cx="10172700" cy="708025"/>
          </a:xfrm>
        </p:spPr>
        <p:txBody>
          <a:bodyPr>
            <a:normAutofit/>
          </a:bodyPr>
          <a:lstStyle/>
          <a:p>
            <a:pPr>
              <a:buNone/>
            </a:pPr>
            <a:r>
              <a:rPr lang="en-US" sz="1400" dirty="0">
                <a:solidFill>
                  <a:srgbClr val="293C47"/>
                </a:solidFill>
              </a:rPr>
              <a:t>CAST is the only SAM solution that inspects and verifies software in accordance to CISQ’s recommendations</a:t>
            </a:r>
            <a:endParaRPr lang="fr-FR" sz="1400" dirty="0">
              <a:solidFill>
                <a:srgbClr val="293C47"/>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860041328"/>
              </p:ext>
            </p:extLst>
          </p:nvPr>
        </p:nvGraphicFramePr>
        <p:xfrm>
          <a:off x="826477" y="1700808"/>
          <a:ext cx="9500817" cy="4632960"/>
        </p:xfrm>
        <a:graphic>
          <a:graphicData uri="http://schemas.openxmlformats.org/drawingml/2006/table">
            <a:tbl>
              <a:tblPr firstRow="1" bandRow="1">
                <a:tableStyleId>{00A15C55-8517-42AA-B614-E9B94910E393}</a:tableStyleId>
              </a:tblPr>
              <a:tblGrid>
                <a:gridCol w="1710727">
                  <a:extLst>
                    <a:ext uri="{9D8B030D-6E8A-4147-A177-3AD203B41FA5}">
                      <a16:colId xmlns:a16="http://schemas.microsoft.com/office/drawing/2014/main" val="20000"/>
                    </a:ext>
                  </a:extLst>
                </a:gridCol>
                <a:gridCol w="3334469">
                  <a:extLst>
                    <a:ext uri="{9D8B030D-6E8A-4147-A177-3AD203B41FA5}">
                      <a16:colId xmlns:a16="http://schemas.microsoft.com/office/drawing/2014/main" val="20001"/>
                    </a:ext>
                  </a:extLst>
                </a:gridCol>
                <a:gridCol w="4455621">
                  <a:extLst>
                    <a:ext uri="{9D8B030D-6E8A-4147-A177-3AD203B41FA5}">
                      <a16:colId xmlns:a16="http://schemas.microsoft.com/office/drawing/2014/main" val="20002"/>
                    </a:ext>
                  </a:extLst>
                </a:gridCol>
              </a:tblGrid>
              <a:tr h="370840">
                <a:tc>
                  <a:txBody>
                    <a:bodyPr/>
                    <a:lstStyle/>
                    <a:p>
                      <a:r>
                        <a:rPr lang="fr-FR" sz="1100" kern="1200" baseline="0" dirty="0"/>
                        <a:t>CISQ </a:t>
                      </a:r>
                      <a:r>
                        <a:rPr lang="fr-FR" sz="1100" kern="1200" baseline="0" dirty="0" err="1"/>
                        <a:t>Characteristic</a:t>
                      </a:r>
                      <a:r>
                        <a:rPr lang="fr-FR" sz="1100" kern="1200" baseline="0" dirty="0"/>
                        <a:t> </a:t>
                      </a:r>
                      <a:endParaRPr lang="fr-FR" sz="1100" b="1" kern="1200" baseline="0" dirty="0">
                        <a:solidFill>
                          <a:schemeClr val="lt1"/>
                        </a:solidFill>
                        <a:latin typeface="+mn-lt"/>
                        <a:ea typeface="+mn-ea"/>
                        <a:cs typeface="+mn-cs"/>
                      </a:endParaRPr>
                    </a:p>
                  </a:txBody>
                  <a:tcPr/>
                </a:tc>
                <a:tc>
                  <a:txBody>
                    <a:bodyPr/>
                    <a:lstStyle/>
                    <a:p>
                      <a:r>
                        <a:rPr lang="fr-FR" sz="1100" kern="1200" baseline="0" dirty="0"/>
                        <a:t>System </a:t>
                      </a:r>
                      <a:r>
                        <a:rPr lang="fr-FR" sz="1100" kern="1200" baseline="0" dirty="0" err="1"/>
                        <a:t>Level</a:t>
                      </a:r>
                      <a:r>
                        <a:rPr lang="fr-FR" sz="1100" kern="1200" baseline="0" dirty="0"/>
                        <a:t> &amp; Architecture </a:t>
                      </a:r>
                    </a:p>
                    <a:p>
                      <a:r>
                        <a:rPr lang="fr-FR" sz="1100" kern="1200" baseline="0" dirty="0" err="1"/>
                        <a:t>Coding</a:t>
                      </a:r>
                      <a:r>
                        <a:rPr lang="fr-FR" sz="1100" kern="1200" baseline="0" dirty="0"/>
                        <a:t> Practices </a:t>
                      </a:r>
                      <a:endParaRPr lang="fr-FR" sz="1100" b="1" kern="1200" baseline="0" dirty="0">
                        <a:solidFill>
                          <a:schemeClr val="lt1"/>
                        </a:solidFill>
                        <a:latin typeface="+mn-lt"/>
                        <a:ea typeface="+mn-ea"/>
                        <a:cs typeface="+mn-cs"/>
                      </a:endParaRPr>
                    </a:p>
                  </a:txBody>
                  <a:tcPr/>
                </a:tc>
                <a:tc>
                  <a:txBody>
                    <a:bodyPr/>
                    <a:lstStyle/>
                    <a:p>
                      <a:r>
                        <a:rPr lang="fr-FR" sz="1100" kern="1200" baseline="0" dirty="0"/>
                        <a:t>Component </a:t>
                      </a:r>
                      <a:r>
                        <a:rPr lang="fr-FR" sz="1100" kern="1200" baseline="0" dirty="0" err="1"/>
                        <a:t>Level</a:t>
                      </a:r>
                      <a:r>
                        <a:rPr lang="fr-FR" sz="1100" kern="1200" baseline="0" dirty="0"/>
                        <a:t> </a:t>
                      </a:r>
                      <a:r>
                        <a:rPr lang="fr-FR" sz="1100" kern="1200" baseline="0" dirty="0" err="1"/>
                        <a:t>Coding</a:t>
                      </a:r>
                      <a:r>
                        <a:rPr lang="fr-FR" sz="1100" kern="1200" baseline="0" dirty="0"/>
                        <a:t> Practices 	</a:t>
                      </a:r>
                      <a:endParaRPr lang="fr-FR" sz="1100" b="1" kern="1200" baseline="0" dirty="0">
                        <a:solidFill>
                          <a:schemeClr val="lt1"/>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pPr algn="l"/>
                      <a:endParaRPr lang="fr-FR" sz="1050" baseline="0" dirty="0"/>
                    </a:p>
                    <a:p>
                      <a:r>
                        <a:rPr lang="fr-FR" sz="1100" dirty="0"/>
                        <a:t>RELIABILITY</a:t>
                      </a:r>
                      <a:r>
                        <a:rPr lang="fr-FR" sz="800" baseline="0" dirty="0"/>
                        <a:t> </a:t>
                      </a:r>
                      <a:r>
                        <a:rPr lang="fr-FR" sz="1050" baseline="0" dirty="0"/>
                        <a:t> </a:t>
                      </a:r>
                      <a:endParaRPr lang="fr-FR" sz="1050" b="1" baseline="0" dirty="0">
                        <a:solidFill>
                          <a:schemeClr val="tx1">
                            <a:lumMod val="65000"/>
                            <a:lumOff val="35000"/>
                          </a:schemeClr>
                        </a:solidFill>
                        <a:latin typeface="+mn-lt"/>
                      </a:endParaRPr>
                    </a:p>
                  </a:txBody>
                  <a:tcPr anchor="ctr"/>
                </a:tc>
                <a:tc>
                  <a:txBody>
                    <a:bodyPr/>
                    <a:lstStyle/>
                    <a:p>
                      <a:r>
                        <a:rPr lang="fr-FR" sz="1050" kern="1200" dirty="0"/>
                        <a:t>Multi-layer design </a:t>
                      </a:r>
                      <a:r>
                        <a:rPr lang="fr-FR" sz="1050" kern="1200" dirty="0" err="1"/>
                        <a:t>compliance</a:t>
                      </a:r>
                      <a:r>
                        <a:rPr lang="fr-FR" sz="1050" kern="1200" dirty="0"/>
                        <a:t> </a:t>
                      </a:r>
                    </a:p>
                    <a:p>
                      <a:r>
                        <a:rPr lang="en-US" sz="1050" kern="1200" dirty="0"/>
                        <a:t>Software manages data integrity and consistency </a:t>
                      </a:r>
                    </a:p>
                    <a:p>
                      <a:r>
                        <a:rPr lang="fr-FR" sz="1050" kern="1200" dirty="0"/>
                        <a:t>Exception </a:t>
                      </a:r>
                      <a:r>
                        <a:rPr lang="fr-FR" sz="1050" kern="1200" dirty="0" err="1"/>
                        <a:t>handling</a:t>
                      </a:r>
                      <a:r>
                        <a:rPr lang="fr-FR" sz="1050" kern="1200" dirty="0"/>
                        <a:t> </a:t>
                      </a:r>
                      <a:r>
                        <a:rPr lang="fr-FR" sz="1050" kern="1200" dirty="0" err="1"/>
                        <a:t>through</a:t>
                      </a:r>
                      <a:r>
                        <a:rPr lang="fr-FR" sz="1050" kern="1200" dirty="0"/>
                        <a:t> transactions </a:t>
                      </a:r>
                    </a:p>
                    <a:p>
                      <a:r>
                        <a:rPr lang="fr-FR" sz="1050" kern="1200" dirty="0"/>
                        <a:t>Class architecture </a:t>
                      </a:r>
                      <a:r>
                        <a:rPr lang="fr-FR" sz="1050" kern="1200" dirty="0" err="1"/>
                        <a:t>compliance</a:t>
                      </a:r>
                      <a:r>
                        <a:rPr lang="fr-FR" sz="1050" kern="1200" dirty="0"/>
                        <a:t> </a:t>
                      </a:r>
                      <a:endParaRPr lang="fr-FR" sz="1050" b="0" kern="1200" dirty="0">
                        <a:solidFill>
                          <a:schemeClr val="tx2">
                            <a:lumMod val="85000"/>
                            <a:lumOff val="15000"/>
                          </a:schemeClr>
                        </a:solidFill>
                        <a:latin typeface="+mn-lt"/>
                        <a:ea typeface="+mn-ea"/>
                        <a:cs typeface="Arial" pitchFamily="34" charset="0"/>
                      </a:endParaRPr>
                    </a:p>
                  </a:txBody>
                  <a:tcPr/>
                </a:tc>
                <a:tc>
                  <a:txBody>
                    <a:bodyPr/>
                    <a:lstStyle/>
                    <a:p>
                      <a:r>
                        <a:rPr lang="en-US" sz="1050" kern="1200" dirty="0"/>
                        <a:t>Protecting state in multi-threaded environments </a:t>
                      </a:r>
                    </a:p>
                    <a:p>
                      <a:r>
                        <a:rPr lang="en-US" sz="1050" kern="1200" dirty="0"/>
                        <a:t>Safe use of inheritance and polymorphism </a:t>
                      </a:r>
                    </a:p>
                    <a:p>
                      <a:r>
                        <a:rPr lang="en-US" sz="1050" kern="1200" dirty="0"/>
                        <a:t>Patterns that lead to unexpected behaviors </a:t>
                      </a:r>
                    </a:p>
                    <a:p>
                      <a:r>
                        <a:rPr lang="fr-FR" sz="1050" kern="1200" dirty="0"/>
                        <a:t>Resource </a:t>
                      </a:r>
                      <a:r>
                        <a:rPr lang="fr-FR" sz="1050" kern="1200" dirty="0" err="1"/>
                        <a:t>bounds</a:t>
                      </a:r>
                      <a:r>
                        <a:rPr lang="fr-FR" sz="1050" kern="1200" dirty="0"/>
                        <a:t> management, </a:t>
                      </a:r>
                      <a:r>
                        <a:rPr lang="fr-FR" sz="1050" kern="1200" dirty="0" err="1"/>
                        <a:t>Complex</a:t>
                      </a:r>
                      <a:r>
                        <a:rPr lang="fr-FR" sz="1050" kern="1200" dirty="0"/>
                        <a:t> code </a:t>
                      </a:r>
                    </a:p>
                    <a:p>
                      <a:r>
                        <a:rPr lang="en-US" sz="1050" kern="1200" dirty="0"/>
                        <a:t>Managing allocated resources, Timeouts, Built-in remote addresses </a:t>
                      </a:r>
                      <a:endParaRPr lang="en-US" sz="1050" b="0" kern="1200" dirty="0">
                        <a:solidFill>
                          <a:schemeClr val="tx2">
                            <a:lumMod val="85000"/>
                            <a:lumOff val="15000"/>
                          </a:schemeClr>
                        </a:solidFill>
                        <a:latin typeface="+mn-lt"/>
                        <a:ea typeface="+mn-ea"/>
                        <a:cs typeface="Arial" pitchFamily="34" charset="0"/>
                      </a:endParaRPr>
                    </a:p>
                  </a:txBody>
                  <a:tcPr/>
                </a:tc>
                <a:extLst>
                  <a:ext uri="{0D108BD9-81ED-4DB2-BD59-A6C34878D82A}">
                    <a16:rowId xmlns:a16="http://schemas.microsoft.com/office/drawing/2014/main" val="10001"/>
                  </a:ext>
                </a:extLst>
              </a:tr>
              <a:tr h="370840">
                <a:tc>
                  <a:txBody>
                    <a:bodyPr/>
                    <a:lstStyle/>
                    <a:p>
                      <a:pPr algn="l"/>
                      <a:endParaRPr lang="fr-FR" sz="1100" kern="1200" dirty="0"/>
                    </a:p>
                    <a:p>
                      <a:r>
                        <a:rPr lang="fr-FR" sz="1100" kern="1200" dirty="0"/>
                        <a:t>PERFORMANCE EFFICIENCY 	</a:t>
                      </a:r>
                      <a:endParaRPr lang="fr-FR" sz="1100" b="1" kern="1200" dirty="0">
                        <a:solidFill>
                          <a:schemeClr val="tx1">
                            <a:lumMod val="65000"/>
                            <a:lumOff val="35000"/>
                          </a:schemeClr>
                        </a:solidFill>
                        <a:latin typeface="+mn-lt"/>
                        <a:ea typeface="+mn-ea"/>
                        <a:cs typeface="Arial" pitchFamily="34" charset="0"/>
                      </a:endParaRPr>
                    </a:p>
                  </a:txBody>
                  <a:tcPr anchor="ctr"/>
                </a:tc>
                <a:tc>
                  <a:txBody>
                    <a:bodyPr/>
                    <a:lstStyle/>
                    <a:p>
                      <a:r>
                        <a:rPr lang="en-US" sz="1050" kern="1200" dirty="0"/>
                        <a:t>Appropriate interactions with expensive and/or remote resources </a:t>
                      </a:r>
                    </a:p>
                    <a:p>
                      <a:r>
                        <a:rPr lang="fr-FR" sz="1050" kern="1200" dirty="0"/>
                        <a:t>Data </a:t>
                      </a:r>
                      <a:r>
                        <a:rPr lang="fr-FR" sz="1050" kern="1200" dirty="0" err="1"/>
                        <a:t>access</a:t>
                      </a:r>
                      <a:r>
                        <a:rPr lang="fr-FR" sz="1050" kern="1200" dirty="0"/>
                        <a:t> performance and data management </a:t>
                      </a:r>
                    </a:p>
                    <a:p>
                      <a:r>
                        <a:rPr lang="en-US" sz="1050" kern="1200" dirty="0"/>
                        <a:t>Memory, network and disk space management </a:t>
                      </a:r>
                    </a:p>
                    <a:p>
                      <a:r>
                        <a:rPr lang="en-US" sz="1050" kern="1200" dirty="0"/>
                        <a:t>Centralized handling of client requests </a:t>
                      </a:r>
                    </a:p>
                    <a:p>
                      <a:r>
                        <a:rPr lang="en-US" sz="1050" kern="1200" dirty="0"/>
                        <a:t>Use of middle tier components versus stored procedures and database functions 	</a:t>
                      </a:r>
                      <a:endParaRPr lang="en-US" sz="1050" b="0" kern="1200" dirty="0">
                        <a:solidFill>
                          <a:schemeClr val="tx2">
                            <a:lumMod val="85000"/>
                            <a:lumOff val="15000"/>
                          </a:schemeClr>
                        </a:solidFill>
                        <a:latin typeface="+mn-lt"/>
                        <a:ea typeface="+mn-ea"/>
                        <a:cs typeface="Arial" pitchFamily="34" charset="0"/>
                      </a:endParaRPr>
                    </a:p>
                  </a:txBody>
                  <a:tcPr/>
                </a:tc>
                <a:tc>
                  <a:txBody>
                    <a:bodyPr/>
                    <a:lstStyle/>
                    <a:p>
                      <a:r>
                        <a:rPr lang="en-US" sz="1050" kern="1200" dirty="0"/>
                        <a:t>Compliance with Object-Oriented best practices </a:t>
                      </a:r>
                    </a:p>
                    <a:p>
                      <a:r>
                        <a:rPr lang="en-US" sz="1050" kern="1200" dirty="0"/>
                        <a:t>Compliance with SQL best practices </a:t>
                      </a:r>
                    </a:p>
                    <a:p>
                      <a:r>
                        <a:rPr lang="fr-FR" sz="1050" kern="1200" dirty="0" err="1"/>
                        <a:t>Expensive</a:t>
                      </a:r>
                      <a:r>
                        <a:rPr lang="fr-FR" sz="1050" kern="1200" dirty="0"/>
                        <a:t> computations in </a:t>
                      </a:r>
                      <a:r>
                        <a:rPr lang="fr-FR" sz="1050" kern="1200" dirty="0" err="1"/>
                        <a:t>loops</a:t>
                      </a:r>
                      <a:r>
                        <a:rPr lang="fr-FR" sz="1050" kern="1200" dirty="0"/>
                        <a:t> </a:t>
                      </a:r>
                    </a:p>
                    <a:p>
                      <a:r>
                        <a:rPr lang="en-US" sz="1050" kern="1200" dirty="0"/>
                        <a:t>Static connections versus connection pools </a:t>
                      </a:r>
                    </a:p>
                    <a:p>
                      <a:r>
                        <a:rPr lang="en-US" sz="1050" kern="1200" dirty="0"/>
                        <a:t>Compliance with garbage collection best practices 	</a:t>
                      </a:r>
                    </a:p>
                    <a:p>
                      <a:endParaRPr lang="fr-FR" sz="1050" b="0" kern="1200" dirty="0">
                        <a:solidFill>
                          <a:schemeClr val="tx2">
                            <a:lumMod val="85000"/>
                            <a:lumOff val="15000"/>
                          </a:schemeClr>
                        </a:solidFill>
                        <a:latin typeface="+mn-lt"/>
                        <a:ea typeface="+mn-ea"/>
                        <a:cs typeface="Arial" pitchFamily="34" charset="0"/>
                      </a:endParaRPr>
                    </a:p>
                  </a:txBody>
                  <a:tcPr/>
                </a:tc>
                <a:extLst>
                  <a:ext uri="{0D108BD9-81ED-4DB2-BD59-A6C34878D82A}">
                    <a16:rowId xmlns:a16="http://schemas.microsoft.com/office/drawing/2014/main" val="10002"/>
                  </a:ext>
                </a:extLst>
              </a:tr>
              <a:tr h="370840">
                <a:tc>
                  <a:txBody>
                    <a:bodyPr/>
                    <a:lstStyle/>
                    <a:p>
                      <a:r>
                        <a:rPr lang="fr-FR" sz="1100" kern="1200" dirty="0"/>
                        <a:t>SECURITY	</a:t>
                      </a:r>
                      <a:endParaRPr lang="fr-FR" sz="1100" b="1" kern="1200" dirty="0">
                        <a:solidFill>
                          <a:schemeClr val="tx1">
                            <a:lumMod val="65000"/>
                            <a:lumOff val="35000"/>
                          </a:schemeClr>
                        </a:solidFill>
                        <a:latin typeface="+mn-lt"/>
                        <a:ea typeface="+mn-ea"/>
                        <a:cs typeface="Arial" pitchFamily="34" charset="0"/>
                      </a:endParaRPr>
                    </a:p>
                  </a:txBody>
                  <a:tcPr anchor="ctr"/>
                </a:tc>
                <a:tc>
                  <a:txBody>
                    <a:bodyPr/>
                    <a:lstStyle/>
                    <a:p>
                      <a:r>
                        <a:rPr lang="fr-FR" sz="1050" kern="1200" dirty="0"/>
                        <a:t>Input validation </a:t>
                      </a:r>
                    </a:p>
                    <a:p>
                      <a:r>
                        <a:rPr lang="fr-FR" sz="1050" kern="1200" dirty="0"/>
                        <a:t>SQL injection </a:t>
                      </a:r>
                    </a:p>
                    <a:p>
                      <a:r>
                        <a:rPr lang="fr-FR" sz="1050" kern="1200" dirty="0"/>
                        <a:t>Cross-site </a:t>
                      </a:r>
                      <a:r>
                        <a:rPr lang="fr-FR" sz="1050" kern="1200" dirty="0" err="1"/>
                        <a:t>scripting</a:t>
                      </a:r>
                      <a:r>
                        <a:rPr lang="fr-FR" sz="1050" kern="1200" dirty="0"/>
                        <a:t> </a:t>
                      </a:r>
                    </a:p>
                    <a:p>
                      <a:r>
                        <a:rPr lang="en-US" sz="1050" kern="1200" dirty="0"/>
                        <a:t>Failure to use vetted libraries or frameworks </a:t>
                      </a:r>
                    </a:p>
                    <a:p>
                      <a:r>
                        <a:rPr lang="fr-FR" sz="1050" kern="1200" dirty="0"/>
                        <a:t>Secure architecture design </a:t>
                      </a:r>
                      <a:r>
                        <a:rPr lang="fr-FR" sz="1050" kern="1200" dirty="0" err="1"/>
                        <a:t>compliance</a:t>
                      </a:r>
                      <a:r>
                        <a:rPr lang="fr-FR" sz="1050" kern="1200" dirty="0"/>
                        <a:t> </a:t>
                      </a:r>
                      <a:endParaRPr lang="fr-FR" sz="1050" b="0" kern="1200" dirty="0">
                        <a:solidFill>
                          <a:schemeClr val="tx2">
                            <a:lumMod val="85000"/>
                            <a:lumOff val="15000"/>
                          </a:schemeClr>
                        </a:solidFill>
                        <a:latin typeface="+mn-lt"/>
                        <a:ea typeface="+mn-ea"/>
                        <a:cs typeface="Arial" pitchFamily="34" charset="0"/>
                      </a:endParaRPr>
                    </a:p>
                  </a:txBody>
                  <a:tcPr/>
                </a:tc>
                <a:tc>
                  <a:txBody>
                    <a:bodyPr/>
                    <a:lstStyle/>
                    <a:p>
                      <a:r>
                        <a:rPr lang="en-US" sz="1050" kern="1200" dirty="0"/>
                        <a:t>Error and exception handling Use of hard-coded credentials </a:t>
                      </a:r>
                    </a:p>
                    <a:p>
                      <a:r>
                        <a:rPr lang="fr-FR" sz="1050" kern="1200" dirty="0"/>
                        <a:t>Buffer </a:t>
                      </a:r>
                      <a:r>
                        <a:rPr lang="fr-FR" sz="1050" kern="1200" dirty="0" err="1"/>
                        <a:t>overflows</a:t>
                      </a:r>
                      <a:r>
                        <a:rPr lang="fr-FR" sz="1050" kern="1200" dirty="0"/>
                        <a:t> </a:t>
                      </a:r>
                      <a:r>
                        <a:rPr lang="fr-FR" sz="1050" kern="1200" dirty="0" err="1"/>
                        <a:t>Broken</a:t>
                      </a:r>
                      <a:r>
                        <a:rPr lang="fr-FR" sz="1050" kern="1200" dirty="0"/>
                        <a:t>/</a:t>
                      </a:r>
                      <a:r>
                        <a:rPr lang="fr-FR" sz="1050" kern="1200" dirty="0" err="1"/>
                        <a:t>risky</a:t>
                      </a:r>
                      <a:r>
                        <a:rPr lang="fr-FR" sz="1050" kern="1200" dirty="0"/>
                        <a:t> </a:t>
                      </a:r>
                      <a:r>
                        <a:rPr lang="fr-FR" sz="1050" kern="1200" dirty="0" err="1"/>
                        <a:t>cryptographic</a:t>
                      </a:r>
                      <a:r>
                        <a:rPr lang="fr-FR" sz="1050" kern="1200" dirty="0"/>
                        <a:t> </a:t>
                      </a:r>
                      <a:r>
                        <a:rPr lang="fr-FR" sz="1050" kern="1200" dirty="0" err="1"/>
                        <a:t>algorithms</a:t>
                      </a:r>
                      <a:r>
                        <a:rPr lang="fr-FR" sz="1050" kern="1200" dirty="0"/>
                        <a:t> </a:t>
                      </a:r>
                    </a:p>
                    <a:p>
                      <a:r>
                        <a:rPr lang="en-US" sz="1050" kern="1200" dirty="0"/>
                        <a:t>Missing initialization Improper validation of array index </a:t>
                      </a:r>
                    </a:p>
                    <a:p>
                      <a:r>
                        <a:rPr lang="en-US" sz="1050" kern="1200" dirty="0"/>
                        <a:t>Improper locking References to released resources </a:t>
                      </a:r>
                    </a:p>
                    <a:p>
                      <a:r>
                        <a:rPr lang="fr-FR" sz="1050" kern="1200" dirty="0" err="1"/>
                        <a:t>Uncontrolled</a:t>
                      </a:r>
                      <a:r>
                        <a:rPr lang="fr-FR" sz="1050" kern="1200" dirty="0"/>
                        <a:t> format string </a:t>
                      </a:r>
                      <a:endParaRPr lang="fr-FR" sz="1050" b="0" kern="1200" dirty="0">
                        <a:solidFill>
                          <a:schemeClr val="tx2">
                            <a:lumMod val="85000"/>
                            <a:lumOff val="15000"/>
                          </a:schemeClr>
                        </a:solidFill>
                        <a:latin typeface="+mn-lt"/>
                        <a:ea typeface="+mn-ea"/>
                        <a:cs typeface="Arial" pitchFamily="34" charset="0"/>
                      </a:endParaRPr>
                    </a:p>
                  </a:txBody>
                  <a:tcPr/>
                </a:tc>
                <a:extLst>
                  <a:ext uri="{0D108BD9-81ED-4DB2-BD59-A6C34878D82A}">
                    <a16:rowId xmlns:a16="http://schemas.microsoft.com/office/drawing/2014/main" val="10003"/>
                  </a:ext>
                </a:extLst>
              </a:tr>
              <a:tr h="370840">
                <a:tc>
                  <a:txBody>
                    <a:bodyPr/>
                    <a:lstStyle/>
                    <a:p>
                      <a:r>
                        <a:rPr lang="fr-FR" sz="1100" kern="1200" dirty="0"/>
                        <a:t>MAINTAINABILITY </a:t>
                      </a:r>
                      <a:endParaRPr lang="fr-FR" sz="1100" b="1" kern="1200" dirty="0">
                        <a:solidFill>
                          <a:schemeClr val="tx1">
                            <a:lumMod val="65000"/>
                            <a:lumOff val="35000"/>
                          </a:schemeClr>
                        </a:solidFill>
                        <a:latin typeface="+mn-lt"/>
                        <a:ea typeface="+mn-ea"/>
                        <a:cs typeface="Arial" pitchFamily="34" charset="0"/>
                      </a:endParaRPr>
                    </a:p>
                  </a:txBody>
                  <a:tcPr anchor="ctr"/>
                </a:tc>
                <a:tc>
                  <a:txBody>
                    <a:bodyPr/>
                    <a:lstStyle/>
                    <a:p>
                      <a:r>
                        <a:rPr lang="en-US" sz="1050" kern="1200" dirty="0"/>
                        <a:t>Strict hierarchy of calling between architectural layers </a:t>
                      </a:r>
                    </a:p>
                    <a:p>
                      <a:r>
                        <a:rPr lang="fr-FR" sz="1050" kern="1200" dirty="0"/>
                        <a:t>Excessive horizontal </a:t>
                      </a:r>
                      <a:r>
                        <a:rPr lang="fr-FR" sz="1050" kern="1200" dirty="0" err="1"/>
                        <a:t>layers</a:t>
                      </a:r>
                      <a:r>
                        <a:rPr lang="fr-FR" sz="1050" kern="1200" dirty="0"/>
                        <a:t> </a:t>
                      </a:r>
                      <a:endParaRPr lang="fr-FR" sz="1050" b="0" kern="1200" dirty="0">
                        <a:solidFill>
                          <a:schemeClr val="tx2">
                            <a:lumMod val="85000"/>
                            <a:lumOff val="15000"/>
                          </a:schemeClr>
                        </a:solidFill>
                        <a:latin typeface="+mn-lt"/>
                        <a:ea typeface="+mn-ea"/>
                        <a:cs typeface="Arial" pitchFamily="34" charset="0"/>
                      </a:endParaRPr>
                    </a:p>
                  </a:txBody>
                  <a:tcPr/>
                </a:tc>
                <a:tc>
                  <a:txBody>
                    <a:bodyPr/>
                    <a:lstStyle/>
                    <a:p>
                      <a:r>
                        <a:rPr lang="en-US" sz="1050" kern="1200" dirty="0"/>
                        <a:t>Tightly coupled modules Unstructured and Duplicated code </a:t>
                      </a:r>
                    </a:p>
                    <a:p>
                      <a:r>
                        <a:rPr lang="en-US" sz="1050" kern="1200" dirty="0" err="1"/>
                        <a:t>Cyclomatic</a:t>
                      </a:r>
                      <a:r>
                        <a:rPr lang="en-US" sz="1050" kern="1200" dirty="0"/>
                        <a:t> complexity Controlled level of dynamic coding </a:t>
                      </a:r>
                    </a:p>
                    <a:p>
                      <a:r>
                        <a:rPr lang="en-US" sz="1050" kern="1200" dirty="0"/>
                        <a:t>Encapsulated data access Over-parameterization of methods </a:t>
                      </a:r>
                    </a:p>
                    <a:p>
                      <a:r>
                        <a:rPr lang="en-US" sz="1050" kern="1200" dirty="0"/>
                        <a:t>Hard coding of literals Commented out instructions </a:t>
                      </a:r>
                    </a:p>
                    <a:p>
                      <a:r>
                        <a:rPr lang="en-US" sz="1050" kern="1200" dirty="0"/>
                        <a:t>Excessive component size Compliance with OO best practices</a:t>
                      </a:r>
                      <a:endParaRPr lang="en-US" sz="1050" b="0" kern="1200" dirty="0">
                        <a:solidFill>
                          <a:schemeClr val="tx2">
                            <a:lumMod val="85000"/>
                            <a:lumOff val="15000"/>
                          </a:schemeClr>
                        </a:solidFill>
                        <a:latin typeface="+mn-lt"/>
                        <a:ea typeface="+mn-ea"/>
                        <a:cs typeface="Arial" pitchFamily="34" charset="0"/>
                      </a:endParaRPr>
                    </a:p>
                  </a:txBody>
                  <a:tcPr/>
                </a:tc>
                <a:extLst>
                  <a:ext uri="{0D108BD9-81ED-4DB2-BD59-A6C34878D82A}">
                    <a16:rowId xmlns:a16="http://schemas.microsoft.com/office/drawing/2014/main" val="10004"/>
                  </a:ext>
                </a:extLst>
              </a:tr>
            </a:tbl>
          </a:graphicData>
        </a:graphic>
      </p:graphicFrame>
      <p:pic>
        <p:nvPicPr>
          <p:cNvPr id="1026" name="Picture 2" descr="http://www.sig.eu/blobs/Interessante%20links/CISQ%20logo.jpg"/>
          <p:cNvPicPr>
            <a:picLocks noChangeAspect="1" noChangeArrowheads="1"/>
          </p:cNvPicPr>
          <p:nvPr/>
        </p:nvPicPr>
        <p:blipFill>
          <a:blip r:embed="rId3" cstate="print"/>
          <a:srcRect/>
          <a:stretch>
            <a:fillRect/>
          </a:stretch>
        </p:blipFill>
        <p:spPr bwMode="auto">
          <a:xfrm>
            <a:off x="10804536" y="2012687"/>
            <a:ext cx="906055" cy="370936"/>
          </a:xfrm>
          <a:prstGeom prst="rect">
            <a:avLst/>
          </a:prstGeom>
          <a:noFill/>
        </p:spPr>
      </p:pic>
      <p:pic>
        <p:nvPicPr>
          <p:cNvPr id="1028" name="Picture 4" descr="http://upload.wikimedia.org/wikipedia/fr/6/61/OMG.jpg"/>
          <p:cNvPicPr>
            <a:picLocks noChangeAspect="1" noChangeArrowheads="1"/>
          </p:cNvPicPr>
          <p:nvPr/>
        </p:nvPicPr>
        <p:blipFill>
          <a:blip r:embed="rId4" cstate="print"/>
          <a:srcRect/>
          <a:stretch>
            <a:fillRect/>
          </a:stretch>
        </p:blipFill>
        <p:spPr bwMode="auto">
          <a:xfrm>
            <a:off x="10813444" y="2665527"/>
            <a:ext cx="897147" cy="401688"/>
          </a:xfrm>
          <a:prstGeom prst="rect">
            <a:avLst/>
          </a:prstGeom>
          <a:noFill/>
        </p:spPr>
      </p:pic>
      <p:pic>
        <p:nvPicPr>
          <p:cNvPr id="1032" name="Picture 8" descr="http://link.cs.cmu.edu/photos/f/fall10p05_sm.jpg"/>
          <p:cNvPicPr>
            <a:picLocks noChangeAspect="1" noChangeArrowheads="1"/>
          </p:cNvPicPr>
          <p:nvPr/>
        </p:nvPicPr>
        <p:blipFill>
          <a:blip r:embed="rId5" cstate="print"/>
          <a:srcRect b="8173"/>
          <a:stretch>
            <a:fillRect/>
          </a:stretch>
        </p:blipFill>
        <p:spPr bwMode="auto">
          <a:xfrm>
            <a:off x="10504098" y="3429000"/>
            <a:ext cx="1515840" cy="545493"/>
          </a:xfrm>
          <a:prstGeom prst="rect">
            <a:avLst/>
          </a:prstGeom>
          <a:noFill/>
        </p:spPr>
      </p:pic>
    </p:spTree>
    <p:extLst>
      <p:ext uri="{BB962C8B-B14F-4D97-AF65-F5344CB8AC3E}">
        <p14:creationId xmlns:p14="http://schemas.microsoft.com/office/powerpoint/2010/main" val="2600115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CISQ focuses on the software flaws that matter</a:t>
            </a:r>
          </a:p>
        </p:txBody>
      </p:sp>
      <p:grpSp>
        <p:nvGrpSpPr>
          <p:cNvPr id="2" name="Group 5"/>
          <p:cNvGrpSpPr/>
          <p:nvPr/>
        </p:nvGrpSpPr>
        <p:grpSpPr>
          <a:xfrm>
            <a:off x="5679028" y="3132826"/>
            <a:ext cx="4636223" cy="3174067"/>
            <a:chOff x="4069087" y="2845202"/>
            <a:chExt cx="4636223" cy="3174067"/>
          </a:xfrm>
        </p:grpSpPr>
        <p:sp>
          <p:nvSpPr>
            <p:cNvPr id="33" name="Pie 32"/>
            <p:cNvSpPr/>
            <p:nvPr/>
          </p:nvSpPr>
          <p:spPr bwMode="auto">
            <a:xfrm>
              <a:off x="6419310" y="2845202"/>
              <a:ext cx="2286000" cy="2286000"/>
            </a:xfrm>
            <a:prstGeom prst="pie">
              <a:avLst>
                <a:gd name="adj1" fmla="val 6876304"/>
                <a:gd name="adj2" fmla="val 4215694"/>
              </a:avLst>
            </a:prstGeom>
            <a:solidFill>
              <a:schemeClr val="accent3"/>
            </a:solidFill>
            <a:ln>
              <a:noFill/>
            </a:ln>
            <a:effectLst>
              <a:outerShdw blurRad="50800" dist="38100" dir="2700000" algn="tl" rotWithShape="0">
                <a:prstClr val="black">
                  <a:alpha val="40000"/>
                </a:prstClr>
              </a:outerShdw>
            </a:effectLst>
          </p:spPr>
          <p:txBody>
            <a:bodyPr vert="horz" wrap="square" lIns="45720" tIns="45720" rIns="45720" bIns="45720" rtlCol="0" anchor="ctr">
              <a:noAutofit/>
            </a:bodyPr>
            <a:lstStyle/>
            <a:p>
              <a:pPr algn="ctr">
                <a:spcBef>
                  <a:spcPts val="300"/>
                </a:spcBef>
                <a:spcAft>
                  <a:spcPts val="400"/>
                </a:spcAft>
                <a:buClr>
                  <a:srgbClr val="12223A">
                    <a:lumMod val="50000"/>
                  </a:srgbClr>
                </a:buClr>
              </a:pPr>
              <a:endParaRPr lang="en-US" sz="2200" dirty="0" err="1">
                <a:solidFill>
                  <a:srgbClr val="000000">
                    <a:lumMod val="65000"/>
                    <a:lumOff val="35000"/>
                  </a:srgbClr>
                </a:solidFill>
                <a:latin typeface="Arial"/>
                <a:cs typeface="Arial" pitchFamily="34" charset="0"/>
              </a:endParaRPr>
            </a:p>
          </p:txBody>
        </p:sp>
        <p:sp>
          <p:nvSpPr>
            <p:cNvPr id="32" name="Pie 31"/>
            <p:cNvSpPr/>
            <p:nvPr/>
          </p:nvSpPr>
          <p:spPr bwMode="auto">
            <a:xfrm>
              <a:off x="6379453" y="3382120"/>
              <a:ext cx="2286000" cy="2286000"/>
            </a:xfrm>
            <a:prstGeom prst="pie">
              <a:avLst>
                <a:gd name="adj1" fmla="val 3950259"/>
                <a:gd name="adj2" fmla="val 6885029"/>
              </a:avLst>
            </a:prstGeom>
            <a:solidFill>
              <a:schemeClr val="bg1">
                <a:lumMod val="50000"/>
              </a:schemeClr>
            </a:solidFill>
            <a:ln>
              <a:noFill/>
            </a:ln>
          </p:spPr>
          <p:txBody>
            <a:bodyPr vert="horz" wrap="square" lIns="45720" tIns="45720" rIns="45720" bIns="45720" rtlCol="0" anchor="ctr">
              <a:noAutofit/>
            </a:bodyPr>
            <a:lstStyle/>
            <a:p>
              <a:pPr algn="ctr">
                <a:spcBef>
                  <a:spcPts val="300"/>
                </a:spcBef>
                <a:spcAft>
                  <a:spcPts val="400"/>
                </a:spcAft>
                <a:buClr>
                  <a:srgbClr val="12223A">
                    <a:lumMod val="50000"/>
                  </a:srgbClr>
                </a:buClr>
              </a:pPr>
              <a:endParaRPr lang="en-US" sz="2200" dirty="0" err="1">
                <a:solidFill>
                  <a:srgbClr val="000000">
                    <a:lumMod val="65000"/>
                    <a:lumOff val="35000"/>
                  </a:srgbClr>
                </a:solidFill>
                <a:latin typeface="Arial"/>
                <a:cs typeface="Arial" pitchFamily="34" charset="0"/>
              </a:endParaRPr>
            </a:p>
          </p:txBody>
        </p:sp>
        <p:sp>
          <p:nvSpPr>
            <p:cNvPr id="72" name="Rectangle 71"/>
            <p:cNvSpPr/>
            <p:nvPr/>
          </p:nvSpPr>
          <p:spPr bwMode="auto">
            <a:xfrm rot="5400000">
              <a:off x="5730092" y="1414878"/>
              <a:ext cx="745588" cy="3779720"/>
            </a:xfrm>
            <a:prstGeom prst="rect">
              <a:avLst/>
            </a:prstGeom>
            <a:solidFill>
              <a:schemeClr val="accent3">
                <a:alpha val="62000"/>
              </a:schemeClr>
            </a:solidFill>
            <a:ln>
              <a:noFill/>
            </a:ln>
          </p:spPr>
          <p:txBody>
            <a:bodyPr vert="horz" wrap="square" lIns="45720" tIns="45720" rIns="45720" bIns="45720" rtlCol="0" anchor="ctr">
              <a:noAutofit/>
            </a:bodyPr>
            <a:lstStyle/>
            <a:p>
              <a:pPr algn="ctr">
                <a:spcBef>
                  <a:spcPts val="300"/>
                </a:spcBef>
                <a:spcAft>
                  <a:spcPts val="400"/>
                </a:spcAft>
                <a:buClr>
                  <a:srgbClr val="12223A">
                    <a:lumMod val="50000"/>
                  </a:srgbClr>
                </a:buClr>
              </a:pPr>
              <a:endParaRPr lang="en-US" sz="2200" dirty="0" err="1">
                <a:solidFill>
                  <a:srgbClr val="000000">
                    <a:lumMod val="65000"/>
                    <a:lumOff val="35000"/>
                  </a:srgbClr>
                </a:solidFill>
                <a:latin typeface="Arial"/>
                <a:cs typeface="Arial" pitchFamily="34" charset="0"/>
              </a:endParaRPr>
            </a:p>
          </p:txBody>
        </p:sp>
        <p:sp>
          <p:nvSpPr>
            <p:cNvPr id="71" name="Rectangle 70"/>
            <p:cNvSpPr/>
            <p:nvPr/>
          </p:nvSpPr>
          <p:spPr bwMode="auto">
            <a:xfrm rot="5400000">
              <a:off x="6797962" y="4933079"/>
              <a:ext cx="429072" cy="1716259"/>
            </a:xfrm>
            <a:prstGeom prst="rect">
              <a:avLst/>
            </a:prstGeom>
            <a:solidFill>
              <a:schemeClr val="bg1">
                <a:lumMod val="50000"/>
                <a:alpha val="53000"/>
              </a:schemeClr>
            </a:solidFill>
            <a:ln>
              <a:noFill/>
            </a:ln>
          </p:spPr>
          <p:txBody>
            <a:bodyPr vert="horz" wrap="square" lIns="45720" tIns="45720" rIns="45720" bIns="45720" rtlCol="0" anchor="ctr">
              <a:noAutofit/>
            </a:bodyPr>
            <a:lstStyle/>
            <a:p>
              <a:pPr algn="ctr">
                <a:spcBef>
                  <a:spcPts val="300"/>
                </a:spcBef>
                <a:spcAft>
                  <a:spcPts val="400"/>
                </a:spcAft>
                <a:buClr>
                  <a:srgbClr val="12223A">
                    <a:lumMod val="50000"/>
                  </a:srgbClr>
                </a:buClr>
              </a:pPr>
              <a:endParaRPr lang="en-US" sz="2200" dirty="0" err="1">
                <a:solidFill>
                  <a:srgbClr val="000000">
                    <a:lumMod val="65000"/>
                    <a:lumOff val="35000"/>
                  </a:srgbClr>
                </a:solidFill>
                <a:latin typeface="Arial"/>
                <a:cs typeface="Arial" pitchFamily="34" charset="0"/>
              </a:endParaRPr>
            </a:p>
          </p:txBody>
        </p:sp>
        <p:sp>
          <p:nvSpPr>
            <p:cNvPr id="68" name="Rectangle 67"/>
            <p:cNvSpPr/>
            <p:nvPr/>
          </p:nvSpPr>
          <p:spPr bwMode="auto">
            <a:xfrm>
              <a:off x="4854595" y="4738573"/>
              <a:ext cx="930812" cy="1280160"/>
            </a:xfrm>
            <a:prstGeom prst="rect">
              <a:avLst/>
            </a:prstGeom>
            <a:solidFill>
              <a:schemeClr val="bg1">
                <a:lumMod val="50000"/>
                <a:alpha val="53000"/>
              </a:schemeClr>
            </a:solidFill>
            <a:ln>
              <a:noFill/>
            </a:ln>
          </p:spPr>
          <p:txBody>
            <a:bodyPr vert="horz" wrap="square" lIns="45720" tIns="45720" rIns="45720" bIns="45720" rtlCol="0" anchor="ctr">
              <a:noAutofit/>
            </a:bodyPr>
            <a:lstStyle/>
            <a:p>
              <a:pPr algn="ctr">
                <a:spcBef>
                  <a:spcPts val="300"/>
                </a:spcBef>
                <a:spcAft>
                  <a:spcPts val="400"/>
                </a:spcAft>
                <a:buClr>
                  <a:srgbClr val="12223A">
                    <a:lumMod val="50000"/>
                  </a:srgbClr>
                </a:buClr>
              </a:pPr>
              <a:endParaRPr lang="en-US" sz="2200" dirty="0" err="1">
                <a:solidFill>
                  <a:srgbClr val="000000">
                    <a:lumMod val="65000"/>
                    <a:lumOff val="35000"/>
                  </a:srgbClr>
                </a:solidFill>
                <a:latin typeface="Arial"/>
                <a:cs typeface="Arial" pitchFamily="34" charset="0"/>
              </a:endParaRPr>
            </a:p>
          </p:txBody>
        </p:sp>
        <p:sp>
          <p:nvSpPr>
            <p:cNvPr id="66" name="Rectangle 65"/>
            <p:cNvSpPr/>
            <p:nvPr/>
          </p:nvSpPr>
          <p:spPr bwMode="auto">
            <a:xfrm>
              <a:off x="6111161" y="3677531"/>
              <a:ext cx="1013877" cy="820835"/>
            </a:xfrm>
            <a:prstGeom prst="rect">
              <a:avLst/>
            </a:prstGeom>
            <a:solidFill>
              <a:schemeClr val="accent3">
                <a:alpha val="62000"/>
              </a:schemeClr>
            </a:solidFill>
            <a:ln>
              <a:noFill/>
            </a:ln>
          </p:spPr>
          <p:txBody>
            <a:bodyPr vert="horz" wrap="square" lIns="45720" tIns="45720" rIns="45720" bIns="45720" rtlCol="0" anchor="ctr">
              <a:noAutofit/>
            </a:bodyPr>
            <a:lstStyle/>
            <a:p>
              <a:pPr algn="ctr">
                <a:spcBef>
                  <a:spcPts val="300"/>
                </a:spcBef>
                <a:spcAft>
                  <a:spcPts val="400"/>
                </a:spcAft>
                <a:buClr>
                  <a:srgbClr val="12223A">
                    <a:lumMod val="50000"/>
                  </a:srgbClr>
                </a:buClr>
              </a:pPr>
              <a:endParaRPr lang="en-US" sz="2200" dirty="0" err="1">
                <a:solidFill>
                  <a:srgbClr val="000000">
                    <a:lumMod val="65000"/>
                    <a:lumOff val="35000"/>
                  </a:srgbClr>
                </a:solidFill>
                <a:latin typeface="Arial"/>
                <a:cs typeface="Arial" pitchFamily="34" charset="0"/>
              </a:endParaRPr>
            </a:p>
          </p:txBody>
        </p:sp>
        <p:sp>
          <p:nvSpPr>
            <p:cNvPr id="35" name="Rectangle 34"/>
            <p:cNvSpPr/>
            <p:nvPr/>
          </p:nvSpPr>
          <p:spPr bwMode="auto">
            <a:xfrm flipV="1">
              <a:off x="4091628" y="3309646"/>
              <a:ext cx="914400" cy="452292"/>
            </a:xfrm>
            <a:prstGeom prst="rect">
              <a:avLst/>
            </a:prstGeom>
            <a:ln>
              <a:noFill/>
            </a:ln>
            <a:effectLst>
              <a:outerShdw blurRad="50800" dist="38100" algn="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45720" tIns="45720" rIns="45720" bIns="45720" rtlCol="0" anchor="ctr">
              <a:noAutofit/>
            </a:bodyPr>
            <a:lstStyle/>
            <a:p>
              <a:pPr algn="ctr">
                <a:spcBef>
                  <a:spcPts val="300"/>
                </a:spcBef>
                <a:spcAft>
                  <a:spcPts val="400"/>
                </a:spcAft>
                <a:buClr>
                  <a:srgbClr val="12223A">
                    <a:lumMod val="50000"/>
                  </a:srgbClr>
                </a:buClr>
              </a:pPr>
              <a:endParaRPr lang="en-US" sz="2200">
                <a:solidFill>
                  <a:srgbClr val="000000">
                    <a:lumMod val="65000"/>
                    <a:lumOff val="35000"/>
                  </a:srgbClr>
                </a:solidFill>
                <a:cs typeface="Arial" pitchFamily="34" charset="0"/>
              </a:endParaRPr>
            </a:p>
          </p:txBody>
        </p:sp>
        <p:sp>
          <p:nvSpPr>
            <p:cNvPr id="36" name="Rectangle 35"/>
            <p:cNvSpPr/>
            <p:nvPr/>
          </p:nvSpPr>
          <p:spPr bwMode="auto">
            <a:xfrm flipV="1">
              <a:off x="4091628" y="3878311"/>
              <a:ext cx="914400" cy="2140958"/>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vert="horz" wrap="square" lIns="45720" tIns="45720" rIns="45720" bIns="45720" rtlCol="0" anchor="ctr">
              <a:noAutofit/>
            </a:bodyPr>
            <a:lstStyle/>
            <a:p>
              <a:pPr algn="ctr">
                <a:spcBef>
                  <a:spcPts val="300"/>
                </a:spcBef>
                <a:spcAft>
                  <a:spcPts val="400"/>
                </a:spcAft>
                <a:buClr>
                  <a:srgbClr val="12223A">
                    <a:lumMod val="50000"/>
                  </a:srgbClr>
                </a:buClr>
              </a:pPr>
              <a:endParaRPr lang="en-US" sz="2200">
                <a:solidFill>
                  <a:srgbClr val="000000">
                    <a:lumMod val="65000"/>
                    <a:lumOff val="35000"/>
                  </a:srgbClr>
                </a:solidFill>
                <a:cs typeface="Arial" pitchFamily="34" charset="0"/>
              </a:endParaRPr>
            </a:p>
          </p:txBody>
        </p:sp>
        <p:sp>
          <p:nvSpPr>
            <p:cNvPr id="37" name="Rectangle 36"/>
            <p:cNvSpPr/>
            <p:nvPr/>
          </p:nvSpPr>
          <p:spPr bwMode="auto">
            <a:xfrm flipV="1">
              <a:off x="5371467" y="4739109"/>
              <a:ext cx="914400" cy="1280160"/>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vert="horz" wrap="square" lIns="45720" tIns="45720" rIns="45720" bIns="45720" rtlCol="0" anchor="ctr">
              <a:noAutofit/>
            </a:bodyPr>
            <a:lstStyle/>
            <a:p>
              <a:pPr algn="ctr">
                <a:spcBef>
                  <a:spcPts val="300"/>
                </a:spcBef>
                <a:spcAft>
                  <a:spcPts val="400"/>
                </a:spcAft>
                <a:buClr>
                  <a:srgbClr val="12223A">
                    <a:lumMod val="50000"/>
                  </a:srgbClr>
                </a:buClr>
              </a:pPr>
              <a:endParaRPr lang="en-US" sz="2200">
                <a:solidFill>
                  <a:srgbClr val="000000">
                    <a:lumMod val="65000"/>
                    <a:lumOff val="35000"/>
                  </a:srgbClr>
                </a:solidFill>
                <a:cs typeface="Arial" pitchFamily="34" charset="0"/>
              </a:endParaRPr>
            </a:p>
          </p:txBody>
        </p:sp>
        <p:sp>
          <p:nvSpPr>
            <p:cNvPr id="38" name="Rectangle 37"/>
            <p:cNvSpPr/>
            <p:nvPr/>
          </p:nvSpPr>
          <p:spPr bwMode="auto">
            <a:xfrm flipV="1">
              <a:off x="5371467" y="3309647"/>
              <a:ext cx="914400" cy="1296352"/>
            </a:xfrm>
            <a:prstGeom prst="rect">
              <a:avLst/>
            </a:prstGeom>
            <a:ln>
              <a:noFill/>
            </a:ln>
            <a:effectLst>
              <a:outerShdw blurRad="50800" dist="38100" algn="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45720" tIns="45720" rIns="45720" bIns="45720" rtlCol="0" anchor="ctr">
              <a:noAutofit/>
            </a:bodyPr>
            <a:lstStyle/>
            <a:p>
              <a:pPr algn="ctr">
                <a:spcBef>
                  <a:spcPts val="300"/>
                </a:spcBef>
                <a:spcAft>
                  <a:spcPts val="400"/>
                </a:spcAft>
                <a:buClr>
                  <a:srgbClr val="12223A">
                    <a:lumMod val="50000"/>
                  </a:srgbClr>
                </a:buClr>
              </a:pPr>
              <a:endParaRPr lang="en-US" sz="2200">
                <a:solidFill>
                  <a:srgbClr val="000000">
                    <a:lumMod val="65000"/>
                    <a:lumOff val="35000"/>
                  </a:srgbClr>
                </a:solidFill>
                <a:cs typeface="Arial" pitchFamily="34" charset="0"/>
              </a:endParaRPr>
            </a:p>
          </p:txBody>
        </p:sp>
        <p:sp>
          <p:nvSpPr>
            <p:cNvPr id="39" name="TextBox 38"/>
            <p:cNvSpPr txBox="1"/>
            <p:nvPr/>
          </p:nvSpPr>
          <p:spPr>
            <a:xfrm>
              <a:off x="6287791" y="5681117"/>
              <a:ext cx="1751647" cy="276999"/>
            </a:xfrm>
            <a:prstGeom prst="rect">
              <a:avLst/>
            </a:prstGeom>
          </p:spPr>
          <p:txBody>
            <a:bodyPr vert="horz" wrap="square" lIns="45720" tIns="45720" rIns="45720" bIns="45720" rtlCol="0">
              <a:spAutoFit/>
            </a:bodyPr>
            <a:lstStyle/>
            <a:p>
              <a:pPr indent="1588">
                <a:spcBef>
                  <a:spcPts val="300"/>
                </a:spcBef>
                <a:spcAft>
                  <a:spcPts val="400"/>
                </a:spcAft>
                <a:buClr>
                  <a:srgbClr val="000000">
                    <a:lumMod val="65000"/>
                    <a:lumOff val="35000"/>
                  </a:srgbClr>
                </a:buClr>
                <a:buSzPct val="95000"/>
              </a:pPr>
              <a:r>
                <a:rPr lang="en-US" sz="1200" b="1" dirty="0">
                  <a:solidFill>
                    <a:prstClr val="white"/>
                  </a:solidFill>
                  <a:latin typeface="Arial"/>
                  <a:cs typeface="Arial" pitchFamily="34" charset="0"/>
                </a:rPr>
                <a:t>UNIT LEVEL FLAWS</a:t>
              </a:r>
            </a:p>
          </p:txBody>
        </p:sp>
        <p:sp>
          <p:nvSpPr>
            <p:cNvPr id="40" name="TextBox 39"/>
            <p:cNvSpPr txBox="1"/>
            <p:nvPr/>
          </p:nvSpPr>
          <p:spPr>
            <a:xfrm>
              <a:off x="6477926" y="3408157"/>
              <a:ext cx="2208626" cy="553998"/>
            </a:xfrm>
            <a:prstGeom prst="rect">
              <a:avLst/>
            </a:prstGeom>
          </p:spPr>
          <p:txBody>
            <a:bodyPr vert="horz" wrap="square" lIns="45720" tIns="45720" rIns="45720" bIns="45720" rtlCol="0">
              <a:spAutoFit/>
            </a:bodyPr>
            <a:lstStyle/>
            <a:p>
              <a:pPr indent="1588" algn="ctr">
                <a:spcBef>
                  <a:spcPts val="300"/>
                </a:spcBef>
                <a:spcAft>
                  <a:spcPts val="400"/>
                </a:spcAft>
                <a:buClr>
                  <a:srgbClr val="000000">
                    <a:lumMod val="65000"/>
                    <a:lumOff val="35000"/>
                  </a:srgbClr>
                </a:buClr>
                <a:buSzPct val="95000"/>
              </a:pPr>
              <a:r>
                <a:rPr lang="en-US" sz="1500" b="1" dirty="0">
                  <a:solidFill>
                    <a:prstClr val="white"/>
                  </a:solidFill>
                  <a:effectLst>
                    <a:outerShdw blurRad="38100" dist="38100" dir="2700000" algn="tl">
                      <a:srgbClr val="000000">
                        <a:alpha val="43137"/>
                      </a:srgbClr>
                    </a:outerShdw>
                  </a:effectLst>
                  <a:latin typeface="Arial"/>
                  <a:cs typeface="Arial" pitchFamily="34" charset="0"/>
                </a:rPr>
                <a:t>Downtime caused </a:t>
              </a:r>
              <a:br>
                <a:rPr lang="en-US" sz="1500" b="1" dirty="0">
                  <a:solidFill>
                    <a:prstClr val="white"/>
                  </a:solidFill>
                  <a:effectLst>
                    <a:outerShdw blurRad="38100" dist="38100" dir="2700000" algn="tl">
                      <a:srgbClr val="000000">
                        <a:alpha val="43137"/>
                      </a:srgbClr>
                    </a:outerShdw>
                  </a:effectLst>
                  <a:latin typeface="Arial"/>
                  <a:cs typeface="Arial" pitchFamily="34" charset="0"/>
                </a:rPr>
              </a:br>
              <a:r>
                <a:rPr lang="en-US" sz="1500" b="1" dirty="0">
                  <a:solidFill>
                    <a:prstClr val="white"/>
                  </a:solidFill>
                  <a:effectLst>
                    <a:outerShdw blurRad="38100" dist="38100" dir="2700000" algn="tl">
                      <a:srgbClr val="000000">
                        <a:alpha val="43137"/>
                      </a:srgbClr>
                    </a:outerShdw>
                  </a:effectLst>
                  <a:latin typeface="Arial"/>
                  <a:cs typeface="Arial" pitchFamily="34" charset="0"/>
                </a:rPr>
                <a:t>by system-level flaws!</a:t>
              </a:r>
            </a:p>
          </p:txBody>
        </p:sp>
        <p:sp>
          <p:nvSpPr>
            <p:cNvPr id="43" name="TextBox 42"/>
            <p:cNvSpPr txBox="1"/>
            <p:nvPr/>
          </p:nvSpPr>
          <p:spPr>
            <a:xfrm>
              <a:off x="4069087" y="5149541"/>
              <a:ext cx="945798" cy="584775"/>
            </a:xfrm>
            <a:prstGeom prst="rect">
              <a:avLst/>
            </a:prstGeom>
          </p:spPr>
          <p:txBody>
            <a:bodyPr vert="horz" wrap="square" lIns="45720" tIns="45720" rIns="45720" bIns="45720" rtlCol="0">
              <a:spAutoFit/>
            </a:bodyPr>
            <a:lstStyle/>
            <a:p>
              <a:pPr indent="1588" algn="ctr">
                <a:spcBef>
                  <a:spcPts val="300"/>
                </a:spcBef>
                <a:spcAft>
                  <a:spcPts val="400"/>
                </a:spcAft>
                <a:buClr>
                  <a:srgbClr val="000000">
                    <a:lumMod val="65000"/>
                    <a:lumOff val="35000"/>
                  </a:srgbClr>
                </a:buClr>
                <a:buSzPct val="95000"/>
              </a:pPr>
              <a:r>
                <a:rPr lang="en-US" sz="1600" b="1" dirty="0">
                  <a:solidFill>
                    <a:prstClr val="white"/>
                  </a:solidFill>
                  <a:latin typeface="Arial"/>
                  <a:cs typeface="Arial" pitchFamily="34" charset="0"/>
                </a:rPr>
                <a:t>Of all defects </a:t>
              </a:r>
            </a:p>
          </p:txBody>
        </p:sp>
        <p:sp>
          <p:nvSpPr>
            <p:cNvPr id="45" name="TextBox 44"/>
            <p:cNvSpPr txBox="1"/>
            <p:nvPr/>
          </p:nvSpPr>
          <p:spPr>
            <a:xfrm>
              <a:off x="5372959" y="5149541"/>
              <a:ext cx="871685" cy="830997"/>
            </a:xfrm>
            <a:prstGeom prst="rect">
              <a:avLst/>
            </a:prstGeom>
          </p:spPr>
          <p:txBody>
            <a:bodyPr vert="horz" wrap="square" lIns="45720" tIns="45720" rIns="45720" bIns="45720" rtlCol="0">
              <a:spAutoFit/>
            </a:bodyPr>
            <a:lstStyle/>
            <a:p>
              <a:pPr indent="1588" algn="ctr">
                <a:spcBef>
                  <a:spcPts val="300"/>
                </a:spcBef>
                <a:spcAft>
                  <a:spcPts val="400"/>
                </a:spcAft>
                <a:buClr>
                  <a:srgbClr val="000000">
                    <a:lumMod val="65000"/>
                    <a:lumOff val="35000"/>
                  </a:srgbClr>
                </a:buClr>
                <a:buSzPct val="95000"/>
              </a:pPr>
              <a:r>
                <a:rPr lang="en-US" sz="1600" b="1" dirty="0">
                  <a:solidFill>
                    <a:prstClr val="white"/>
                  </a:solidFill>
                  <a:latin typeface="Arial"/>
                  <a:cs typeface="Arial" pitchFamily="34" charset="0"/>
                </a:rPr>
                <a:t>Of total repair effort</a:t>
              </a:r>
            </a:p>
          </p:txBody>
        </p:sp>
        <p:sp>
          <p:nvSpPr>
            <p:cNvPr id="48" name="TextBox 47"/>
            <p:cNvSpPr txBox="1"/>
            <p:nvPr/>
          </p:nvSpPr>
          <p:spPr>
            <a:xfrm>
              <a:off x="4119887" y="4806400"/>
              <a:ext cx="871685" cy="369332"/>
            </a:xfrm>
            <a:prstGeom prst="rect">
              <a:avLst/>
            </a:prstGeom>
          </p:spPr>
          <p:txBody>
            <a:bodyPr vert="horz" wrap="square" lIns="45720" tIns="45720" rIns="45720" bIns="45720" rtlCol="0">
              <a:spAutoFit/>
            </a:bodyPr>
            <a:lstStyle/>
            <a:p>
              <a:pPr indent="1588" algn="ctr">
                <a:spcBef>
                  <a:spcPts val="300"/>
                </a:spcBef>
                <a:spcAft>
                  <a:spcPts val="400"/>
                </a:spcAft>
                <a:buClr>
                  <a:srgbClr val="000000">
                    <a:lumMod val="65000"/>
                    <a:lumOff val="35000"/>
                  </a:srgbClr>
                </a:buClr>
                <a:buSzPct val="95000"/>
              </a:pPr>
              <a:r>
                <a:rPr lang="en-US" b="1" dirty="0">
                  <a:solidFill>
                    <a:prstClr val="white"/>
                  </a:solidFill>
                  <a:latin typeface="Arial"/>
                  <a:cs typeface="Arial" pitchFamily="34" charset="0"/>
                </a:rPr>
                <a:t>92</a:t>
              </a:r>
              <a:r>
                <a:rPr lang="en-US" b="1" baseline="30000" dirty="0">
                  <a:solidFill>
                    <a:prstClr val="white"/>
                  </a:solidFill>
                  <a:latin typeface="Arial"/>
                  <a:cs typeface="Arial" pitchFamily="34" charset="0"/>
                </a:rPr>
                <a:t>%</a:t>
              </a:r>
            </a:p>
          </p:txBody>
        </p:sp>
        <p:sp>
          <p:nvSpPr>
            <p:cNvPr id="49" name="TextBox 48"/>
            <p:cNvSpPr txBox="1"/>
            <p:nvPr/>
          </p:nvSpPr>
          <p:spPr>
            <a:xfrm>
              <a:off x="4124870" y="3262022"/>
              <a:ext cx="871685" cy="369332"/>
            </a:xfrm>
            <a:prstGeom prst="rect">
              <a:avLst/>
            </a:prstGeom>
          </p:spPr>
          <p:txBody>
            <a:bodyPr vert="horz" wrap="square" lIns="45720" tIns="45720" rIns="45720" bIns="45720" rtlCol="0">
              <a:spAutoFit/>
            </a:bodyPr>
            <a:lstStyle/>
            <a:p>
              <a:pPr indent="1588" algn="ctr">
                <a:spcBef>
                  <a:spcPts val="300"/>
                </a:spcBef>
                <a:spcAft>
                  <a:spcPts val="400"/>
                </a:spcAft>
                <a:buClr>
                  <a:srgbClr val="000000">
                    <a:lumMod val="65000"/>
                    <a:lumOff val="35000"/>
                  </a:srgbClr>
                </a:buClr>
                <a:buSzPct val="95000"/>
              </a:pPr>
              <a:r>
                <a:rPr lang="en-US" b="1" dirty="0">
                  <a:solidFill>
                    <a:prstClr val="white"/>
                  </a:solidFill>
                  <a:effectLst>
                    <a:outerShdw blurRad="38100" dist="38100" dir="2700000" algn="tl">
                      <a:srgbClr val="000000">
                        <a:alpha val="43137"/>
                      </a:srgbClr>
                    </a:outerShdw>
                  </a:effectLst>
                  <a:latin typeface="Arial"/>
                  <a:cs typeface="Arial" pitchFamily="34" charset="0"/>
                </a:rPr>
                <a:t>8</a:t>
              </a:r>
              <a:r>
                <a:rPr lang="en-US" b="1" baseline="30000" dirty="0">
                  <a:solidFill>
                    <a:prstClr val="white"/>
                  </a:solidFill>
                  <a:effectLst>
                    <a:outerShdw blurRad="38100" dist="38100" dir="2700000" algn="tl">
                      <a:srgbClr val="000000">
                        <a:alpha val="43137"/>
                      </a:srgbClr>
                    </a:outerShdw>
                  </a:effectLst>
                  <a:latin typeface="Arial"/>
                  <a:cs typeface="Arial" pitchFamily="34" charset="0"/>
                </a:rPr>
                <a:t>%</a:t>
              </a:r>
            </a:p>
          </p:txBody>
        </p:sp>
        <p:sp>
          <p:nvSpPr>
            <p:cNvPr id="50" name="TextBox 49"/>
            <p:cNvSpPr txBox="1"/>
            <p:nvPr/>
          </p:nvSpPr>
          <p:spPr>
            <a:xfrm>
              <a:off x="5385659" y="4806400"/>
              <a:ext cx="871685" cy="369332"/>
            </a:xfrm>
            <a:prstGeom prst="rect">
              <a:avLst/>
            </a:prstGeom>
          </p:spPr>
          <p:txBody>
            <a:bodyPr vert="horz" wrap="square" lIns="45720" tIns="45720" rIns="45720" bIns="45720" rtlCol="0">
              <a:spAutoFit/>
            </a:bodyPr>
            <a:lstStyle/>
            <a:p>
              <a:pPr indent="1588" algn="ctr">
                <a:spcBef>
                  <a:spcPts val="300"/>
                </a:spcBef>
                <a:spcAft>
                  <a:spcPts val="400"/>
                </a:spcAft>
                <a:buClr>
                  <a:srgbClr val="000000">
                    <a:lumMod val="65000"/>
                    <a:lumOff val="35000"/>
                  </a:srgbClr>
                </a:buClr>
                <a:buSzPct val="95000"/>
              </a:pPr>
              <a:r>
                <a:rPr lang="en-US" b="1" dirty="0">
                  <a:solidFill>
                    <a:prstClr val="white"/>
                  </a:solidFill>
                  <a:latin typeface="Arial"/>
                  <a:cs typeface="Arial" pitchFamily="34" charset="0"/>
                </a:rPr>
                <a:t>52</a:t>
              </a:r>
              <a:r>
                <a:rPr lang="en-US" b="1" baseline="30000" dirty="0">
                  <a:solidFill>
                    <a:prstClr val="white"/>
                  </a:solidFill>
                  <a:latin typeface="Arial"/>
                  <a:cs typeface="Arial" pitchFamily="34" charset="0"/>
                </a:rPr>
                <a:t>%</a:t>
              </a:r>
              <a:endParaRPr lang="en-US" b="1" dirty="0">
                <a:solidFill>
                  <a:prstClr val="white"/>
                </a:solidFill>
                <a:latin typeface="Arial"/>
                <a:cs typeface="Arial" pitchFamily="34" charset="0"/>
              </a:endParaRPr>
            </a:p>
          </p:txBody>
        </p:sp>
        <p:sp>
          <p:nvSpPr>
            <p:cNvPr id="51" name="TextBox 50"/>
            <p:cNvSpPr txBox="1"/>
            <p:nvPr/>
          </p:nvSpPr>
          <p:spPr>
            <a:xfrm>
              <a:off x="5399726" y="3309647"/>
              <a:ext cx="871685" cy="369332"/>
            </a:xfrm>
            <a:prstGeom prst="rect">
              <a:avLst/>
            </a:prstGeom>
          </p:spPr>
          <p:txBody>
            <a:bodyPr vert="horz" wrap="square" lIns="45720" tIns="45720" rIns="45720" bIns="45720" rtlCol="0">
              <a:spAutoFit/>
            </a:bodyPr>
            <a:lstStyle/>
            <a:p>
              <a:pPr indent="1588" algn="ctr">
                <a:spcBef>
                  <a:spcPts val="300"/>
                </a:spcBef>
                <a:spcAft>
                  <a:spcPts val="400"/>
                </a:spcAft>
                <a:buClr>
                  <a:srgbClr val="000000">
                    <a:lumMod val="65000"/>
                    <a:lumOff val="35000"/>
                  </a:srgbClr>
                </a:buClr>
                <a:buSzPct val="95000"/>
              </a:pPr>
              <a:r>
                <a:rPr lang="en-US" b="1" dirty="0">
                  <a:solidFill>
                    <a:prstClr val="white"/>
                  </a:solidFill>
                  <a:effectLst>
                    <a:outerShdw blurRad="38100" dist="38100" dir="2700000" algn="tl">
                      <a:srgbClr val="000000">
                        <a:alpha val="43137"/>
                      </a:srgbClr>
                    </a:outerShdw>
                  </a:effectLst>
                  <a:latin typeface="Arial"/>
                  <a:cs typeface="Arial" pitchFamily="34" charset="0"/>
                </a:rPr>
                <a:t>48</a:t>
              </a:r>
              <a:r>
                <a:rPr lang="en-US" b="1" baseline="30000" dirty="0">
                  <a:solidFill>
                    <a:prstClr val="white"/>
                  </a:solidFill>
                  <a:effectLst>
                    <a:outerShdw blurRad="38100" dist="38100" dir="2700000" algn="tl">
                      <a:srgbClr val="000000">
                        <a:alpha val="43137"/>
                      </a:srgbClr>
                    </a:outerShdw>
                  </a:effectLst>
                  <a:latin typeface="Arial"/>
                  <a:cs typeface="Arial" pitchFamily="34" charset="0"/>
                </a:rPr>
                <a:t>%</a:t>
              </a:r>
              <a:endParaRPr lang="en-US" b="1" dirty="0">
                <a:solidFill>
                  <a:prstClr val="white"/>
                </a:solidFill>
                <a:effectLst>
                  <a:outerShdw blurRad="38100" dist="38100" dir="2700000" algn="tl">
                    <a:srgbClr val="000000">
                      <a:alpha val="43137"/>
                    </a:srgbClr>
                  </a:outerShdw>
                </a:effectLst>
                <a:latin typeface="Arial"/>
                <a:cs typeface="Arial" pitchFamily="34" charset="0"/>
              </a:endParaRPr>
            </a:p>
          </p:txBody>
        </p:sp>
        <p:sp>
          <p:nvSpPr>
            <p:cNvPr id="63" name="TextBox 62"/>
            <p:cNvSpPr txBox="1"/>
            <p:nvPr/>
          </p:nvSpPr>
          <p:spPr>
            <a:xfrm>
              <a:off x="7097955" y="2901692"/>
              <a:ext cx="1138434" cy="707886"/>
            </a:xfrm>
            <a:prstGeom prst="rect">
              <a:avLst/>
            </a:prstGeom>
          </p:spPr>
          <p:txBody>
            <a:bodyPr vert="horz" wrap="square" lIns="45720" tIns="45720" rIns="45720" bIns="45720" rtlCol="0">
              <a:spAutoFit/>
            </a:bodyPr>
            <a:lstStyle/>
            <a:p>
              <a:pPr indent="1588" algn="ctr">
                <a:spcBef>
                  <a:spcPts val="300"/>
                </a:spcBef>
                <a:spcAft>
                  <a:spcPts val="400"/>
                </a:spcAft>
                <a:buClr>
                  <a:srgbClr val="000000">
                    <a:lumMod val="65000"/>
                    <a:lumOff val="35000"/>
                  </a:srgbClr>
                </a:buClr>
                <a:buSzPct val="95000"/>
              </a:pPr>
              <a:r>
                <a:rPr lang="en-US" sz="4000" b="1" dirty="0">
                  <a:solidFill>
                    <a:prstClr val="white"/>
                  </a:solidFill>
                  <a:effectLst>
                    <a:outerShdw blurRad="38100" dist="38100" dir="2700000" algn="tl">
                      <a:srgbClr val="000000">
                        <a:alpha val="43137"/>
                      </a:srgbClr>
                    </a:outerShdw>
                  </a:effectLst>
                  <a:latin typeface="Arial"/>
                  <a:cs typeface="Arial" pitchFamily="34" charset="0"/>
                </a:rPr>
                <a:t>90</a:t>
              </a:r>
              <a:r>
                <a:rPr lang="en-US" sz="4000" b="1" baseline="30000" dirty="0">
                  <a:solidFill>
                    <a:prstClr val="white"/>
                  </a:solidFill>
                  <a:effectLst>
                    <a:outerShdw blurRad="38100" dist="38100" dir="2700000" algn="tl">
                      <a:srgbClr val="000000">
                        <a:alpha val="43137"/>
                      </a:srgbClr>
                    </a:outerShdw>
                  </a:effectLst>
                  <a:latin typeface="Arial"/>
                  <a:cs typeface="Arial" pitchFamily="34" charset="0"/>
                </a:rPr>
                <a:t>%</a:t>
              </a:r>
              <a:endParaRPr lang="en-US" sz="4000" b="1" dirty="0">
                <a:solidFill>
                  <a:prstClr val="white"/>
                </a:solidFill>
                <a:effectLst>
                  <a:outerShdw blurRad="38100" dist="38100" dir="2700000" algn="tl">
                    <a:srgbClr val="000000">
                      <a:alpha val="43137"/>
                    </a:srgbClr>
                  </a:outerShdw>
                </a:effectLst>
                <a:latin typeface="Arial"/>
                <a:cs typeface="Arial" pitchFamily="34" charset="0"/>
              </a:endParaRPr>
            </a:p>
          </p:txBody>
        </p:sp>
        <p:sp>
          <p:nvSpPr>
            <p:cNvPr id="64" name="TextBox 63"/>
            <p:cNvSpPr txBox="1"/>
            <p:nvPr/>
          </p:nvSpPr>
          <p:spPr>
            <a:xfrm>
              <a:off x="7069101" y="5181743"/>
              <a:ext cx="885940" cy="369332"/>
            </a:xfrm>
            <a:prstGeom prst="rect">
              <a:avLst/>
            </a:prstGeom>
          </p:spPr>
          <p:txBody>
            <a:bodyPr vert="horz" wrap="square" lIns="45720" tIns="45720" rIns="45720" bIns="45720" rtlCol="0">
              <a:spAutoFit/>
            </a:bodyPr>
            <a:lstStyle/>
            <a:p>
              <a:pPr indent="1588" algn="ctr">
                <a:spcBef>
                  <a:spcPts val="300"/>
                </a:spcBef>
                <a:spcAft>
                  <a:spcPts val="400"/>
                </a:spcAft>
                <a:buClr>
                  <a:srgbClr val="000000">
                    <a:lumMod val="65000"/>
                    <a:lumOff val="35000"/>
                  </a:srgbClr>
                </a:buClr>
                <a:buSzPct val="95000"/>
              </a:pPr>
              <a:r>
                <a:rPr lang="en-US" b="1" dirty="0">
                  <a:solidFill>
                    <a:prstClr val="white"/>
                  </a:solidFill>
                  <a:latin typeface="Arial"/>
                  <a:cs typeface="Arial" pitchFamily="34" charset="0"/>
                </a:rPr>
                <a:t>10</a:t>
              </a:r>
              <a:r>
                <a:rPr lang="en-US" b="1" baseline="30000" dirty="0">
                  <a:solidFill>
                    <a:prstClr val="white"/>
                  </a:solidFill>
                  <a:latin typeface="Arial"/>
                  <a:cs typeface="Arial" pitchFamily="34" charset="0"/>
                </a:rPr>
                <a:t>%</a:t>
              </a:r>
              <a:endParaRPr lang="en-US" b="1" dirty="0">
                <a:solidFill>
                  <a:prstClr val="white"/>
                </a:solidFill>
                <a:latin typeface="Arial"/>
                <a:cs typeface="Arial" pitchFamily="34" charset="0"/>
              </a:endParaRPr>
            </a:p>
          </p:txBody>
        </p:sp>
        <p:sp>
          <p:nvSpPr>
            <p:cNvPr id="73" name="TextBox 72"/>
            <p:cNvSpPr txBox="1"/>
            <p:nvPr/>
          </p:nvSpPr>
          <p:spPr>
            <a:xfrm>
              <a:off x="4200723" y="2946013"/>
              <a:ext cx="2586691" cy="307777"/>
            </a:xfrm>
            <a:prstGeom prst="rect">
              <a:avLst/>
            </a:prstGeom>
          </p:spPr>
          <p:txBody>
            <a:bodyPr vert="horz" wrap="square" lIns="45720" tIns="45720" rIns="45720" bIns="45720" rtlCol="0">
              <a:spAutoFit/>
            </a:bodyPr>
            <a:lstStyle/>
            <a:p>
              <a:pPr indent="1588" algn="ctr">
                <a:spcBef>
                  <a:spcPts val="300"/>
                </a:spcBef>
                <a:spcAft>
                  <a:spcPts val="400"/>
                </a:spcAft>
                <a:buClr>
                  <a:srgbClr val="000000">
                    <a:lumMod val="65000"/>
                    <a:lumOff val="35000"/>
                  </a:srgbClr>
                </a:buClr>
                <a:buSzPct val="95000"/>
              </a:pPr>
              <a:r>
                <a:rPr lang="en-US" sz="1400" b="1" dirty="0">
                  <a:solidFill>
                    <a:prstClr val="white"/>
                  </a:solidFill>
                  <a:effectLst>
                    <a:outerShdw blurRad="38100" dist="38100" dir="2700000" algn="tl">
                      <a:srgbClr val="000000">
                        <a:alpha val="43137"/>
                      </a:srgbClr>
                    </a:outerShdw>
                  </a:effectLst>
                  <a:latin typeface="Arial"/>
                  <a:cs typeface="Arial" pitchFamily="34" charset="0"/>
                </a:rPr>
                <a:t>SYSTEM LEVEL FLAWS</a:t>
              </a:r>
            </a:p>
          </p:txBody>
        </p:sp>
      </p:grpSp>
      <p:sp>
        <p:nvSpPr>
          <p:cNvPr id="74" name="Text Placeholder 2"/>
          <p:cNvSpPr txBox="1">
            <a:spLocks/>
          </p:cNvSpPr>
          <p:nvPr/>
        </p:nvSpPr>
        <p:spPr>
          <a:xfrm>
            <a:off x="6074907" y="1269980"/>
            <a:ext cx="4266522" cy="1133644"/>
          </a:xfrm>
          <a:prstGeom prst="rect">
            <a:avLst/>
          </a:prstGeom>
        </p:spPr>
        <p:txBody>
          <a:bodyPr vert="horz" wrap="square" lIns="45720" tIns="45720" rIns="45720" bIns="45720" rtlCol="0">
            <a:spAutoFit/>
          </a:bodyPr>
          <a:lstStyle/>
          <a:p>
            <a:pPr marL="342900" indent="-342900">
              <a:spcBef>
                <a:spcPts val="300"/>
              </a:spcBef>
              <a:spcAft>
                <a:spcPts val="400"/>
              </a:spcAft>
              <a:buClr>
                <a:srgbClr val="000000">
                  <a:lumMod val="65000"/>
                  <a:lumOff val="35000"/>
                </a:srgbClr>
              </a:buClr>
              <a:buSzPct val="85000"/>
              <a:defRPr/>
            </a:pPr>
            <a:r>
              <a:rPr lang="en-US" sz="1400" b="1" kern="0" dirty="0">
                <a:solidFill>
                  <a:srgbClr val="000000">
                    <a:lumMod val="65000"/>
                    <a:lumOff val="35000"/>
                  </a:srgbClr>
                </a:solidFill>
                <a:cs typeface="Arial" pitchFamily="34" charset="0"/>
              </a:rPr>
              <a:t>Software Risk Prevention: </a:t>
            </a:r>
          </a:p>
          <a:p>
            <a:pPr marL="342900" indent="-342900">
              <a:spcBef>
                <a:spcPts val="300"/>
              </a:spcBef>
              <a:spcAft>
                <a:spcPts val="400"/>
              </a:spcAft>
              <a:buClr>
                <a:srgbClr val="000000">
                  <a:lumMod val="65000"/>
                  <a:lumOff val="35000"/>
                </a:srgbClr>
              </a:buClr>
              <a:buSzPct val="85000"/>
              <a:buFont typeface="Wingdings" pitchFamily="2" charset="2"/>
              <a:buChar char="§"/>
              <a:defRPr/>
            </a:pPr>
            <a:r>
              <a:rPr lang="en-US" sz="1400" kern="0" dirty="0">
                <a:solidFill>
                  <a:srgbClr val="000000">
                    <a:lumMod val="65000"/>
                    <a:lumOff val="35000"/>
                  </a:srgbClr>
                </a:solidFill>
                <a:cs typeface="Arial" pitchFamily="34" charset="0"/>
              </a:rPr>
              <a:t>Focus on critical violations that matter</a:t>
            </a:r>
          </a:p>
          <a:p>
            <a:pPr marL="342900" indent="-342900">
              <a:spcBef>
                <a:spcPts val="300"/>
              </a:spcBef>
              <a:spcAft>
                <a:spcPts val="400"/>
              </a:spcAft>
              <a:buClr>
                <a:srgbClr val="000000">
                  <a:lumMod val="65000"/>
                  <a:lumOff val="35000"/>
                </a:srgbClr>
              </a:buClr>
              <a:buSzPct val="85000"/>
              <a:buFont typeface="Wingdings" pitchFamily="2" charset="2"/>
              <a:buChar char="§"/>
              <a:defRPr/>
            </a:pPr>
            <a:r>
              <a:rPr lang="en-US" sz="1400" kern="0" dirty="0">
                <a:solidFill>
                  <a:srgbClr val="000000">
                    <a:lumMod val="65000"/>
                    <a:lumOff val="35000"/>
                  </a:srgbClr>
                </a:solidFill>
                <a:cs typeface="Arial" pitchFamily="34" charset="0"/>
              </a:rPr>
              <a:t>Focus resources on areas of highest impact not highest number of flags</a:t>
            </a:r>
          </a:p>
        </p:txBody>
      </p:sp>
      <p:sp>
        <p:nvSpPr>
          <p:cNvPr id="34" name="TextBox 33"/>
          <p:cNvSpPr txBox="1"/>
          <p:nvPr/>
        </p:nvSpPr>
        <p:spPr>
          <a:xfrm>
            <a:off x="1705766" y="4199881"/>
            <a:ext cx="2215652" cy="2168164"/>
          </a:xfrm>
          <a:prstGeom prst="rect">
            <a:avLst/>
          </a:prstGeom>
          <a:noFill/>
        </p:spPr>
        <p:txBody>
          <a:bodyPr vert="horz" wrap="square" lIns="91440" tIns="45720" rIns="91440" bIns="45720" rtlCol="0" anchor="ctr" anchorCtr="0">
            <a:noAutofit/>
          </a:bodyPr>
          <a:lstStyle/>
          <a:p>
            <a:pPr indent="1588">
              <a:spcBef>
                <a:spcPts val="300"/>
              </a:spcBef>
              <a:spcAft>
                <a:spcPts val="400"/>
              </a:spcAft>
              <a:buClr>
                <a:srgbClr val="000000">
                  <a:lumMod val="65000"/>
                  <a:lumOff val="35000"/>
                </a:srgbClr>
              </a:buClr>
              <a:buSzPct val="95000"/>
            </a:pPr>
            <a:r>
              <a:rPr lang="en-US" sz="1100" i="1" dirty="0">
                <a:solidFill>
                  <a:srgbClr val="000000">
                    <a:lumMod val="50000"/>
                    <a:lumOff val="50000"/>
                  </a:srgbClr>
                </a:solidFill>
                <a:cs typeface="Times New Roman" pitchFamily="18" charset="0"/>
              </a:rPr>
              <a:t>“Tracking programming practices at the Unit Level alone may not translate into the anticipated business impact,…most devastating defects can only be detected at the System Level.” </a:t>
            </a:r>
          </a:p>
          <a:p>
            <a:pPr indent="1588">
              <a:spcBef>
                <a:spcPts val="300"/>
              </a:spcBef>
              <a:spcAft>
                <a:spcPts val="400"/>
              </a:spcAft>
              <a:buClr>
                <a:srgbClr val="000000">
                  <a:lumMod val="65000"/>
                  <a:lumOff val="35000"/>
                </a:srgbClr>
              </a:buClr>
              <a:buSzPct val="95000"/>
            </a:pPr>
            <a:r>
              <a:rPr lang="en-US" sz="1100" i="1" dirty="0">
                <a:solidFill>
                  <a:srgbClr val="000000">
                    <a:lumMod val="50000"/>
                    <a:lumOff val="50000"/>
                  </a:srgbClr>
                </a:solidFill>
                <a:cs typeface="Times New Roman" pitchFamily="18" charset="0"/>
              </a:rPr>
              <a:t>- </a:t>
            </a:r>
            <a:r>
              <a:rPr lang="en-US" sz="1100" dirty="0">
                <a:solidFill>
                  <a:srgbClr val="000000">
                    <a:lumMod val="50000"/>
                    <a:lumOff val="50000"/>
                  </a:srgbClr>
                </a:solidFill>
                <a:cs typeface="Times New Roman" pitchFamily="18" charset="0"/>
              </a:rPr>
              <a:t>OMG</a:t>
            </a:r>
          </a:p>
        </p:txBody>
      </p:sp>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9913" y="936136"/>
            <a:ext cx="3704416" cy="220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Bent Arrow 6"/>
          <p:cNvSpPr/>
          <p:nvPr/>
        </p:nvSpPr>
        <p:spPr bwMode="auto">
          <a:xfrm flipV="1">
            <a:off x="3581400" y="3172858"/>
            <a:ext cx="1962928" cy="1613131"/>
          </a:xfrm>
          <a:prstGeom prst="bentArrow">
            <a:avLst>
              <a:gd name="adj1" fmla="val 21508"/>
              <a:gd name="adj2" fmla="val 25000"/>
              <a:gd name="adj3" fmla="val 24064"/>
              <a:gd name="adj4" fmla="val 60608"/>
            </a:avLst>
          </a:prstGeom>
          <a:ln/>
        </p:spPr>
        <p:style>
          <a:lnRef idx="3">
            <a:schemeClr val="lt1"/>
          </a:lnRef>
          <a:fillRef idx="1">
            <a:schemeClr val="accent2"/>
          </a:fillRef>
          <a:effectRef idx="1">
            <a:schemeClr val="accent2"/>
          </a:effectRef>
          <a:fontRef idx="minor">
            <a:schemeClr val="lt1"/>
          </a:fontRef>
        </p:style>
        <p:txBody>
          <a:bodyPr vert="horz" wrap="square" lIns="45720" tIns="45720" rIns="45720" bIns="45720" rtlCol="0" anchor="ctr">
            <a:noAutofit/>
          </a:bodyPr>
          <a:lstStyle/>
          <a:p>
            <a:pPr algn="ctr">
              <a:spcBef>
                <a:spcPts val="300"/>
              </a:spcBef>
              <a:spcAft>
                <a:spcPts val="400"/>
              </a:spcAft>
              <a:buClr>
                <a:srgbClr val="12223A">
                  <a:lumMod val="50000"/>
                </a:srgbClr>
              </a:buClr>
            </a:pPr>
            <a:endParaRPr lang="en-US" sz="2200" dirty="0" err="1">
              <a:solidFill>
                <a:srgbClr val="000000">
                  <a:lumMod val="65000"/>
                  <a:lumOff val="35000"/>
                </a:srgbClr>
              </a:solidFill>
              <a:cs typeface="Arial" pitchFamily="34" charset="0"/>
            </a:endParaRPr>
          </a:p>
        </p:txBody>
      </p:sp>
      <p:sp>
        <p:nvSpPr>
          <p:cNvPr id="42" name="Bent Arrow 41"/>
          <p:cNvSpPr/>
          <p:nvPr/>
        </p:nvSpPr>
        <p:spPr bwMode="auto">
          <a:xfrm flipV="1">
            <a:off x="4090054" y="3172859"/>
            <a:ext cx="1454275" cy="607619"/>
          </a:xfrm>
          <a:prstGeom prst="bentArrow">
            <a:avLst>
              <a:gd name="adj1" fmla="val 45704"/>
              <a:gd name="adj2" fmla="val 25000"/>
              <a:gd name="adj3" fmla="val 25000"/>
              <a:gd name="adj4" fmla="val 43750"/>
            </a:avLst>
          </a:prstGeom>
          <a:ln/>
        </p:spPr>
        <p:style>
          <a:lnRef idx="3">
            <a:schemeClr val="lt1"/>
          </a:lnRef>
          <a:fillRef idx="1">
            <a:schemeClr val="accent3"/>
          </a:fillRef>
          <a:effectRef idx="1">
            <a:schemeClr val="accent3"/>
          </a:effectRef>
          <a:fontRef idx="minor">
            <a:schemeClr val="lt1"/>
          </a:fontRef>
        </p:style>
        <p:txBody>
          <a:bodyPr vert="horz" wrap="square" lIns="45720" tIns="45720" rIns="45720" bIns="45720" rtlCol="0" anchor="ctr">
            <a:noAutofit/>
          </a:bodyPr>
          <a:lstStyle/>
          <a:p>
            <a:pPr algn="ctr">
              <a:spcBef>
                <a:spcPts val="300"/>
              </a:spcBef>
              <a:spcAft>
                <a:spcPts val="400"/>
              </a:spcAft>
              <a:buClr>
                <a:srgbClr val="12223A">
                  <a:lumMod val="50000"/>
                </a:srgbClr>
              </a:buClr>
            </a:pPr>
            <a:endParaRPr lang="en-US" sz="2200" dirty="0" err="1">
              <a:solidFill>
                <a:srgbClr val="000000">
                  <a:lumMod val="65000"/>
                  <a:lumOff val="35000"/>
                </a:srgbClr>
              </a:solidFill>
              <a:cs typeface="Arial" pitchFamily="34" charset="0"/>
            </a:endParaRPr>
          </a:p>
        </p:txBody>
      </p:sp>
    </p:spTree>
    <p:extLst>
      <p:ext uri="{BB962C8B-B14F-4D97-AF65-F5344CB8AC3E}">
        <p14:creationId xmlns:p14="http://schemas.microsoft.com/office/powerpoint/2010/main" val="2641201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FFAFBA-EB29-431D-92A3-74A568387ED4}"/>
              </a:ext>
            </a:extLst>
          </p:cNvPr>
          <p:cNvPicPr>
            <a:picLocks noChangeAspect="1"/>
          </p:cNvPicPr>
          <p:nvPr/>
        </p:nvPicPr>
        <p:blipFill>
          <a:blip r:embed="rId3"/>
          <a:stretch>
            <a:fillRect/>
          </a:stretch>
        </p:blipFill>
        <p:spPr>
          <a:xfrm>
            <a:off x="8306858" y="3385783"/>
            <a:ext cx="2611584" cy="1190741"/>
          </a:xfrm>
          <a:prstGeom prst="rect">
            <a:avLst/>
          </a:prstGeom>
        </p:spPr>
      </p:pic>
      <p:sp>
        <p:nvSpPr>
          <p:cNvPr id="106" name="Up-Down Arrow 105"/>
          <p:cNvSpPr/>
          <p:nvPr/>
        </p:nvSpPr>
        <p:spPr bwMode="auto">
          <a:xfrm>
            <a:off x="1889556" y="1470034"/>
            <a:ext cx="648072" cy="4608512"/>
          </a:xfrm>
          <a:prstGeom prst="upDownArrow">
            <a:avLst/>
          </a:prstGeom>
          <a:gradFill>
            <a:gsLst>
              <a:gs pos="0">
                <a:srgbClr val="293C47"/>
              </a:gs>
              <a:gs pos="80000">
                <a:srgbClr val="759CD5"/>
              </a:gs>
              <a:gs pos="100000">
                <a:srgbClr val="759CD5"/>
              </a:gs>
            </a:gsLst>
            <a:lin ang="16200000" scaled="0"/>
          </a:gradFill>
          <a:ln>
            <a:solidFill>
              <a:schemeClr val="bg1"/>
            </a:solidFill>
          </a:ln>
          <a:effectLst>
            <a:outerShdw blurRad="40005" dist="22860" dir="5400000" algn="t" rotWithShape="0">
              <a:prstClr val="black">
                <a:alpha val="35000"/>
              </a:prstClr>
            </a:outerShdw>
          </a:effectLst>
        </p:spPr>
        <p:txBody>
          <a:bodyPr vert="vert270" wrap="square" lIns="45720" tIns="45720" rIns="45720" bIns="45720" rtlCol="0" anchor="ctr">
            <a:noAutofit/>
          </a:bodyPr>
          <a:lstStyle/>
          <a:p>
            <a:pPr algn="ctr">
              <a:spcBef>
                <a:spcPts val="400"/>
              </a:spcBef>
              <a:spcAft>
                <a:spcPts val="400"/>
              </a:spcAft>
              <a:buClr>
                <a:schemeClr val="accent5">
                  <a:lumMod val="50000"/>
                </a:schemeClr>
              </a:buClr>
            </a:pPr>
            <a:r>
              <a:rPr lang="en-US" sz="1050" dirty="0">
                <a:solidFill>
                  <a:schemeClr val="bg1"/>
                </a:solidFill>
                <a:latin typeface="Arial" charset="0"/>
              </a:rPr>
              <a:t>Over 800+ architectural and language-specific code checks</a:t>
            </a:r>
            <a:endParaRPr lang="en-US" sz="1050" dirty="0">
              <a:solidFill>
                <a:schemeClr val="bg1"/>
              </a:solidFill>
              <a:cs typeface="Arial" pitchFamily="34" charset="0"/>
            </a:endParaRPr>
          </a:p>
        </p:txBody>
      </p:sp>
      <p:sp>
        <p:nvSpPr>
          <p:cNvPr id="6147" name="Rectangle 2"/>
          <p:cNvSpPr>
            <a:spLocks noGrp="1" noChangeArrowheads="1"/>
          </p:cNvSpPr>
          <p:nvPr>
            <p:ph type="title"/>
          </p:nvPr>
        </p:nvSpPr>
        <p:spPr>
          <a:noFill/>
        </p:spPr>
        <p:txBody>
          <a:bodyPr/>
          <a:lstStyle/>
          <a:p>
            <a:pPr eaLnBrk="1" hangingPunct="1"/>
            <a:r>
              <a:rPr lang="de-DE" dirty="0"/>
              <a:t>Overview of CAST Quality Model</a:t>
            </a:r>
          </a:p>
        </p:txBody>
      </p:sp>
      <p:cxnSp>
        <p:nvCxnSpPr>
          <p:cNvPr id="6148" name="AutoShape 4"/>
          <p:cNvCxnSpPr>
            <a:cxnSpLocks noChangeShapeType="1"/>
            <a:stCxn id="6170" idx="3"/>
            <a:endCxn id="6179" idx="1"/>
          </p:cNvCxnSpPr>
          <p:nvPr/>
        </p:nvCxnSpPr>
        <p:spPr bwMode="auto">
          <a:xfrm flipH="1">
            <a:off x="4457898" y="4359037"/>
            <a:ext cx="363538" cy="217487"/>
          </a:xfrm>
          <a:prstGeom prst="straightConnector1">
            <a:avLst/>
          </a:prstGeom>
          <a:noFill/>
          <a:ln w="9525" cap="rnd">
            <a:solidFill>
              <a:schemeClr val="accent2"/>
            </a:solidFill>
            <a:prstDash val="sysDot"/>
            <a:round/>
            <a:headEnd/>
            <a:tailEnd/>
          </a:ln>
        </p:spPr>
      </p:cxnSp>
      <p:sp>
        <p:nvSpPr>
          <p:cNvPr id="6149" name="Rectangle 5"/>
          <p:cNvSpPr>
            <a:spLocks noChangeArrowheads="1"/>
          </p:cNvSpPr>
          <p:nvPr/>
        </p:nvSpPr>
        <p:spPr bwMode="auto">
          <a:xfrm flipH="1">
            <a:off x="6545461" y="4682886"/>
            <a:ext cx="1243012" cy="260350"/>
          </a:xfrm>
          <a:prstGeom prst="rect">
            <a:avLst/>
          </a:prstGeom>
          <a:gradFill>
            <a:gsLst>
              <a:gs pos="0">
                <a:srgbClr val="A6A6A6"/>
              </a:gs>
              <a:gs pos="100000">
                <a:srgbClr val="7F7F7F"/>
              </a:gs>
            </a:gsLst>
            <a:lin ang="5400000" scaled="0"/>
          </a:gradFill>
          <a:ln w="12700" algn="ctr">
            <a:noFill/>
            <a:miter lim="800000"/>
            <a:headEnd/>
            <a:tailEnd/>
          </a:ln>
          <a:effectLst>
            <a:outerShdw blurRad="40005" dist="22860" dir="5400000" algn="t" rotWithShape="0">
              <a:prstClr val="black">
                <a:alpha val="35000"/>
              </a:prstClr>
            </a:outerShdw>
          </a:effectLst>
        </p:spPr>
        <p:txBody>
          <a:bodyPr anchor="ctr">
            <a:spAutoFit/>
          </a:bodyPr>
          <a:lstStyle/>
          <a:p>
            <a:pPr algn="ctr" eaLnBrk="0" hangingPunct="0">
              <a:spcBef>
                <a:spcPct val="0"/>
              </a:spcBef>
              <a:buClrTx/>
            </a:pPr>
            <a:r>
              <a:rPr lang="de-DE" sz="1100">
                <a:solidFill>
                  <a:schemeClr val="bg1"/>
                </a:solidFill>
                <a:latin typeface="Arial" charset="0"/>
                <a:cs typeface="Arial" charset="0"/>
              </a:rPr>
              <a:t>Transferability</a:t>
            </a:r>
          </a:p>
        </p:txBody>
      </p:sp>
      <p:sp>
        <p:nvSpPr>
          <p:cNvPr id="6150" name="Rectangle 6"/>
          <p:cNvSpPr>
            <a:spLocks noChangeArrowheads="1"/>
          </p:cNvSpPr>
          <p:nvPr/>
        </p:nvSpPr>
        <p:spPr bwMode="auto">
          <a:xfrm flipH="1">
            <a:off x="6545461" y="5263912"/>
            <a:ext cx="1243012" cy="261937"/>
          </a:xfrm>
          <a:prstGeom prst="rect">
            <a:avLst/>
          </a:prstGeom>
          <a:gradFill>
            <a:gsLst>
              <a:gs pos="0">
                <a:srgbClr val="A6A6A6"/>
              </a:gs>
              <a:gs pos="100000">
                <a:srgbClr val="7F7F7F"/>
              </a:gs>
            </a:gsLst>
            <a:lin ang="5400000" scaled="0"/>
          </a:gradFill>
          <a:ln w="12700" algn="ctr">
            <a:noFill/>
            <a:miter lim="800000"/>
            <a:headEnd/>
            <a:tailEnd/>
          </a:ln>
          <a:effectLst>
            <a:outerShdw blurRad="40005" dist="22860" dir="5400000" algn="t" rotWithShape="0">
              <a:prstClr val="black">
                <a:alpha val="35000"/>
              </a:prstClr>
            </a:outerShdw>
          </a:effectLst>
        </p:spPr>
        <p:txBody>
          <a:bodyPr anchor="ctr">
            <a:spAutoFit/>
          </a:bodyPr>
          <a:lstStyle/>
          <a:p>
            <a:pPr algn="ctr" eaLnBrk="0" hangingPunct="0">
              <a:spcBef>
                <a:spcPct val="0"/>
              </a:spcBef>
              <a:buClrTx/>
              <a:buFont typeface="Wingdings" pitchFamily="2" charset="2"/>
              <a:buNone/>
            </a:pPr>
            <a:r>
              <a:rPr lang="de-DE" sz="1100">
                <a:solidFill>
                  <a:schemeClr val="bg1"/>
                </a:solidFill>
                <a:latin typeface="Arial" charset="0"/>
                <a:cs typeface="Arial" charset="0"/>
              </a:rPr>
              <a:t>Changeability</a:t>
            </a:r>
          </a:p>
        </p:txBody>
      </p:sp>
      <p:sp>
        <p:nvSpPr>
          <p:cNvPr id="6151" name="Rectangle 7"/>
          <p:cNvSpPr>
            <a:spLocks noChangeArrowheads="1"/>
          </p:cNvSpPr>
          <p:nvPr/>
        </p:nvSpPr>
        <p:spPr bwMode="auto">
          <a:xfrm flipH="1">
            <a:off x="6545461" y="2179398"/>
            <a:ext cx="1243012" cy="260350"/>
          </a:xfrm>
          <a:prstGeom prst="rect">
            <a:avLst/>
          </a:prstGeom>
          <a:gradFill>
            <a:gsLst>
              <a:gs pos="0">
                <a:srgbClr val="A6A6A6"/>
              </a:gs>
              <a:gs pos="100000">
                <a:srgbClr val="7F7F7F"/>
              </a:gs>
            </a:gsLst>
            <a:lin ang="5400000" scaled="0"/>
          </a:gradFill>
          <a:ln w="12700" algn="ctr">
            <a:noFill/>
            <a:miter lim="800000"/>
            <a:headEnd/>
            <a:tailEnd/>
          </a:ln>
          <a:effectLst>
            <a:outerShdw blurRad="40005" dist="22860" dir="5400000" algn="t" rotWithShape="0">
              <a:prstClr val="black">
                <a:alpha val="35000"/>
              </a:prstClr>
            </a:outerShdw>
          </a:effectLst>
        </p:spPr>
        <p:txBody>
          <a:bodyPr anchor="ctr">
            <a:spAutoFit/>
          </a:bodyPr>
          <a:lstStyle/>
          <a:p>
            <a:pPr algn="ctr" eaLnBrk="0" hangingPunct="0">
              <a:spcBef>
                <a:spcPct val="0"/>
              </a:spcBef>
              <a:buClrTx/>
            </a:pPr>
            <a:r>
              <a:rPr lang="de-DE" sz="1100">
                <a:solidFill>
                  <a:schemeClr val="bg1"/>
                </a:solidFill>
                <a:latin typeface="Arial" charset="0"/>
                <a:cs typeface="Arial" charset="0"/>
              </a:rPr>
              <a:t>Robustness</a:t>
            </a:r>
          </a:p>
        </p:txBody>
      </p:sp>
      <p:sp>
        <p:nvSpPr>
          <p:cNvPr id="6152" name="Rectangle 8"/>
          <p:cNvSpPr>
            <a:spLocks noChangeArrowheads="1"/>
          </p:cNvSpPr>
          <p:nvPr/>
        </p:nvSpPr>
        <p:spPr bwMode="auto">
          <a:xfrm flipH="1">
            <a:off x="6545461" y="1598373"/>
            <a:ext cx="1243012" cy="261938"/>
          </a:xfrm>
          <a:prstGeom prst="rect">
            <a:avLst/>
          </a:prstGeom>
          <a:gradFill>
            <a:gsLst>
              <a:gs pos="0">
                <a:srgbClr val="A6A6A6"/>
              </a:gs>
              <a:gs pos="100000">
                <a:srgbClr val="7F7F7F"/>
              </a:gs>
            </a:gsLst>
            <a:lin ang="5400000" scaled="0"/>
          </a:gradFill>
          <a:ln w="12700" algn="ctr">
            <a:noFill/>
            <a:miter lim="800000"/>
            <a:headEnd/>
            <a:tailEnd/>
          </a:ln>
          <a:effectLst>
            <a:outerShdw blurRad="40005" dist="22860" dir="5400000" algn="t" rotWithShape="0">
              <a:prstClr val="black">
                <a:alpha val="35000"/>
              </a:prstClr>
            </a:outerShdw>
          </a:effectLst>
        </p:spPr>
        <p:txBody>
          <a:bodyPr anchor="ctr">
            <a:spAutoFit/>
          </a:bodyPr>
          <a:lstStyle/>
          <a:p>
            <a:pPr algn="ctr" eaLnBrk="0" hangingPunct="0">
              <a:spcBef>
                <a:spcPct val="0"/>
              </a:spcBef>
              <a:buClrTx/>
              <a:buFontTx/>
              <a:buNone/>
            </a:pPr>
            <a:r>
              <a:rPr lang="de-DE" sz="1100">
                <a:solidFill>
                  <a:schemeClr val="bg1"/>
                </a:solidFill>
                <a:latin typeface="Arial" charset="0"/>
                <a:cs typeface="Arial" charset="0"/>
              </a:rPr>
              <a:t>Performance </a:t>
            </a:r>
          </a:p>
        </p:txBody>
      </p:sp>
      <p:cxnSp>
        <p:nvCxnSpPr>
          <p:cNvPr id="6153" name="AutoShape 9"/>
          <p:cNvCxnSpPr>
            <a:cxnSpLocks noChangeShapeType="1"/>
            <a:stCxn id="6170" idx="3"/>
            <a:endCxn id="6180" idx="1"/>
          </p:cNvCxnSpPr>
          <p:nvPr/>
        </p:nvCxnSpPr>
        <p:spPr bwMode="auto">
          <a:xfrm flipH="1">
            <a:off x="4457898" y="4359037"/>
            <a:ext cx="363538" cy="382587"/>
          </a:xfrm>
          <a:prstGeom prst="straightConnector1">
            <a:avLst/>
          </a:prstGeom>
          <a:noFill/>
          <a:ln w="9525" cap="rnd">
            <a:solidFill>
              <a:schemeClr val="accent2"/>
            </a:solidFill>
            <a:prstDash val="sysDot"/>
            <a:round/>
            <a:headEnd/>
            <a:tailEnd/>
          </a:ln>
        </p:spPr>
      </p:cxnSp>
      <p:cxnSp>
        <p:nvCxnSpPr>
          <p:cNvPr id="6154" name="AutoShape 10"/>
          <p:cNvCxnSpPr>
            <a:cxnSpLocks noChangeShapeType="1"/>
            <a:stCxn id="6170" idx="3"/>
            <a:endCxn id="6181" idx="1"/>
          </p:cNvCxnSpPr>
          <p:nvPr/>
        </p:nvCxnSpPr>
        <p:spPr bwMode="auto">
          <a:xfrm flipH="1">
            <a:off x="4459486" y="4359037"/>
            <a:ext cx="361950" cy="561975"/>
          </a:xfrm>
          <a:prstGeom prst="straightConnector1">
            <a:avLst/>
          </a:prstGeom>
          <a:noFill/>
          <a:ln w="9525" cap="rnd">
            <a:solidFill>
              <a:schemeClr val="accent2"/>
            </a:solidFill>
            <a:prstDash val="sysDot"/>
            <a:round/>
            <a:headEnd/>
            <a:tailEnd/>
          </a:ln>
        </p:spPr>
      </p:cxnSp>
      <p:cxnSp>
        <p:nvCxnSpPr>
          <p:cNvPr id="6155" name="AutoShape 14"/>
          <p:cNvCxnSpPr>
            <a:cxnSpLocks noChangeShapeType="1"/>
            <a:stCxn id="6171" idx="3"/>
            <a:endCxn id="6182" idx="1"/>
          </p:cNvCxnSpPr>
          <p:nvPr/>
        </p:nvCxnSpPr>
        <p:spPr bwMode="auto">
          <a:xfrm flipH="1" flipV="1">
            <a:off x="4459487" y="5149612"/>
            <a:ext cx="365125" cy="39687"/>
          </a:xfrm>
          <a:prstGeom prst="straightConnector1">
            <a:avLst/>
          </a:prstGeom>
          <a:noFill/>
          <a:ln w="9525" cap="rnd">
            <a:solidFill>
              <a:schemeClr val="accent2"/>
            </a:solidFill>
            <a:prstDash val="sysDot"/>
            <a:round/>
            <a:headEnd/>
            <a:tailEnd/>
          </a:ln>
        </p:spPr>
      </p:cxnSp>
      <p:cxnSp>
        <p:nvCxnSpPr>
          <p:cNvPr id="6156" name="AutoShape 15"/>
          <p:cNvCxnSpPr>
            <a:cxnSpLocks noChangeShapeType="1"/>
            <a:stCxn id="6171" idx="3"/>
            <a:endCxn id="6183" idx="1"/>
          </p:cNvCxnSpPr>
          <p:nvPr/>
        </p:nvCxnSpPr>
        <p:spPr bwMode="auto">
          <a:xfrm flipH="1">
            <a:off x="4459487" y="5189298"/>
            <a:ext cx="365125" cy="139700"/>
          </a:xfrm>
          <a:prstGeom prst="straightConnector1">
            <a:avLst/>
          </a:prstGeom>
          <a:noFill/>
          <a:ln w="9525" cap="rnd">
            <a:solidFill>
              <a:schemeClr val="accent2"/>
            </a:solidFill>
            <a:prstDash val="sysDot"/>
            <a:round/>
            <a:headEnd/>
            <a:tailEnd/>
          </a:ln>
        </p:spPr>
      </p:cxnSp>
      <p:cxnSp>
        <p:nvCxnSpPr>
          <p:cNvPr id="6157" name="AutoShape 16"/>
          <p:cNvCxnSpPr>
            <a:cxnSpLocks noChangeShapeType="1"/>
            <a:stCxn id="6169" idx="3"/>
            <a:endCxn id="6185" idx="1"/>
          </p:cNvCxnSpPr>
          <p:nvPr/>
        </p:nvCxnSpPr>
        <p:spPr bwMode="auto">
          <a:xfrm flipH="1" flipV="1">
            <a:off x="4457898" y="5800487"/>
            <a:ext cx="363538" cy="219075"/>
          </a:xfrm>
          <a:prstGeom prst="straightConnector1">
            <a:avLst/>
          </a:prstGeom>
          <a:noFill/>
          <a:ln w="9525" cap="rnd">
            <a:solidFill>
              <a:schemeClr val="accent2"/>
            </a:solidFill>
            <a:prstDash val="sysDot"/>
            <a:round/>
            <a:headEnd/>
            <a:tailEnd/>
          </a:ln>
        </p:spPr>
      </p:cxnSp>
      <p:cxnSp>
        <p:nvCxnSpPr>
          <p:cNvPr id="6158" name="AutoShape 17"/>
          <p:cNvCxnSpPr>
            <a:cxnSpLocks noChangeShapeType="1"/>
            <a:stCxn id="6169" idx="3"/>
            <a:endCxn id="6186" idx="1"/>
          </p:cNvCxnSpPr>
          <p:nvPr/>
        </p:nvCxnSpPr>
        <p:spPr bwMode="auto">
          <a:xfrm flipH="1" flipV="1">
            <a:off x="4459486" y="5981461"/>
            <a:ext cx="361950" cy="38100"/>
          </a:xfrm>
          <a:prstGeom prst="straightConnector1">
            <a:avLst/>
          </a:prstGeom>
          <a:noFill/>
          <a:ln w="9525" cap="rnd">
            <a:solidFill>
              <a:schemeClr val="accent2"/>
            </a:solidFill>
            <a:prstDash val="sysDot"/>
            <a:round/>
            <a:headEnd/>
            <a:tailEnd/>
          </a:ln>
        </p:spPr>
      </p:cxnSp>
      <p:cxnSp>
        <p:nvCxnSpPr>
          <p:cNvPr id="6159" name="AutoShape 19"/>
          <p:cNvCxnSpPr>
            <a:cxnSpLocks noChangeShapeType="1"/>
            <a:stCxn id="6169" idx="3"/>
            <a:endCxn id="6187" idx="1"/>
          </p:cNvCxnSpPr>
          <p:nvPr/>
        </p:nvCxnSpPr>
        <p:spPr bwMode="auto">
          <a:xfrm flipH="1">
            <a:off x="4457898" y="6019562"/>
            <a:ext cx="363538" cy="115887"/>
          </a:xfrm>
          <a:prstGeom prst="straightConnector1">
            <a:avLst/>
          </a:prstGeom>
          <a:noFill/>
          <a:ln w="9525" cap="rnd">
            <a:solidFill>
              <a:schemeClr val="accent2"/>
            </a:solidFill>
            <a:prstDash val="sysDot"/>
            <a:round/>
            <a:headEnd/>
            <a:tailEnd/>
          </a:ln>
        </p:spPr>
      </p:cxnSp>
      <p:cxnSp>
        <p:nvCxnSpPr>
          <p:cNvPr id="6160" name="AutoShape 21"/>
          <p:cNvCxnSpPr>
            <a:cxnSpLocks noChangeShapeType="1"/>
            <a:stCxn id="6171" idx="3"/>
            <a:endCxn id="6184" idx="1"/>
          </p:cNvCxnSpPr>
          <p:nvPr/>
        </p:nvCxnSpPr>
        <p:spPr bwMode="auto">
          <a:xfrm flipH="1">
            <a:off x="4459487" y="5189299"/>
            <a:ext cx="365125" cy="320675"/>
          </a:xfrm>
          <a:prstGeom prst="straightConnector1">
            <a:avLst/>
          </a:prstGeom>
          <a:noFill/>
          <a:ln w="9525" cap="rnd">
            <a:solidFill>
              <a:schemeClr val="accent2"/>
            </a:solidFill>
            <a:prstDash val="sysDot"/>
            <a:round/>
            <a:headEnd/>
            <a:tailEnd/>
          </a:ln>
        </p:spPr>
      </p:cxnSp>
      <p:cxnSp>
        <p:nvCxnSpPr>
          <p:cNvPr id="6161" name="AutoShape 22"/>
          <p:cNvCxnSpPr>
            <a:cxnSpLocks noChangeShapeType="1"/>
            <a:stCxn id="6173" idx="3"/>
            <a:endCxn id="6188" idx="1"/>
          </p:cNvCxnSpPr>
          <p:nvPr/>
        </p:nvCxnSpPr>
        <p:spPr bwMode="auto">
          <a:xfrm flipH="1" flipV="1">
            <a:off x="4459486" y="1747598"/>
            <a:ext cx="361950" cy="122238"/>
          </a:xfrm>
          <a:prstGeom prst="straightConnector1">
            <a:avLst/>
          </a:prstGeom>
          <a:noFill/>
          <a:ln w="9525" cap="rnd">
            <a:solidFill>
              <a:schemeClr val="accent2"/>
            </a:solidFill>
            <a:prstDash val="sysDot"/>
            <a:round/>
            <a:headEnd/>
            <a:tailEnd/>
          </a:ln>
        </p:spPr>
      </p:cxnSp>
      <p:cxnSp>
        <p:nvCxnSpPr>
          <p:cNvPr id="6162" name="AutoShape 23"/>
          <p:cNvCxnSpPr>
            <a:cxnSpLocks noChangeShapeType="1"/>
            <a:stCxn id="6173" idx="3"/>
            <a:endCxn id="6189" idx="1"/>
          </p:cNvCxnSpPr>
          <p:nvPr/>
        </p:nvCxnSpPr>
        <p:spPr bwMode="auto">
          <a:xfrm flipH="1">
            <a:off x="4459486" y="1869837"/>
            <a:ext cx="361950" cy="58737"/>
          </a:xfrm>
          <a:prstGeom prst="straightConnector1">
            <a:avLst/>
          </a:prstGeom>
          <a:noFill/>
          <a:ln w="9525" cap="rnd">
            <a:solidFill>
              <a:schemeClr val="accent2"/>
            </a:solidFill>
            <a:prstDash val="sysDot"/>
            <a:round/>
            <a:headEnd/>
            <a:tailEnd/>
          </a:ln>
        </p:spPr>
      </p:cxnSp>
      <p:cxnSp>
        <p:nvCxnSpPr>
          <p:cNvPr id="6163" name="AutoShape 24"/>
          <p:cNvCxnSpPr>
            <a:cxnSpLocks noChangeShapeType="1"/>
            <a:stCxn id="6173" idx="3"/>
            <a:endCxn id="6190" idx="1"/>
          </p:cNvCxnSpPr>
          <p:nvPr/>
        </p:nvCxnSpPr>
        <p:spPr bwMode="auto">
          <a:xfrm flipH="1">
            <a:off x="4459486" y="1869837"/>
            <a:ext cx="361950" cy="238125"/>
          </a:xfrm>
          <a:prstGeom prst="straightConnector1">
            <a:avLst/>
          </a:prstGeom>
          <a:noFill/>
          <a:ln w="9525" cap="rnd">
            <a:solidFill>
              <a:schemeClr val="accent2"/>
            </a:solidFill>
            <a:prstDash val="sysDot"/>
            <a:round/>
            <a:headEnd/>
            <a:tailEnd/>
          </a:ln>
        </p:spPr>
      </p:cxnSp>
      <p:cxnSp>
        <p:nvCxnSpPr>
          <p:cNvPr id="6164" name="AutoShape 25"/>
          <p:cNvCxnSpPr>
            <a:cxnSpLocks noChangeShapeType="1"/>
            <a:stCxn id="6173" idx="3"/>
            <a:endCxn id="6191" idx="1"/>
          </p:cNvCxnSpPr>
          <p:nvPr/>
        </p:nvCxnSpPr>
        <p:spPr bwMode="auto">
          <a:xfrm flipH="1">
            <a:off x="4459486" y="1869837"/>
            <a:ext cx="361950" cy="439737"/>
          </a:xfrm>
          <a:prstGeom prst="straightConnector1">
            <a:avLst/>
          </a:prstGeom>
          <a:noFill/>
          <a:ln w="9525" cap="rnd">
            <a:solidFill>
              <a:schemeClr val="accent2"/>
            </a:solidFill>
            <a:prstDash val="sysDot"/>
            <a:round/>
            <a:headEnd/>
            <a:tailEnd/>
          </a:ln>
        </p:spPr>
      </p:cxnSp>
      <p:cxnSp>
        <p:nvCxnSpPr>
          <p:cNvPr id="6165" name="AutoShape 26"/>
          <p:cNvCxnSpPr>
            <a:cxnSpLocks noChangeShapeType="1"/>
            <a:stCxn id="6149" idx="3"/>
            <a:endCxn id="6170" idx="1"/>
          </p:cNvCxnSpPr>
          <p:nvPr/>
        </p:nvCxnSpPr>
        <p:spPr bwMode="auto">
          <a:xfrm flipH="1" flipV="1">
            <a:off x="5994598" y="4359037"/>
            <a:ext cx="552450" cy="454025"/>
          </a:xfrm>
          <a:prstGeom prst="straightConnector1">
            <a:avLst/>
          </a:prstGeom>
          <a:noFill/>
          <a:ln w="9525" cap="rnd">
            <a:solidFill>
              <a:schemeClr val="accent2"/>
            </a:solidFill>
            <a:prstDash val="sysDot"/>
            <a:round/>
            <a:headEnd/>
            <a:tailEnd/>
          </a:ln>
        </p:spPr>
      </p:cxnSp>
      <p:cxnSp>
        <p:nvCxnSpPr>
          <p:cNvPr id="6166" name="AutoShape 27"/>
          <p:cNvCxnSpPr>
            <a:cxnSpLocks noChangeShapeType="1"/>
            <a:stCxn id="6149" idx="3"/>
            <a:endCxn id="6171" idx="1"/>
          </p:cNvCxnSpPr>
          <p:nvPr/>
        </p:nvCxnSpPr>
        <p:spPr bwMode="auto">
          <a:xfrm flipH="1">
            <a:off x="5997774" y="4813062"/>
            <a:ext cx="549275" cy="376237"/>
          </a:xfrm>
          <a:prstGeom prst="straightConnector1">
            <a:avLst/>
          </a:prstGeom>
          <a:noFill/>
          <a:ln w="9525" cap="rnd">
            <a:solidFill>
              <a:schemeClr val="accent2"/>
            </a:solidFill>
            <a:prstDash val="sysDot"/>
            <a:round/>
            <a:headEnd/>
            <a:tailEnd/>
          </a:ln>
        </p:spPr>
      </p:cxnSp>
      <p:cxnSp>
        <p:nvCxnSpPr>
          <p:cNvPr id="6167" name="AutoShape 28"/>
          <p:cNvCxnSpPr>
            <a:cxnSpLocks noChangeShapeType="1"/>
            <a:stCxn id="6149" idx="3"/>
            <a:endCxn id="6169" idx="1"/>
          </p:cNvCxnSpPr>
          <p:nvPr/>
        </p:nvCxnSpPr>
        <p:spPr bwMode="auto">
          <a:xfrm flipH="1">
            <a:off x="5994598" y="4813061"/>
            <a:ext cx="552450" cy="1206500"/>
          </a:xfrm>
          <a:prstGeom prst="straightConnector1">
            <a:avLst/>
          </a:prstGeom>
          <a:noFill/>
          <a:ln w="9525" cap="rnd">
            <a:solidFill>
              <a:schemeClr val="accent2"/>
            </a:solidFill>
            <a:prstDash val="sysDot"/>
            <a:round/>
            <a:headEnd/>
            <a:tailEnd/>
          </a:ln>
        </p:spPr>
      </p:cxnSp>
      <p:cxnSp>
        <p:nvCxnSpPr>
          <p:cNvPr id="6168" name="AutoShape 29"/>
          <p:cNvCxnSpPr>
            <a:cxnSpLocks noChangeShapeType="1"/>
            <a:stCxn id="6149" idx="3"/>
            <a:endCxn id="6173" idx="1"/>
          </p:cNvCxnSpPr>
          <p:nvPr/>
        </p:nvCxnSpPr>
        <p:spPr bwMode="auto">
          <a:xfrm flipH="1" flipV="1">
            <a:off x="5994598" y="1869837"/>
            <a:ext cx="552450" cy="2943225"/>
          </a:xfrm>
          <a:prstGeom prst="straightConnector1">
            <a:avLst/>
          </a:prstGeom>
          <a:noFill/>
          <a:ln w="9525" cap="rnd">
            <a:solidFill>
              <a:schemeClr val="accent2"/>
            </a:solidFill>
            <a:prstDash val="sysDot"/>
            <a:round/>
            <a:headEnd/>
            <a:tailEnd/>
          </a:ln>
        </p:spPr>
      </p:cxnSp>
      <p:sp>
        <p:nvSpPr>
          <p:cNvPr id="6169" name="Rectangle 30"/>
          <p:cNvSpPr>
            <a:spLocks noChangeArrowheads="1"/>
          </p:cNvSpPr>
          <p:nvPr/>
        </p:nvSpPr>
        <p:spPr bwMode="auto">
          <a:xfrm flipH="1">
            <a:off x="4819849" y="5790961"/>
            <a:ext cx="1173163" cy="457200"/>
          </a:xfrm>
          <a:prstGeom prst="rect">
            <a:avLst/>
          </a:prstGeom>
          <a:gradFill>
            <a:gsLst>
              <a:gs pos="0">
                <a:srgbClr val="CFCFCF"/>
              </a:gs>
              <a:gs pos="100000">
                <a:srgbClr val="B3B3B3"/>
              </a:gs>
            </a:gsLst>
            <a:lin ang="5400000" scaled="0"/>
          </a:gradFill>
          <a:ln w="6350" algn="ctr">
            <a:solidFill>
              <a:schemeClr val="bg1"/>
            </a:solidFill>
            <a:miter lim="800000"/>
            <a:headEnd/>
            <a:tailEnd/>
          </a:ln>
          <a:effectLst>
            <a:outerShdw blurRad="76200" dist="38100" dir="5400000" sx="98000" sy="98000" algn="t" rotWithShape="0">
              <a:prstClr val="black">
                <a:alpha val="20000"/>
              </a:prstClr>
            </a:outerShdw>
          </a:effectLst>
        </p:spPr>
        <p:txBody>
          <a:bodyPr anchor="ctr"/>
          <a:lstStyle/>
          <a:p>
            <a:pPr algn="ctr" eaLnBrk="0" hangingPunct="0">
              <a:spcBef>
                <a:spcPct val="0"/>
              </a:spcBef>
              <a:buClrTx/>
            </a:pPr>
            <a:r>
              <a:rPr lang="de-DE" sz="1100">
                <a:solidFill>
                  <a:schemeClr val="bg2">
                    <a:lumMod val="25000"/>
                  </a:schemeClr>
                </a:solidFill>
                <a:latin typeface="Arial" charset="0"/>
                <a:cs typeface="Arial" charset="0"/>
              </a:rPr>
              <a:t>Size</a:t>
            </a:r>
          </a:p>
        </p:txBody>
      </p:sp>
      <p:sp>
        <p:nvSpPr>
          <p:cNvPr id="6170" name="Rectangle 31"/>
          <p:cNvSpPr>
            <a:spLocks noChangeArrowheads="1"/>
          </p:cNvSpPr>
          <p:nvPr/>
        </p:nvSpPr>
        <p:spPr bwMode="auto">
          <a:xfrm flipH="1">
            <a:off x="4819849" y="4130436"/>
            <a:ext cx="1173163" cy="457200"/>
          </a:xfrm>
          <a:prstGeom prst="rect">
            <a:avLst/>
          </a:prstGeom>
          <a:gradFill>
            <a:gsLst>
              <a:gs pos="0">
                <a:srgbClr val="CFCFCF"/>
              </a:gs>
              <a:gs pos="100000">
                <a:srgbClr val="B3B3B3"/>
              </a:gs>
            </a:gsLst>
            <a:lin ang="5400000" scaled="0"/>
          </a:gradFill>
          <a:ln w="6350" algn="ctr">
            <a:solidFill>
              <a:schemeClr val="bg1"/>
            </a:solidFill>
            <a:miter lim="800000"/>
            <a:headEnd/>
            <a:tailEnd/>
          </a:ln>
          <a:effectLst>
            <a:outerShdw blurRad="76200" dist="38100" dir="5400000" sx="98000" sy="98000" algn="t" rotWithShape="0">
              <a:prstClr val="black">
                <a:alpha val="20000"/>
              </a:prstClr>
            </a:outerShdw>
          </a:effectLst>
        </p:spPr>
        <p:txBody>
          <a:bodyPr anchor="ctr"/>
          <a:lstStyle/>
          <a:p>
            <a:pPr algn="ctr" eaLnBrk="0" hangingPunct="0">
              <a:spcBef>
                <a:spcPct val="0"/>
              </a:spcBef>
              <a:buClrTx/>
            </a:pPr>
            <a:r>
              <a:rPr lang="de-DE" sz="1100">
                <a:solidFill>
                  <a:schemeClr val="bg2">
                    <a:lumMod val="25000"/>
                  </a:schemeClr>
                </a:solidFill>
                <a:latin typeface="Arial" charset="0"/>
                <a:cs typeface="Arial" charset="0"/>
              </a:rPr>
              <a:t>Naming </a:t>
            </a:r>
          </a:p>
          <a:p>
            <a:pPr algn="ctr" eaLnBrk="0" hangingPunct="0">
              <a:spcBef>
                <a:spcPct val="0"/>
              </a:spcBef>
              <a:buClrTx/>
            </a:pPr>
            <a:r>
              <a:rPr lang="de-DE" sz="1100">
                <a:solidFill>
                  <a:schemeClr val="bg2">
                    <a:lumMod val="25000"/>
                  </a:schemeClr>
                </a:solidFill>
                <a:latin typeface="Arial" charset="0"/>
                <a:cs typeface="Arial" charset="0"/>
              </a:rPr>
              <a:t>Conventions</a:t>
            </a:r>
          </a:p>
        </p:txBody>
      </p:sp>
      <p:sp>
        <p:nvSpPr>
          <p:cNvPr id="6171" name="Rectangle 32"/>
          <p:cNvSpPr>
            <a:spLocks noChangeArrowheads="1"/>
          </p:cNvSpPr>
          <p:nvPr/>
        </p:nvSpPr>
        <p:spPr bwMode="auto">
          <a:xfrm flipH="1">
            <a:off x="4823024" y="4960698"/>
            <a:ext cx="1173163" cy="457200"/>
          </a:xfrm>
          <a:prstGeom prst="rect">
            <a:avLst/>
          </a:prstGeom>
          <a:gradFill>
            <a:gsLst>
              <a:gs pos="0">
                <a:srgbClr val="CFCFCF"/>
              </a:gs>
              <a:gs pos="100000">
                <a:srgbClr val="B3B3B3"/>
              </a:gs>
            </a:gsLst>
            <a:lin ang="5400000" scaled="0"/>
          </a:gradFill>
          <a:ln w="6350" algn="ctr">
            <a:solidFill>
              <a:schemeClr val="bg1"/>
            </a:solidFill>
            <a:miter lim="800000"/>
            <a:headEnd/>
            <a:tailEnd/>
          </a:ln>
          <a:effectLst>
            <a:outerShdw blurRad="76200" dist="38100" dir="5400000" sx="98000" sy="98000" algn="t" rotWithShape="0">
              <a:prstClr val="black">
                <a:alpha val="20000"/>
              </a:prstClr>
            </a:outerShdw>
          </a:effectLst>
        </p:spPr>
        <p:txBody>
          <a:bodyPr anchor="ctr"/>
          <a:lstStyle/>
          <a:p>
            <a:pPr algn="ctr" eaLnBrk="0" hangingPunct="0">
              <a:spcBef>
                <a:spcPct val="0"/>
              </a:spcBef>
              <a:buClrTx/>
            </a:pPr>
            <a:r>
              <a:rPr lang="de-DE" sz="1100">
                <a:solidFill>
                  <a:schemeClr val="bg2">
                    <a:lumMod val="25000"/>
                  </a:schemeClr>
                </a:solidFill>
                <a:latin typeface="Arial" charset="0"/>
                <a:cs typeface="Arial" charset="0"/>
              </a:rPr>
              <a:t>Documentation</a:t>
            </a:r>
          </a:p>
        </p:txBody>
      </p:sp>
      <p:sp>
        <p:nvSpPr>
          <p:cNvPr id="6172" name="Rectangle 33"/>
          <p:cNvSpPr>
            <a:spLocks noChangeArrowheads="1"/>
          </p:cNvSpPr>
          <p:nvPr/>
        </p:nvSpPr>
        <p:spPr bwMode="auto">
          <a:xfrm flipH="1">
            <a:off x="4819849" y="2469911"/>
            <a:ext cx="1173163" cy="457200"/>
          </a:xfrm>
          <a:prstGeom prst="rect">
            <a:avLst/>
          </a:prstGeom>
          <a:gradFill>
            <a:gsLst>
              <a:gs pos="0">
                <a:srgbClr val="CFCFCF"/>
              </a:gs>
              <a:gs pos="100000">
                <a:srgbClr val="B3B3B3"/>
              </a:gs>
            </a:gsLst>
            <a:lin ang="5400000" scaled="0"/>
          </a:gradFill>
          <a:ln w="6350" algn="ctr">
            <a:solidFill>
              <a:schemeClr val="bg1"/>
            </a:solidFill>
            <a:miter lim="800000"/>
            <a:headEnd/>
            <a:tailEnd/>
          </a:ln>
          <a:effectLst>
            <a:outerShdw blurRad="76200" dist="38100" dir="5400000" sx="98000" sy="98000" algn="t" rotWithShape="0">
              <a:prstClr val="black">
                <a:alpha val="20000"/>
              </a:prstClr>
            </a:outerShdw>
          </a:effectLst>
        </p:spPr>
        <p:txBody>
          <a:bodyPr anchor="ctr"/>
          <a:lstStyle/>
          <a:p>
            <a:pPr algn="ctr" eaLnBrk="0" hangingPunct="0">
              <a:spcBef>
                <a:spcPct val="0"/>
              </a:spcBef>
              <a:buClrTx/>
            </a:pPr>
            <a:r>
              <a:rPr lang="en-GB" sz="1100">
                <a:solidFill>
                  <a:schemeClr val="bg2">
                    <a:lumMod val="25000"/>
                  </a:schemeClr>
                </a:solidFill>
                <a:latin typeface="Arial" charset="0"/>
                <a:cs typeface="Arial" charset="0"/>
              </a:rPr>
              <a:t>Architecture</a:t>
            </a:r>
            <a:endParaRPr lang="de-DE" sz="1100">
              <a:solidFill>
                <a:schemeClr val="bg2">
                  <a:lumMod val="25000"/>
                </a:schemeClr>
              </a:solidFill>
              <a:latin typeface="Arial" charset="0"/>
              <a:cs typeface="Arial" charset="0"/>
            </a:endParaRPr>
          </a:p>
        </p:txBody>
      </p:sp>
      <p:sp>
        <p:nvSpPr>
          <p:cNvPr id="6173" name="Rectangle 34"/>
          <p:cNvSpPr>
            <a:spLocks noChangeArrowheads="1"/>
          </p:cNvSpPr>
          <p:nvPr/>
        </p:nvSpPr>
        <p:spPr bwMode="auto">
          <a:xfrm flipH="1">
            <a:off x="4819849" y="1641236"/>
            <a:ext cx="1173163" cy="457200"/>
          </a:xfrm>
          <a:prstGeom prst="rect">
            <a:avLst/>
          </a:prstGeom>
          <a:gradFill>
            <a:gsLst>
              <a:gs pos="0">
                <a:srgbClr val="CFCFCF"/>
              </a:gs>
              <a:gs pos="100000">
                <a:srgbClr val="B3B3B3"/>
              </a:gs>
            </a:gsLst>
            <a:lin ang="5400000" scaled="0"/>
          </a:gradFill>
          <a:ln w="6350" algn="ctr">
            <a:solidFill>
              <a:schemeClr val="bg1"/>
            </a:solidFill>
            <a:miter lim="800000"/>
            <a:headEnd/>
            <a:tailEnd/>
          </a:ln>
          <a:effectLst>
            <a:outerShdw blurRad="76200" dist="38100" dir="5400000" sx="98000" sy="98000" algn="t" rotWithShape="0">
              <a:prstClr val="black">
                <a:alpha val="20000"/>
              </a:prstClr>
            </a:outerShdw>
          </a:effectLst>
        </p:spPr>
        <p:txBody>
          <a:bodyPr anchor="ctr"/>
          <a:lstStyle/>
          <a:p>
            <a:pPr algn="ctr" eaLnBrk="0" hangingPunct="0">
              <a:spcBef>
                <a:spcPct val="0"/>
              </a:spcBef>
              <a:buClrTx/>
              <a:buFontTx/>
              <a:buNone/>
            </a:pPr>
            <a:r>
              <a:rPr lang="de-DE" sz="1100">
                <a:solidFill>
                  <a:schemeClr val="bg2">
                    <a:lumMod val="25000"/>
                  </a:schemeClr>
                </a:solidFill>
                <a:latin typeface="Arial" charset="0"/>
                <a:cs typeface="Arial" charset="0"/>
              </a:rPr>
              <a:t>Complexity</a:t>
            </a:r>
          </a:p>
        </p:txBody>
      </p:sp>
      <p:cxnSp>
        <p:nvCxnSpPr>
          <p:cNvPr id="6174" name="AutoShape 35"/>
          <p:cNvCxnSpPr>
            <a:cxnSpLocks noChangeShapeType="1"/>
            <a:stCxn id="6152" idx="3"/>
            <a:endCxn id="6173" idx="1"/>
          </p:cNvCxnSpPr>
          <p:nvPr/>
        </p:nvCxnSpPr>
        <p:spPr bwMode="auto">
          <a:xfrm flipH="1">
            <a:off x="5994598" y="1728548"/>
            <a:ext cx="552450" cy="141288"/>
          </a:xfrm>
          <a:prstGeom prst="straightConnector1">
            <a:avLst/>
          </a:prstGeom>
          <a:noFill/>
          <a:ln w="9525" cap="rnd">
            <a:solidFill>
              <a:schemeClr val="accent2"/>
            </a:solidFill>
            <a:prstDash val="sysDot"/>
            <a:round/>
            <a:headEnd/>
            <a:tailEnd/>
          </a:ln>
        </p:spPr>
      </p:cxnSp>
      <p:cxnSp>
        <p:nvCxnSpPr>
          <p:cNvPr id="6175" name="AutoShape 36"/>
          <p:cNvCxnSpPr>
            <a:cxnSpLocks noChangeShapeType="1"/>
            <a:stCxn id="6152" idx="3"/>
            <a:endCxn id="6169" idx="1"/>
          </p:cNvCxnSpPr>
          <p:nvPr/>
        </p:nvCxnSpPr>
        <p:spPr bwMode="auto">
          <a:xfrm flipH="1">
            <a:off x="5994598" y="1728549"/>
            <a:ext cx="552450" cy="4291013"/>
          </a:xfrm>
          <a:prstGeom prst="straightConnector1">
            <a:avLst/>
          </a:prstGeom>
          <a:noFill/>
          <a:ln w="9525" cap="rnd">
            <a:solidFill>
              <a:schemeClr val="accent2"/>
            </a:solidFill>
            <a:prstDash val="sysDot"/>
            <a:round/>
            <a:headEnd/>
            <a:tailEnd/>
          </a:ln>
        </p:spPr>
      </p:cxnSp>
      <p:cxnSp>
        <p:nvCxnSpPr>
          <p:cNvPr id="6176" name="AutoShape 37"/>
          <p:cNvCxnSpPr>
            <a:cxnSpLocks noChangeShapeType="1"/>
            <a:stCxn id="6150" idx="3"/>
            <a:endCxn id="6173" idx="1"/>
          </p:cNvCxnSpPr>
          <p:nvPr/>
        </p:nvCxnSpPr>
        <p:spPr bwMode="auto">
          <a:xfrm flipH="1" flipV="1">
            <a:off x="5994598" y="1869836"/>
            <a:ext cx="552450" cy="3524250"/>
          </a:xfrm>
          <a:prstGeom prst="straightConnector1">
            <a:avLst/>
          </a:prstGeom>
          <a:noFill/>
          <a:ln w="9525" cap="rnd">
            <a:solidFill>
              <a:schemeClr val="accent2"/>
            </a:solidFill>
            <a:prstDash val="sysDot"/>
            <a:round/>
            <a:headEnd/>
            <a:tailEnd/>
          </a:ln>
        </p:spPr>
      </p:cxnSp>
      <p:cxnSp>
        <p:nvCxnSpPr>
          <p:cNvPr id="6177" name="AutoShape 38"/>
          <p:cNvCxnSpPr>
            <a:cxnSpLocks noChangeShapeType="1"/>
            <a:stCxn id="6151" idx="3"/>
            <a:endCxn id="6172" idx="1"/>
          </p:cNvCxnSpPr>
          <p:nvPr/>
        </p:nvCxnSpPr>
        <p:spPr bwMode="auto">
          <a:xfrm flipH="1">
            <a:off x="5994598" y="2309573"/>
            <a:ext cx="552450" cy="388938"/>
          </a:xfrm>
          <a:prstGeom prst="straightConnector1">
            <a:avLst/>
          </a:prstGeom>
          <a:noFill/>
          <a:ln w="9525" cap="rnd">
            <a:solidFill>
              <a:schemeClr val="accent2"/>
            </a:solidFill>
            <a:prstDash val="sysDot"/>
            <a:round/>
            <a:headEnd/>
            <a:tailEnd/>
          </a:ln>
        </p:spPr>
      </p:cxnSp>
      <p:cxnSp>
        <p:nvCxnSpPr>
          <p:cNvPr id="6178" name="AutoShape 39"/>
          <p:cNvCxnSpPr>
            <a:cxnSpLocks noChangeShapeType="1"/>
            <a:stCxn id="6150" idx="3"/>
            <a:endCxn id="6172" idx="1"/>
          </p:cNvCxnSpPr>
          <p:nvPr/>
        </p:nvCxnSpPr>
        <p:spPr bwMode="auto">
          <a:xfrm flipH="1" flipV="1">
            <a:off x="5994598" y="2698512"/>
            <a:ext cx="552450" cy="2695575"/>
          </a:xfrm>
          <a:prstGeom prst="straightConnector1">
            <a:avLst/>
          </a:prstGeom>
          <a:noFill/>
          <a:ln w="9525" cap="rnd">
            <a:solidFill>
              <a:schemeClr val="accent2"/>
            </a:solidFill>
            <a:prstDash val="sysDot"/>
            <a:round/>
            <a:headEnd/>
            <a:tailEnd/>
          </a:ln>
        </p:spPr>
      </p:cxnSp>
      <p:sp>
        <p:nvSpPr>
          <p:cNvPr id="6179" name="Text Box 44"/>
          <p:cNvSpPr txBox="1">
            <a:spLocks noChangeArrowheads="1"/>
          </p:cNvSpPr>
          <p:nvPr/>
        </p:nvSpPr>
        <p:spPr bwMode="auto">
          <a:xfrm flipH="1">
            <a:off x="2419548" y="4454287"/>
            <a:ext cx="2038350"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en-GB" sz="1000">
                <a:solidFill>
                  <a:srgbClr val="293C47"/>
                </a:solidFill>
                <a:latin typeface="Arial" charset="0"/>
                <a:cs typeface="Arial" charset="0"/>
              </a:rPr>
              <a:t>Package naming  </a:t>
            </a:r>
            <a:endParaRPr lang="de-DE" sz="1000">
              <a:solidFill>
                <a:srgbClr val="293C47"/>
              </a:solidFill>
              <a:latin typeface="Arial" charset="0"/>
              <a:cs typeface="Arial" charset="0"/>
            </a:endParaRPr>
          </a:p>
        </p:txBody>
      </p:sp>
      <p:sp>
        <p:nvSpPr>
          <p:cNvPr id="6180" name="Text Box 45"/>
          <p:cNvSpPr txBox="1">
            <a:spLocks noChangeArrowheads="1"/>
          </p:cNvSpPr>
          <p:nvPr/>
        </p:nvSpPr>
        <p:spPr bwMode="auto">
          <a:xfrm flipH="1">
            <a:off x="3232348" y="4619387"/>
            <a:ext cx="1225550"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en-GB" sz="1000">
                <a:solidFill>
                  <a:srgbClr val="293C47"/>
                </a:solidFill>
                <a:latin typeface="Arial" charset="0"/>
                <a:cs typeface="Arial" charset="0"/>
              </a:rPr>
              <a:t>Class naming  </a:t>
            </a:r>
            <a:endParaRPr lang="de-DE" sz="1000">
              <a:solidFill>
                <a:srgbClr val="293C47"/>
              </a:solidFill>
              <a:latin typeface="Arial" charset="0"/>
              <a:cs typeface="Arial" charset="0"/>
            </a:endParaRPr>
          </a:p>
        </p:txBody>
      </p:sp>
      <p:sp>
        <p:nvSpPr>
          <p:cNvPr id="6181" name="Text Box 46"/>
          <p:cNvSpPr txBox="1">
            <a:spLocks noChangeArrowheads="1"/>
          </p:cNvSpPr>
          <p:nvPr/>
        </p:nvSpPr>
        <p:spPr bwMode="auto">
          <a:xfrm flipH="1">
            <a:off x="2402086" y="4798774"/>
            <a:ext cx="2055812"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en-GB" sz="1000" dirty="0">
                <a:solidFill>
                  <a:srgbClr val="293C47"/>
                </a:solidFill>
                <a:latin typeface="Arial" charset="0"/>
                <a:cs typeface="Arial" charset="0"/>
              </a:rPr>
              <a:t>Interface naming  </a:t>
            </a:r>
            <a:endParaRPr lang="de-DE" sz="1000" dirty="0">
              <a:solidFill>
                <a:srgbClr val="293C47"/>
              </a:solidFill>
              <a:latin typeface="Arial" charset="0"/>
              <a:cs typeface="Arial" charset="0"/>
            </a:endParaRPr>
          </a:p>
        </p:txBody>
      </p:sp>
      <p:sp>
        <p:nvSpPr>
          <p:cNvPr id="6182" name="Text Box 50"/>
          <p:cNvSpPr txBox="1">
            <a:spLocks noChangeArrowheads="1"/>
          </p:cNvSpPr>
          <p:nvPr/>
        </p:nvSpPr>
        <p:spPr bwMode="auto">
          <a:xfrm flipH="1">
            <a:off x="2700536" y="5027374"/>
            <a:ext cx="1757362"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en-GB" sz="1000">
                <a:solidFill>
                  <a:srgbClr val="293C47"/>
                </a:solidFill>
                <a:latin typeface="Arial" charset="0"/>
                <a:cs typeface="Arial" charset="0"/>
              </a:rPr>
              <a:t>Package comment  </a:t>
            </a:r>
            <a:endParaRPr lang="de-DE" sz="1000">
              <a:solidFill>
                <a:srgbClr val="293C47"/>
              </a:solidFill>
              <a:latin typeface="Arial" charset="0"/>
              <a:cs typeface="Arial" charset="0"/>
            </a:endParaRPr>
          </a:p>
        </p:txBody>
      </p:sp>
      <p:sp>
        <p:nvSpPr>
          <p:cNvPr id="6183" name="Text Box 51"/>
          <p:cNvSpPr txBox="1">
            <a:spLocks noChangeArrowheads="1"/>
          </p:cNvSpPr>
          <p:nvPr/>
        </p:nvSpPr>
        <p:spPr bwMode="auto">
          <a:xfrm flipH="1">
            <a:off x="2700536" y="5206762"/>
            <a:ext cx="1757362"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en-GB" sz="1000">
                <a:solidFill>
                  <a:srgbClr val="293C47"/>
                </a:solidFill>
                <a:latin typeface="Arial" charset="0"/>
                <a:cs typeface="Arial" charset="0"/>
              </a:rPr>
              <a:t>Class comment  </a:t>
            </a:r>
            <a:endParaRPr lang="de-DE" sz="1000">
              <a:solidFill>
                <a:srgbClr val="293C47"/>
              </a:solidFill>
              <a:latin typeface="Arial" charset="0"/>
              <a:cs typeface="Arial" charset="0"/>
            </a:endParaRPr>
          </a:p>
        </p:txBody>
      </p:sp>
      <p:sp>
        <p:nvSpPr>
          <p:cNvPr id="6184" name="Text Box 52"/>
          <p:cNvSpPr txBox="1">
            <a:spLocks noChangeArrowheads="1"/>
          </p:cNvSpPr>
          <p:nvPr/>
        </p:nvSpPr>
        <p:spPr bwMode="auto">
          <a:xfrm flipH="1">
            <a:off x="2700536" y="5387737"/>
            <a:ext cx="1757362"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en-GB" sz="1000">
                <a:solidFill>
                  <a:srgbClr val="293C47"/>
                </a:solidFill>
                <a:latin typeface="Arial" charset="0"/>
                <a:cs typeface="Arial" charset="0"/>
              </a:rPr>
              <a:t>Method comment  </a:t>
            </a:r>
            <a:endParaRPr lang="de-DE" sz="1000">
              <a:solidFill>
                <a:srgbClr val="293C47"/>
              </a:solidFill>
              <a:latin typeface="Arial" charset="0"/>
              <a:cs typeface="Arial" charset="0"/>
            </a:endParaRPr>
          </a:p>
        </p:txBody>
      </p:sp>
      <p:sp>
        <p:nvSpPr>
          <p:cNvPr id="6185" name="Text Box 53"/>
          <p:cNvSpPr txBox="1">
            <a:spLocks noChangeArrowheads="1"/>
          </p:cNvSpPr>
          <p:nvPr/>
        </p:nvSpPr>
        <p:spPr bwMode="auto">
          <a:xfrm flipH="1">
            <a:off x="2835474" y="5678249"/>
            <a:ext cx="1622425"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en-GB" sz="1000">
                <a:solidFill>
                  <a:srgbClr val="293C47"/>
                </a:solidFill>
                <a:latin typeface="Arial" charset="0"/>
                <a:cs typeface="Arial" charset="0"/>
              </a:rPr>
              <a:t>Package size  </a:t>
            </a:r>
            <a:endParaRPr lang="de-DE" sz="1000">
              <a:solidFill>
                <a:srgbClr val="293C47"/>
              </a:solidFill>
              <a:latin typeface="Arial" charset="0"/>
              <a:cs typeface="Arial" charset="0"/>
            </a:endParaRPr>
          </a:p>
        </p:txBody>
      </p:sp>
      <p:sp>
        <p:nvSpPr>
          <p:cNvPr id="6186" name="Text Box 54"/>
          <p:cNvSpPr txBox="1">
            <a:spLocks noChangeArrowheads="1"/>
          </p:cNvSpPr>
          <p:nvPr/>
        </p:nvSpPr>
        <p:spPr bwMode="auto">
          <a:xfrm flipH="1">
            <a:off x="2700536" y="5859224"/>
            <a:ext cx="1757362"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en-GB" sz="1000">
                <a:solidFill>
                  <a:srgbClr val="293C47"/>
                </a:solidFill>
                <a:latin typeface="Arial" charset="0"/>
                <a:cs typeface="Arial" charset="0"/>
              </a:rPr>
              <a:t>Class size   (methods)</a:t>
            </a:r>
            <a:endParaRPr lang="de-DE" sz="1000">
              <a:solidFill>
                <a:srgbClr val="293C47"/>
              </a:solidFill>
              <a:latin typeface="Arial" charset="0"/>
              <a:cs typeface="Arial" charset="0"/>
            </a:endParaRPr>
          </a:p>
        </p:txBody>
      </p:sp>
      <p:sp>
        <p:nvSpPr>
          <p:cNvPr id="6187" name="Text Box 56"/>
          <p:cNvSpPr txBox="1">
            <a:spLocks noChangeArrowheads="1"/>
          </p:cNvSpPr>
          <p:nvPr/>
        </p:nvSpPr>
        <p:spPr bwMode="auto">
          <a:xfrm flipH="1">
            <a:off x="2835474" y="6013212"/>
            <a:ext cx="1622425"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en-GB" sz="1000">
                <a:solidFill>
                  <a:srgbClr val="293C47"/>
                </a:solidFill>
                <a:latin typeface="Arial" charset="0"/>
                <a:cs typeface="Arial" charset="0"/>
              </a:rPr>
              <a:t>Interface size  </a:t>
            </a:r>
            <a:endParaRPr lang="de-DE" sz="1000">
              <a:solidFill>
                <a:srgbClr val="293C47"/>
              </a:solidFill>
              <a:latin typeface="Arial" charset="0"/>
              <a:cs typeface="Arial" charset="0"/>
            </a:endParaRPr>
          </a:p>
        </p:txBody>
      </p:sp>
      <p:sp>
        <p:nvSpPr>
          <p:cNvPr id="6188" name="Text Box 58"/>
          <p:cNvSpPr txBox="1">
            <a:spLocks noChangeArrowheads="1"/>
          </p:cNvSpPr>
          <p:nvPr/>
        </p:nvSpPr>
        <p:spPr bwMode="auto">
          <a:xfrm flipH="1">
            <a:off x="2300486" y="1625362"/>
            <a:ext cx="2157412" cy="244475"/>
          </a:xfrm>
          <a:prstGeom prst="rect">
            <a:avLst/>
          </a:prstGeom>
          <a:noFill/>
          <a:ln w="9525">
            <a:noFill/>
            <a:miter lim="800000"/>
            <a:headEnd/>
            <a:tailEnd/>
          </a:ln>
        </p:spPr>
        <p:txBody>
          <a:bodyPr lIns="36000" rIns="36000">
            <a:spAutoFit/>
          </a:bodyPr>
          <a:lstStyle/>
          <a:p>
            <a:pPr algn="r" eaLnBrk="0" hangingPunct="0">
              <a:spcBef>
                <a:spcPct val="0"/>
              </a:spcBef>
              <a:buClrTx/>
              <a:buFontTx/>
              <a:buNone/>
            </a:pPr>
            <a:r>
              <a:rPr lang="en-GB" sz="1000" dirty="0">
                <a:solidFill>
                  <a:srgbClr val="293C47"/>
                </a:solidFill>
                <a:latin typeface="Arial" charset="0"/>
                <a:cs typeface="Arial" charset="0"/>
              </a:rPr>
              <a:t>Class complexity (</a:t>
            </a:r>
            <a:r>
              <a:rPr lang="en-GB" sz="1000" dirty="0" err="1">
                <a:solidFill>
                  <a:srgbClr val="293C47"/>
                </a:solidFill>
                <a:latin typeface="Arial" charset="0"/>
                <a:cs typeface="Arial" charset="0"/>
              </a:rPr>
              <a:t>Inh</a:t>
            </a:r>
            <a:r>
              <a:rPr lang="en-GB" sz="1000" dirty="0">
                <a:solidFill>
                  <a:srgbClr val="293C47"/>
                </a:solidFill>
                <a:latin typeface="Arial" charset="0"/>
                <a:cs typeface="Arial" charset="0"/>
              </a:rPr>
              <a:t>. depth)</a:t>
            </a:r>
          </a:p>
        </p:txBody>
      </p:sp>
      <p:sp>
        <p:nvSpPr>
          <p:cNvPr id="6189" name="Text Box 59"/>
          <p:cNvSpPr txBox="1">
            <a:spLocks noChangeArrowheads="1"/>
          </p:cNvSpPr>
          <p:nvPr/>
        </p:nvSpPr>
        <p:spPr bwMode="auto">
          <a:xfrm flipH="1">
            <a:off x="2300486" y="1806337"/>
            <a:ext cx="2157412"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en-GB" sz="1000">
                <a:solidFill>
                  <a:srgbClr val="293C47"/>
                </a:solidFill>
                <a:latin typeface="Arial" charset="0"/>
                <a:cs typeface="Arial" charset="0"/>
              </a:rPr>
              <a:t>Class complexity (Inh. width)</a:t>
            </a:r>
            <a:endParaRPr lang="de-DE" sz="1000">
              <a:solidFill>
                <a:srgbClr val="293C47"/>
              </a:solidFill>
              <a:latin typeface="Arial" charset="0"/>
              <a:cs typeface="Arial" charset="0"/>
            </a:endParaRPr>
          </a:p>
        </p:txBody>
      </p:sp>
      <p:sp>
        <p:nvSpPr>
          <p:cNvPr id="6190" name="Text Box 60"/>
          <p:cNvSpPr txBox="1">
            <a:spLocks noChangeArrowheads="1"/>
          </p:cNvSpPr>
          <p:nvPr/>
        </p:nvSpPr>
        <p:spPr bwMode="auto">
          <a:xfrm flipH="1">
            <a:off x="2300486" y="1985724"/>
            <a:ext cx="2157412" cy="244475"/>
          </a:xfrm>
          <a:prstGeom prst="rect">
            <a:avLst/>
          </a:prstGeom>
          <a:noFill/>
          <a:ln w="9525" algn="ctr">
            <a:noFill/>
            <a:miter lim="800000"/>
            <a:headEnd/>
            <a:tailEnd/>
          </a:ln>
        </p:spPr>
        <p:txBody>
          <a:bodyPr lIns="36000" rIns="36000">
            <a:spAutoFit/>
          </a:bodyPr>
          <a:lstStyle/>
          <a:p>
            <a:pPr algn="r" eaLnBrk="0" hangingPunct="0">
              <a:spcBef>
                <a:spcPct val="50000"/>
              </a:spcBef>
              <a:buClrTx/>
              <a:buFontTx/>
              <a:buNone/>
            </a:pPr>
            <a:r>
              <a:rPr lang="en-US" sz="1000">
                <a:solidFill>
                  <a:srgbClr val="293C47"/>
                </a:solidFill>
                <a:latin typeface="Arial" charset="0"/>
                <a:cs typeface="Arial" charset="0"/>
              </a:rPr>
              <a:t>Artifacts having recursive calls</a:t>
            </a:r>
            <a:endParaRPr lang="de-DE" sz="1000">
              <a:solidFill>
                <a:srgbClr val="293C47"/>
              </a:solidFill>
              <a:latin typeface="Arial" charset="0"/>
              <a:cs typeface="Arial" charset="0"/>
            </a:endParaRPr>
          </a:p>
        </p:txBody>
      </p:sp>
      <p:sp>
        <p:nvSpPr>
          <p:cNvPr id="6191" name="Text Box 61"/>
          <p:cNvSpPr txBox="1">
            <a:spLocks noChangeArrowheads="1"/>
          </p:cNvSpPr>
          <p:nvPr/>
        </p:nvSpPr>
        <p:spPr bwMode="auto">
          <a:xfrm flipH="1">
            <a:off x="2300486" y="2187337"/>
            <a:ext cx="2157412"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en-GB" sz="1000" dirty="0">
                <a:solidFill>
                  <a:srgbClr val="293C47"/>
                </a:solidFill>
                <a:latin typeface="Arial" charset="0"/>
                <a:cs typeface="Arial" charset="0"/>
              </a:rPr>
              <a:t>Method complexity (control flow)</a:t>
            </a:r>
            <a:endParaRPr lang="de-DE" sz="1000" dirty="0">
              <a:solidFill>
                <a:srgbClr val="293C47"/>
              </a:solidFill>
              <a:latin typeface="Arial" charset="0"/>
              <a:cs typeface="Arial" charset="0"/>
            </a:endParaRPr>
          </a:p>
        </p:txBody>
      </p:sp>
      <p:sp>
        <p:nvSpPr>
          <p:cNvPr id="6192" name="Rectangle 62"/>
          <p:cNvSpPr>
            <a:spLocks noChangeArrowheads="1"/>
          </p:cNvSpPr>
          <p:nvPr/>
        </p:nvSpPr>
        <p:spPr bwMode="auto">
          <a:xfrm flipH="1">
            <a:off x="6545461" y="5846523"/>
            <a:ext cx="1243012" cy="260350"/>
          </a:xfrm>
          <a:prstGeom prst="rect">
            <a:avLst/>
          </a:prstGeom>
          <a:gradFill>
            <a:gsLst>
              <a:gs pos="0">
                <a:srgbClr val="A6A6A6"/>
              </a:gs>
              <a:gs pos="100000">
                <a:srgbClr val="7F7F7F"/>
              </a:gs>
            </a:gsLst>
            <a:lin ang="5400000" scaled="0"/>
          </a:gradFill>
          <a:ln w="12700" algn="ctr">
            <a:noFill/>
            <a:miter lim="800000"/>
            <a:headEnd/>
            <a:tailEnd/>
          </a:ln>
          <a:effectLst>
            <a:outerShdw blurRad="40005" dist="22860" dir="5400000" algn="t" rotWithShape="0">
              <a:prstClr val="black">
                <a:alpha val="35000"/>
              </a:prstClr>
            </a:outerShdw>
          </a:effectLst>
        </p:spPr>
        <p:txBody>
          <a:bodyPr anchor="ctr">
            <a:spAutoFit/>
          </a:bodyPr>
          <a:lstStyle/>
          <a:p>
            <a:pPr algn="ctr" eaLnBrk="0" hangingPunct="0">
              <a:spcBef>
                <a:spcPct val="0"/>
              </a:spcBef>
              <a:buClrTx/>
            </a:pPr>
            <a:r>
              <a:rPr lang="de-DE" sz="1100">
                <a:solidFill>
                  <a:schemeClr val="bg1"/>
                </a:solidFill>
                <a:latin typeface="Arial" charset="0"/>
                <a:cs typeface="Arial" charset="0"/>
              </a:rPr>
              <a:t>Maintainability</a:t>
            </a:r>
          </a:p>
        </p:txBody>
      </p:sp>
      <p:sp>
        <p:nvSpPr>
          <p:cNvPr id="6193" name="Rectangle 63"/>
          <p:cNvSpPr>
            <a:spLocks noChangeArrowheads="1"/>
          </p:cNvSpPr>
          <p:nvPr/>
        </p:nvSpPr>
        <p:spPr bwMode="auto">
          <a:xfrm flipH="1">
            <a:off x="6545461" y="2760423"/>
            <a:ext cx="1243012" cy="261938"/>
          </a:xfrm>
          <a:prstGeom prst="rect">
            <a:avLst/>
          </a:prstGeom>
          <a:gradFill>
            <a:gsLst>
              <a:gs pos="0">
                <a:srgbClr val="A6A6A6"/>
              </a:gs>
              <a:gs pos="100000">
                <a:srgbClr val="7F7F7F"/>
              </a:gs>
            </a:gsLst>
            <a:lin ang="5400000" scaled="0"/>
          </a:gradFill>
          <a:ln w="12700" algn="ctr">
            <a:noFill/>
            <a:miter lim="800000"/>
            <a:headEnd/>
            <a:tailEnd/>
          </a:ln>
          <a:effectLst>
            <a:outerShdw blurRad="40005" dist="22860" dir="5400000" algn="t" rotWithShape="0">
              <a:prstClr val="black">
                <a:alpha val="35000"/>
              </a:prstClr>
            </a:outerShdw>
          </a:effectLst>
        </p:spPr>
        <p:txBody>
          <a:bodyPr anchor="ctr">
            <a:spAutoFit/>
          </a:bodyPr>
          <a:lstStyle/>
          <a:p>
            <a:pPr algn="ctr" eaLnBrk="0" hangingPunct="0">
              <a:spcBef>
                <a:spcPct val="0"/>
              </a:spcBef>
              <a:buClrTx/>
              <a:buFont typeface="Wingdings" pitchFamily="2" charset="2"/>
              <a:buNone/>
            </a:pPr>
            <a:r>
              <a:rPr lang="de-DE" sz="1100">
                <a:solidFill>
                  <a:schemeClr val="bg1"/>
                </a:solidFill>
                <a:latin typeface="Arial" charset="0"/>
                <a:cs typeface="Arial" charset="0"/>
              </a:rPr>
              <a:t>Security</a:t>
            </a:r>
          </a:p>
        </p:txBody>
      </p:sp>
      <p:cxnSp>
        <p:nvCxnSpPr>
          <p:cNvPr id="6194" name="AutoShape 66"/>
          <p:cNvCxnSpPr>
            <a:cxnSpLocks noChangeShapeType="1"/>
            <a:stCxn id="6192" idx="3"/>
            <a:endCxn id="6170" idx="1"/>
          </p:cNvCxnSpPr>
          <p:nvPr/>
        </p:nvCxnSpPr>
        <p:spPr bwMode="auto">
          <a:xfrm flipH="1" flipV="1">
            <a:off x="5994598" y="4359036"/>
            <a:ext cx="552450" cy="1617662"/>
          </a:xfrm>
          <a:prstGeom prst="straightConnector1">
            <a:avLst/>
          </a:prstGeom>
          <a:noFill/>
          <a:ln w="9525" cap="rnd">
            <a:solidFill>
              <a:schemeClr val="accent2"/>
            </a:solidFill>
            <a:prstDash val="sysDot"/>
            <a:round/>
            <a:headEnd/>
            <a:tailEnd/>
          </a:ln>
        </p:spPr>
      </p:cxnSp>
      <p:cxnSp>
        <p:nvCxnSpPr>
          <p:cNvPr id="6195" name="AutoShape 67"/>
          <p:cNvCxnSpPr>
            <a:cxnSpLocks noChangeShapeType="1"/>
            <a:stCxn id="6192" idx="3"/>
            <a:endCxn id="6169" idx="1"/>
          </p:cNvCxnSpPr>
          <p:nvPr/>
        </p:nvCxnSpPr>
        <p:spPr bwMode="auto">
          <a:xfrm flipH="1">
            <a:off x="5994598" y="5976699"/>
            <a:ext cx="552450" cy="42863"/>
          </a:xfrm>
          <a:prstGeom prst="straightConnector1">
            <a:avLst/>
          </a:prstGeom>
          <a:noFill/>
          <a:ln w="9525" cap="rnd">
            <a:solidFill>
              <a:schemeClr val="accent2"/>
            </a:solidFill>
            <a:prstDash val="sysDot"/>
            <a:round/>
            <a:headEnd/>
            <a:tailEnd/>
          </a:ln>
        </p:spPr>
      </p:cxnSp>
      <p:cxnSp>
        <p:nvCxnSpPr>
          <p:cNvPr id="6196" name="AutoShape 68"/>
          <p:cNvCxnSpPr>
            <a:cxnSpLocks noChangeShapeType="1"/>
            <a:stCxn id="6193" idx="3"/>
            <a:endCxn id="6172" idx="1"/>
          </p:cNvCxnSpPr>
          <p:nvPr/>
        </p:nvCxnSpPr>
        <p:spPr bwMode="auto">
          <a:xfrm flipH="1" flipV="1">
            <a:off x="5994598" y="2698512"/>
            <a:ext cx="552450" cy="192087"/>
          </a:xfrm>
          <a:prstGeom prst="straightConnector1">
            <a:avLst/>
          </a:prstGeom>
          <a:noFill/>
          <a:ln w="9525" cap="rnd">
            <a:solidFill>
              <a:schemeClr val="accent2"/>
            </a:solidFill>
            <a:prstDash val="sysDot"/>
            <a:round/>
            <a:headEnd/>
            <a:tailEnd/>
          </a:ln>
        </p:spPr>
      </p:cxnSp>
      <p:cxnSp>
        <p:nvCxnSpPr>
          <p:cNvPr id="6197" name="AutoShape 69"/>
          <p:cNvCxnSpPr>
            <a:cxnSpLocks noChangeShapeType="1"/>
            <a:stCxn id="6193" idx="3"/>
            <a:endCxn id="6173" idx="1"/>
          </p:cNvCxnSpPr>
          <p:nvPr/>
        </p:nvCxnSpPr>
        <p:spPr bwMode="auto">
          <a:xfrm flipH="1" flipV="1">
            <a:off x="5994598" y="1869836"/>
            <a:ext cx="552450" cy="1020762"/>
          </a:xfrm>
          <a:prstGeom prst="straightConnector1">
            <a:avLst/>
          </a:prstGeom>
          <a:noFill/>
          <a:ln w="9525" cap="rnd">
            <a:solidFill>
              <a:schemeClr val="accent2"/>
            </a:solidFill>
            <a:prstDash val="sysDot"/>
            <a:round/>
            <a:headEnd/>
            <a:tailEnd/>
          </a:ln>
        </p:spPr>
      </p:cxnSp>
      <p:sp>
        <p:nvSpPr>
          <p:cNvPr id="6198" name="Rectangle 70"/>
          <p:cNvSpPr>
            <a:spLocks noChangeArrowheads="1"/>
          </p:cNvSpPr>
          <p:nvPr/>
        </p:nvSpPr>
        <p:spPr bwMode="auto">
          <a:xfrm flipH="1">
            <a:off x="4819849" y="3300173"/>
            <a:ext cx="1173163" cy="457200"/>
          </a:xfrm>
          <a:prstGeom prst="rect">
            <a:avLst/>
          </a:prstGeom>
          <a:gradFill>
            <a:gsLst>
              <a:gs pos="0">
                <a:srgbClr val="CFCFCF"/>
              </a:gs>
              <a:gs pos="100000">
                <a:srgbClr val="B3B3B3"/>
              </a:gs>
            </a:gsLst>
            <a:lin ang="5400000" scaled="0"/>
          </a:gradFill>
          <a:ln w="6350" algn="ctr">
            <a:solidFill>
              <a:schemeClr val="bg1"/>
            </a:solidFill>
            <a:miter lim="800000"/>
            <a:headEnd/>
            <a:tailEnd/>
          </a:ln>
          <a:effectLst>
            <a:outerShdw blurRad="76200" dist="38100" dir="5400000" sx="98000" sy="98000" algn="t" rotWithShape="0">
              <a:prstClr val="black">
                <a:alpha val="20000"/>
              </a:prstClr>
            </a:outerShdw>
          </a:effectLst>
        </p:spPr>
        <p:txBody>
          <a:bodyPr anchor="ctr"/>
          <a:lstStyle/>
          <a:p>
            <a:pPr algn="ctr" eaLnBrk="0" hangingPunct="0">
              <a:spcBef>
                <a:spcPct val="0"/>
              </a:spcBef>
              <a:buClrTx/>
            </a:pPr>
            <a:r>
              <a:rPr lang="en-GB" sz="1100">
                <a:solidFill>
                  <a:schemeClr val="bg2">
                    <a:lumMod val="25000"/>
                  </a:schemeClr>
                </a:solidFill>
                <a:latin typeface="Arial" charset="0"/>
                <a:cs typeface="Arial" charset="0"/>
              </a:rPr>
              <a:t>Programming</a:t>
            </a:r>
            <a:br>
              <a:rPr lang="en-GB" sz="1100">
                <a:solidFill>
                  <a:schemeClr val="bg2">
                    <a:lumMod val="25000"/>
                  </a:schemeClr>
                </a:solidFill>
                <a:latin typeface="Arial" charset="0"/>
                <a:cs typeface="Arial" charset="0"/>
              </a:rPr>
            </a:br>
            <a:r>
              <a:rPr lang="en-GB" sz="1100">
                <a:solidFill>
                  <a:schemeClr val="bg2">
                    <a:lumMod val="25000"/>
                  </a:schemeClr>
                </a:solidFill>
                <a:latin typeface="Arial" charset="0"/>
                <a:cs typeface="Arial" charset="0"/>
              </a:rPr>
              <a:t>Practices</a:t>
            </a:r>
            <a:endParaRPr lang="de-DE" sz="1100">
              <a:solidFill>
                <a:schemeClr val="bg2">
                  <a:lumMod val="25000"/>
                </a:schemeClr>
              </a:solidFill>
              <a:latin typeface="Arial" charset="0"/>
              <a:cs typeface="Arial" charset="0"/>
            </a:endParaRPr>
          </a:p>
        </p:txBody>
      </p:sp>
      <p:cxnSp>
        <p:nvCxnSpPr>
          <p:cNvPr id="6199" name="AutoShape 71"/>
          <p:cNvCxnSpPr>
            <a:cxnSpLocks noChangeShapeType="1"/>
            <a:stCxn id="6192" idx="3"/>
            <a:endCxn id="6198" idx="1"/>
          </p:cNvCxnSpPr>
          <p:nvPr/>
        </p:nvCxnSpPr>
        <p:spPr bwMode="auto">
          <a:xfrm flipH="1" flipV="1">
            <a:off x="5994598" y="3528774"/>
            <a:ext cx="552450" cy="2447925"/>
          </a:xfrm>
          <a:prstGeom prst="straightConnector1">
            <a:avLst/>
          </a:prstGeom>
          <a:noFill/>
          <a:ln w="9525" cap="rnd">
            <a:solidFill>
              <a:schemeClr val="accent2"/>
            </a:solidFill>
            <a:prstDash val="sysDot"/>
            <a:round/>
            <a:headEnd/>
            <a:tailEnd/>
          </a:ln>
        </p:spPr>
      </p:cxnSp>
      <p:cxnSp>
        <p:nvCxnSpPr>
          <p:cNvPr id="6200" name="AutoShape 72"/>
          <p:cNvCxnSpPr>
            <a:cxnSpLocks noChangeShapeType="1"/>
            <a:stCxn id="6149" idx="3"/>
            <a:endCxn id="6198" idx="1"/>
          </p:cNvCxnSpPr>
          <p:nvPr/>
        </p:nvCxnSpPr>
        <p:spPr bwMode="auto">
          <a:xfrm flipH="1" flipV="1">
            <a:off x="5994598" y="3528773"/>
            <a:ext cx="552450" cy="1284288"/>
          </a:xfrm>
          <a:prstGeom prst="straightConnector1">
            <a:avLst/>
          </a:prstGeom>
          <a:noFill/>
          <a:ln w="9525" cap="rnd">
            <a:solidFill>
              <a:schemeClr val="accent2"/>
            </a:solidFill>
            <a:prstDash val="sysDot"/>
            <a:round/>
            <a:headEnd/>
            <a:tailEnd/>
          </a:ln>
        </p:spPr>
      </p:cxnSp>
      <p:cxnSp>
        <p:nvCxnSpPr>
          <p:cNvPr id="6201" name="AutoShape 73"/>
          <p:cNvCxnSpPr>
            <a:cxnSpLocks noChangeShapeType="1"/>
            <a:stCxn id="6152" idx="3"/>
            <a:endCxn id="6198" idx="1"/>
          </p:cNvCxnSpPr>
          <p:nvPr/>
        </p:nvCxnSpPr>
        <p:spPr bwMode="auto">
          <a:xfrm flipH="1">
            <a:off x="5994598" y="1728549"/>
            <a:ext cx="552450" cy="1800225"/>
          </a:xfrm>
          <a:prstGeom prst="straightConnector1">
            <a:avLst/>
          </a:prstGeom>
          <a:noFill/>
          <a:ln w="9525" cap="rnd">
            <a:solidFill>
              <a:schemeClr val="accent2"/>
            </a:solidFill>
            <a:prstDash val="sysDot"/>
            <a:round/>
            <a:headEnd/>
            <a:tailEnd/>
          </a:ln>
        </p:spPr>
      </p:cxnSp>
      <p:cxnSp>
        <p:nvCxnSpPr>
          <p:cNvPr id="6202" name="AutoShape 74"/>
          <p:cNvCxnSpPr>
            <a:cxnSpLocks noChangeShapeType="1"/>
            <a:stCxn id="6150" idx="3"/>
            <a:endCxn id="6198" idx="1"/>
          </p:cNvCxnSpPr>
          <p:nvPr/>
        </p:nvCxnSpPr>
        <p:spPr bwMode="auto">
          <a:xfrm flipH="1" flipV="1">
            <a:off x="5994598" y="3528774"/>
            <a:ext cx="552450" cy="1865313"/>
          </a:xfrm>
          <a:prstGeom prst="straightConnector1">
            <a:avLst/>
          </a:prstGeom>
          <a:noFill/>
          <a:ln w="9525" cap="rnd">
            <a:solidFill>
              <a:schemeClr val="accent2"/>
            </a:solidFill>
            <a:prstDash val="sysDot"/>
            <a:round/>
            <a:headEnd/>
            <a:tailEnd/>
          </a:ln>
        </p:spPr>
      </p:cxnSp>
      <p:cxnSp>
        <p:nvCxnSpPr>
          <p:cNvPr id="6203" name="AutoShape 76"/>
          <p:cNvCxnSpPr>
            <a:cxnSpLocks noChangeShapeType="1"/>
            <a:stCxn id="6193" idx="3"/>
            <a:endCxn id="6198" idx="1"/>
          </p:cNvCxnSpPr>
          <p:nvPr/>
        </p:nvCxnSpPr>
        <p:spPr bwMode="auto">
          <a:xfrm flipH="1">
            <a:off x="5994598" y="2890599"/>
            <a:ext cx="552450" cy="638175"/>
          </a:xfrm>
          <a:prstGeom prst="straightConnector1">
            <a:avLst/>
          </a:prstGeom>
          <a:noFill/>
          <a:ln w="9525" cap="rnd">
            <a:solidFill>
              <a:schemeClr val="accent2"/>
            </a:solidFill>
            <a:prstDash val="sysDot"/>
            <a:round/>
            <a:headEnd/>
            <a:tailEnd/>
          </a:ln>
        </p:spPr>
      </p:cxnSp>
      <p:cxnSp>
        <p:nvCxnSpPr>
          <p:cNvPr id="6204" name="AutoShape 77"/>
          <p:cNvCxnSpPr>
            <a:cxnSpLocks noChangeShapeType="1"/>
            <a:stCxn id="6151" idx="3"/>
            <a:endCxn id="6198" idx="1"/>
          </p:cNvCxnSpPr>
          <p:nvPr/>
        </p:nvCxnSpPr>
        <p:spPr bwMode="auto">
          <a:xfrm flipH="1">
            <a:off x="5994598" y="2309573"/>
            <a:ext cx="552450" cy="1219200"/>
          </a:xfrm>
          <a:prstGeom prst="straightConnector1">
            <a:avLst/>
          </a:prstGeom>
          <a:noFill/>
          <a:ln w="9525" cap="rnd">
            <a:solidFill>
              <a:schemeClr val="accent2"/>
            </a:solidFill>
            <a:prstDash val="sysDot"/>
            <a:round/>
            <a:headEnd/>
            <a:tailEnd/>
          </a:ln>
        </p:spPr>
      </p:cxnSp>
      <p:cxnSp>
        <p:nvCxnSpPr>
          <p:cNvPr id="6205" name="AutoShape 78"/>
          <p:cNvCxnSpPr>
            <a:cxnSpLocks noChangeShapeType="1"/>
            <a:stCxn id="6150" idx="3"/>
            <a:endCxn id="6170" idx="1"/>
          </p:cNvCxnSpPr>
          <p:nvPr/>
        </p:nvCxnSpPr>
        <p:spPr bwMode="auto">
          <a:xfrm flipH="1" flipV="1">
            <a:off x="5994598" y="4359036"/>
            <a:ext cx="552450" cy="1035050"/>
          </a:xfrm>
          <a:prstGeom prst="straightConnector1">
            <a:avLst/>
          </a:prstGeom>
          <a:noFill/>
          <a:ln w="9525" cap="rnd">
            <a:solidFill>
              <a:schemeClr val="accent2"/>
            </a:solidFill>
            <a:prstDash val="sysDot"/>
            <a:round/>
            <a:headEnd/>
            <a:tailEnd/>
          </a:ln>
        </p:spPr>
      </p:cxnSp>
      <p:sp>
        <p:nvSpPr>
          <p:cNvPr id="6206" name="Text Box 79"/>
          <p:cNvSpPr txBox="1">
            <a:spLocks noChangeArrowheads="1"/>
          </p:cNvSpPr>
          <p:nvPr/>
        </p:nvSpPr>
        <p:spPr bwMode="auto">
          <a:xfrm flipH="1">
            <a:off x="2300486" y="2901712"/>
            <a:ext cx="2157412"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de-DE" sz="1000">
                <a:solidFill>
                  <a:srgbClr val="293C47"/>
                </a:solidFill>
                <a:latin typeface="Arial" charset="0"/>
                <a:cs typeface="Arial" charset="0"/>
              </a:rPr>
              <a:t>File conformity</a:t>
            </a:r>
          </a:p>
        </p:txBody>
      </p:sp>
      <p:sp>
        <p:nvSpPr>
          <p:cNvPr id="6207" name="Text Box 80"/>
          <p:cNvSpPr txBox="1">
            <a:spLocks noChangeArrowheads="1"/>
          </p:cNvSpPr>
          <p:nvPr/>
        </p:nvSpPr>
        <p:spPr bwMode="auto">
          <a:xfrm flipH="1">
            <a:off x="2300486" y="3082687"/>
            <a:ext cx="2157412"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de-DE" sz="1000">
                <a:solidFill>
                  <a:srgbClr val="293C47"/>
                </a:solidFill>
                <a:latin typeface="Arial" charset="0"/>
                <a:cs typeface="Arial" charset="0"/>
              </a:rPr>
              <a:t>Dead code</a:t>
            </a:r>
          </a:p>
        </p:txBody>
      </p:sp>
      <p:sp>
        <p:nvSpPr>
          <p:cNvPr id="6208" name="Text Box 81"/>
          <p:cNvSpPr txBox="1">
            <a:spLocks noChangeArrowheads="1"/>
          </p:cNvSpPr>
          <p:nvPr/>
        </p:nvSpPr>
        <p:spPr bwMode="auto">
          <a:xfrm flipH="1">
            <a:off x="2300486" y="3443049"/>
            <a:ext cx="2157412"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de-DE" sz="1000">
                <a:solidFill>
                  <a:srgbClr val="293C47"/>
                </a:solidFill>
                <a:latin typeface="Arial" charset="0"/>
                <a:cs typeface="Arial" charset="0"/>
              </a:rPr>
              <a:t>Controled data access</a:t>
            </a:r>
          </a:p>
        </p:txBody>
      </p:sp>
      <p:sp>
        <p:nvSpPr>
          <p:cNvPr id="6209" name="Text Box 82"/>
          <p:cNvSpPr txBox="1">
            <a:spLocks noChangeArrowheads="1"/>
          </p:cNvSpPr>
          <p:nvPr/>
        </p:nvSpPr>
        <p:spPr bwMode="auto">
          <a:xfrm flipH="1">
            <a:off x="2300486" y="3262074"/>
            <a:ext cx="2157412"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de-DE" sz="1000">
                <a:solidFill>
                  <a:srgbClr val="293C47"/>
                </a:solidFill>
                <a:latin typeface="Arial" charset="0"/>
                <a:cs typeface="Arial" charset="0"/>
              </a:rPr>
              <a:t>Structuredness</a:t>
            </a:r>
          </a:p>
        </p:txBody>
      </p:sp>
      <p:cxnSp>
        <p:nvCxnSpPr>
          <p:cNvPr id="6210" name="AutoShape 83"/>
          <p:cNvCxnSpPr>
            <a:cxnSpLocks noChangeShapeType="1"/>
            <a:stCxn id="6172" idx="3"/>
            <a:endCxn id="6206" idx="1"/>
          </p:cNvCxnSpPr>
          <p:nvPr/>
        </p:nvCxnSpPr>
        <p:spPr bwMode="auto">
          <a:xfrm flipH="1">
            <a:off x="4459486" y="2698512"/>
            <a:ext cx="361950" cy="325437"/>
          </a:xfrm>
          <a:prstGeom prst="straightConnector1">
            <a:avLst/>
          </a:prstGeom>
          <a:noFill/>
          <a:ln w="9525" cap="rnd">
            <a:solidFill>
              <a:schemeClr val="accent2"/>
            </a:solidFill>
            <a:prstDash val="sysDot"/>
            <a:round/>
            <a:headEnd/>
            <a:tailEnd/>
          </a:ln>
        </p:spPr>
      </p:cxnSp>
      <p:cxnSp>
        <p:nvCxnSpPr>
          <p:cNvPr id="6211" name="AutoShape 84"/>
          <p:cNvCxnSpPr>
            <a:cxnSpLocks noChangeShapeType="1"/>
            <a:stCxn id="6172" idx="3"/>
            <a:endCxn id="6207" idx="1"/>
          </p:cNvCxnSpPr>
          <p:nvPr/>
        </p:nvCxnSpPr>
        <p:spPr bwMode="auto">
          <a:xfrm flipH="1">
            <a:off x="4459486" y="2698511"/>
            <a:ext cx="361950" cy="506412"/>
          </a:xfrm>
          <a:prstGeom prst="straightConnector1">
            <a:avLst/>
          </a:prstGeom>
          <a:noFill/>
          <a:ln w="9525" cap="rnd">
            <a:solidFill>
              <a:schemeClr val="accent2"/>
            </a:solidFill>
            <a:prstDash val="sysDot"/>
            <a:round/>
            <a:headEnd/>
            <a:tailEnd/>
          </a:ln>
        </p:spPr>
      </p:cxnSp>
      <p:cxnSp>
        <p:nvCxnSpPr>
          <p:cNvPr id="6212" name="AutoShape 85"/>
          <p:cNvCxnSpPr>
            <a:cxnSpLocks noChangeShapeType="1"/>
            <a:stCxn id="6172" idx="3"/>
            <a:endCxn id="6209" idx="1"/>
          </p:cNvCxnSpPr>
          <p:nvPr/>
        </p:nvCxnSpPr>
        <p:spPr bwMode="auto">
          <a:xfrm flipH="1">
            <a:off x="4459486" y="2698511"/>
            <a:ext cx="361950" cy="685800"/>
          </a:xfrm>
          <a:prstGeom prst="straightConnector1">
            <a:avLst/>
          </a:prstGeom>
          <a:noFill/>
          <a:ln w="9525" cap="rnd">
            <a:solidFill>
              <a:schemeClr val="accent2"/>
            </a:solidFill>
            <a:prstDash val="sysDot"/>
            <a:round/>
            <a:headEnd/>
            <a:tailEnd/>
          </a:ln>
        </p:spPr>
      </p:cxnSp>
      <p:cxnSp>
        <p:nvCxnSpPr>
          <p:cNvPr id="6213" name="AutoShape 86"/>
          <p:cNvCxnSpPr>
            <a:cxnSpLocks noChangeShapeType="1"/>
            <a:stCxn id="6172" idx="3"/>
            <a:endCxn id="6208" idx="1"/>
          </p:cNvCxnSpPr>
          <p:nvPr/>
        </p:nvCxnSpPr>
        <p:spPr bwMode="auto">
          <a:xfrm flipH="1">
            <a:off x="4459486" y="2698512"/>
            <a:ext cx="361950" cy="866775"/>
          </a:xfrm>
          <a:prstGeom prst="straightConnector1">
            <a:avLst/>
          </a:prstGeom>
          <a:noFill/>
          <a:ln w="9525" cap="rnd">
            <a:solidFill>
              <a:schemeClr val="accent2"/>
            </a:solidFill>
            <a:prstDash val="sysDot"/>
            <a:round/>
            <a:headEnd/>
            <a:tailEnd/>
          </a:ln>
        </p:spPr>
      </p:cxnSp>
      <p:sp>
        <p:nvSpPr>
          <p:cNvPr id="6214" name="Text Box 87"/>
          <p:cNvSpPr txBox="1">
            <a:spLocks noChangeArrowheads="1"/>
          </p:cNvSpPr>
          <p:nvPr/>
        </p:nvSpPr>
        <p:spPr bwMode="auto">
          <a:xfrm flipH="1">
            <a:off x="2300486" y="3844687"/>
            <a:ext cx="2157412"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de-DE" sz="1000">
                <a:solidFill>
                  <a:srgbClr val="293C47"/>
                </a:solidFill>
                <a:latin typeface="Arial" charset="0"/>
                <a:cs typeface="Arial" charset="0"/>
              </a:rPr>
              <a:t>Modularity</a:t>
            </a:r>
          </a:p>
        </p:txBody>
      </p:sp>
      <p:sp>
        <p:nvSpPr>
          <p:cNvPr id="6215" name="Text Box 88"/>
          <p:cNvSpPr txBox="1">
            <a:spLocks noChangeArrowheads="1"/>
          </p:cNvSpPr>
          <p:nvPr/>
        </p:nvSpPr>
        <p:spPr bwMode="auto">
          <a:xfrm flipH="1">
            <a:off x="2300486" y="4062174"/>
            <a:ext cx="2157412"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de-DE" sz="1000">
                <a:solidFill>
                  <a:srgbClr val="293C47"/>
                </a:solidFill>
                <a:latin typeface="Arial" charset="0"/>
                <a:cs typeface="Arial" charset="0"/>
              </a:rPr>
              <a:t>Encapsulation conformity </a:t>
            </a:r>
          </a:p>
        </p:txBody>
      </p:sp>
      <p:sp>
        <p:nvSpPr>
          <p:cNvPr id="6216" name="Text Box 89"/>
          <p:cNvSpPr txBox="1">
            <a:spLocks noChangeArrowheads="1"/>
          </p:cNvSpPr>
          <p:nvPr/>
        </p:nvSpPr>
        <p:spPr bwMode="auto">
          <a:xfrm flipH="1">
            <a:off x="2300486" y="3620849"/>
            <a:ext cx="2157412"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de-DE" sz="1000">
                <a:solidFill>
                  <a:srgbClr val="293C47"/>
                </a:solidFill>
                <a:latin typeface="Arial" charset="0"/>
                <a:cs typeface="Arial" charset="0"/>
              </a:rPr>
              <a:t>Empty code</a:t>
            </a:r>
          </a:p>
        </p:txBody>
      </p:sp>
      <p:sp>
        <p:nvSpPr>
          <p:cNvPr id="6217" name="Text Box 90"/>
          <p:cNvSpPr txBox="1">
            <a:spLocks noChangeArrowheads="1"/>
          </p:cNvSpPr>
          <p:nvPr/>
        </p:nvSpPr>
        <p:spPr bwMode="auto">
          <a:xfrm flipH="1">
            <a:off x="2300486" y="4274899"/>
            <a:ext cx="2157412"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de-DE" sz="1000">
                <a:solidFill>
                  <a:srgbClr val="293C47"/>
                </a:solidFill>
                <a:latin typeface="Arial" charset="0"/>
                <a:cs typeface="Arial" charset="0"/>
              </a:rPr>
              <a:t>Inheritance</a:t>
            </a:r>
          </a:p>
        </p:txBody>
      </p:sp>
      <p:cxnSp>
        <p:nvCxnSpPr>
          <p:cNvPr id="6218" name="AutoShape 91"/>
          <p:cNvCxnSpPr>
            <a:cxnSpLocks noChangeShapeType="1"/>
            <a:stCxn id="6198" idx="3"/>
            <a:endCxn id="6214" idx="1"/>
          </p:cNvCxnSpPr>
          <p:nvPr/>
        </p:nvCxnSpPr>
        <p:spPr bwMode="auto">
          <a:xfrm flipH="1">
            <a:off x="4459486" y="3528773"/>
            <a:ext cx="361950" cy="438150"/>
          </a:xfrm>
          <a:prstGeom prst="straightConnector1">
            <a:avLst/>
          </a:prstGeom>
          <a:noFill/>
          <a:ln w="9525" cap="rnd">
            <a:solidFill>
              <a:schemeClr val="accent2"/>
            </a:solidFill>
            <a:prstDash val="sysDot"/>
            <a:round/>
            <a:headEnd/>
            <a:tailEnd/>
          </a:ln>
        </p:spPr>
      </p:cxnSp>
      <p:cxnSp>
        <p:nvCxnSpPr>
          <p:cNvPr id="6219" name="AutoShape 92"/>
          <p:cNvCxnSpPr>
            <a:cxnSpLocks noChangeShapeType="1"/>
            <a:stCxn id="6198" idx="3"/>
            <a:endCxn id="6216" idx="1"/>
          </p:cNvCxnSpPr>
          <p:nvPr/>
        </p:nvCxnSpPr>
        <p:spPr bwMode="auto">
          <a:xfrm flipH="1">
            <a:off x="4459486" y="3528774"/>
            <a:ext cx="361950" cy="214313"/>
          </a:xfrm>
          <a:prstGeom prst="straightConnector1">
            <a:avLst/>
          </a:prstGeom>
          <a:noFill/>
          <a:ln w="9525" cap="rnd">
            <a:solidFill>
              <a:schemeClr val="accent2"/>
            </a:solidFill>
            <a:prstDash val="sysDot"/>
            <a:round/>
            <a:headEnd/>
            <a:tailEnd/>
          </a:ln>
        </p:spPr>
      </p:cxnSp>
      <p:cxnSp>
        <p:nvCxnSpPr>
          <p:cNvPr id="6220" name="AutoShape 93"/>
          <p:cNvCxnSpPr>
            <a:cxnSpLocks noChangeShapeType="1"/>
            <a:stCxn id="6198" idx="3"/>
            <a:endCxn id="6217" idx="1"/>
          </p:cNvCxnSpPr>
          <p:nvPr/>
        </p:nvCxnSpPr>
        <p:spPr bwMode="auto">
          <a:xfrm flipH="1">
            <a:off x="4459486" y="3528774"/>
            <a:ext cx="361950" cy="868363"/>
          </a:xfrm>
          <a:prstGeom prst="straightConnector1">
            <a:avLst/>
          </a:prstGeom>
          <a:noFill/>
          <a:ln w="9525" cap="rnd">
            <a:solidFill>
              <a:schemeClr val="accent2"/>
            </a:solidFill>
            <a:prstDash val="sysDot"/>
            <a:round/>
            <a:headEnd/>
            <a:tailEnd/>
          </a:ln>
        </p:spPr>
      </p:cxnSp>
      <p:cxnSp>
        <p:nvCxnSpPr>
          <p:cNvPr id="6221" name="AutoShape 94"/>
          <p:cNvCxnSpPr>
            <a:cxnSpLocks noChangeShapeType="1"/>
            <a:stCxn id="6198" idx="3"/>
            <a:endCxn id="6215" idx="1"/>
          </p:cNvCxnSpPr>
          <p:nvPr/>
        </p:nvCxnSpPr>
        <p:spPr bwMode="auto">
          <a:xfrm flipH="1">
            <a:off x="4459486" y="3528773"/>
            <a:ext cx="361950" cy="655638"/>
          </a:xfrm>
          <a:prstGeom prst="straightConnector1">
            <a:avLst/>
          </a:prstGeom>
          <a:noFill/>
          <a:ln w="9525" cap="rnd">
            <a:solidFill>
              <a:schemeClr val="accent2"/>
            </a:solidFill>
            <a:prstDash val="sysDot"/>
            <a:round/>
            <a:headEnd/>
            <a:tailEnd/>
          </a:ln>
        </p:spPr>
      </p:cxnSp>
      <p:sp>
        <p:nvSpPr>
          <p:cNvPr id="6222" name="Text Box 77"/>
          <p:cNvSpPr txBox="1">
            <a:spLocks noChangeArrowheads="1"/>
          </p:cNvSpPr>
          <p:nvPr/>
        </p:nvSpPr>
        <p:spPr bwMode="auto">
          <a:xfrm flipH="1">
            <a:off x="8403232" y="2044332"/>
            <a:ext cx="2008649" cy="258532"/>
          </a:xfrm>
          <a:prstGeom prst="rect">
            <a:avLst/>
          </a:prstGeom>
          <a:noFill/>
          <a:ln w="12700" algn="ctr">
            <a:noFill/>
            <a:miter lim="800000"/>
            <a:headEnd/>
            <a:tailEnd/>
          </a:ln>
        </p:spPr>
        <p:txBody>
          <a:bodyPr wrap="square" anchor="ctr">
            <a:spAutoFit/>
          </a:bodyPr>
          <a:lstStyle/>
          <a:p>
            <a:pPr marL="114300" indent="-114300" algn="ctr">
              <a:lnSpc>
                <a:spcPct val="90000"/>
              </a:lnSpc>
              <a:buClr>
                <a:srgbClr val="FF3300"/>
              </a:buClr>
            </a:pPr>
            <a:r>
              <a:rPr lang="en-US" sz="1200" b="1" dirty="0">
                <a:solidFill>
                  <a:schemeClr val="tx2">
                    <a:lumMod val="65000"/>
                    <a:lumOff val="35000"/>
                  </a:schemeClr>
                </a:solidFill>
                <a:latin typeface="Arial"/>
              </a:rPr>
              <a:t>Immediate Impact</a:t>
            </a:r>
          </a:p>
        </p:txBody>
      </p:sp>
      <p:sp>
        <p:nvSpPr>
          <p:cNvPr id="6226" name="Text Box 81"/>
          <p:cNvSpPr txBox="1">
            <a:spLocks noChangeArrowheads="1"/>
          </p:cNvSpPr>
          <p:nvPr/>
        </p:nvSpPr>
        <p:spPr bwMode="auto">
          <a:xfrm flipH="1">
            <a:off x="8565494" y="3127251"/>
            <a:ext cx="1684125" cy="258532"/>
          </a:xfrm>
          <a:prstGeom prst="rect">
            <a:avLst/>
          </a:prstGeom>
          <a:noFill/>
          <a:ln w="12700" algn="ctr">
            <a:noFill/>
            <a:miter lim="800000"/>
            <a:headEnd/>
            <a:tailEnd/>
          </a:ln>
        </p:spPr>
        <p:txBody>
          <a:bodyPr wrap="square" anchor="ctr">
            <a:spAutoFit/>
          </a:bodyPr>
          <a:lstStyle/>
          <a:p>
            <a:pPr marL="114300" indent="-114300" algn="ctr">
              <a:lnSpc>
                <a:spcPct val="90000"/>
              </a:lnSpc>
              <a:spcBef>
                <a:spcPct val="0"/>
              </a:spcBef>
              <a:buClr>
                <a:srgbClr val="FF3300"/>
              </a:buClr>
            </a:pPr>
            <a:r>
              <a:rPr lang="en-US" sz="1200" b="1" dirty="0">
                <a:solidFill>
                  <a:schemeClr val="tx2">
                    <a:lumMod val="65000"/>
                    <a:lumOff val="35000"/>
                  </a:schemeClr>
                </a:solidFill>
                <a:latin typeface="Arial"/>
              </a:rPr>
              <a:t>Application Quality</a:t>
            </a:r>
          </a:p>
        </p:txBody>
      </p:sp>
      <p:sp>
        <p:nvSpPr>
          <p:cNvPr id="6229" name="Text Box 84"/>
          <p:cNvSpPr txBox="1">
            <a:spLocks noChangeArrowheads="1"/>
          </p:cNvSpPr>
          <p:nvPr/>
        </p:nvSpPr>
        <p:spPr bwMode="auto">
          <a:xfrm flipH="1">
            <a:off x="8692388" y="5289311"/>
            <a:ext cx="1430337" cy="184666"/>
          </a:xfrm>
          <a:prstGeom prst="rect">
            <a:avLst/>
          </a:prstGeom>
          <a:noFill/>
          <a:ln w="9525" algn="ctr">
            <a:noFill/>
            <a:miter lim="800000"/>
            <a:headEnd/>
            <a:tailEnd/>
          </a:ln>
          <a:effectLst>
            <a:prstShdw prst="shdw17" dist="17961" dir="2700000">
              <a:srgbClr val="999999"/>
            </a:prstShdw>
          </a:effectLst>
        </p:spPr>
        <p:txBody>
          <a:bodyPr lIns="0" tIns="0" rIns="0" bIns="0">
            <a:spAutoFit/>
          </a:bodyPr>
          <a:lstStyle/>
          <a:p>
            <a:pPr algn="ctr">
              <a:spcBef>
                <a:spcPct val="50000"/>
              </a:spcBef>
              <a:buClrTx/>
              <a:buFontTx/>
              <a:buNone/>
            </a:pPr>
            <a:r>
              <a:rPr lang="en-US" sz="1200" b="1" dirty="0">
                <a:solidFill>
                  <a:schemeClr val="tx2">
                    <a:lumMod val="65000"/>
                    <a:lumOff val="35000"/>
                  </a:schemeClr>
                </a:solidFill>
                <a:latin typeface="Arial"/>
              </a:rPr>
              <a:t>On-Going Impact</a:t>
            </a:r>
          </a:p>
        </p:txBody>
      </p:sp>
      <p:sp>
        <p:nvSpPr>
          <p:cNvPr id="6230" name="AutoShape 85"/>
          <p:cNvSpPr>
            <a:spLocks noChangeArrowheads="1"/>
          </p:cNvSpPr>
          <p:nvPr/>
        </p:nvSpPr>
        <p:spPr bwMode="auto">
          <a:xfrm flipH="1">
            <a:off x="8020247" y="2199607"/>
            <a:ext cx="223729" cy="3269411"/>
          </a:xfrm>
          <a:prstGeom prst="leftArrow">
            <a:avLst>
              <a:gd name="adj1" fmla="val 48130"/>
              <a:gd name="adj2" fmla="val 100000"/>
            </a:avLst>
          </a:prstGeom>
          <a:gradFill flip="none" rotWithShape="1">
            <a:gsLst>
              <a:gs pos="0">
                <a:schemeClr val="tx2">
                  <a:lumMod val="85000"/>
                  <a:lumOff val="15000"/>
                </a:schemeClr>
              </a:gs>
              <a:gs pos="100000">
                <a:schemeClr val="tx2">
                  <a:lumMod val="65000"/>
                  <a:lumOff val="35000"/>
                </a:schemeClr>
              </a:gs>
            </a:gsLst>
            <a:lin ang="16200000" scaled="1"/>
            <a:tileRect/>
          </a:gradFill>
          <a:ln w="6350">
            <a:solidFill>
              <a:schemeClr val="bg1"/>
            </a:solidFill>
            <a:miter lim="800000"/>
            <a:headEnd/>
            <a:tailEnd/>
          </a:ln>
        </p:spPr>
        <p:txBody>
          <a:bodyPr wrap="none" anchor="ctr"/>
          <a:lstStyle/>
          <a:p>
            <a:pPr algn="ctr"/>
            <a:endParaRPr lang="en-US" sz="1400" b="1">
              <a:solidFill>
                <a:schemeClr val="bg1"/>
              </a:solidFill>
            </a:endParaRPr>
          </a:p>
        </p:txBody>
      </p:sp>
      <p:sp>
        <p:nvSpPr>
          <p:cNvPr id="6232" name="AutoShape 89"/>
          <p:cNvSpPr>
            <a:spLocks noChangeArrowheads="1"/>
          </p:cNvSpPr>
          <p:nvPr/>
        </p:nvSpPr>
        <p:spPr bwMode="auto">
          <a:xfrm>
            <a:off x="2552898" y="1049733"/>
            <a:ext cx="2159000" cy="341632"/>
          </a:xfrm>
          <a:prstGeom prst="homePlate">
            <a:avLst>
              <a:gd name="adj" fmla="val 43089"/>
            </a:avLst>
          </a:prstGeom>
          <a:gradFill>
            <a:gsLst>
              <a:gs pos="0">
                <a:srgbClr val="F7F7F7"/>
              </a:gs>
              <a:gs pos="100000">
                <a:srgbClr val="E6E6E6"/>
              </a:gs>
            </a:gsLst>
            <a:lin ang="5400000" scaled="0"/>
          </a:gradFill>
          <a:ln w="6350" algn="ctr">
            <a:solidFill>
              <a:schemeClr val="bg1"/>
            </a:solidFill>
            <a:miter lim="800000"/>
            <a:headEnd/>
            <a:tailEnd/>
          </a:ln>
          <a:effectLst>
            <a:outerShdw blurRad="76200" dist="38100" dir="5400000" sx="98000" sy="98000" algn="t" rotWithShape="0">
              <a:prstClr val="black">
                <a:alpha val="20000"/>
              </a:prstClr>
            </a:outerShdw>
          </a:effectLst>
        </p:spPr>
        <p:txBody>
          <a:bodyPr anchor="ctr"/>
          <a:lstStyle/>
          <a:p>
            <a:pPr marL="114300" indent="-114300" algn="ctr">
              <a:lnSpc>
                <a:spcPct val="90000"/>
              </a:lnSpc>
              <a:spcBef>
                <a:spcPct val="0"/>
              </a:spcBef>
              <a:buClr>
                <a:srgbClr val="FF3300"/>
              </a:buClr>
            </a:pPr>
            <a:endParaRPr lang="en-US" dirty="0">
              <a:solidFill>
                <a:schemeClr val="bg2">
                  <a:lumMod val="25000"/>
                </a:schemeClr>
              </a:solidFill>
              <a:latin typeface="Arial" charset="0"/>
            </a:endParaRPr>
          </a:p>
        </p:txBody>
      </p:sp>
      <p:sp>
        <p:nvSpPr>
          <p:cNvPr id="6233" name="AutoShape 90"/>
          <p:cNvSpPr>
            <a:spLocks noChangeArrowheads="1"/>
          </p:cNvSpPr>
          <p:nvPr/>
        </p:nvSpPr>
        <p:spPr bwMode="auto">
          <a:xfrm>
            <a:off x="4680149" y="1037987"/>
            <a:ext cx="1649413" cy="365125"/>
          </a:xfrm>
          <a:prstGeom prst="chevron">
            <a:avLst>
              <a:gd name="adj" fmla="val 34717"/>
            </a:avLst>
          </a:prstGeom>
          <a:gradFill>
            <a:gsLst>
              <a:gs pos="0">
                <a:srgbClr val="CFCFCF"/>
              </a:gs>
              <a:gs pos="100000">
                <a:srgbClr val="B3B3B3"/>
              </a:gs>
            </a:gsLst>
            <a:lin ang="5400000" scaled="0"/>
          </a:gradFill>
          <a:ln w="6350" algn="ctr">
            <a:solidFill>
              <a:schemeClr val="bg1"/>
            </a:solidFill>
            <a:miter lim="800000"/>
            <a:headEnd/>
            <a:tailEnd/>
          </a:ln>
          <a:effectLst>
            <a:outerShdw blurRad="76200" dist="38100" dir="5400000" sx="98000" sy="98000" algn="t" rotWithShape="0">
              <a:prstClr val="black">
                <a:alpha val="20000"/>
              </a:prstClr>
            </a:outerShdw>
          </a:effectLst>
        </p:spPr>
        <p:txBody>
          <a:bodyPr anchor="ctr"/>
          <a:lstStyle/>
          <a:p>
            <a:pPr marL="114300" indent="-114300" algn="ctr">
              <a:lnSpc>
                <a:spcPct val="90000"/>
              </a:lnSpc>
              <a:spcBef>
                <a:spcPct val="0"/>
              </a:spcBef>
              <a:buClr>
                <a:srgbClr val="FF3300"/>
              </a:buClr>
            </a:pPr>
            <a:endParaRPr lang="en-US">
              <a:solidFill>
                <a:schemeClr val="accent2"/>
              </a:solidFill>
              <a:latin typeface="Arial" charset="0"/>
            </a:endParaRPr>
          </a:p>
        </p:txBody>
      </p:sp>
      <p:sp>
        <p:nvSpPr>
          <p:cNvPr id="6234" name="AutoShape 91"/>
          <p:cNvSpPr>
            <a:spLocks noChangeArrowheads="1"/>
          </p:cNvSpPr>
          <p:nvPr/>
        </p:nvSpPr>
        <p:spPr bwMode="auto">
          <a:xfrm>
            <a:off x="6327973" y="1035883"/>
            <a:ext cx="1614488" cy="369332"/>
          </a:xfrm>
          <a:prstGeom prst="chevron">
            <a:avLst>
              <a:gd name="adj" fmla="val 41229"/>
            </a:avLst>
          </a:prstGeom>
          <a:gradFill>
            <a:gsLst>
              <a:gs pos="0">
                <a:srgbClr val="A6A6A6"/>
              </a:gs>
              <a:gs pos="100000">
                <a:srgbClr val="7F7F7F"/>
              </a:gs>
            </a:gsLst>
            <a:lin ang="5400000" scaled="0"/>
          </a:gradFill>
          <a:ln w="12700" algn="ctr">
            <a:noFill/>
            <a:miter lim="800000"/>
            <a:headEnd/>
            <a:tailEnd/>
          </a:ln>
          <a:effectLst>
            <a:outerShdw blurRad="40005" dist="22860" dir="5400000" algn="t" rotWithShape="0">
              <a:prstClr val="black">
                <a:alpha val="35000"/>
              </a:prstClr>
            </a:outerShdw>
          </a:effectLst>
        </p:spPr>
        <p:txBody>
          <a:bodyPr anchor="ctr">
            <a:spAutoFit/>
          </a:bodyPr>
          <a:lstStyle/>
          <a:p>
            <a:endParaRPr lang="en-US">
              <a:solidFill>
                <a:schemeClr val="accent2"/>
              </a:solidFill>
            </a:endParaRPr>
          </a:p>
        </p:txBody>
      </p:sp>
      <p:sp>
        <p:nvSpPr>
          <p:cNvPr id="6235" name="Rectangle 92"/>
          <p:cNvSpPr>
            <a:spLocks noChangeArrowheads="1"/>
          </p:cNvSpPr>
          <p:nvPr/>
        </p:nvSpPr>
        <p:spPr bwMode="auto">
          <a:xfrm flipH="1">
            <a:off x="8118674" y="1093591"/>
            <a:ext cx="2009775" cy="253916"/>
          </a:xfrm>
          <a:prstGeom prst="rect">
            <a:avLst/>
          </a:prstGeom>
          <a:gradFill>
            <a:gsLst>
              <a:gs pos="0">
                <a:srgbClr val="293C47"/>
              </a:gs>
              <a:gs pos="80000">
                <a:srgbClr val="759CD5"/>
              </a:gs>
              <a:gs pos="100000">
                <a:srgbClr val="759CD5"/>
              </a:gs>
            </a:gsLst>
            <a:lin ang="16200000" scaled="0"/>
          </a:gradFill>
          <a:ln>
            <a:solidFill>
              <a:schemeClr val="bg1"/>
            </a:solidFill>
          </a:ln>
          <a:effectLst>
            <a:outerShdw blurRad="40005" dist="22860" dir="5400000" algn="t" rotWithShape="0">
              <a:prstClr val="black">
                <a:alpha val="35000"/>
              </a:prstClr>
            </a:outerShdw>
          </a:effectLst>
        </p:spPr>
        <p:txBody>
          <a:bodyPr vert="vert270" wrap="square" lIns="45720" tIns="45720" rIns="45720" bIns="45720" rtlCol="0" anchor="ctr">
            <a:noAutofit/>
          </a:bodyPr>
          <a:lstStyle/>
          <a:p>
            <a:pPr algn="ctr">
              <a:spcBef>
                <a:spcPts val="400"/>
              </a:spcBef>
              <a:spcAft>
                <a:spcPts val="400"/>
              </a:spcAft>
              <a:buClr>
                <a:schemeClr val="accent5">
                  <a:lumMod val="50000"/>
                </a:schemeClr>
              </a:buClr>
            </a:pPr>
            <a:endParaRPr lang="en-US" sz="1050" dirty="0">
              <a:solidFill>
                <a:schemeClr val="bg1"/>
              </a:solidFill>
              <a:latin typeface="Arial" charset="0"/>
            </a:endParaRPr>
          </a:p>
        </p:txBody>
      </p:sp>
      <p:sp>
        <p:nvSpPr>
          <p:cNvPr id="6236" name="Text Box 98"/>
          <p:cNvSpPr txBox="1">
            <a:spLocks noChangeArrowheads="1"/>
          </p:cNvSpPr>
          <p:nvPr/>
        </p:nvSpPr>
        <p:spPr bwMode="auto">
          <a:xfrm flipH="1">
            <a:off x="6366074" y="1077673"/>
            <a:ext cx="1592263" cy="260350"/>
          </a:xfrm>
          <a:prstGeom prst="rect">
            <a:avLst/>
          </a:prstGeom>
          <a:noFill/>
          <a:ln w="12700">
            <a:noFill/>
            <a:miter lim="800000"/>
            <a:headEnd/>
            <a:tailEnd/>
          </a:ln>
        </p:spPr>
        <p:txBody>
          <a:bodyPr>
            <a:spAutoFit/>
          </a:bodyPr>
          <a:lstStyle/>
          <a:p>
            <a:pPr algn="ctr" eaLnBrk="0" hangingPunct="0">
              <a:spcBef>
                <a:spcPct val="0"/>
              </a:spcBef>
              <a:buClrTx/>
              <a:buFontTx/>
              <a:buNone/>
            </a:pPr>
            <a:r>
              <a:rPr lang="de-DE" sz="1100" dirty="0">
                <a:solidFill>
                  <a:schemeClr val="bg1"/>
                </a:solidFill>
                <a:latin typeface="Arial" charset="0"/>
                <a:cs typeface="Arial" charset="0"/>
              </a:rPr>
              <a:t>Business Criterial</a:t>
            </a:r>
          </a:p>
        </p:txBody>
      </p:sp>
      <p:sp>
        <p:nvSpPr>
          <p:cNvPr id="6237" name="Text Box 96"/>
          <p:cNvSpPr txBox="1">
            <a:spLocks noChangeArrowheads="1"/>
          </p:cNvSpPr>
          <p:nvPr/>
        </p:nvSpPr>
        <p:spPr bwMode="auto">
          <a:xfrm flipH="1">
            <a:off x="4583311" y="1077673"/>
            <a:ext cx="1885950" cy="260350"/>
          </a:xfrm>
          <a:prstGeom prst="rect">
            <a:avLst/>
          </a:prstGeom>
          <a:noFill/>
          <a:ln w="12700">
            <a:noFill/>
            <a:miter lim="800000"/>
            <a:headEnd/>
            <a:tailEnd/>
          </a:ln>
        </p:spPr>
        <p:txBody>
          <a:bodyPr>
            <a:spAutoFit/>
          </a:bodyPr>
          <a:lstStyle/>
          <a:p>
            <a:pPr algn="ctr" eaLnBrk="0" hangingPunct="0">
              <a:spcBef>
                <a:spcPct val="0"/>
              </a:spcBef>
              <a:buClrTx/>
              <a:buFontTx/>
              <a:buNone/>
            </a:pPr>
            <a:r>
              <a:rPr lang="de-DE" sz="1100">
                <a:solidFill>
                  <a:srgbClr val="293C47"/>
                </a:solidFill>
                <a:latin typeface="Arial" charset="0"/>
                <a:cs typeface="Arial" charset="0"/>
              </a:rPr>
              <a:t>Technical Criteria</a:t>
            </a:r>
          </a:p>
        </p:txBody>
      </p:sp>
      <p:sp>
        <p:nvSpPr>
          <p:cNvPr id="6238" name="Text Box 95"/>
          <p:cNvSpPr txBox="1">
            <a:spLocks noChangeArrowheads="1"/>
          </p:cNvSpPr>
          <p:nvPr/>
        </p:nvSpPr>
        <p:spPr bwMode="auto">
          <a:xfrm flipH="1">
            <a:off x="2629099" y="1077673"/>
            <a:ext cx="1846263" cy="274638"/>
          </a:xfrm>
          <a:prstGeom prst="rect">
            <a:avLst/>
          </a:prstGeom>
          <a:noFill/>
          <a:ln w="12700">
            <a:noFill/>
            <a:miter lim="800000"/>
            <a:headEnd/>
            <a:tailEnd/>
          </a:ln>
        </p:spPr>
        <p:txBody>
          <a:bodyPr/>
          <a:lstStyle/>
          <a:p>
            <a:pPr algn="ctr" eaLnBrk="0" hangingPunct="0">
              <a:spcBef>
                <a:spcPct val="0"/>
              </a:spcBef>
              <a:buClrTx/>
              <a:buFontTx/>
              <a:buNone/>
            </a:pPr>
            <a:r>
              <a:rPr lang="de-DE" sz="1100" dirty="0">
                <a:solidFill>
                  <a:schemeClr val="bg2">
                    <a:lumMod val="25000"/>
                  </a:schemeClr>
                </a:solidFill>
                <a:latin typeface="Arial" charset="0"/>
                <a:cs typeface="Arial" charset="0"/>
              </a:rPr>
              <a:t>Quality Metrics Subset </a:t>
            </a:r>
          </a:p>
        </p:txBody>
      </p:sp>
      <p:sp>
        <p:nvSpPr>
          <p:cNvPr id="6239" name="Text Box 98"/>
          <p:cNvSpPr txBox="1">
            <a:spLocks noChangeArrowheads="1"/>
          </p:cNvSpPr>
          <p:nvPr/>
        </p:nvSpPr>
        <p:spPr bwMode="auto">
          <a:xfrm flipH="1">
            <a:off x="8210748" y="1077673"/>
            <a:ext cx="1885950" cy="260350"/>
          </a:xfrm>
          <a:prstGeom prst="rect">
            <a:avLst/>
          </a:prstGeom>
          <a:noFill/>
          <a:ln w="12700">
            <a:noFill/>
            <a:miter lim="800000"/>
            <a:headEnd/>
            <a:tailEnd/>
          </a:ln>
        </p:spPr>
        <p:txBody>
          <a:bodyPr>
            <a:spAutoFit/>
          </a:bodyPr>
          <a:lstStyle/>
          <a:p>
            <a:pPr algn="ctr" eaLnBrk="0" hangingPunct="0">
              <a:spcBef>
                <a:spcPct val="0"/>
              </a:spcBef>
              <a:buClrTx/>
              <a:buFontTx/>
              <a:buNone/>
            </a:pPr>
            <a:r>
              <a:rPr lang="de-DE" sz="1100" dirty="0">
                <a:solidFill>
                  <a:schemeClr val="bg1"/>
                </a:solidFill>
                <a:latin typeface="Arial" charset="0"/>
                <a:cs typeface="Arial" charset="0"/>
              </a:rPr>
              <a:t>Application Quality</a:t>
            </a:r>
          </a:p>
        </p:txBody>
      </p:sp>
      <p:sp>
        <p:nvSpPr>
          <p:cNvPr id="6241" name="Rectangle 98"/>
          <p:cNvSpPr>
            <a:spLocks noChangeArrowheads="1"/>
          </p:cNvSpPr>
          <p:nvPr/>
        </p:nvSpPr>
        <p:spPr bwMode="auto">
          <a:xfrm>
            <a:off x="2568774" y="2417523"/>
            <a:ext cx="1889125" cy="369332"/>
          </a:xfrm>
          <a:prstGeom prst="rect">
            <a:avLst/>
          </a:prstGeom>
          <a:noFill/>
          <a:ln w="12700" algn="ctr">
            <a:noFill/>
            <a:miter lim="800000"/>
            <a:headEnd/>
            <a:tailEnd/>
          </a:ln>
        </p:spPr>
        <p:txBody>
          <a:bodyPr>
            <a:spAutoFit/>
          </a:bodyPr>
          <a:lstStyle/>
          <a:p>
            <a:pPr marL="114300" indent="-114300" algn="r">
              <a:lnSpc>
                <a:spcPct val="90000"/>
              </a:lnSpc>
              <a:spcBef>
                <a:spcPct val="0"/>
              </a:spcBef>
              <a:buClr>
                <a:srgbClr val="FF3300"/>
              </a:buClr>
            </a:pPr>
            <a:r>
              <a:rPr lang="en-US" sz="1000" dirty="0">
                <a:solidFill>
                  <a:srgbClr val="293C47"/>
                </a:solidFill>
                <a:latin typeface="Arial" charset="0"/>
              </a:rPr>
              <a:t>Multiple artifacts inserting data on the same SQL table</a:t>
            </a:r>
          </a:p>
        </p:txBody>
      </p:sp>
      <p:cxnSp>
        <p:nvCxnSpPr>
          <p:cNvPr id="6242" name="AutoShape 83"/>
          <p:cNvCxnSpPr>
            <a:cxnSpLocks noChangeShapeType="1"/>
            <a:stCxn id="6172" idx="3"/>
            <a:endCxn id="6241" idx="3"/>
          </p:cNvCxnSpPr>
          <p:nvPr/>
        </p:nvCxnSpPr>
        <p:spPr bwMode="auto">
          <a:xfrm flipH="1" flipV="1">
            <a:off x="4457898" y="2602189"/>
            <a:ext cx="361950" cy="96322"/>
          </a:xfrm>
          <a:prstGeom prst="straightConnector1">
            <a:avLst/>
          </a:prstGeom>
          <a:noFill/>
          <a:ln w="9525" cap="rnd">
            <a:solidFill>
              <a:schemeClr val="accent2"/>
            </a:solidFill>
            <a:prstDash val="sysDot"/>
            <a:round/>
            <a:headEnd/>
            <a:tailEnd/>
          </a:ln>
        </p:spPr>
      </p:cxnSp>
      <p:sp>
        <p:nvSpPr>
          <p:cNvPr id="6243" name="Rectangle 100"/>
          <p:cNvSpPr>
            <a:spLocks noChangeArrowheads="1"/>
          </p:cNvSpPr>
          <p:nvPr/>
        </p:nvSpPr>
        <p:spPr bwMode="auto">
          <a:xfrm>
            <a:off x="2165548" y="2723911"/>
            <a:ext cx="2292350" cy="228600"/>
          </a:xfrm>
          <a:prstGeom prst="rect">
            <a:avLst/>
          </a:prstGeom>
          <a:noFill/>
          <a:ln w="12700" algn="ctr">
            <a:noFill/>
            <a:miter lim="800000"/>
            <a:headEnd/>
            <a:tailEnd/>
          </a:ln>
        </p:spPr>
        <p:txBody>
          <a:bodyPr>
            <a:spAutoFit/>
          </a:bodyPr>
          <a:lstStyle/>
          <a:p>
            <a:pPr marL="114300" indent="-114300" algn="r">
              <a:lnSpc>
                <a:spcPct val="90000"/>
              </a:lnSpc>
              <a:spcBef>
                <a:spcPct val="0"/>
              </a:spcBef>
              <a:buClr>
                <a:srgbClr val="FF3300"/>
              </a:buClr>
            </a:pPr>
            <a:r>
              <a:rPr lang="en-US" sz="1000">
                <a:solidFill>
                  <a:srgbClr val="293C47"/>
                </a:solidFill>
                <a:latin typeface="Arial" charset="0"/>
              </a:rPr>
              <a:t>Coupling Distribution</a:t>
            </a:r>
          </a:p>
        </p:txBody>
      </p:sp>
      <p:cxnSp>
        <p:nvCxnSpPr>
          <p:cNvPr id="6244" name="AutoShape 83"/>
          <p:cNvCxnSpPr>
            <a:cxnSpLocks noChangeShapeType="1"/>
            <a:stCxn id="6172" idx="3"/>
            <a:endCxn id="6243" idx="3"/>
          </p:cNvCxnSpPr>
          <p:nvPr/>
        </p:nvCxnSpPr>
        <p:spPr bwMode="auto">
          <a:xfrm flipH="1">
            <a:off x="4457898" y="2698511"/>
            <a:ext cx="363538" cy="139700"/>
          </a:xfrm>
          <a:prstGeom prst="straightConnector1">
            <a:avLst/>
          </a:prstGeom>
          <a:noFill/>
          <a:ln w="9525" cap="rnd">
            <a:solidFill>
              <a:schemeClr val="accent2"/>
            </a:solidFill>
            <a:prstDash val="sysDot"/>
            <a:round/>
            <a:headEnd/>
            <a:tailEnd/>
          </a:ln>
        </p:spPr>
      </p:cxnSp>
      <p:sp>
        <p:nvSpPr>
          <p:cNvPr id="6245" name="Rectangle 102"/>
          <p:cNvSpPr>
            <a:spLocks noChangeArrowheads="1"/>
          </p:cNvSpPr>
          <p:nvPr/>
        </p:nvSpPr>
        <p:spPr bwMode="auto">
          <a:xfrm>
            <a:off x="2467174" y="1409461"/>
            <a:ext cx="1990725" cy="228600"/>
          </a:xfrm>
          <a:prstGeom prst="rect">
            <a:avLst/>
          </a:prstGeom>
          <a:noFill/>
          <a:ln w="12700" algn="ctr">
            <a:noFill/>
            <a:miter lim="800000"/>
            <a:headEnd/>
            <a:tailEnd/>
          </a:ln>
        </p:spPr>
        <p:txBody>
          <a:bodyPr>
            <a:spAutoFit/>
          </a:bodyPr>
          <a:lstStyle/>
          <a:p>
            <a:pPr marL="114300" indent="-114300" algn="r">
              <a:lnSpc>
                <a:spcPct val="90000"/>
              </a:lnSpc>
              <a:spcBef>
                <a:spcPct val="0"/>
              </a:spcBef>
              <a:buClr>
                <a:srgbClr val="FF3300"/>
              </a:buClr>
            </a:pPr>
            <a:r>
              <a:rPr lang="en-US" sz="1000">
                <a:solidFill>
                  <a:srgbClr val="293C47"/>
                </a:solidFill>
                <a:latin typeface="Arial" charset="0"/>
              </a:rPr>
              <a:t>SQL Complexity Distribution</a:t>
            </a:r>
          </a:p>
        </p:txBody>
      </p:sp>
      <p:cxnSp>
        <p:nvCxnSpPr>
          <p:cNvPr id="6246" name="AutoShape 25"/>
          <p:cNvCxnSpPr>
            <a:cxnSpLocks noChangeShapeType="1"/>
            <a:stCxn id="6173" idx="3"/>
            <a:endCxn id="6245" idx="3"/>
          </p:cNvCxnSpPr>
          <p:nvPr/>
        </p:nvCxnSpPr>
        <p:spPr bwMode="auto">
          <a:xfrm flipH="1" flipV="1">
            <a:off x="4457898" y="1523762"/>
            <a:ext cx="363538" cy="346075"/>
          </a:xfrm>
          <a:prstGeom prst="straightConnector1">
            <a:avLst/>
          </a:prstGeom>
          <a:noFill/>
          <a:ln w="9525" cap="rnd">
            <a:solidFill>
              <a:schemeClr val="accent2"/>
            </a:solidFill>
            <a:prstDash val="sysDot"/>
            <a:round/>
            <a:headEnd/>
            <a:tailEnd/>
          </a:ln>
        </p:spPr>
      </p:cxnSp>
      <p:sp>
        <p:nvSpPr>
          <p:cNvPr id="2" name="Right Brace 1">
            <a:extLst>
              <a:ext uri="{FF2B5EF4-FFF2-40B4-BE49-F238E27FC236}">
                <a16:creationId xmlns:a16="http://schemas.microsoft.com/office/drawing/2014/main" id="{099DAD3A-7361-45D8-8FA7-0AB4E5454378}"/>
              </a:ext>
            </a:extLst>
          </p:cNvPr>
          <p:cNvSpPr/>
          <p:nvPr/>
        </p:nvSpPr>
        <p:spPr>
          <a:xfrm>
            <a:off x="7793530" y="1539795"/>
            <a:ext cx="151446" cy="1532732"/>
          </a:xfrm>
          <a:prstGeom prst="rightBrace">
            <a:avLst/>
          </a:prstGeom>
          <a:ln>
            <a:solidFill>
              <a:srgbClr val="293C4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Right Brace 99">
            <a:extLst>
              <a:ext uri="{FF2B5EF4-FFF2-40B4-BE49-F238E27FC236}">
                <a16:creationId xmlns:a16="http://schemas.microsoft.com/office/drawing/2014/main" id="{3AE8EE18-5A74-4891-B61E-44E5839E9A2C}"/>
              </a:ext>
            </a:extLst>
          </p:cNvPr>
          <p:cNvSpPr/>
          <p:nvPr/>
        </p:nvSpPr>
        <p:spPr>
          <a:xfrm>
            <a:off x="7831166" y="4640024"/>
            <a:ext cx="151446" cy="1532732"/>
          </a:xfrm>
          <a:prstGeom prst="rightBrace">
            <a:avLst/>
          </a:prstGeom>
          <a:ln>
            <a:solidFill>
              <a:srgbClr val="293C4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2690138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bwMode="auto">
          <a:xfrm>
            <a:off x="1912189" y="1958204"/>
            <a:ext cx="8576299" cy="4270075"/>
          </a:xfrm>
          <a:prstGeom prst="rect">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txBody>
          <a:bodyPr vert="horz" wrap="square" lIns="45720" tIns="45720" rIns="45720" bIns="45720" rtlCol="0" anchor="ctr">
            <a:noAutofit/>
          </a:bodyPr>
          <a:lstStyle/>
          <a:p>
            <a:pPr algn="ctr">
              <a:spcBef>
                <a:spcPts val="300"/>
              </a:spcBef>
              <a:spcAft>
                <a:spcPts val="400"/>
              </a:spcAft>
              <a:buClr>
                <a:schemeClr val="accent5">
                  <a:lumMod val="50000"/>
                </a:schemeClr>
              </a:buClr>
            </a:pPr>
            <a:endParaRPr lang="fr-FR" sz="2200" dirty="0" err="1">
              <a:solidFill>
                <a:schemeClr val="tx2">
                  <a:lumMod val="65000"/>
                  <a:lumOff val="35000"/>
                </a:schemeClr>
              </a:solidFill>
              <a:cs typeface="Arial" pitchFamily="34" charset="0"/>
            </a:endParaRPr>
          </a:p>
        </p:txBody>
      </p:sp>
      <p:sp>
        <p:nvSpPr>
          <p:cNvPr id="42" name="Rectangle 41"/>
          <p:cNvSpPr/>
          <p:nvPr/>
        </p:nvSpPr>
        <p:spPr bwMode="auto">
          <a:xfrm>
            <a:off x="1910910" y="1994840"/>
            <a:ext cx="8577578" cy="4320480"/>
          </a:xfrm>
          <a:prstGeom prst="rect">
            <a:avLst/>
          </a:prstGeom>
          <a:noFill/>
          <a:ln>
            <a:noFill/>
          </a:ln>
          <a:effectLst>
            <a:outerShdw blurRad="40005" dist="22860" dir="5400000" algn="t" rotWithShape="0">
              <a:prstClr val="black">
                <a:alpha val="35000"/>
              </a:prstClr>
            </a:outerShdw>
          </a:effectLst>
        </p:spPr>
        <p:txBody>
          <a:bodyPr vert="horz" wrap="square" lIns="45720" tIns="45720" rIns="45720" bIns="45720" rtlCol="0" anchor="ctr">
            <a:noAutofit/>
          </a:bodyPr>
          <a:lstStyle/>
          <a:p>
            <a:pPr algn="ctr">
              <a:spcBef>
                <a:spcPts val="300"/>
              </a:spcBef>
              <a:spcAft>
                <a:spcPts val="400"/>
              </a:spcAft>
              <a:buClr>
                <a:schemeClr val="accent5">
                  <a:lumMod val="50000"/>
                </a:schemeClr>
              </a:buClr>
            </a:pPr>
            <a:endParaRPr lang="en-US" sz="2200" dirty="0" err="1">
              <a:solidFill>
                <a:schemeClr val="tx2">
                  <a:lumMod val="65000"/>
                  <a:lumOff val="35000"/>
                </a:schemeClr>
              </a:solidFill>
              <a:cs typeface="Arial" pitchFamily="34" charset="0"/>
            </a:endParaRPr>
          </a:p>
        </p:txBody>
      </p:sp>
      <p:sp>
        <p:nvSpPr>
          <p:cNvPr id="10243" name="Rectangle 2"/>
          <p:cNvSpPr>
            <a:spLocks noGrp="1" noChangeArrowheads="1"/>
          </p:cNvSpPr>
          <p:nvPr>
            <p:ph type="title"/>
          </p:nvPr>
        </p:nvSpPr>
        <p:spPr/>
        <p:txBody>
          <a:bodyPr/>
          <a:lstStyle/>
          <a:p>
            <a:pPr eaLnBrk="1" hangingPunct="1"/>
            <a:r>
              <a:rPr lang="en-US" dirty="0"/>
              <a:t>Computation of score 1 to 4</a:t>
            </a:r>
          </a:p>
        </p:txBody>
      </p:sp>
      <p:sp>
        <p:nvSpPr>
          <p:cNvPr id="10244" name="Rectangle 3"/>
          <p:cNvSpPr>
            <a:spLocks noGrp="1" noChangeArrowheads="1"/>
          </p:cNvSpPr>
          <p:nvPr>
            <p:ph type="body" sz="quarter" idx="4294967295"/>
          </p:nvPr>
        </p:nvSpPr>
        <p:spPr>
          <a:xfrm>
            <a:off x="2208367" y="1084684"/>
            <a:ext cx="8504237" cy="798513"/>
          </a:xfrm>
        </p:spPr>
        <p:txBody>
          <a:bodyPr>
            <a:normAutofit/>
          </a:bodyPr>
          <a:lstStyle/>
          <a:p>
            <a:pPr eaLnBrk="1" hangingPunct="1"/>
            <a:r>
              <a:rPr lang="en-US" sz="1400" dirty="0"/>
              <a:t>Computed per rule, component, module and application</a:t>
            </a:r>
          </a:p>
          <a:p>
            <a:pPr eaLnBrk="1" hangingPunct="1"/>
            <a:r>
              <a:rPr lang="en-US" sz="1400" dirty="0"/>
              <a:t>Below 3, risks and costs increase.</a:t>
            </a:r>
          </a:p>
        </p:txBody>
      </p:sp>
      <p:pic>
        <p:nvPicPr>
          <p:cNvPr id="10245" name="Picture 5"/>
          <p:cNvPicPr>
            <a:picLocks noChangeAspect="1" noChangeArrowheads="1"/>
          </p:cNvPicPr>
          <p:nvPr/>
        </p:nvPicPr>
        <p:blipFill>
          <a:blip r:embed="rId3" cstate="print"/>
          <a:srcRect/>
          <a:stretch>
            <a:fillRect/>
          </a:stretch>
        </p:blipFill>
        <p:spPr bwMode="auto">
          <a:xfrm>
            <a:off x="3575721" y="3016374"/>
            <a:ext cx="5572125" cy="628650"/>
          </a:xfrm>
          <a:prstGeom prst="rect">
            <a:avLst/>
          </a:prstGeom>
          <a:noFill/>
          <a:ln w="9525" algn="ctr">
            <a:solidFill>
              <a:schemeClr val="bg1">
                <a:lumMod val="75000"/>
              </a:schemeClr>
            </a:solidFill>
            <a:miter lim="800000"/>
            <a:headEnd/>
            <a:tailEnd/>
          </a:ln>
          <a:effectLst>
            <a:outerShdw blurRad="50800" dist="38100" dir="2700000" algn="tl" rotWithShape="0">
              <a:prstClr val="black">
                <a:alpha val="40000"/>
              </a:prstClr>
            </a:outerShdw>
          </a:effectLst>
        </p:spPr>
      </p:pic>
      <p:sp>
        <p:nvSpPr>
          <p:cNvPr id="10246" name="Line 6"/>
          <p:cNvSpPr>
            <a:spLocks noChangeShapeType="1"/>
          </p:cNvSpPr>
          <p:nvPr/>
        </p:nvSpPr>
        <p:spPr bwMode="auto">
          <a:xfrm>
            <a:off x="3617224" y="4475784"/>
            <a:ext cx="215900" cy="0"/>
          </a:xfrm>
          <a:prstGeom prst="line">
            <a:avLst/>
          </a:prstGeom>
          <a:noFill/>
          <a:ln w="9525">
            <a:solidFill>
              <a:schemeClr val="tx2">
                <a:lumMod val="75000"/>
                <a:lumOff val="25000"/>
              </a:schemeClr>
            </a:solidFill>
            <a:round/>
            <a:headEnd/>
            <a:tailEnd/>
          </a:ln>
        </p:spPr>
        <p:txBody>
          <a:bodyPr wrap="none" lIns="90000" tIns="46800" rIns="90000" bIns="46800">
            <a:spAutoFit/>
          </a:bodyPr>
          <a:lstStyle/>
          <a:p>
            <a:endParaRPr lang="en-US">
              <a:solidFill>
                <a:schemeClr val="tx2">
                  <a:lumMod val="65000"/>
                  <a:lumOff val="35000"/>
                </a:schemeClr>
              </a:solidFill>
            </a:endParaRPr>
          </a:p>
        </p:txBody>
      </p:sp>
      <p:sp>
        <p:nvSpPr>
          <p:cNvPr id="10247" name="Line 7"/>
          <p:cNvSpPr>
            <a:spLocks noChangeShapeType="1"/>
          </p:cNvSpPr>
          <p:nvPr/>
        </p:nvSpPr>
        <p:spPr bwMode="auto">
          <a:xfrm>
            <a:off x="3617224" y="4691684"/>
            <a:ext cx="215900" cy="0"/>
          </a:xfrm>
          <a:prstGeom prst="line">
            <a:avLst/>
          </a:prstGeom>
          <a:noFill/>
          <a:ln w="9525">
            <a:solidFill>
              <a:schemeClr val="tx2">
                <a:lumMod val="75000"/>
                <a:lumOff val="25000"/>
              </a:schemeClr>
            </a:solidFill>
            <a:round/>
            <a:headEnd/>
            <a:tailEnd/>
          </a:ln>
        </p:spPr>
        <p:txBody>
          <a:bodyPr wrap="none" lIns="90000" tIns="46800" rIns="90000" bIns="46800">
            <a:spAutoFit/>
          </a:bodyPr>
          <a:lstStyle/>
          <a:p>
            <a:endParaRPr lang="en-US">
              <a:solidFill>
                <a:schemeClr val="tx2">
                  <a:lumMod val="65000"/>
                  <a:lumOff val="35000"/>
                </a:schemeClr>
              </a:solidFill>
            </a:endParaRPr>
          </a:p>
        </p:txBody>
      </p:sp>
      <p:sp>
        <p:nvSpPr>
          <p:cNvPr id="10248" name="Line 8"/>
          <p:cNvSpPr>
            <a:spLocks noChangeShapeType="1"/>
          </p:cNvSpPr>
          <p:nvPr/>
        </p:nvSpPr>
        <p:spPr bwMode="auto">
          <a:xfrm>
            <a:off x="3617224" y="4907584"/>
            <a:ext cx="215900" cy="0"/>
          </a:xfrm>
          <a:prstGeom prst="line">
            <a:avLst/>
          </a:prstGeom>
          <a:noFill/>
          <a:ln w="9525">
            <a:solidFill>
              <a:schemeClr val="tx2">
                <a:lumMod val="75000"/>
                <a:lumOff val="25000"/>
              </a:schemeClr>
            </a:solidFill>
            <a:round/>
            <a:headEnd/>
            <a:tailEnd/>
          </a:ln>
        </p:spPr>
        <p:txBody>
          <a:bodyPr wrap="none" lIns="90000" tIns="46800" rIns="90000" bIns="46800">
            <a:spAutoFit/>
          </a:bodyPr>
          <a:lstStyle/>
          <a:p>
            <a:endParaRPr lang="en-US">
              <a:solidFill>
                <a:schemeClr val="tx2">
                  <a:lumMod val="65000"/>
                  <a:lumOff val="35000"/>
                </a:schemeClr>
              </a:solidFill>
            </a:endParaRPr>
          </a:p>
        </p:txBody>
      </p:sp>
      <p:sp>
        <p:nvSpPr>
          <p:cNvPr id="10249" name="Line 9"/>
          <p:cNvSpPr>
            <a:spLocks noChangeShapeType="1"/>
          </p:cNvSpPr>
          <p:nvPr/>
        </p:nvSpPr>
        <p:spPr bwMode="auto">
          <a:xfrm>
            <a:off x="3617224" y="5123484"/>
            <a:ext cx="215900" cy="0"/>
          </a:xfrm>
          <a:prstGeom prst="line">
            <a:avLst/>
          </a:prstGeom>
          <a:noFill/>
          <a:ln w="9525">
            <a:solidFill>
              <a:schemeClr val="bg1"/>
            </a:solidFill>
            <a:round/>
            <a:headEnd/>
            <a:tailEnd/>
          </a:ln>
        </p:spPr>
        <p:txBody>
          <a:bodyPr wrap="none" lIns="90000" tIns="46800" rIns="90000" bIns="46800">
            <a:spAutoFit/>
          </a:bodyPr>
          <a:lstStyle/>
          <a:p>
            <a:endParaRPr lang="en-US">
              <a:solidFill>
                <a:schemeClr val="tx2">
                  <a:lumMod val="65000"/>
                  <a:lumOff val="35000"/>
                </a:schemeClr>
              </a:solidFill>
            </a:endParaRPr>
          </a:p>
        </p:txBody>
      </p:sp>
      <p:sp>
        <p:nvSpPr>
          <p:cNvPr id="10250" name="Line 10"/>
          <p:cNvSpPr>
            <a:spLocks noChangeShapeType="1"/>
          </p:cNvSpPr>
          <p:nvPr/>
        </p:nvSpPr>
        <p:spPr bwMode="auto">
          <a:xfrm>
            <a:off x="3617225" y="5339384"/>
            <a:ext cx="5688013" cy="0"/>
          </a:xfrm>
          <a:prstGeom prst="line">
            <a:avLst/>
          </a:prstGeom>
          <a:noFill/>
          <a:ln w="9525">
            <a:solidFill>
              <a:schemeClr val="tx2">
                <a:lumMod val="75000"/>
                <a:lumOff val="25000"/>
              </a:schemeClr>
            </a:solidFill>
            <a:round/>
            <a:headEnd/>
            <a:tailEnd type="arrow" w="med" len="med"/>
          </a:ln>
        </p:spPr>
        <p:txBody>
          <a:bodyPr lIns="90000" tIns="46800" rIns="90000" bIns="46800">
            <a:spAutoFit/>
          </a:bodyPr>
          <a:lstStyle/>
          <a:p>
            <a:endParaRPr lang="en-US">
              <a:solidFill>
                <a:schemeClr val="tx2">
                  <a:lumMod val="65000"/>
                  <a:lumOff val="35000"/>
                </a:schemeClr>
              </a:solidFill>
            </a:endParaRPr>
          </a:p>
        </p:txBody>
      </p:sp>
      <p:sp>
        <p:nvSpPr>
          <p:cNvPr id="10251" name="Text Box 11"/>
          <p:cNvSpPr txBox="1">
            <a:spLocks noChangeArrowheads="1"/>
          </p:cNvSpPr>
          <p:nvPr/>
        </p:nvSpPr>
        <p:spPr bwMode="auto">
          <a:xfrm>
            <a:off x="2126563" y="4193209"/>
            <a:ext cx="817573" cy="279180"/>
          </a:xfrm>
          <a:prstGeom prst="rect">
            <a:avLst/>
          </a:prstGeom>
          <a:noFill/>
          <a:ln w="9525" algn="ctr">
            <a:noFill/>
            <a:miter lim="800000"/>
            <a:headEnd/>
            <a:tailEnd/>
          </a:ln>
        </p:spPr>
        <p:txBody>
          <a:bodyPr wrap="none" lIns="90000" tIns="46800" rIns="90000" bIns="46800">
            <a:spAutoFit/>
          </a:bodyPr>
          <a:lstStyle/>
          <a:p>
            <a:r>
              <a:rPr lang="en-US" sz="1200" dirty="0">
                <a:solidFill>
                  <a:schemeClr val="tx2">
                    <a:lumMod val="65000"/>
                    <a:lumOff val="35000"/>
                  </a:schemeClr>
                </a:solidFill>
              </a:rPr>
              <a:t>Low risk</a:t>
            </a:r>
          </a:p>
        </p:txBody>
      </p:sp>
      <p:sp>
        <p:nvSpPr>
          <p:cNvPr id="10252" name="Text Box 12"/>
          <p:cNvSpPr txBox="1">
            <a:spLocks noChangeArrowheads="1"/>
          </p:cNvSpPr>
          <p:nvPr/>
        </p:nvSpPr>
        <p:spPr bwMode="auto">
          <a:xfrm>
            <a:off x="2126562" y="4409109"/>
            <a:ext cx="1221594" cy="279180"/>
          </a:xfrm>
          <a:prstGeom prst="rect">
            <a:avLst/>
          </a:prstGeom>
          <a:noFill/>
          <a:ln w="9525" algn="ctr">
            <a:noFill/>
            <a:miter lim="800000"/>
            <a:headEnd/>
            <a:tailEnd/>
          </a:ln>
        </p:spPr>
        <p:txBody>
          <a:bodyPr wrap="none" lIns="90000" tIns="46800" rIns="90000" bIns="46800">
            <a:spAutoFit/>
          </a:bodyPr>
          <a:lstStyle/>
          <a:p>
            <a:r>
              <a:rPr lang="en-US" sz="1200" dirty="0">
                <a:solidFill>
                  <a:schemeClr val="tx2">
                    <a:lumMod val="65000"/>
                    <a:lumOff val="35000"/>
                  </a:schemeClr>
                </a:solidFill>
              </a:rPr>
              <a:t>Moderate risk</a:t>
            </a:r>
          </a:p>
        </p:txBody>
      </p:sp>
      <p:sp>
        <p:nvSpPr>
          <p:cNvPr id="10253" name="Text Box 13"/>
          <p:cNvSpPr txBox="1">
            <a:spLocks noChangeArrowheads="1"/>
          </p:cNvSpPr>
          <p:nvPr/>
        </p:nvSpPr>
        <p:spPr bwMode="auto">
          <a:xfrm>
            <a:off x="2126563" y="4625009"/>
            <a:ext cx="850211" cy="279180"/>
          </a:xfrm>
          <a:prstGeom prst="rect">
            <a:avLst/>
          </a:prstGeom>
          <a:noFill/>
          <a:ln w="9525" algn="ctr">
            <a:noFill/>
            <a:miter lim="800000"/>
            <a:headEnd/>
            <a:tailEnd/>
          </a:ln>
        </p:spPr>
        <p:txBody>
          <a:bodyPr wrap="none" lIns="90000" tIns="46800" rIns="90000" bIns="46800">
            <a:spAutoFit/>
          </a:bodyPr>
          <a:lstStyle/>
          <a:p>
            <a:r>
              <a:rPr lang="en-US" sz="1200" dirty="0">
                <a:solidFill>
                  <a:schemeClr val="tx2">
                    <a:lumMod val="65000"/>
                    <a:lumOff val="35000"/>
                  </a:schemeClr>
                </a:solidFill>
              </a:rPr>
              <a:t>High risk</a:t>
            </a:r>
          </a:p>
        </p:txBody>
      </p:sp>
      <p:sp>
        <p:nvSpPr>
          <p:cNvPr id="10254" name="Text Box 14"/>
          <p:cNvSpPr txBox="1">
            <a:spLocks noChangeArrowheads="1"/>
          </p:cNvSpPr>
          <p:nvPr/>
        </p:nvSpPr>
        <p:spPr bwMode="auto">
          <a:xfrm>
            <a:off x="2126563" y="4840909"/>
            <a:ext cx="1224159" cy="279180"/>
          </a:xfrm>
          <a:prstGeom prst="rect">
            <a:avLst/>
          </a:prstGeom>
          <a:noFill/>
          <a:ln w="9525" algn="ctr">
            <a:noFill/>
            <a:miter lim="800000"/>
            <a:headEnd/>
            <a:tailEnd/>
          </a:ln>
        </p:spPr>
        <p:txBody>
          <a:bodyPr wrap="none" lIns="90000" tIns="46800" rIns="90000" bIns="46800">
            <a:spAutoFit/>
          </a:bodyPr>
          <a:lstStyle/>
          <a:p>
            <a:r>
              <a:rPr lang="en-US" sz="1200" dirty="0">
                <a:solidFill>
                  <a:schemeClr val="tx2">
                    <a:lumMod val="65000"/>
                    <a:lumOff val="35000"/>
                  </a:schemeClr>
                </a:solidFill>
              </a:rPr>
              <a:t>Very high risk</a:t>
            </a:r>
          </a:p>
        </p:txBody>
      </p:sp>
      <p:sp>
        <p:nvSpPr>
          <p:cNvPr id="10255" name="Line 15"/>
          <p:cNvSpPr>
            <a:spLocks noChangeShapeType="1"/>
          </p:cNvSpPr>
          <p:nvPr/>
        </p:nvSpPr>
        <p:spPr bwMode="auto">
          <a:xfrm>
            <a:off x="3918849" y="5123484"/>
            <a:ext cx="863600" cy="0"/>
          </a:xfrm>
          <a:prstGeom prst="line">
            <a:avLst/>
          </a:prstGeom>
          <a:noFill/>
          <a:ln w="9525">
            <a:solidFill>
              <a:schemeClr val="tx2">
                <a:lumMod val="75000"/>
                <a:lumOff val="25000"/>
              </a:schemeClr>
            </a:solidFill>
            <a:prstDash val="dash"/>
            <a:round/>
            <a:headEnd/>
            <a:tailEnd/>
          </a:ln>
        </p:spPr>
        <p:txBody>
          <a:bodyPr lIns="90000" tIns="46800" rIns="90000" bIns="46800">
            <a:spAutoFit/>
          </a:bodyPr>
          <a:lstStyle/>
          <a:p>
            <a:endParaRPr lang="en-US">
              <a:solidFill>
                <a:schemeClr val="tx2">
                  <a:lumMod val="65000"/>
                  <a:lumOff val="35000"/>
                </a:schemeClr>
              </a:solidFill>
            </a:endParaRPr>
          </a:p>
        </p:txBody>
      </p:sp>
      <p:sp>
        <p:nvSpPr>
          <p:cNvPr id="10256" name="Line 16"/>
          <p:cNvSpPr>
            <a:spLocks noChangeShapeType="1"/>
          </p:cNvSpPr>
          <p:nvPr/>
        </p:nvSpPr>
        <p:spPr bwMode="auto">
          <a:xfrm>
            <a:off x="7849499" y="4475784"/>
            <a:ext cx="1079500" cy="0"/>
          </a:xfrm>
          <a:prstGeom prst="line">
            <a:avLst/>
          </a:prstGeom>
          <a:noFill/>
          <a:ln w="9525">
            <a:solidFill>
              <a:schemeClr val="tx2">
                <a:lumMod val="75000"/>
                <a:lumOff val="25000"/>
              </a:schemeClr>
            </a:solidFill>
            <a:prstDash val="dash"/>
            <a:round/>
            <a:headEnd/>
            <a:tailEnd/>
          </a:ln>
        </p:spPr>
        <p:txBody>
          <a:bodyPr lIns="90000" tIns="46800" rIns="90000" bIns="46800">
            <a:spAutoFit/>
          </a:bodyPr>
          <a:lstStyle/>
          <a:p>
            <a:endParaRPr lang="en-US">
              <a:solidFill>
                <a:schemeClr val="tx2">
                  <a:lumMod val="65000"/>
                  <a:lumOff val="35000"/>
                </a:schemeClr>
              </a:solidFill>
            </a:endParaRPr>
          </a:p>
        </p:txBody>
      </p:sp>
      <p:sp>
        <p:nvSpPr>
          <p:cNvPr id="10257" name="Line 17"/>
          <p:cNvSpPr>
            <a:spLocks noChangeShapeType="1"/>
          </p:cNvSpPr>
          <p:nvPr/>
        </p:nvSpPr>
        <p:spPr bwMode="auto">
          <a:xfrm rot="-5400000">
            <a:off x="4674499" y="5329859"/>
            <a:ext cx="215900" cy="0"/>
          </a:xfrm>
          <a:prstGeom prst="line">
            <a:avLst/>
          </a:prstGeom>
          <a:noFill/>
          <a:ln w="9525">
            <a:solidFill>
              <a:schemeClr val="tx2">
                <a:lumMod val="75000"/>
                <a:lumOff val="25000"/>
              </a:schemeClr>
            </a:solidFill>
            <a:round/>
            <a:headEnd/>
            <a:tailEnd/>
          </a:ln>
        </p:spPr>
        <p:txBody>
          <a:bodyPr wrap="none" lIns="90000" tIns="46800" rIns="90000" bIns="46800">
            <a:spAutoFit/>
          </a:bodyPr>
          <a:lstStyle/>
          <a:p>
            <a:endParaRPr lang="en-US">
              <a:solidFill>
                <a:schemeClr val="tx2">
                  <a:lumMod val="65000"/>
                  <a:lumOff val="35000"/>
                </a:schemeClr>
              </a:solidFill>
            </a:endParaRPr>
          </a:p>
        </p:txBody>
      </p:sp>
      <p:sp>
        <p:nvSpPr>
          <p:cNvPr id="10258" name="Line 18"/>
          <p:cNvSpPr>
            <a:spLocks noChangeShapeType="1"/>
          </p:cNvSpPr>
          <p:nvPr/>
        </p:nvSpPr>
        <p:spPr bwMode="auto">
          <a:xfrm rot="-5400000">
            <a:off x="5696849" y="5329859"/>
            <a:ext cx="215900" cy="0"/>
          </a:xfrm>
          <a:prstGeom prst="line">
            <a:avLst/>
          </a:prstGeom>
          <a:noFill/>
          <a:ln w="9525">
            <a:solidFill>
              <a:schemeClr val="tx2">
                <a:lumMod val="75000"/>
                <a:lumOff val="25000"/>
              </a:schemeClr>
            </a:solidFill>
            <a:round/>
            <a:headEnd/>
            <a:tailEnd/>
          </a:ln>
        </p:spPr>
        <p:txBody>
          <a:bodyPr wrap="none" lIns="90000" tIns="46800" rIns="90000" bIns="46800">
            <a:spAutoFit/>
          </a:bodyPr>
          <a:lstStyle/>
          <a:p>
            <a:endParaRPr lang="en-US">
              <a:solidFill>
                <a:schemeClr val="tx2">
                  <a:lumMod val="65000"/>
                  <a:lumOff val="35000"/>
                </a:schemeClr>
              </a:solidFill>
            </a:endParaRPr>
          </a:p>
        </p:txBody>
      </p:sp>
      <p:sp>
        <p:nvSpPr>
          <p:cNvPr id="10259" name="Line 19"/>
          <p:cNvSpPr>
            <a:spLocks noChangeShapeType="1"/>
          </p:cNvSpPr>
          <p:nvPr/>
        </p:nvSpPr>
        <p:spPr bwMode="auto">
          <a:xfrm rot="-5400000">
            <a:off x="6719199" y="5329859"/>
            <a:ext cx="215900" cy="0"/>
          </a:xfrm>
          <a:prstGeom prst="line">
            <a:avLst/>
          </a:prstGeom>
          <a:noFill/>
          <a:ln w="9525">
            <a:solidFill>
              <a:schemeClr val="tx2">
                <a:lumMod val="75000"/>
                <a:lumOff val="25000"/>
              </a:schemeClr>
            </a:solidFill>
            <a:round/>
            <a:headEnd/>
            <a:tailEnd/>
          </a:ln>
        </p:spPr>
        <p:txBody>
          <a:bodyPr wrap="none" lIns="90000" tIns="46800" rIns="90000" bIns="46800">
            <a:spAutoFit/>
          </a:bodyPr>
          <a:lstStyle/>
          <a:p>
            <a:endParaRPr lang="en-US">
              <a:solidFill>
                <a:schemeClr val="tx2">
                  <a:lumMod val="65000"/>
                  <a:lumOff val="35000"/>
                </a:schemeClr>
              </a:solidFill>
            </a:endParaRPr>
          </a:p>
        </p:txBody>
      </p:sp>
      <p:sp>
        <p:nvSpPr>
          <p:cNvPr id="10260" name="Line 20"/>
          <p:cNvSpPr>
            <a:spLocks noChangeShapeType="1"/>
          </p:cNvSpPr>
          <p:nvPr/>
        </p:nvSpPr>
        <p:spPr bwMode="auto">
          <a:xfrm rot="-5400000">
            <a:off x="7741549" y="5329859"/>
            <a:ext cx="215900" cy="0"/>
          </a:xfrm>
          <a:prstGeom prst="line">
            <a:avLst/>
          </a:prstGeom>
          <a:noFill/>
          <a:ln w="9525">
            <a:solidFill>
              <a:schemeClr val="tx2">
                <a:lumMod val="75000"/>
                <a:lumOff val="25000"/>
              </a:schemeClr>
            </a:solidFill>
            <a:round/>
            <a:headEnd/>
            <a:tailEnd/>
          </a:ln>
        </p:spPr>
        <p:txBody>
          <a:bodyPr wrap="none" lIns="90000" tIns="46800" rIns="90000" bIns="46800">
            <a:spAutoFit/>
          </a:bodyPr>
          <a:lstStyle/>
          <a:p>
            <a:endParaRPr lang="en-US">
              <a:solidFill>
                <a:schemeClr val="tx2">
                  <a:lumMod val="65000"/>
                  <a:lumOff val="35000"/>
                </a:schemeClr>
              </a:solidFill>
            </a:endParaRPr>
          </a:p>
        </p:txBody>
      </p:sp>
      <p:sp>
        <p:nvSpPr>
          <p:cNvPr id="10261" name="Line 21"/>
          <p:cNvSpPr>
            <a:spLocks noChangeShapeType="1"/>
          </p:cNvSpPr>
          <p:nvPr/>
        </p:nvSpPr>
        <p:spPr bwMode="auto">
          <a:xfrm rot="5400000" flipV="1">
            <a:off x="3002862" y="4728197"/>
            <a:ext cx="1514475" cy="0"/>
          </a:xfrm>
          <a:prstGeom prst="line">
            <a:avLst/>
          </a:prstGeom>
          <a:noFill/>
          <a:ln w="9525">
            <a:solidFill>
              <a:schemeClr val="tx2">
                <a:lumMod val="75000"/>
                <a:lumOff val="25000"/>
              </a:schemeClr>
            </a:solidFill>
            <a:round/>
            <a:headEnd type="arrow" w="med" len="med"/>
            <a:tailEnd/>
          </a:ln>
        </p:spPr>
        <p:txBody>
          <a:bodyPr lIns="90000" tIns="46800" rIns="90000" bIns="46800">
            <a:spAutoFit/>
          </a:bodyPr>
          <a:lstStyle/>
          <a:p>
            <a:endParaRPr lang="en-US">
              <a:solidFill>
                <a:schemeClr val="tx2">
                  <a:lumMod val="65000"/>
                  <a:lumOff val="35000"/>
                </a:schemeClr>
              </a:solidFill>
            </a:endParaRPr>
          </a:p>
        </p:txBody>
      </p:sp>
      <p:sp>
        <p:nvSpPr>
          <p:cNvPr id="10262" name="Line 22"/>
          <p:cNvSpPr>
            <a:spLocks noChangeShapeType="1"/>
          </p:cNvSpPr>
          <p:nvPr/>
        </p:nvSpPr>
        <p:spPr bwMode="auto">
          <a:xfrm flipV="1">
            <a:off x="4777688" y="4469434"/>
            <a:ext cx="3068637" cy="652462"/>
          </a:xfrm>
          <a:prstGeom prst="line">
            <a:avLst/>
          </a:prstGeom>
          <a:noFill/>
          <a:ln w="9525">
            <a:solidFill>
              <a:schemeClr val="tx2">
                <a:lumMod val="75000"/>
                <a:lumOff val="25000"/>
              </a:schemeClr>
            </a:solidFill>
            <a:prstDash val="dash"/>
            <a:round/>
            <a:headEnd/>
            <a:tailEnd/>
          </a:ln>
        </p:spPr>
        <p:txBody>
          <a:bodyPr lIns="90000" tIns="46800" rIns="90000" bIns="46800">
            <a:spAutoFit/>
          </a:bodyPr>
          <a:lstStyle/>
          <a:p>
            <a:endParaRPr lang="en-US">
              <a:solidFill>
                <a:schemeClr val="tx2">
                  <a:lumMod val="65000"/>
                  <a:lumOff val="35000"/>
                </a:schemeClr>
              </a:solidFill>
            </a:endParaRPr>
          </a:p>
        </p:txBody>
      </p:sp>
      <p:sp>
        <p:nvSpPr>
          <p:cNvPr id="10263" name="Text Box 23"/>
          <p:cNvSpPr txBox="1">
            <a:spLocks noChangeArrowheads="1"/>
          </p:cNvSpPr>
          <p:nvPr/>
        </p:nvSpPr>
        <p:spPr bwMode="auto">
          <a:xfrm>
            <a:off x="8755962" y="5475909"/>
            <a:ext cx="1839648" cy="463846"/>
          </a:xfrm>
          <a:prstGeom prst="rect">
            <a:avLst/>
          </a:prstGeom>
          <a:noFill/>
          <a:ln w="9525" algn="ctr">
            <a:noFill/>
            <a:miter lim="800000"/>
            <a:headEnd/>
            <a:tailEnd/>
          </a:ln>
        </p:spPr>
        <p:txBody>
          <a:bodyPr wrap="none" lIns="90000" tIns="46800" rIns="90000" bIns="46800">
            <a:spAutoFit/>
          </a:bodyPr>
          <a:lstStyle/>
          <a:p>
            <a:r>
              <a:rPr lang="en-US" sz="1200">
                <a:solidFill>
                  <a:schemeClr val="tx2">
                    <a:lumMod val="65000"/>
                    <a:lumOff val="35000"/>
                  </a:schemeClr>
                </a:solidFill>
              </a:rPr>
              <a:t>Compliance Ratio</a:t>
            </a:r>
          </a:p>
          <a:p>
            <a:r>
              <a:rPr lang="en-US" sz="1200">
                <a:solidFill>
                  <a:schemeClr val="tx2">
                    <a:lumMod val="65000"/>
                    <a:lumOff val="35000"/>
                  </a:schemeClr>
                </a:solidFill>
              </a:rPr>
              <a:t>(% successful checks)</a:t>
            </a:r>
          </a:p>
        </p:txBody>
      </p:sp>
      <p:sp>
        <p:nvSpPr>
          <p:cNvPr id="10265" name="Text Box 25"/>
          <p:cNvSpPr txBox="1">
            <a:spLocks noChangeArrowheads="1"/>
          </p:cNvSpPr>
          <p:nvPr/>
        </p:nvSpPr>
        <p:spPr bwMode="auto">
          <a:xfrm>
            <a:off x="3247338" y="4332909"/>
            <a:ext cx="540959" cy="279180"/>
          </a:xfrm>
          <a:prstGeom prst="rect">
            <a:avLst/>
          </a:prstGeom>
          <a:noFill/>
          <a:ln w="9525" algn="ctr">
            <a:noFill/>
            <a:miter lim="800000"/>
            <a:headEnd/>
            <a:tailEnd/>
          </a:ln>
        </p:spPr>
        <p:txBody>
          <a:bodyPr wrap="none" lIns="90000" tIns="46800" rIns="90000" bIns="46800">
            <a:spAutoFit/>
          </a:bodyPr>
          <a:lstStyle/>
          <a:p>
            <a:r>
              <a:rPr lang="en-US" sz="1200">
                <a:solidFill>
                  <a:schemeClr val="tx2">
                    <a:lumMod val="65000"/>
                    <a:lumOff val="35000"/>
                  </a:schemeClr>
                </a:solidFill>
              </a:rPr>
              <a:t>4.00</a:t>
            </a:r>
          </a:p>
        </p:txBody>
      </p:sp>
      <p:sp>
        <p:nvSpPr>
          <p:cNvPr id="10266" name="Text Box 26"/>
          <p:cNvSpPr txBox="1">
            <a:spLocks noChangeArrowheads="1"/>
          </p:cNvSpPr>
          <p:nvPr/>
        </p:nvSpPr>
        <p:spPr bwMode="auto">
          <a:xfrm>
            <a:off x="3247337" y="4548809"/>
            <a:ext cx="532944" cy="279180"/>
          </a:xfrm>
          <a:prstGeom prst="rect">
            <a:avLst/>
          </a:prstGeom>
          <a:noFill/>
          <a:ln w="9525" algn="ctr">
            <a:noFill/>
            <a:miter lim="800000"/>
            <a:headEnd/>
            <a:tailEnd/>
          </a:ln>
        </p:spPr>
        <p:txBody>
          <a:bodyPr wrap="none" lIns="90000" tIns="46800" rIns="90000" bIns="46800">
            <a:spAutoFit/>
          </a:bodyPr>
          <a:lstStyle/>
          <a:p>
            <a:r>
              <a:rPr lang="en-US" sz="1200">
                <a:solidFill>
                  <a:schemeClr val="tx2">
                    <a:lumMod val="65000"/>
                    <a:lumOff val="35000"/>
                  </a:schemeClr>
                </a:solidFill>
              </a:rPr>
              <a:t>3.00</a:t>
            </a:r>
          </a:p>
        </p:txBody>
      </p:sp>
      <p:sp>
        <p:nvSpPr>
          <p:cNvPr id="10267" name="Text Box 27"/>
          <p:cNvSpPr txBox="1">
            <a:spLocks noChangeArrowheads="1"/>
          </p:cNvSpPr>
          <p:nvPr/>
        </p:nvSpPr>
        <p:spPr bwMode="auto">
          <a:xfrm>
            <a:off x="3247338" y="4764709"/>
            <a:ext cx="531341" cy="279180"/>
          </a:xfrm>
          <a:prstGeom prst="rect">
            <a:avLst/>
          </a:prstGeom>
          <a:noFill/>
          <a:ln w="9525" algn="ctr">
            <a:noFill/>
            <a:miter lim="800000"/>
            <a:headEnd/>
            <a:tailEnd/>
          </a:ln>
        </p:spPr>
        <p:txBody>
          <a:bodyPr wrap="none" lIns="90000" tIns="46800" rIns="90000" bIns="46800">
            <a:spAutoFit/>
          </a:bodyPr>
          <a:lstStyle/>
          <a:p>
            <a:r>
              <a:rPr lang="en-US" sz="1200">
                <a:solidFill>
                  <a:schemeClr val="tx2">
                    <a:lumMod val="65000"/>
                    <a:lumOff val="35000"/>
                  </a:schemeClr>
                </a:solidFill>
              </a:rPr>
              <a:t>2.00</a:t>
            </a:r>
          </a:p>
        </p:txBody>
      </p:sp>
      <p:sp>
        <p:nvSpPr>
          <p:cNvPr id="10268" name="Text Box 28"/>
          <p:cNvSpPr txBox="1">
            <a:spLocks noChangeArrowheads="1"/>
          </p:cNvSpPr>
          <p:nvPr/>
        </p:nvSpPr>
        <p:spPr bwMode="auto">
          <a:xfrm>
            <a:off x="3247338" y="4980609"/>
            <a:ext cx="492869" cy="279180"/>
          </a:xfrm>
          <a:prstGeom prst="rect">
            <a:avLst/>
          </a:prstGeom>
          <a:noFill/>
          <a:ln w="9525" algn="ctr">
            <a:noFill/>
            <a:miter lim="800000"/>
            <a:headEnd/>
            <a:tailEnd/>
          </a:ln>
        </p:spPr>
        <p:txBody>
          <a:bodyPr wrap="none" lIns="90000" tIns="46800" rIns="90000" bIns="46800">
            <a:spAutoFit/>
          </a:bodyPr>
          <a:lstStyle/>
          <a:p>
            <a:r>
              <a:rPr lang="en-US" sz="1200">
                <a:solidFill>
                  <a:schemeClr val="tx2">
                    <a:lumMod val="65000"/>
                    <a:lumOff val="35000"/>
                  </a:schemeClr>
                </a:solidFill>
              </a:rPr>
              <a:t>1.00</a:t>
            </a:r>
          </a:p>
        </p:txBody>
      </p:sp>
      <p:sp>
        <p:nvSpPr>
          <p:cNvPr id="10271" name="Text Box 31"/>
          <p:cNvSpPr txBox="1">
            <a:spLocks noChangeArrowheads="1"/>
          </p:cNvSpPr>
          <p:nvPr/>
        </p:nvSpPr>
        <p:spPr bwMode="auto">
          <a:xfrm>
            <a:off x="4598299" y="5485434"/>
            <a:ext cx="1145740" cy="463846"/>
          </a:xfrm>
          <a:prstGeom prst="rect">
            <a:avLst/>
          </a:prstGeom>
          <a:noFill/>
          <a:ln w="9525" algn="ctr">
            <a:noFill/>
            <a:miter lim="800000"/>
            <a:headEnd/>
            <a:tailEnd/>
          </a:ln>
        </p:spPr>
        <p:txBody>
          <a:bodyPr wrap="none" lIns="90000" tIns="46800" rIns="90000" bIns="46800">
            <a:spAutoFit/>
          </a:bodyPr>
          <a:lstStyle/>
          <a:p>
            <a:r>
              <a:rPr lang="en-US" sz="1200">
                <a:solidFill>
                  <a:schemeClr val="tx2">
                    <a:lumMod val="65000"/>
                    <a:lumOff val="35000"/>
                  </a:schemeClr>
                </a:solidFill>
              </a:rPr>
              <a:t>Threshold #1</a:t>
            </a:r>
          </a:p>
          <a:p>
            <a:r>
              <a:rPr lang="en-US" sz="1200">
                <a:solidFill>
                  <a:schemeClr val="tx2">
                    <a:lumMod val="65000"/>
                    <a:lumOff val="35000"/>
                  </a:schemeClr>
                </a:solidFill>
              </a:rPr>
              <a:t>E.g.: 10%</a:t>
            </a:r>
          </a:p>
        </p:txBody>
      </p:sp>
      <p:sp>
        <p:nvSpPr>
          <p:cNvPr id="10272" name="Text Box 32"/>
          <p:cNvSpPr txBox="1">
            <a:spLocks noChangeArrowheads="1"/>
          </p:cNvSpPr>
          <p:nvPr/>
        </p:nvSpPr>
        <p:spPr bwMode="auto">
          <a:xfrm>
            <a:off x="5623824" y="5485434"/>
            <a:ext cx="1184212" cy="463846"/>
          </a:xfrm>
          <a:prstGeom prst="rect">
            <a:avLst/>
          </a:prstGeom>
          <a:noFill/>
          <a:ln w="9525" algn="ctr">
            <a:noFill/>
            <a:miter lim="800000"/>
            <a:headEnd/>
            <a:tailEnd/>
          </a:ln>
        </p:spPr>
        <p:txBody>
          <a:bodyPr wrap="none" lIns="90000" tIns="46800" rIns="90000" bIns="46800">
            <a:spAutoFit/>
          </a:bodyPr>
          <a:lstStyle/>
          <a:p>
            <a:r>
              <a:rPr lang="en-US" sz="1200">
                <a:solidFill>
                  <a:schemeClr val="tx2">
                    <a:lumMod val="65000"/>
                    <a:lumOff val="35000"/>
                  </a:schemeClr>
                </a:solidFill>
              </a:rPr>
              <a:t>Threshold #2</a:t>
            </a:r>
          </a:p>
          <a:p>
            <a:r>
              <a:rPr lang="en-US" sz="1200">
                <a:solidFill>
                  <a:schemeClr val="tx2">
                    <a:lumMod val="65000"/>
                    <a:lumOff val="35000"/>
                  </a:schemeClr>
                </a:solidFill>
              </a:rPr>
              <a:t>E.g.:</a:t>
            </a:r>
            <a:r>
              <a:rPr lang="en-US" altLang="moh-CA" sz="1200">
                <a:solidFill>
                  <a:schemeClr val="tx2">
                    <a:lumMod val="65000"/>
                    <a:lumOff val="35000"/>
                  </a:schemeClr>
                </a:solidFill>
              </a:rPr>
              <a:t> </a:t>
            </a:r>
            <a:r>
              <a:rPr lang="en-US" sz="1200">
                <a:solidFill>
                  <a:schemeClr val="tx2">
                    <a:lumMod val="65000"/>
                    <a:lumOff val="35000"/>
                  </a:schemeClr>
                </a:solidFill>
              </a:rPr>
              <a:t>70%</a:t>
            </a:r>
          </a:p>
        </p:txBody>
      </p:sp>
      <p:sp>
        <p:nvSpPr>
          <p:cNvPr id="10273" name="Text Box 33"/>
          <p:cNvSpPr txBox="1">
            <a:spLocks noChangeArrowheads="1"/>
          </p:cNvSpPr>
          <p:nvPr/>
        </p:nvSpPr>
        <p:spPr bwMode="auto">
          <a:xfrm>
            <a:off x="6649350" y="5485434"/>
            <a:ext cx="1185815" cy="463846"/>
          </a:xfrm>
          <a:prstGeom prst="rect">
            <a:avLst/>
          </a:prstGeom>
          <a:noFill/>
          <a:ln w="9525" algn="ctr">
            <a:noFill/>
            <a:miter lim="800000"/>
            <a:headEnd/>
            <a:tailEnd/>
          </a:ln>
        </p:spPr>
        <p:txBody>
          <a:bodyPr wrap="none" lIns="90000" tIns="46800" rIns="90000" bIns="46800">
            <a:spAutoFit/>
          </a:bodyPr>
          <a:lstStyle/>
          <a:p>
            <a:r>
              <a:rPr lang="en-US" sz="1200">
                <a:solidFill>
                  <a:schemeClr val="tx2">
                    <a:lumMod val="65000"/>
                    <a:lumOff val="35000"/>
                  </a:schemeClr>
                </a:solidFill>
              </a:rPr>
              <a:t>Threshold #3</a:t>
            </a:r>
          </a:p>
          <a:p>
            <a:r>
              <a:rPr lang="en-US" sz="1200">
                <a:solidFill>
                  <a:schemeClr val="tx2">
                    <a:lumMod val="65000"/>
                    <a:lumOff val="35000"/>
                  </a:schemeClr>
                </a:solidFill>
              </a:rPr>
              <a:t>E.g.:</a:t>
            </a:r>
            <a:r>
              <a:rPr lang="en-US" altLang="moh-CA" sz="1200">
                <a:solidFill>
                  <a:schemeClr val="tx2">
                    <a:lumMod val="65000"/>
                    <a:lumOff val="35000"/>
                  </a:schemeClr>
                </a:solidFill>
              </a:rPr>
              <a:t> </a:t>
            </a:r>
            <a:r>
              <a:rPr lang="en-US" sz="1200">
                <a:solidFill>
                  <a:schemeClr val="tx2">
                    <a:lumMod val="65000"/>
                    <a:lumOff val="35000"/>
                  </a:schemeClr>
                </a:solidFill>
              </a:rPr>
              <a:t>90%</a:t>
            </a:r>
          </a:p>
        </p:txBody>
      </p:sp>
      <p:sp>
        <p:nvSpPr>
          <p:cNvPr id="10274" name="Text Box 34"/>
          <p:cNvSpPr txBox="1">
            <a:spLocks noChangeArrowheads="1"/>
          </p:cNvSpPr>
          <p:nvPr/>
        </p:nvSpPr>
        <p:spPr bwMode="auto">
          <a:xfrm>
            <a:off x="7674874" y="5485434"/>
            <a:ext cx="1193830" cy="463846"/>
          </a:xfrm>
          <a:prstGeom prst="rect">
            <a:avLst/>
          </a:prstGeom>
          <a:noFill/>
          <a:ln w="9525" algn="ctr">
            <a:noFill/>
            <a:miter lim="800000"/>
            <a:headEnd/>
            <a:tailEnd/>
          </a:ln>
        </p:spPr>
        <p:txBody>
          <a:bodyPr wrap="none" lIns="90000" tIns="46800" rIns="90000" bIns="46800">
            <a:spAutoFit/>
          </a:bodyPr>
          <a:lstStyle/>
          <a:p>
            <a:r>
              <a:rPr lang="en-US" sz="1200">
                <a:solidFill>
                  <a:schemeClr val="tx2">
                    <a:lumMod val="65000"/>
                    <a:lumOff val="35000"/>
                  </a:schemeClr>
                </a:solidFill>
              </a:rPr>
              <a:t>Threshold #4</a:t>
            </a:r>
          </a:p>
          <a:p>
            <a:r>
              <a:rPr lang="en-US" sz="1200">
                <a:solidFill>
                  <a:schemeClr val="tx2">
                    <a:lumMod val="65000"/>
                    <a:lumOff val="35000"/>
                  </a:schemeClr>
                </a:solidFill>
              </a:rPr>
              <a:t>E.g.:</a:t>
            </a:r>
            <a:r>
              <a:rPr lang="en-US" altLang="moh-CA" sz="1200">
                <a:solidFill>
                  <a:schemeClr val="tx2">
                    <a:lumMod val="65000"/>
                    <a:lumOff val="35000"/>
                  </a:schemeClr>
                </a:solidFill>
              </a:rPr>
              <a:t> </a:t>
            </a:r>
            <a:r>
              <a:rPr lang="en-US" sz="1200">
                <a:solidFill>
                  <a:schemeClr val="tx2">
                    <a:lumMod val="65000"/>
                    <a:lumOff val="35000"/>
                  </a:schemeClr>
                </a:solidFill>
              </a:rPr>
              <a:t>99%</a:t>
            </a:r>
          </a:p>
        </p:txBody>
      </p:sp>
      <p:sp>
        <p:nvSpPr>
          <p:cNvPr id="10277" name="Text Box 37"/>
          <p:cNvSpPr txBox="1">
            <a:spLocks noChangeArrowheads="1"/>
          </p:cNvSpPr>
          <p:nvPr/>
        </p:nvSpPr>
        <p:spPr bwMode="auto">
          <a:xfrm>
            <a:off x="2711624" y="2301799"/>
            <a:ext cx="2183908" cy="525401"/>
          </a:xfrm>
          <a:prstGeom prst="rect">
            <a:avLst/>
          </a:prstGeom>
          <a:noFill/>
          <a:ln w="9525" algn="ctr">
            <a:noFill/>
            <a:miter lim="800000"/>
            <a:headEnd/>
            <a:tailEnd/>
          </a:ln>
        </p:spPr>
        <p:txBody>
          <a:bodyPr wrap="none" lIns="90000" tIns="46800" rIns="90000" bIns="46800">
            <a:spAutoFit/>
          </a:bodyPr>
          <a:lstStyle/>
          <a:p>
            <a:pPr algn="r"/>
            <a:r>
              <a:rPr lang="en-US" sz="1400">
                <a:solidFill>
                  <a:schemeClr val="tx2">
                    <a:lumMod val="65000"/>
                    <a:lumOff val="35000"/>
                  </a:schemeClr>
                </a:solidFill>
                <a:latin typeface="Arial" charset="0"/>
              </a:rPr>
              <a:t>Compliance Ratio = </a:t>
            </a:r>
          </a:p>
          <a:p>
            <a:pPr algn="r"/>
            <a:r>
              <a:rPr lang="en-US" sz="1400">
                <a:solidFill>
                  <a:schemeClr val="tx2">
                    <a:lumMod val="65000"/>
                    <a:lumOff val="35000"/>
                  </a:schemeClr>
                </a:solidFill>
                <a:latin typeface="Arial" charset="0"/>
              </a:rPr>
              <a:t>(% of Successful checks)</a:t>
            </a:r>
          </a:p>
        </p:txBody>
      </p:sp>
      <p:sp>
        <p:nvSpPr>
          <p:cNvPr id="10278" name="Text Box 38"/>
          <p:cNvSpPr txBox="1">
            <a:spLocks noChangeArrowheads="1"/>
          </p:cNvSpPr>
          <p:nvPr/>
        </p:nvSpPr>
        <p:spPr bwMode="auto">
          <a:xfrm>
            <a:off x="5622608" y="2066848"/>
            <a:ext cx="1675757" cy="309958"/>
          </a:xfrm>
          <a:prstGeom prst="rect">
            <a:avLst/>
          </a:prstGeom>
          <a:noFill/>
          <a:ln w="9525" algn="ctr">
            <a:noFill/>
            <a:miter lim="800000"/>
            <a:headEnd/>
            <a:tailEnd/>
          </a:ln>
        </p:spPr>
        <p:txBody>
          <a:bodyPr wrap="none" lIns="90000" tIns="46800" rIns="90000" bIns="46800">
            <a:spAutoFit/>
          </a:bodyPr>
          <a:lstStyle/>
          <a:p>
            <a:r>
              <a:rPr lang="en-US" sz="1400">
                <a:solidFill>
                  <a:schemeClr val="tx2">
                    <a:lumMod val="65000"/>
                    <a:lumOff val="35000"/>
                  </a:schemeClr>
                </a:solidFill>
                <a:latin typeface="Arial" charset="0"/>
              </a:rPr>
              <a:t>successful checks </a:t>
            </a:r>
          </a:p>
        </p:txBody>
      </p:sp>
      <p:sp>
        <p:nvSpPr>
          <p:cNvPr id="10279" name="Text Box 39"/>
          <p:cNvSpPr txBox="1">
            <a:spLocks noChangeArrowheads="1"/>
          </p:cNvSpPr>
          <p:nvPr/>
        </p:nvSpPr>
        <p:spPr bwMode="auto">
          <a:xfrm>
            <a:off x="5046345" y="2571673"/>
            <a:ext cx="2865185" cy="309958"/>
          </a:xfrm>
          <a:prstGeom prst="rect">
            <a:avLst/>
          </a:prstGeom>
          <a:noFill/>
          <a:ln w="9525" algn="ctr">
            <a:noFill/>
            <a:miter lim="800000"/>
            <a:headEnd/>
            <a:tailEnd/>
          </a:ln>
        </p:spPr>
        <p:txBody>
          <a:bodyPr wrap="none" lIns="90000" tIns="46800" rIns="90000" bIns="46800">
            <a:spAutoFit/>
          </a:bodyPr>
          <a:lstStyle/>
          <a:p>
            <a:r>
              <a:rPr lang="en-US" sz="1400">
                <a:solidFill>
                  <a:schemeClr val="tx2">
                    <a:lumMod val="65000"/>
                    <a:lumOff val="35000"/>
                  </a:schemeClr>
                </a:solidFill>
                <a:latin typeface="Arial" charset="0"/>
              </a:rPr>
              <a:t>successful checks + failed checks</a:t>
            </a:r>
          </a:p>
        </p:txBody>
      </p:sp>
      <p:sp>
        <p:nvSpPr>
          <p:cNvPr id="10280" name="Line 40"/>
          <p:cNvSpPr>
            <a:spLocks noChangeShapeType="1"/>
          </p:cNvSpPr>
          <p:nvPr/>
        </p:nvSpPr>
        <p:spPr bwMode="auto">
          <a:xfrm>
            <a:off x="5046344" y="2446260"/>
            <a:ext cx="3240088" cy="0"/>
          </a:xfrm>
          <a:prstGeom prst="line">
            <a:avLst/>
          </a:prstGeom>
          <a:noFill/>
          <a:ln w="9525">
            <a:solidFill>
              <a:schemeClr val="tx2">
                <a:lumMod val="75000"/>
                <a:lumOff val="25000"/>
              </a:schemeClr>
            </a:solidFill>
            <a:round/>
            <a:headEnd/>
            <a:tailEnd/>
          </a:ln>
        </p:spPr>
        <p:txBody>
          <a:bodyPr wrap="none" lIns="90000" tIns="46800" rIns="90000" bIns="46800">
            <a:spAutoFit/>
          </a:bodyPr>
          <a:lstStyle/>
          <a:p>
            <a:endParaRPr lang="en-US">
              <a:solidFill>
                <a:schemeClr val="tx2">
                  <a:lumMod val="65000"/>
                  <a:lumOff val="35000"/>
                </a:schemeClr>
              </a:solidFill>
            </a:endParaRPr>
          </a:p>
        </p:txBody>
      </p:sp>
      <p:sp>
        <p:nvSpPr>
          <p:cNvPr id="10281" name="Text Box 41"/>
          <p:cNvSpPr txBox="1">
            <a:spLocks noChangeArrowheads="1"/>
          </p:cNvSpPr>
          <p:nvPr/>
        </p:nvSpPr>
        <p:spPr bwMode="auto">
          <a:xfrm>
            <a:off x="8286433" y="2211310"/>
            <a:ext cx="649835" cy="309958"/>
          </a:xfrm>
          <a:prstGeom prst="rect">
            <a:avLst/>
          </a:prstGeom>
          <a:noFill/>
          <a:ln w="9525" algn="ctr">
            <a:noFill/>
            <a:miter lim="800000"/>
            <a:headEnd/>
            <a:tailEnd/>
          </a:ln>
        </p:spPr>
        <p:txBody>
          <a:bodyPr wrap="none" lIns="90000" tIns="46800" rIns="90000" bIns="46800">
            <a:spAutoFit/>
          </a:bodyPr>
          <a:lstStyle/>
          <a:p>
            <a:r>
              <a:rPr lang="en-US" sz="1400">
                <a:solidFill>
                  <a:schemeClr val="tx2">
                    <a:lumMod val="65000"/>
                    <a:lumOff val="35000"/>
                  </a:schemeClr>
                </a:solidFill>
                <a:latin typeface="Arial" charset="0"/>
              </a:rPr>
              <a:t>X 100</a:t>
            </a:r>
          </a:p>
        </p:txBody>
      </p:sp>
      <p:sp>
        <p:nvSpPr>
          <p:cNvPr id="56" name="Text Box 11"/>
          <p:cNvSpPr txBox="1">
            <a:spLocks noChangeArrowheads="1"/>
          </p:cNvSpPr>
          <p:nvPr/>
        </p:nvSpPr>
        <p:spPr bwMode="auto">
          <a:xfrm>
            <a:off x="8025389" y="3814060"/>
            <a:ext cx="848030" cy="279180"/>
          </a:xfrm>
          <a:prstGeom prst="rect">
            <a:avLst/>
          </a:prstGeom>
          <a:noFill/>
          <a:ln w="9525" algn="ctr">
            <a:noFill/>
            <a:miter lim="800000"/>
            <a:headEnd/>
            <a:tailEnd/>
          </a:ln>
        </p:spPr>
        <p:txBody>
          <a:bodyPr wrap="none" lIns="90000" tIns="46800" rIns="90000" bIns="46800">
            <a:spAutoFit/>
          </a:bodyPr>
          <a:lstStyle/>
          <a:p>
            <a:r>
              <a:rPr lang="en-US" sz="1200" b="1" dirty="0">
                <a:solidFill>
                  <a:srgbClr val="92D050"/>
                </a:solidFill>
                <a:effectLst>
                  <a:outerShdw blurRad="50800" dist="38100" algn="l" rotWithShape="0">
                    <a:prstClr val="black">
                      <a:alpha val="40000"/>
                    </a:prstClr>
                  </a:outerShdw>
                </a:effectLst>
              </a:rPr>
              <a:t>Low risk</a:t>
            </a:r>
          </a:p>
        </p:txBody>
      </p:sp>
      <p:sp>
        <p:nvSpPr>
          <p:cNvPr id="57" name="Text Box 12"/>
          <p:cNvSpPr txBox="1">
            <a:spLocks noChangeArrowheads="1"/>
          </p:cNvSpPr>
          <p:nvPr/>
        </p:nvSpPr>
        <p:spPr bwMode="auto">
          <a:xfrm>
            <a:off x="6777079" y="3814060"/>
            <a:ext cx="1268081" cy="279180"/>
          </a:xfrm>
          <a:prstGeom prst="rect">
            <a:avLst/>
          </a:prstGeom>
          <a:noFill/>
          <a:ln w="9525" algn="ctr">
            <a:noFill/>
            <a:miter lim="800000"/>
            <a:headEnd/>
            <a:tailEnd/>
          </a:ln>
        </p:spPr>
        <p:txBody>
          <a:bodyPr wrap="none" lIns="90000" tIns="46800" rIns="90000" bIns="46800">
            <a:spAutoFit/>
          </a:bodyPr>
          <a:lstStyle/>
          <a:p>
            <a:r>
              <a:rPr lang="en-US" sz="1200" b="1" dirty="0">
                <a:solidFill>
                  <a:srgbClr val="FFFF99"/>
                </a:solidFill>
                <a:effectLst>
                  <a:outerShdw blurRad="50800" dist="38100" algn="l" rotWithShape="0">
                    <a:prstClr val="black">
                      <a:alpha val="40000"/>
                    </a:prstClr>
                  </a:outerShdw>
                </a:effectLst>
              </a:rPr>
              <a:t>Moderate risk</a:t>
            </a:r>
          </a:p>
        </p:txBody>
      </p:sp>
      <p:sp>
        <p:nvSpPr>
          <p:cNvPr id="58" name="Text Box 13"/>
          <p:cNvSpPr txBox="1">
            <a:spLocks noChangeArrowheads="1"/>
          </p:cNvSpPr>
          <p:nvPr/>
        </p:nvSpPr>
        <p:spPr bwMode="auto">
          <a:xfrm>
            <a:off x="5890511" y="3814060"/>
            <a:ext cx="885477" cy="279180"/>
          </a:xfrm>
          <a:prstGeom prst="rect">
            <a:avLst/>
          </a:prstGeom>
          <a:noFill/>
          <a:ln w="9525" algn="ctr">
            <a:noFill/>
            <a:miter lim="800000"/>
            <a:headEnd/>
            <a:tailEnd/>
          </a:ln>
        </p:spPr>
        <p:txBody>
          <a:bodyPr wrap="none" lIns="90000" tIns="46800" rIns="90000" bIns="46800">
            <a:spAutoFit/>
          </a:bodyPr>
          <a:lstStyle/>
          <a:p>
            <a:r>
              <a:rPr lang="en-US" sz="1200" b="1" dirty="0">
                <a:solidFill>
                  <a:schemeClr val="accent3">
                    <a:lumMod val="60000"/>
                    <a:lumOff val="40000"/>
                  </a:schemeClr>
                </a:solidFill>
                <a:effectLst>
                  <a:outerShdw blurRad="50800" dist="38100" algn="l" rotWithShape="0">
                    <a:prstClr val="black">
                      <a:alpha val="40000"/>
                    </a:prstClr>
                  </a:outerShdw>
                </a:effectLst>
              </a:rPr>
              <a:t>High risk</a:t>
            </a:r>
          </a:p>
        </p:txBody>
      </p:sp>
      <p:sp>
        <p:nvSpPr>
          <p:cNvPr id="59" name="Text Box 14"/>
          <p:cNvSpPr txBox="1">
            <a:spLocks noChangeArrowheads="1"/>
          </p:cNvSpPr>
          <p:nvPr/>
        </p:nvSpPr>
        <p:spPr bwMode="auto">
          <a:xfrm>
            <a:off x="4741437" y="3813658"/>
            <a:ext cx="1277058" cy="279180"/>
          </a:xfrm>
          <a:prstGeom prst="rect">
            <a:avLst/>
          </a:prstGeom>
          <a:noFill/>
          <a:ln w="9525" algn="ctr">
            <a:noFill/>
            <a:miter lim="800000"/>
            <a:headEnd/>
            <a:tailEnd/>
          </a:ln>
        </p:spPr>
        <p:txBody>
          <a:bodyPr wrap="none" lIns="90000" tIns="46800" rIns="90000" bIns="46800">
            <a:spAutoFit/>
          </a:bodyPr>
          <a:lstStyle/>
          <a:p>
            <a:r>
              <a:rPr lang="en-US" sz="1200" b="1" dirty="0">
                <a:solidFill>
                  <a:srgbClr val="FF0000"/>
                </a:solidFill>
                <a:effectLst>
                  <a:outerShdw blurRad="50800" dist="38100" algn="l" rotWithShape="0">
                    <a:prstClr val="black">
                      <a:alpha val="40000"/>
                    </a:prstClr>
                  </a:outerShdw>
                </a:effectLst>
              </a:rPr>
              <a:t>Very high risk</a:t>
            </a:r>
          </a:p>
        </p:txBody>
      </p:sp>
    </p:spTree>
    <p:extLst>
      <p:ext uri="{BB962C8B-B14F-4D97-AF65-F5344CB8AC3E}">
        <p14:creationId xmlns:p14="http://schemas.microsoft.com/office/powerpoint/2010/main" val="1647878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CAST Introduction</a:t>
            </a:r>
          </a:p>
          <a:p>
            <a:pPr lvl="0">
              <a:lnSpc>
                <a:spcPct val="150000"/>
              </a:lnSpc>
              <a:defRPr/>
            </a:pPr>
            <a:r>
              <a:rPr kumimoji="0" lang="en-US" b="0" i="0" u="none" strike="noStrike" kern="1200" cap="none" spc="0" normalizeH="0" baseline="0" noProof="0" dirty="0">
                <a:ln>
                  <a:noFill/>
                </a:ln>
                <a:solidFill>
                  <a:srgbClr val="293C47"/>
                </a:solidFill>
                <a:effectLst/>
                <a:uLnTx/>
                <a:uFillTx/>
                <a:latin typeface="Gotham Book"/>
                <a:ea typeface="+mn-ea"/>
                <a:cs typeface="+mn-cs"/>
              </a:rPr>
              <a:t>Application Overview</a:t>
            </a:r>
          </a:p>
          <a:p>
            <a:pPr lvl="1">
              <a:lnSpc>
                <a:spcPct val="150000"/>
              </a:lnSpc>
              <a:defRPr/>
            </a:pPr>
            <a:r>
              <a:rPr lang="en-US" sz="1400" i="1" dirty="0">
                <a:solidFill>
                  <a:srgbClr val="293C47"/>
                </a:solidFill>
              </a:rPr>
              <a:t>Context &amp; Objectives – Executive summary – Risk drivers and potential points of failure – Technical debt, Maintainability costs and Compliance Metrics to start tracking</a:t>
            </a:r>
            <a:endParaRPr kumimoji="0" lang="en-US"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Recommendations</a:t>
            </a:r>
            <a:endParaRPr lang="en-US" dirty="0">
              <a:solidFill>
                <a:srgbClr val="293C47"/>
              </a:solidFill>
              <a:latin typeface="Gotham Book"/>
            </a:endParaRPr>
          </a:p>
          <a:p>
            <a:pPr lvl="1">
              <a:lnSpc>
                <a:spcPct val="150000"/>
              </a:lnSpc>
              <a:defRPr/>
            </a:pPr>
            <a:r>
              <a:rPr kumimoji="0" lang="en-US" sz="1400" b="0" i="1" u="none" strike="noStrike" kern="1200" cap="none" spc="0" normalizeH="0" baseline="0" noProof="0" dirty="0">
                <a:ln>
                  <a:noFill/>
                </a:ln>
                <a:solidFill>
                  <a:srgbClr val="293C47"/>
                </a:solidFill>
                <a:effectLst/>
                <a:uLnTx/>
                <a:uFillTx/>
                <a:latin typeface="Gotham Book"/>
                <a:ea typeface="+mn-ea"/>
                <a:cs typeface="+mn-cs"/>
              </a:rPr>
              <a:t>Remediation </a:t>
            </a:r>
            <a:r>
              <a:rPr kumimoji="0" lang="en-US" sz="1400" b="0" i="1" u="none" strike="noStrike" kern="1200" cap="none" spc="0" normalizeH="0" baseline="0" noProof="0" dirty="0" err="1">
                <a:ln>
                  <a:noFill/>
                </a:ln>
                <a:solidFill>
                  <a:srgbClr val="293C47"/>
                </a:solidFill>
                <a:effectLst/>
                <a:uLnTx/>
                <a:uFillTx/>
                <a:latin typeface="Gotham Book"/>
                <a:ea typeface="+mn-ea"/>
                <a:cs typeface="+mn-cs"/>
              </a:rPr>
              <a:t>pla</a:t>
            </a:r>
            <a:r>
              <a:rPr lang="en-US" sz="1400" i="1" dirty="0">
                <a:solidFill>
                  <a:srgbClr val="293C47"/>
                </a:solidFill>
                <a:latin typeface="Gotham Book"/>
              </a:rPr>
              <a:t>n – Metrics to start tracking</a:t>
            </a:r>
            <a:endParaRPr kumimoji="0" lang="en-US" b="0" i="1"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53197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4"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1654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fr-FR" dirty="0" err="1"/>
              <a:t>Context</a:t>
            </a:r>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Objectives</a:t>
            </a:r>
          </a:p>
          <a:p>
            <a:pPr lvl="1"/>
            <a:r>
              <a:rPr lang="fr-FR" dirty="0"/>
              <a:t>…</a:t>
            </a:r>
            <a:endParaRPr lang="en-US" dirty="0"/>
          </a:p>
        </p:txBody>
      </p:sp>
      <p:sp>
        <p:nvSpPr>
          <p:cNvPr id="4" name="Title 3"/>
          <p:cNvSpPr>
            <a:spLocks noGrp="1"/>
          </p:cNvSpPr>
          <p:nvPr>
            <p:ph type="title"/>
          </p:nvPr>
        </p:nvSpPr>
        <p:spPr/>
        <p:txBody>
          <a:bodyPr/>
          <a:lstStyle/>
          <a:p>
            <a:r>
              <a:rPr lang="fr-FR" dirty="0"/>
              <a:t>Context &amp; Objectives</a:t>
            </a:r>
            <a:endParaRPr lang="en-US" dirty="0"/>
          </a:p>
        </p:txBody>
      </p:sp>
      <p:graphicFrame>
        <p:nvGraphicFramePr>
          <p:cNvPr id="10" name="Tableau 10"/>
          <p:cNvGraphicFramePr>
            <a:graphicFrameLocks noGrp="1"/>
          </p:cNvGraphicFramePr>
          <p:nvPr>
            <p:extLst>
              <p:ext uri="{D42A27DB-BD31-4B8C-83A1-F6EECF244321}">
                <p14:modId xmlns:p14="http://schemas.microsoft.com/office/powerpoint/2010/main" val="67420060"/>
              </p:ext>
            </p:extLst>
          </p:nvPr>
        </p:nvGraphicFramePr>
        <p:xfrm>
          <a:off x="988368" y="1862219"/>
          <a:ext cx="8136904" cy="2848129"/>
        </p:xfrm>
        <a:graphic>
          <a:graphicData uri="http://schemas.openxmlformats.org/drawingml/2006/table">
            <a:tbl>
              <a:tblPr>
                <a:tableStyleId>{C4B1156A-380E-4F78-BDF5-A606A8083BF9}</a:tableStyleId>
              </a:tblPr>
              <a:tblGrid>
                <a:gridCol w="3960440">
                  <a:extLst>
                    <a:ext uri="{9D8B030D-6E8A-4147-A177-3AD203B41FA5}">
                      <a16:colId xmlns:a16="http://schemas.microsoft.com/office/drawing/2014/main" val="20000"/>
                    </a:ext>
                  </a:extLst>
                </a:gridCol>
                <a:gridCol w="4176464">
                  <a:extLst>
                    <a:ext uri="{9D8B030D-6E8A-4147-A177-3AD203B41FA5}">
                      <a16:colId xmlns:a16="http://schemas.microsoft.com/office/drawing/2014/main" val="20001"/>
                    </a:ext>
                  </a:extLst>
                </a:gridCol>
              </a:tblGrid>
              <a:tr h="327849">
                <a:tc>
                  <a:txBody>
                    <a:bodyPr/>
                    <a:lstStyle/>
                    <a:p>
                      <a:pPr marL="63500" algn="l" defTabSz="914400" rtl="0" eaLnBrk="1" latinLnBrk="0" hangingPunct="1">
                        <a:spcAft>
                          <a:spcPts val="0"/>
                        </a:spcAft>
                      </a:pPr>
                      <a:r>
                        <a:rPr lang="fr-FR" sz="1600" kern="1200" noProof="0" dirty="0"/>
                        <a:t>Application Name</a:t>
                      </a:r>
                      <a:endParaRPr lang="en-US" sz="1600" kern="1200" noProof="0" dirty="0">
                        <a:solidFill>
                          <a:schemeClr val="dk1"/>
                        </a:solidFill>
                        <a:latin typeface="+mn-lt"/>
                        <a:ea typeface="+mn-ea"/>
                        <a:cs typeface="+mn-cs"/>
                      </a:endParaRPr>
                    </a:p>
                  </a:txBody>
                  <a:tcPr marL="0" marR="0" marT="0" marB="0" anchor="ctr"/>
                </a:tc>
                <a:tc>
                  <a:txBody>
                    <a:bodyPr/>
                    <a:lstStyle/>
                    <a:p>
                      <a:pPr marL="0" algn="l" defTabSz="914342" rtl="0" eaLnBrk="1" latinLnBrk="0" hangingPunct="1">
                        <a:spcAft>
                          <a:spcPts val="0"/>
                        </a:spcAft>
                      </a:pPr>
                      <a:endParaRPr lang="en-US" sz="1600" kern="1200" noProof="0" dirty="0">
                        <a:solidFill>
                          <a:schemeClr val="tx1"/>
                        </a:solidFill>
                        <a:latin typeface="+mn-lt"/>
                        <a:ea typeface="Times New Roman"/>
                        <a:cs typeface="Times New Roman"/>
                      </a:endParaRPr>
                    </a:p>
                  </a:txBody>
                  <a:tcPr marL="0" marR="0" marT="0" marB="0" anchor="ctr"/>
                </a:tc>
                <a:extLst>
                  <a:ext uri="{0D108BD9-81ED-4DB2-BD59-A6C34878D82A}">
                    <a16:rowId xmlns:a16="http://schemas.microsoft.com/office/drawing/2014/main" val="10000"/>
                  </a:ext>
                </a:extLst>
              </a:tr>
              <a:tr h="360040">
                <a:tc>
                  <a:txBody>
                    <a:bodyPr/>
                    <a:lstStyle/>
                    <a:p>
                      <a:pPr marL="63500">
                        <a:spcAft>
                          <a:spcPts val="0"/>
                        </a:spcAft>
                      </a:pPr>
                      <a:r>
                        <a:rPr lang="en-US" sz="1600" noProof="0" dirty="0"/>
                        <a:t>Actual version number</a:t>
                      </a:r>
                      <a:endParaRPr lang="en-US" sz="1600" noProof="0" dirty="0">
                        <a:solidFill>
                          <a:srgbClr val="002060"/>
                        </a:solidFill>
                        <a:latin typeface="+mn-lt"/>
                        <a:ea typeface="Corbel"/>
                        <a:cs typeface="Corbel"/>
                      </a:endParaRPr>
                    </a:p>
                  </a:txBody>
                  <a:tcPr marL="0" marR="0" marT="0" marB="0" anchor="ctr"/>
                </a:tc>
                <a:tc>
                  <a:txBody>
                    <a:bodyPr/>
                    <a:lstStyle/>
                    <a:p>
                      <a:pPr marL="0" algn="l" defTabSz="914342" rtl="0" eaLnBrk="1" latinLnBrk="0" hangingPunct="1">
                        <a:spcAft>
                          <a:spcPts val="0"/>
                        </a:spcAft>
                      </a:pPr>
                      <a:endParaRPr lang="en-US" sz="1600" kern="1200" noProof="0">
                        <a:solidFill>
                          <a:schemeClr val="tx1"/>
                        </a:solidFill>
                        <a:latin typeface="+mn-lt"/>
                        <a:ea typeface="Times New Roman"/>
                        <a:cs typeface="Times New Roman"/>
                      </a:endParaRPr>
                    </a:p>
                  </a:txBody>
                  <a:tcPr marL="0" marR="0" marT="0" marB="0" anchor="ctr"/>
                </a:tc>
                <a:extLst>
                  <a:ext uri="{0D108BD9-81ED-4DB2-BD59-A6C34878D82A}">
                    <a16:rowId xmlns:a16="http://schemas.microsoft.com/office/drawing/2014/main" val="10001"/>
                  </a:ext>
                </a:extLst>
              </a:tr>
              <a:tr h="360040">
                <a:tc>
                  <a:txBody>
                    <a:bodyPr/>
                    <a:lstStyle/>
                    <a:p>
                      <a:pPr marL="63500">
                        <a:spcAft>
                          <a:spcPts val="0"/>
                        </a:spcAft>
                      </a:pPr>
                      <a:r>
                        <a:rPr lang="en-US" sz="1600" noProof="0" dirty="0"/>
                        <a:t>Number of Release per Year</a:t>
                      </a:r>
                      <a:endParaRPr lang="en-US" sz="1600" noProof="0" dirty="0">
                        <a:solidFill>
                          <a:srgbClr val="002060"/>
                        </a:solidFill>
                        <a:latin typeface="+mn-lt"/>
                        <a:ea typeface="Corbel"/>
                        <a:cs typeface="Corbel"/>
                      </a:endParaRPr>
                    </a:p>
                  </a:txBody>
                  <a:tcPr marL="0" marR="0" marT="0" marB="0" anchor="ctr"/>
                </a:tc>
                <a:tc>
                  <a:txBody>
                    <a:bodyPr/>
                    <a:lstStyle/>
                    <a:p>
                      <a:pPr marL="0" algn="l" defTabSz="914342" rtl="0" eaLnBrk="1" latinLnBrk="0" hangingPunct="1">
                        <a:spcAft>
                          <a:spcPts val="0"/>
                        </a:spcAft>
                      </a:pPr>
                      <a:endParaRPr lang="en-US" sz="1600" kern="1200" noProof="0" dirty="0">
                        <a:solidFill>
                          <a:schemeClr val="tx1"/>
                        </a:solidFill>
                        <a:latin typeface="+mn-lt"/>
                        <a:ea typeface="Times New Roman"/>
                        <a:cs typeface="Times New Roman"/>
                      </a:endParaRPr>
                    </a:p>
                  </a:txBody>
                  <a:tcPr marL="0" marR="0" marT="0" marB="0" anchor="ctr"/>
                </a:tc>
                <a:extLst>
                  <a:ext uri="{0D108BD9-81ED-4DB2-BD59-A6C34878D82A}">
                    <a16:rowId xmlns:a16="http://schemas.microsoft.com/office/drawing/2014/main" val="10002"/>
                  </a:ext>
                </a:extLst>
              </a:tr>
              <a:tr h="360040">
                <a:tc>
                  <a:txBody>
                    <a:bodyPr/>
                    <a:lstStyle/>
                    <a:p>
                      <a:pPr marL="63500">
                        <a:spcAft>
                          <a:spcPts val="0"/>
                        </a:spcAft>
                      </a:pPr>
                      <a:r>
                        <a:rPr lang="en-US" sz="1600" noProof="0" dirty="0"/>
                        <a:t>Number of End-users</a:t>
                      </a:r>
                      <a:endParaRPr lang="en-US" sz="1600" noProof="0" dirty="0">
                        <a:solidFill>
                          <a:srgbClr val="002060"/>
                        </a:solidFill>
                        <a:latin typeface="+mn-lt"/>
                        <a:ea typeface="Corbel"/>
                        <a:cs typeface="Corbel"/>
                      </a:endParaRPr>
                    </a:p>
                  </a:txBody>
                  <a:tcPr marL="0" marR="0" marT="0" marB="0" anchor="ctr"/>
                </a:tc>
                <a:tc>
                  <a:txBody>
                    <a:bodyPr/>
                    <a:lstStyle/>
                    <a:p>
                      <a:pPr marL="0" algn="l" defTabSz="914342" rtl="0" eaLnBrk="1" latinLnBrk="0" hangingPunct="1">
                        <a:spcAft>
                          <a:spcPts val="0"/>
                        </a:spcAft>
                      </a:pPr>
                      <a:endParaRPr lang="en-US" sz="1600" kern="1200" noProof="0" dirty="0">
                        <a:solidFill>
                          <a:schemeClr val="tx1"/>
                        </a:solidFill>
                        <a:latin typeface="+mn-lt"/>
                        <a:ea typeface="Times New Roman"/>
                        <a:cs typeface="Times New Roman"/>
                      </a:endParaRPr>
                    </a:p>
                  </a:txBody>
                  <a:tcPr marL="0" marR="0" marT="0" marB="0" anchor="ctr"/>
                </a:tc>
                <a:extLst>
                  <a:ext uri="{0D108BD9-81ED-4DB2-BD59-A6C34878D82A}">
                    <a16:rowId xmlns:a16="http://schemas.microsoft.com/office/drawing/2014/main" val="10003"/>
                  </a:ext>
                </a:extLst>
              </a:tr>
              <a:tr h="360040">
                <a:tc>
                  <a:txBody>
                    <a:bodyPr/>
                    <a:lstStyle/>
                    <a:p>
                      <a:pPr marL="63500">
                        <a:spcAft>
                          <a:spcPts val="0"/>
                        </a:spcAft>
                      </a:pPr>
                      <a:r>
                        <a:rPr lang="en-US" sz="1600" noProof="0"/>
                        <a:t>Criticality</a:t>
                      </a:r>
                      <a:endParaRPr lang="en-US" sz="1600" noProof="0">
                        <a:solidFill>
                          <a:srgbClr val="002060"/>
                        </a:solidFill>
                        <a:latin typeface="+mn-lt"/>
                        <a:ea typeface="Corbel"/>
                        <a:cs typeface="Corbel"/>
                      </a:endParaRPr>
                    </a:p>
                  </a:txBody>
                  <a:tcPr marL="0" marR="0" marT="0" marB="0" anchor="ctr"/>
                </a:tc>
                <a:tc>
                  <a:txBody>
                    <a:bodyPr/>
                    <a:lstStyle/>
                    <a:p>
                      <a:pPr marL="0" algn="l" defTabSz="914342" rtl="0" eaLnBrk="1" latinLnBrk="0" hangingPunct="1">
                        <a:spcAft>
                          <a:spcPts val="0"/>
                        </a:spcAft>
                      </a:pPr>
                      <a:endParaRPr lang="en-US" sz="1600" kern="1200" noProof="0" dirty="0">
                        <a:solidFill>
                          <a:schemeClr val="tx1"/>
                        </a:solidFill>
                        <a:latin typeface="+mn-lt"/>
                        <a:ea typeface="Times New Roman"/>
                        <a:cs typeface="Times New Roman"/>
                      </a:endParaRPr>
                    </a:p>
                  </a:txBody>
                  <a:tcPr marL="0" marR="0" marT="0" marB="0" anchor="ctr"/>
                </a:tc>
                <a:extLst>
                  <a:ext uri="{0D108BD9-81ED-4DB2-BD59-A6C34878D82A}">
                    <a16:rowId xmlns:a16="http://schemas.microsoft.com/office/drawing/2014/main" val="10004"/>
                  </a:ext>
                </a:extLst>
              </a:tr>
              <a:tr h="360040">
                <a:tc>
                  <a:txBody>
                    <a:bodyPr/>
                    <a:lstStyle/>
                    <a:p>
                      <a:pPr marL="63500">
                        <a:spcAft>
                          <a:spcPts val="0"/>
                        </a:spcAft>
                      </a:pPr>
                      <a:r>
                        <a:rPr lang="en-US" sz="1600" noProof="0"/>
                        <a:t>Domain</a:t>
                      </a:r>
                      <a:endParaRPr lang="en-US" sz="1600" noProof="0">
                        <a:solidFill>
                          <a:srgbClr val="002060"/>
                        </a:solidFill>
                        <a:latin typeface="+mn-lt"/>
                        <a:ea typeface="Corbel"/>
                        <a:cs typeface="Corbel"/>
                      </a:endParaRPr>
                    </a:p>
                  </a:txBody>
                  <a:tcPr marL="0" marR="0" marT="0" marB="0" anchor="ctr"/>
                </a:tc>
                <a:tc>
                  <a:txBody>
                    <a:bodyPr/>
                    <a:lstStyle/>
                    <a:p>
                      <a:pPr marL="0" algn="l" defTabSz="914342" rtl="0" eaLnBrk="1" latinLnBrk="0" hangingPunct="1">
                        <a:spcAft>
                          <a:spcPts val="0"/>
                        </a:spcAft>
                      </a:pPr>
                      <a:endParaRPr lang="en-US" sz="1600" kern="1200" noProof="0" dirty="0">
                        <a:solidFill>
                          <a:schemeClr val="tx1"/>
                        </a:solidFill>
                        <a:latin typeface="+mn-lt"/>
                        <a:ea typeface="Times New Roman"/>
                        <a:cs typeface="Times New Roman"/>
                      </a:endParaRPr>
                    </a:p>
                  </a:txBody>
                  <a:tcPr marL="0" marR="0" marT="0" marB="0" anchor="ctr"/>
                </a:tc>
                <a:extLst>
                  <a:ext uri="{0D108BD9-81ED-4DB2-BD59-A6C34878D82A}">
                    <a16:rowId xmlns:a16="http://schemas.microsoft.com/office/drawing/2014/main" val="10005"/>
                  </a:ext>
                </a:extLst>
              </a:tr>
              <a:tr h="360040">
                <a:tc>
                  <a:txBody>
                    <a:bodyPr/>
                    <a:lstStyle/>
                    <a:p>
                      <a:pPr marL="63500">
                        <a:spcAft>
                          <a:spcPts val="0"/>
                        </a:spcAft>
                      </a:pPr>
                      <a:r>
                        <a:rPr lang="en-US" sz="1600" noProof="0" dirty="0"/>
                        <a:t>Size Application Category</a:t>
                      </a:r>
                      <a:endParaRPr lang="en-US" sz="1600" noProof="0" dirty="0">
                        <a:solidFill>
                          <a:srgbClr val="002060"/>
                        </a:solidFill>
                        <a:latin typeface="+mn-lt"/>
                        <a:ea typeface="Corbel"/>
                        <a:cs typeface="Corbel"/>
                      </a:endParaRPr>
                    </a:p>
                  </a:txBody>
                  <a:tcPr marL="0" marR="0" marT="0" marB="0" anchor="ctr"/>
                </a:tc>
                <a:tc>
                  <a:txBody>
                    <a:bodyPr/>
                    <a:lstStyle/>
                    <a:p>
                      <a:pPr marL="0" algn="l" defTabSz="914342" rtl="0" eaLnBrk="1" latinLnBrk="0" hangingPunct="1">
                        <a:spcAft>
                          <a:spcPts val="0"/>
                        </a:spcAft>
                      </a:pPr>
                      <a:endParaRPr lang="en-US" sz="1600" kern="1200" noProof="0" dirty="0">
                        <a:solidFill>
                          <a:schemeClr val="tx1"/>
                        </a:solidFill>
                        <a:latin typeface="+mn-lt"/>
                        <a:ea typeface="Times New Roman"/>
                        <a:cs typeface="Times New Roman"/>
                      </a:endParaRPr>
                    </a:p>
                  </a:txBody>
                  <a:tcPr marL="0" marR="0" marT="0" marB="0" anchor="ctr"/>
                </a:tc>
                <a:extLst>
                  <a:ext uri="{0D108BD9-81ED-4DB2-BD59-A6C34878D82A}">
                    <a16:rowId xmlns:a16="http://schemas.microsoft.com/office/drawing/2014/main" val="10006"/>
                  </a:ext>
                </a:extLst>
              </a:tr>
              <a:tr h="360040">
                <a:tc>
                  <a:txBody>
                    <a:bodyPr/>
                    <a:lstStyle/>
                    <a:p>
                      <a:pPr marL="63500">
                        <a:spcAft>
                          <a:spcPts val="0"/>
                        </a:spcAft>
                      </a:pPr>
                      <a:r>
                        <a:rPr lang="en-US" sz="1600" noProof="0" dirty="0"/>
                        <a:t>Quality Application Category</a:t>
                      </a:r>
                      <a:endParaRPr lang="en-US" sz="1600" noProof="0" dirty="0">
                        <a:solidFill>
                          <a:srgbClr val="002060"/>
                        </a:solidFill>
                        <a:latin typeface="+mn-lt"/>
                        <a:ea typeface="Corbel"/>
                        <a:cs typeface="Corbel"/>
                      </a:endParaRPr>
                    </a:p>
                  </a:txBody>
                  <a:tcPr marL="0" marR="0" marT="0" marB="0" anchor="ctr"/>
                </a:tc>
                <a:tc>
                  <a:txBody>
                    <a:bodyPr/>
                    <a:lstStyle/>
                    <a:p>
                      <a:pPr marL="0" algn="l" defTabSz="914342" rtl="0" eaLnBrk="1" latinLnBrk="0" hangingPunct="1">
                        <a:spcAft>
                          <a:spcPts val="0"/>
                        </a:spcAft>
                      </a:pPr>
                      <a:endParaRPr lang="en-US" sz="1600" kern="1200" noProof="0" dirty="0">
                        <a:solidFill>
                          <a:schemeClr val="tx1"/>
                        </a:solidFill>
                        <a:latin typeface="+mn-lt"/>
                        <a:ea typeface="Times New Roman"/>
                        <a:cs typeface="Times New Roman"/>
                      </a:endParaRPr>
                    </a:p>
                  </a:txBody>
                  <a:tcPr marL="0" marR="0" marT="0" marB="0" anchor="ctr"/>
                </a:tc>
                <a:extLst>
                  <a:ext uri="{0D108BD9-81ED-4DB2-BD59-A6C34878D82A}">
                    <a16:rowId xmlns:a16="http://schemas.microsoft.com/office/drawing/2014/main" val="10007"/>
                  </a:ext>
                </a:extLst>
              </a:tr>
            </a:tbl>
          </a:graphicData>
        </a:graphic>
      </p:graphicFrame>
      <p:sp>
        <p:nvSpPr>
          <p:cNvPr id="12" name="TextBox 48" descr="TEXT;APPLICATION_QUALITY_TYPE"/>
          <p:cNvSpPr txBox="1"/>
          <p:nvPr/>
        </p:nvSpPr>
        <p:spPr>
          <a:xfrm>
            <a:off x="4943168" y="4350307"/>
            <a:ext cx="4156075" cy="338554"/>
          </a:xfrm>
          <a:prstGeom prst="rect">
            <a:avLst/>
          </a:prstGeom>
          <a:noFill/>
        </p:spPr>
        <p:txBody>
          <a:bodyPr wrap="square" rtlCol="0">
            <a:spAutoFit/>
          </a:bodyPr>
          <a:lstStyle/>
          <a:p>
            <a:pPr algn="ctr"/>
            <a:r>
              <a:rPr lang="fr-FR" sz="1600" b="1" dirty="0"/>
              <a:t>qualityType</a:t>
            </a:r>
          </a:p>
        </p:txBody>
      </p:sp>
      <p:sp>
        <p:nvSpPr>
          <p:cNvPr id="13" name="TextBox 64" descr="TEXT;APPLICATION_SIZE_TYPE"/>
          <p:cNvSpPr txBox="1"/>
          <p:nvPr/>
        </p:nvSpPr>
        <p:spPr>
          <a:xfrm>
            <a:off x="4943169" y="4011753"/>
            <a:ext cx="4156075" cy="338554"/>
          </a:xfrm>
          <a:prstGeom prst="rect">
            <a:avLst/>
          </a:prstGeom>
          <a:noFill/>
        </p:spPr>
        <p:txBody>
          <a:bodyPr wrap="square" rtlCol="0">
            <a:spAutoFit/>
          </a:bodyPr>
          <a:lstStyle/>
          <a:p>
            <a:pPr algn="ctr"/>
            <a:r>
              <a:rPr lang="fr-FR" sz="1600" b="1" dirty="0"/>
              <a:t>SizeType</a:t>
            </a:r>
          </a:p>
        </p:txBody>
      </p:sp>
      <p:sp>
        <p:nvSpPr>
          <p:cNvPr id="15" name="TextBox 14" descr="TEXT;LAST_SNAPSHOT_VERSION"/>
          <p:cNvSpPr txBox="1"/>
          <p:nvPr/>
        </p:nvSpPr>
        <p:spPr>
          <a:xfrm>
            <a:off x="4943168" y="2223486"/>
            <a:ext cx="4156074" cy="338554"/>
          </a:xfrm>
          <a:prstGeom prst="rect">
            <a:avLst/>
          </a:prstGeom>
          <a:noFill/>
        </p:spPr>
        <p:txBody>
          <a:bodyPr wrap="square" rtlCol="0">
            <a:spAutoFit/>
          </a:bodyPr>
          <a:lstStyle/>
          <a:p>
            <a:pPr algn="ctr"/>
            <a:r>
              <a:rPr lang="fr-FR" sz="1600" b="1" dirty="0"/>
              <a:t>version</a:t>
            </a:r>
          </a:p>
        </p:txBody>
      </p:sp>
      <p:sp>
        <p:nvSpPr>
          <p:cNvPr id="16" name="TextBox 15" descr="TEXT;APPLICATION_NAME"/>
          <p:cNvSpPr txBox="1"/>
          <p:nvPr/>
        </p:nvSpPr>
        <p:spPr>
          <a:xfrm>
            <a:off x="4965309" y="1868908"/>
            <a:ext cx="4133934" cy="338554"/>
          </a:xfrm>
          <a:prstGeom prst="rect">
            <a:avLst/>
          </a:prstGeom>
          <a:noFill/>
        </p:spPr>
        <p:txBody>
          <a:bodyPr wrap="square" rtlCol="0">
            <a:spAutoFit/>
          </a:bodyPr>
          <a:lstStyle/>
          <a:p>
            <a:pPr algn="ctr"/>
            <a:r>
              <a:rPr lang="fr-FR" sz="1600" b="1" dirty="0" err="1"/>
              <a:t>ApplicationName</a:t>
            </a:r>
            <a:endParaRPr lang="fr-FR" sz="1600" b="1" dirty="0"/>
          </a:p>
        </p:txBody>
      </p:sp>
    </p:spTree>
    <p:extLst>
      <p:ext uri="{BB962C8B-B14F-4D97-AF65-F5344CB8AC3E}">
        <p14:creationId xmlns:p14="http://schemas.microsoft.com/office/powerpoint/2010/main" val="34735420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17376</TotalTime>
  <Words>4442</Words>
  <Application>Microsoft Office PowerPoint</Application>
  <PresentationFormat>Widescreen</PresentationFormat>
  <Paragraphs>912</Paragraphs>
  <Slides>18</Slides>
  <Notes>13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18</vt:i4>
      </vt:variant>
    </vt:vector>
  </HeadingPairs>
  <TitlesOfParts>
    <vt:vector size="31" baseType="lpstr">
      <vt:lpstr>Arial</vt:lpstr>
      <vt:lpstr>Arial Black</vt:lpstr>
      <vt:lpstr>Bahnschrift Light</vt:lpstr>
      <vt:lpstr>Calibri</vt:lpstr>
      <vt:lpstr>Corbel</vt:lpstr>
      <vt:lpstr>Courier New</vt:lpstr>
      <vt:lpstr>Gotham Book</vt:lpstr>
      <vt:lpstr>Gotham Light</vt:lpstr>
      <vt:lpstr>Times New Roman</vt:lpstr>
      <vt:lpstr>Trebuchet MS</vt:lpstr>
      <vt:lpstr>Webdings</vt:lpstr>
      <vt:lpstr>Wingdings</vt:lpstr>
      <vt:lpstr>1_Office Theme</vt:lpstr>
      <vt:lpstr>PowerPoint Presentation</vt:lpstr>
      <vt:lpstr>Agenda</vt:lpstr>
      <vt:lpstr>The Application Intelligence Platform: A $100m engine</vt:lpstr>
      <vt:lpstr>CAST: Verification of CISQ’s Standards</vt:lpstr>
      <vt:lpstr>CISQ focuses on the software flaws that matter</vt:lpstr>
      <vt:lpstr>Overview of CAST Quality Model</vt:lpstr>
      <vt:lpstr>Computation of score 1 to 4</vt:lpstr>
      <vt:lpstr>Agenda</vt:lpstr>
      <vt:lpstr>Context &amp; Objectives</vt:lpstr>
      <vt:lpstr>Executive Summary</vt:lpstr>
      <vt:lpstr>Risk Drivers analysis</vt:lpstr>
      <vt:lpstr>Technical Debt</vt:lpstr>
      <vt:lpstr>Maintenability Cost</vt:lpstr>
      <vt:lpstr>Potential Points of failures: Propagated Risk Index</vt:lpstr>
      <vt:lpstr>Potential Points of failures: Transaction Risk Index</vt:lpstr>
      <vt:lpstr>Agenda</vt:lpstr>
      <vt:lpstr>Proposed remediation plan</vt:lpstr>
      <vt:lpstr>Technical finding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Kevin Furet</cp:lastModifiedBy>
  <cp:revision>674</cp:revision>
  <dcterms:created xsi:type="dcterms:W3CDTF">2016-10-16T15:51:34Z</dcterms:created>
  <dcterms:modified xsi:type="dcterms:W3CDTF">2018-08-28T22:03:38Z</dcterms:modified>
</cp:coreProperties>
</file>