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4"/>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17" r:id="rId72"/>
    <p:sldId id="318" r:id="rId7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6" d="100"/>
          <a:sy n="116" d="100"/>
        </p:scale>
        <p:origin x="58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ser>
        <c:dLbls>
          <c:showLegendKey val="0"/>
          <c:showVal val="0"/>
          <c:showCatName val="0"/>
          <c:showSerName val="0"/>
          <c:showPercent val="0"/>
          <c:showBubbleSize val="0"/>
        </c:dLbls>
        <c:marker val="1"/>
        <c:smooth val="0"/>
        <c:axId val="427965272"/>
        <c:axId val="427959784"/>
      </c:lineChart>
      <c:catAx>
        <c:axId val="427965272"/>
        <c:scaling>
          <c:orientation val="minMax"/>
        </c:scaling>
        <c:delete val="0"/>
        <c:axPos val="b"/>
        <c:numFmt formatCode="m/d/yyyy" sourceLinked="1"/>
        <c:majorTickMark val="out"/>
        <c:minorTickMark val="none"/>
        <c:tickLblPos val="nextTo"/>
        <c:crossAx val="427959784"/>
        <c:crosses val="autoZero"/>
        <c:auto val="0"/>
        <c:lblAlgn val="ctr"/>
        <c:lblOffset val="100"/>
        <c:noMultiLvlLbl val="1"/>
      </c:catAx>
      <c:valAx>
        <c:axId val="427959784"/>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427965272"/>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427961744"/>
        <c:axId val="427966056"/>
      </c:radarChart>
      <c:catAx>
        <c:axId val="427961744"/>
        <c:scaling>
          <c:orientation val="minMax"/>
        </c:scaling>
        <c:delete val="0"/>
        <c:axPos val="b"/>
        <c:majorGridlines/>
        <c:numFmt formatCode="General" sourceLinked="1"/>
        <c:majorTickMark val="out"/>
        <c:minorTickMark val="none"/>
        <c:tickLblPos val="nextTo"/>
        <c:crossAx val="427966056"/>
        <c:crosses val="autoZero"/>
        <c:auto val="1"/>
        <c:lblAlgn val="ctr"/>
        <c:lblOffset val="100"/>
        <c:noMultiLvlLbl val="0"/>
      </c:catAx>
      <c:valAx>
        <c:axId val="427966056"/>
        <c:scaling>
          <c:orientation val="minMax"/>
          <c:max val="4"/>
          <c:min val="0"/>
        </c:scaling>
        <c:delete val="0"/>
        <c:axPos val="l"/>
        <c:majorGridlines/>
        <c:numFmt formatCode="General" sourceLinked="1"/>
        <c:majorTickMark val="cross"/>
        <c:minorTickMark val="none"/>
        <c:tickLblPos val="nextTo"/>
        <c:crossAx val="427961744"/>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217046768"/>
        <c:axId val="217050296"/>
      </c:radarChart>
      <c:catAx>
        <c:axId val="217046768"/>
        <c:scaling>
          <c:orientation val="minMax"/>
        </c:scaling>
        <c:delete val="0"/>
        <c:axPos val="b"/>
        <c:majorGridlines/>
        <c:numFmt formatCode="General" sourceLinked="1"/>
        <c:majorTickMark val="out"/>
        <c:minorTickMark val="none"/>
        <c:tickLblPos val="nextTo"/>
        <c:crossAx val="217050296"/>
        <c:crosses val="autoZero"/>
        <c:auto val="1"/>
        <c:lblAlgn val="ctr"/>
        <c:lblOffset val="100"/>
        <c:noMultiLvlLbl val="0"/>
      </c:catAx>
      <c:valAx>
        <c:axId val="217050296"/>
        <c:scaling>
          <c:orientation val="minMax"/>
          <c:max val="4"/>
          <c:min val="0"/>
        </c:scaling>
        <c:delete val="0"/>
        <c:axPos val="l"/>
        <c:majorGridlines/>
        <c:numFmt formatCode="General" sourceLinked="1"/>
        <c:majorTickMark val="cross"/>
        <c:minorTickMark val="none"/>
        <c:tickLblPos val="nextTo"/>
        <c:crossAx val="21704676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52821360"/>
        <c:axId val="352821752"/>
      </c:radarChart>
      <c:catAx>
        <c:axId val="352821360"/>
        <c:scaling>
          <c:orientation val="minMax"/>
        </c:scaling>
        <c:delete val="0"/>
        <c:axPos val="b"/>
        <c:majorGridlines/>
        <c:numFmt formatCode="General" sourceLinked="1"/>
        <c:majorTickMark val="out"/>
        <c:minorTickMark val="none"/>
        <c:tickLblPos val="nextTo"/>
        <c:crossAx val="352821752"/>
        <c:crosses val="autoZero"/>
        <c:auto val="1"/>
        <c:lblAlgn val="ctr"/>
        <c:lblOffset val="100"/>
        <c:noMultiLvlLbl val="0"/>
      </c:catAx>
      <c:valAx>
        <c:axId val="352821752"/>
        <c:scaling>
          <c:orientation val="minMax"/>
          <c:max val="4"/>
          <c:min val="0"/>
        </c:scaling>
        <c:delete val="0"/>
        <c:axPos val="l"/>
        <c:majorGridlines/>
        <c:numFmt formatCode="General" sourceLinked="1"/>
        <c:majorTickMark val="cross"/>
        <c:minorTickMark val="none"/>
        <c:tickLblPos val="nextTo"/>
        <c:crossAx val="352821360"/>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244999568"/>
        <c:axId val="427971936"/>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427972720"/>
        <c:axId val="427970760"/>
      </c:lineChart>
      <c:catAx>
        <c:axId val="244999568"/>
        <c:scaling>
          <c:orientation val="minMax"/>
        </c:scaling>
        <c:delete val="0"/>
        <c:axPos val="b"/>
        <c:numFmt formatCode="m/d/yyyy" sourceLinked="1"/>
        <c:majorTickMark val="out"/>
        <c:minorTickMark val="none"/>
        <c:tickLblPos val="nextTo"/>
        <c:spPr>
          <a:ln w="12700" cmpd="sng"/>
        </c:spPr>
        <c:crossAx val="427971936"/>
        <c:crosses val="autoZero"/>
        <c:auto val="0"/>
        <c:lblAlgn val="ctr"/>
        <c:lblOffset val="100"/>
        <c:noMultiLvlLbl val="1"/>
      </c:catAx>
      <c:valAx>
        <c:axId val="427971936"/>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244999568"/>
        <c:crosses val="autoZero"/>
        <c:crossBetween val="midCat"/>
        <c:majorUnit val="0.5"/>
      </c:valAx>
      <c:valAx>
        <c:axId val="427970760"/>
        <c:scaling>
          <c:orientation val="minMax"/>
        </c:scaling>
        <c:delete val="0"/>
        <c:axPos val="r"/>
        <c:numFmt formatCode="General" sourceLinked="1"/>
        <c:majorTickMark val="out"/>
        <c:minorTickMark val="none"/>
        <c:tickLblPos val="nextTo"/>
        <c:crossAx val="427972720"/>
        <c:crosses val="max"/>
        <c:crossBetween val="between"/>
      </c:valAx>
      <c:dateAx>
        <c:axId val="427972720"/>
        <c:scaling>
          <c:orientation val="minMax"/>
        </c:scaling>
        <c:delete val="1"/>
        <c:axPos val="b"/>
        <c:numFmt formatCode="m/d/yyyy" sourceLinked="1"/>
        <c:majorTickMark val="out"/>
        <c:minorTickMark val="none"/>
        <c:tickLblPos val="none"/>
        <c:crossAx val="427970760"/>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427971152"/>
        <c:axId val="42797232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427973504"/>
        <c:axId val="427973896"/>
      </c:lineChart>
      <c:catAx>
        <c:axId val="427971152"/>
        <c:scaling>
          <c:orientation val="minMax"/>
        </c:scaling>
        <c:delete val="0"/>
        <c:axPos val="b"/>
        <c:numFmt formatCode="m/d/yyyy" sourceLinked="1"/>
        <c:majorTickMark val="out"/>
        <c:minorTickMark val="none"/>
        <c:tickLblPos val="nextTo"/>
        <c:crossAx val="427972328"/>
        <c:crosses val="autoZero"/>
        <c:auto val="0"/>
        <c:lblAlgn val="ctr"/>
        <c:lblOffset val="100"/>
        <c:noMultiLvlLbl val="1"/>
      </c:catAx>
      <c:valAx>
        <c:axId val="42797232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427971152"/>
        <c:crosses val="autoZero"/>
        <c:crossBetween val="midCat"/>
        <c:majorUnit val="0.5"/>
      </c:valAx>
      <c:valAx>
        <c:axId val="427973896"/>
        <c:scaling>
          <c:orientation val="minMax"/>
        </c:scaling>
        <c:delete val="0"/>
        <c:axPos val="r"/>
        <c:numFmt formatCode="General" sourceLinked="1"/>
        <c:majorTickMark val="out"/>
        <c:minorTickMark val="none"/>
        <c:tickLblPos val="nextTo"/>
        <c:crossAx val="427973504"/>
        <c:crosses val="max"/>
        <c:crossBetween val="between"/>
      </c:valAx>
      <c:dateAx>
        <c:axId val="427973504"/>
        <c:scaling>
          <c:orientation val="minMax"/>
        </c:scaling>
        <c:delete val="1"/>
        <c:axPos val="b"/>
        <c:numFmt formatCode="m/d/yyyy" sourceLinked="1"/>
        <c:majorTickMark val="out"/>
        <c:minorTickMark val="none"/>
        <c:tickLblPos val="none"/>
        <c:crossAx val="42797389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427969584"/>
        <c:axId val="427968408"/>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427968800"/>
        <c:axId val="427958608"/>
      </c:lineChart>
      <c:catAx>
        <c:axId val="427969584"/>
        <c:scaling>
          <c:orientation val="minMax"/>
        </c:scaling>
        <c:delete val="0"/>
        <c:axPos val="b"/>
        <c:numFmt formatCode="m/d/yyyy" sourceLinked="1"/>
        <c:majorTickMark val="out"/>
        <c:minorTickMark val="none"/>
        <c:tickLblPos val="low"/>
        <c:spPr>
          <a:ln w="12700">
            <a:solidFill>
              <a:prstClr val="white">
                <a:lumMod val="50000"/>
              </a:prstClr>
            </a:solidFill>
          </a:ln>
        </c:spPr>
        <c:crossAx val="427968408"/>
        <c:crosses val="autoZero"/>
        <c:auto val="0"/>
        <c:lblAlgn val="ctr"/>
        <c:lblOffset val="100"/>
        <c:noMultiLvlLbl val="1"/>
      </c:catAx>
      <c:valAx>
        <c:axId val="427968408"/>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27969584"/>
        <c:crosses val="autoZero"/>
        <c:crossBetween val="between"/>
      </c:valAx>
      <c:valAx>
        <c:axId val="427958608"/>
        <c:scaling>
          <c:orientation val="minMax"/>
          <c:min val="0"/>
        </c:scaling>
        <c:delete val="0"/>
        <c:axPos val="r"/>
        <c:numFmt formatCode="#,##0" sourceLinked="1"/>
        <c:majorTickMark val="out"/>
        <c:minorTickMark val="none"/>
        <c:tickLblPos val="nextTo"/>
        <c:crossAx val="427968800"/>
        <c:crosses val="max"/>
        <c:crossBetween val="between"/>
      </c:valAx>
      <c:dateAx>
        <c:axId val="427968800"/>
        <c:scaling>
          <c:orientation val="minMax"/>
        </c:scaling>
        <c:delete val="1"/>
        <c:axPos val="b"/>
        <c:numFmt formatCode="m/d/yyyy" sourceLinked="1"/>
        <c:majorTickMark val="out"/>
        <c:minorTickMark val="none"/>
        <c:tickLblPos val="none"/>
        <c:crossAx val="427958608"/>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427969976"/>
        <c:axId val="427960176"/>
      </c:bubbleChart>
      <c:valAx>
        <c:axId val="427969976"/>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427960176"/>
        <c:crosses val="autoZero"/>
        <c:crossBetween val="midCat"/>
        <c:minorUnit val="0.25"/>
      </c:valAx>
      <c:valAx>
        <c:axId val="427960176"/>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427969976"/>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427961352"/>
        <c:axId val="427959392"/>
      </c:lineChart>
      <c:catAx>
        <c:axId val="427961352"/>
        <c:scaling>
          <c:orientation val="minMax"/>
        </c:scaling>
        <c:delete val="0"/>
        <c:axPos val="b"/>
        <c:numFmt formatCode="General" sourceLinked="0"/>
        <c:majorTickMark val="out"/>
        <c:minorTickMark val="none"/>
        <c:tickLblPos val="nextTo"/>
        <c:crossAx val="427959392"/>
        <c:crosses val="autoZero"/>
        <c:auto val="1"/>
        <c:lblAlgn val="ctr"/>
        <c:lblOffset val="100"/>
        <c:noMultiLvlLbl val="0"/>
      </c:catAx>
      <c:valAx>
        <c:axId val="427959392"/>
        <c:scaling>
          <c:orientation val="minMax"/>
          <c:min val="0"/>
        </c:scaling>
        <c:delete val="0"/>
        <c:axPos val="l"/>
        <c:majorGridlines/>
        <c:numFmt formatCode="General" sourceLinked="1"/>
        <c:majorTickMark val="out"/>
        <c:minorTickMark val="none"/>
        <c:tickLblPos val="nextTo"/>
        <c:crossAx val="427961352"/>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427958216"/>
        <c:axId val="427964880"/>
      </c:lineChart>
      <c:catAx>
        <c:axId val="427958216"/>
        <c:scaling>
          <c:orientation val="minMax"/>
        </c:scaling>
        <c:delete val="0"/>
        <c:axPos val="b"/>
        <c:numFmt formatCode="General" sourceLinked="0"/>
        <c:majorTickMark val="out"/>
        <c:minorTickMark val="none"/>
        <c:tickLblPos val="nextTo"/>
        <c:crossAx val="427964880"/>
        <c:crosses val="autoZero"/>
        <c:auto val="1"/>
        <c:lblAlgn val="ctr"/>
        <c:lblOffset val="100"/>
        <c:noMultiLvlLbl val="0"/>
      </c:catAx>
      <c:valAx>
        <c:axId val="427964880"/>
        <c:scaling>
          <c:orientation val="minMax"/>
          <c:min val="0"/>
        </c:scaling>
        <c:delete val="0"/>
        <c:axPos val="l"/>
        <c:majorGridlines/>
        <c:numFmt formatCode="General" sourceLinked="1"/>
        <c:majorTickMark val="out"/>
        <c:minorTickMark val="none"/>
        <c:tickLblPos val="nextTo"/>
        <c:crossAx val="42795821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29/11/2016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29/11/2016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smtClean="0"/>
              <a:t>(</a:t>
            </a:r>
            <a:r>
              <a:rPr lang="fr-FR" sz="1400" dirty="0" err="1" smtClean="0"/>
              <a:t>can</a:t>
            </a:r>
            <a:r>
              <a:rPr lang="fr-FR" sz="1400" dirty="0" smtClean="0"/>
              <a:t> </a:t>
            </a:r>
            <a:r>
              <a:rPr lang="fr-FR" sz="1400" dirty="0" err="1" smtClean="0"/>
              <a:t>be</a:t>
            </a:r>
            <a:r>
              <a:rPr lang="fr-FR" sz="1400" dirty="0" smtClean="0"/>
              <a:t> a business </a:t>
            </a:r>
            <a:r>
              <a:rPr lang="fr-FR" sz="1400" dirty="0" err="1" smtClean="0"/>
              <a:t>criterion</a:t>
            </a:r>
            <a:r>
              <a:rPr lang="fr-FR" sz="1400" dirty="0" smtClean="0"/>
              <a:t>, </a:t>
            </a:r>
            <a:r>
              <a:rPr lang="fr-FR" sz="1400" dirty="0" err="1" smtClean="0"/>
              <a:t>technical</a:t>
            </a:r>
            <a:r>
              <a:rPr lang="fr-FR" sz="1400" dirty="0" smtClean="0"/>
              <a:t> </a:t>
            </a:r>
            <a:r>
              <a:rPr lang="fr-FR" sz="1400" dirty="0" err="1" smtClean="0"/>
              <a:t>criterion</a:t>
            </a:r>
            <a:r>
              <a:rPr lang="fr-FR" sz="1400" dirty="0" smtClean="0"/>
              <a:t> or </a:t>
            </a:r>
            <a:r>
              <a:rPr lang="fr-FR" sz="1400" dirty="0" err="1" smtClean="0"/>
              <a:t>quality</a:t>
            </a:r>
            <a:r>
              <a:rPr lang="fr-FR" sz="1400" dirty="0" smtClean="0"/>
              <a:t> </a:t>
            </a:r>
            <a:r>
              <a:rPr lang="fr-FR" sz="1400" dirty="0" err="1" smtClean="0"/>
              <a:t>rule</a:t>
            </a:r>
            <a:r>
              <a:rPr lang="fr-FR" sz="1400" dirty="0" smtClean="0"/>
              <a:t>)</a:t>
            </a:r>
          </a:p>
          <a:p>
            <a:r>
              <a:rPr lang="fr-FR" sz="1400" b="1" dirty="0" smtClean="0"/>
              <a:t>SNAPSHOT</a:t>
            </a:r>
            <a:r>
              <a:rPr lang="fr-FR" sz="1400" dirty="0" smtClean="0"/>
              <a:t> = CURRENT | PREVIOUS (by default CURRENT)</a:t>
            </a:r>
            <a:endParaRPr lang="fr-FR" sz="1400" dirty="0"/>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Result</a:t>
            </a:r>
            <a:r>
              <a:rPr lang="fr-FR" dirty="0" smtClean="0"/>
              <a:t> for </a:t>
            </a:r>
            <a:r>
              <a:rPr lang="fr-FR" dirty="0"/>
              <a:t>a </a:t>
            </a:r>
            <a:r>
              <a:rPr lang="fr-FR" dirty="0" err="1" smtClean="0"/>
              <a:t>metric</a:t>
            </a:r>
            <a:r>
              <a:rPr lang="fr-FR" dirty="0" smtClean="0"/>
              <a:t> id</a:t>
            </a:r>
            <a:endParaRPr lang="fr-FR" dirty="0"/>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APPLICATION_METRIC</a:t>
            </a:r>
            <a:endParaRPr lang="fr-FR" sz="1800" dirty="0"/>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smtClean="0"/>
              <a:t>Quality</a:t>
            </a:r>
            <a:r>
              <a:rPr lang="fr-FR" sz="1400" dirty="0" smtClean="0"/>
              <a:t> </a:t>
            </a:r>
            <a:r>
              <a:rPr lang="fr-FR" sz="1400" dirty="0" err="1" smtClean="0"/>
              <a:t>Rule</a:t>
            </a:r>
            <a:r>
              <a:rPr lang="fr-FR" sz="1400" dirty="0" smtClean="0"/>
              <a:t> Id or </a:t>
            </a:r>
            <a:r>
              <a:rPr lang="fr-FR" sz="1400" dirty="0" err="1" smtClean="0"/>
              <a:t>Technical</a:t>
            </a:r>
            <a:r>
              <a:rPr lang="fr-FR" sz="1400" dirty="0" smtClean="0"/>
              <a:t> </a:t>
            </a:r>
            <a:r>
              <a:rPr lang="fr-FR" sz="1400" dirty="0" err="1" smtClean="0"/>
              <a:t>criterion</a:t>
            </a:r>
            <a:r>
              <a:rPr lang="fr-FR" sz="1400" dirty="0" smtClean="0"/>
              <a:t> ID or Business </a:t>
            </a:r>
            <a:r>
              <a:rPr lang="fr-FR" sz="1400" dirty="0" err="1" smtClean="0"/>
              <a:t>Criterion</a:t>
            </a:r>
            <a:r>
              <a:rPr lang="fr-FR" sz="1400" dirty="0" smtClean="0"/>
              <a:t> ID</a:t>
            </a:r>
          </a:p>
          <a:p>
            <a:r>
              <a:rPr lang="fr-FR" sz="1400" dirty="0" smtClean="0"/>
              <a:t>Or </a:t>
            </a:r>
            <a:r>
              <a:rPr lang="fr-FR" sz="1400" b="1" dirty="0" smtClean="0"/>
              <a:t>SZID</a:t>
            </a:r>
            <a:r>
              <a:rPr lang="fr-FR" sz="1400" dirty="0" smtClean="0"/>
              <a:t> = </a:t>
            </a:r>
            <a:r>
              <a:rPr lang="fr-FR" sz="1400" dirty="0" err="1"/>
              <a:t>S</a:t>
            </a:r>
            <a:r>
              <a:rPr lang="fr-FR" sz="1400" dirty="0" err="1" smtClean="0"/>
              <a:t>izing</a:t>
            </a:r>
            <a:r>
              <a:rPr lang="fr-FR" sz="1400" dirty="0" smtClean="0"/>
              <a:t> </a:t>
            </a:r>
            <a:r>
              <a:rPr lang="fr-FR" sz="1400" dirty="0" err="1" smtClean="0"/>
              <a:t>Measure</a:t>
            </a:r>
            <a:r>
              <a:rPr lang="fr-FR" sz="1400" dirty="0" smtClean="0"/>
              <a:t> Id</a:t>
            </a:r>
          </a:p>
          <a:p>
            <a:r>
              <a:rPr lang="fr-FR" sz="1400" dirty="0" smtClean="0"/>
              <a:t>Or </a:t>
            </a:r>
            <a:r>
              <a:rPr lang="fr-FR" sz="1400" b="1" dirty="0" smtClean="0"/>
              <a:t>BFID</a:t>
            </a:r>
            <a:r>
              <a:rPr lang="fr-FR" sz="1400" dirty="0" smtClean="0"/>
              <a:t> = Background </a:t>
            </a:r>
            <a:r>
              <a:rPr lang="fr-FR" sz="1400" dirty="0" err="1" smtClean="0"/>
              <a:t>fact</a:t>
            </a:r>
            <a:r>
              <a:rPr lang="fr-FR" sz="1400" dirty="0" smtClean="0"/>
              <a:t> Id</a:t>
            </a:r>
          </a:p>
          <a:p>
            <a:r>
              <a:rPr lang="fr-FR" sz="1400" b="1" dirty="0" smtClean="0"/>
              <a:t>SNAPSHOT</a:t>
            </a:r>
            <a:r>
              <a:rPr lang="fr-FR" sz="1400" dirty="0" smtClean="0"/>
              <a:t> = CURRENT | PREVIOUS (by default CURRENT)</a:t>
            </a:r>
          </a:p>
          <a:p>
            <a:r>
              <a:rPr lang="fr-FR" sz="1400" b="1" dirty="0" smtClean="0"/>
              <a:t>FORMAT</a:t>
            </a:r>
            <a:r>
              <a:rPr lang="fr-FR" sz="1400" dirty="0" smtClean="0"/>
              <a:t> = N0 | N1 | N2 | … (for SZID or BFID)</a:t>
            </a:r>
            <a:endParaRPr lang="fr-FR" sz="1400" dirty="0"/>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MetricId</a:t>
            </a:r>
            <a:r>
              <a:rPr lang="fr-FR" dirty="0" smtClean="0"/>
              <a:t> </a:t>
            </a:r>
            <a:r>
              <a:rPr lang="fr-FR" dirty="0" err="1" smtClean="0"/>
              <a:t>Resuls</a:t>
            </a:r>
            <a:endParaRPr lang="fr-FR" dirty="0"/>
          </a:p>
        </p:txBody>
      </p:sp>
    </p:spTree>
    <p:extLst>
      <p:ext uri="{BB962C8B-B14F-4D97-AF65-F5344CB8AC3E}">
        <p14:creationId xmlns:p14="http://schemas.microsoft.com/office/powerpoint/2010/main" val="413064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Total </a:t>
            </a:r>
            <a:r>
              <a:rPr lang="fr-FR" sz="1800" dirty="0" err="1" smtClean="0"/>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a:t>
            </a:r>
            <a:r>
              <a:rPr lang="fr-FR" sz="1800" dirty="0" err="1" smtClean="0"/>
              <a:t>Failed</a:t>
            </a:r>
            <a:r>
              <a:rPr lang="fr-FR" sz="1800" dirty="0" smtClean="0"/>
              <a:t> </a:t>
            </a:r>
            <a:r>
              <a:rPr lang="fr-FR" sz="1800" dirty="0" err="1" smtClean="0"/>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smtClean="0"/>
              <a:t>Rule</a:t>
            </a:r>
            <a:r>
              <a:rPr lang="fr-FR" sz="1600" dirty="0" smtClean="0"/>
              <a:t> </a:t>
            </a:r>
            <a:r>
              <a:rPr lang="fr-FR" sz="1600" dirty="0" err="1" smtClean="0"/>
              <a:t>Failed</a:t>
            </a:r>
            <a:r>
              <a:rPr lang="fr-FR" sz="1600" dirty="0" smtClean="0"/>
              <a:t> </a:t>
            </a:r>
            <a:r>
              <a:rPr lang="fr-FR" sz="1600" dirty="0" err="1" smtClean="0"/>
              <a:t>checks</a:t>
            </a:r>
            <a:r>
              <a:rPr lang="fr-FR" sz="1600" dirty="0" smtClean="0"/>
              <a:t> on Total </a:t>
            </a:r>
            <a:r>
              <a:rPr lang="fr-FR" sz="1600" dirty="0" err="1" smtClean="0"/>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a:t>9</a:t>
            </a:r>
            <a:r>
              <a:rPr lang="fr-FR" dirty="0" smtClean="0"/>
              <a:t>]</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[10]</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smtClean="0"/>
              <a:t>QID=60017|66031|7126 : </a:t>
            </a:r>
            <a:r>
              <a:rPr lang="fr-FR" sz="1400" dirty="0" err="1" smtClean="0"/>
              <a:t>list</a:t>
            </a:r>
            <a:r>
              <a:rPr lang="fr-FR" sz="1400" dirty="0" smtClean="0"/>
              <a:t> BC, TC or QR </a:t>
            </a:r>
            <a:r>
              <a:rPr lang="fr-FR" sz="1400" dirty="0" err="1" smtClean="0"/>
              <a:t>metric</a:t>
            </a:r>
            <a:r>
              <a:rPr lang="fr-FR" sz="1400" dirty="0" smtClean="0"/>
              <a:t> id </a:t>
            </a:r>
            <a:r>
              <a:rPr lang="fr-FR" sz="1400" dirty="0" err="1" smtClean="0"/>
              <a:t>separated</a:t>
            </a:r>
            <a:r>
              <a:rPr lang="fr-FR" sz="1400" dirty="0" smtClean="0"/>
              <a:t> by | (max 10)</a:t>
            </a:r>
          </a:p>
          <a:p>
            <a:r>
              <a:rPr lang="fr-FR" sz="1400" dirty="0" smtClean="0"/>
              <a:t>Or SID=10151|67211 : </a:t>
            </a:r>
            <a:r>
              <a:rPr lang="fr-FR" sz="1400" dirty="0" err="1" smtClean="0"/>
              <a:t>list</a:t>
            </a:r>
            <a:r>
              <a:rPr lang="fr-FR" sz="1400" dirty="0" smtClean="0"/>
              <a:t> of </a:t>
            </a:r>
            <a:r>
              <a:rPr lang="fr-FR" sz="1400" dirty="0" err="1" smtClean="0"/>
              <a:t>sizing</a:t>
            </a:r>
            <a:r>
              <a:rPr lang="fr-FR" sz="1400" dirty="0" smtClean="0"/>
              <a:t> </a:t>
            </a:r>
            <a:r>
              <a:rPr lang="fr-FR" sz="1400" dirty="0" err="1" smtClean="0"/>
              <a:t>measures</a:t>
            </a:r>
            <a:r>
              <a:rPr lang="fr-FR" sz="1400" dirty="0" smtClean="0"/>
              <a:t> id </a:t>
            </a:r>
            <a:r>
              <a:rPr lang="fr-FR" sz="1400" dirty="0" err="1" smtClean="0"/>
              <a:t>separated</a:t>
            </a:r>
            <a:r>
              <a:rPr lang="fr-FR" sz="1400" dirty="0" smtClean="0"/>
              <a:t> by | (max 10)</a:t>
            </a:r>
          </a:p>
          <a:p>
            <a:r>
              <a:rPr lang="fr-FR" sz="1400" dirty="0"/>
              <a:t>Or </a:t>
            </a:r>
            <a:r>
              <a:rPr lang="fr-FR" sz="1400" dirty="0" smtClean="0"/>
              <a:t>BID=66061|66062 </a:t>
            </a:r>
            <a:r>
              <a:rPr lang="fr-FR" sz="1400" dirty="0"/>
              <a:t>: </a:t>
            </a:r>
            <a:r>
              <a:rPr lang="fr-FR" sz="1400" dirty="0" err="1"/>
              <a:t>list</a:t>
            </a:r>
            <a:r>
              <a:rPr lang="fr-FR" sz="1400" dirty="0"/>
              <a:t> of </a:t>
            </a:r>
            <a:r>
              <a:rPr lang="fr-FR" sz="1400" dirty="0" smtClean="0"/>
              <a:t>background </a:t>
            </a:r>
            <a:r>
              <a:rPr lang="fr-FR" sz="1400" dirty="0" err="1" smtClean="0"/>
              <a:t>facts</a:t>
            </a:r>
            <a:r>
              <a:rPr lang="fr-FR" sz="1400" dirty="0" smtClean="0"/>
              <a:t> </a:t>
            </a:r>
            <a:r>
              <a:rPr lang="fr-FR" sz="1400" dirty="0"/>
              <a:t>id </a:t>
            </a:r>
            <a:r>
              <a:rPr lang="fr-FR" sz="1400" dirty="0" err="1"/>
              <a:t>separated</a:t>
            </a:r>
            <a:r>
              <a:rPr lang="fr-FR" sz="1400" dirty="0"/>
              <a:t> by | (max 10</a:t>
            </a:r>
            <a:r>
              <a:rPr lang="fr-FR" sz="1400" dirty="0" smtClean="0"/>
              <a:t>)</a:t>
            </a:r>
            <a:endParaRPr lang="fr-FR" sz="1400" dirty="0"/>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[11]</a:t>
            </a:r>
            <a:endParaRPr lang="fr-FR" dirty="0"/>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Quality</a:t>
            </a:r>
            <a:r>
              <a:rPr lang="fr-FR" dirty="0" smtClean="0"/>
              <a:t> </a:t>
            </a:r>
            <a:r>
              <a:rPr lang="fr-FR" dirty="0" err="1" smtClean="0"/>
              <a:t>Indicator</a:t>
            </a:r>
            <a:r>
              <a:rPr lang="fr-FR" dirty="0" smtClean="0"/>
              <a:t> Radar</a:t>
            </a:r>
            <a:endParaRPr lang="fr-FR" dirty="0"/>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smtClean="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smtClean="0"/>
              <a:t>ID=</a:t>
            </a:r>
            <a:r>
              <a:rPr lang="fr-FR" dirty="0" err="1" smtClean="0"/>
              <a:t>list</a:t>
            </a:r>
            <a:r>
              <a:rPr lang="fr-FR" dirty="0" smtClean="0"/>
              <a:t> of </a:t>
            </a:r>
            <a:r>
              <a:rPr lang="fr-FR" dirty="0" err="1" smtClean="0"/>
              <a:t>metric</a:t>
            </a:r>
            <a:r>
              <a:rPr lang="fr-FR" dirty="0" smtClean="0"/>
              <a:t> id (BC, TC or QR) </a:t>
            </a:r>
            <a:r>
              <a:rPr lang="fr-FR" dirty="0" err="1" smtClean="0"/>
              <a:t>separated</a:t>
            </a:r>
            <a:r>
              <a:rPr lang="fr-FR" dirty="0" smtClean="0"/>
              <a:t> by ‘|’, for </a:t>
            </a:r>
            <a:r>
              <a:rPr lang="fr-FR" dirty="0" err="1" smtClean="0"/>
              <a:t>example</a:t>
            </a:r>
            <a:r>
              <a:rPr lang="fr-FR" dirty="0"/>
              <a:t> </a:t>
            </a:r>
            <a:r>
              <a:rPr lang="fr-FR" dirty="0" smtClean="0"/>
              <a:t>ID=ID=60017|60016|66031|61007|7156|3566</a:t>
            </a:r>
          </a:p>
          <a:p>
            <a:r>
              <a:rPr lang="fr-FR" dirty="0" smtClean="0"/>
              <a:t>SNAPSHOT=CURRENT or PREVIOUS or BOTH</a:t>
            </a:r>
            <a:endParaRPr lang="fr-FR" dirty="0"/>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47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67</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a:t>
            </a:r>
            <a:r>
              <a:rPr lang="fr-FR" sz="1800" dirty="0" err="1" smtClean="0"/>
              <a:t>Metric</a:t>
            </a:r>
            <a:r>
              <a:rPr lang="fr-FR" sz="1800" dirty="0" smtClean="0"/>
              <a:t> Id by </a:t>
            </a:r>
            <a:r>
              <a:rPr lang="fr-FR" sz="1800" dirty="0" err="1" smtClean="0"/>
              <a:t>column</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TABLE_METRIC_ID_COL</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COL;QID=60017|60014,SID=10151|67010,BID=66061,LEVEL=APPLICATION,SNAPSHOT=BOTH,VARIATION=BOTH"/>
          <p:cNvGraphicFramePr>
            <a:graphicFrameLocks noGrp="1"/>
          </p:cNvGraphicFramePr>
          <p:nvPr>
            <p:extLst>
              <p:ext uri="{D42A27DB-BD31-4B8C-83A1-F6EECF244321}">
                <p14:modId xmlns:p14="http://schemas.microsoft.com/office/powerpoint/2010/main" val="4273687864"/>
              </p:ext>
            </p:extLst>
          </p:nvPr>
        </p:nvGraphicFramePr>
        <p:xfrm>
          <a:off x="1074640" y="37214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QID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SID</a:t>
            </a:r>
            <a:r>
              <a:rPr lang="en-US" sz="1200" dirty="0" smtClean="0"/>
              <a:t> : </a:t>
            </a:r>
            <a:r>
              <a:rPr lang="en-US" sz="1200" dirty="0"/>
              <a:t>list of </a:t>
            </a:r>
            <a:r>
              <a:rPr lang="en-US" sz="1200" dirty="0" smtClean="0"/>
              <a:t>Sizing measures </a:t>
            </a:r>
            <a:r>
              <a:rPr lang="en-US" sz="1200" dirty="0"/>
              <a:t>separated by |</a:t>
            </a:r>
          </a:p>
          <a:p>
            <a:r>
              <a:rPr lang="en-US" sz="1200" dirty="0" smtClean="0"/>
              <a:t>- </a:t>
            </a:r>
            <a:r>
              <a:rPr lang="en-US" sz="1200" b="1" dirty="0" smtClean="0"/>
              <a:t>BID</a:t>
            </a:r>
            <a:r>
              <a:rPr lang="en-US" sz="1200" dirty="0" smtClean="0"/>
              <a:t> : </a:t>
            </a:r>
            <a:r>
              <a:rPr lang="en-US" sz="1200" dirty="0"/>
              <a:t>list of </a:t>
            </a:r>
            <a:r>
              <a:rPr lang="en-US" sz="1200" dirty="0" smtClean="0"/>
              <a:t>Background facts </a:t>
            </a:r>
            <a:r>
              <a:rPr lang="en-US" sz="1200" dirty="0"/>
              <a:t>separated by |</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r>
              <a:rPr lang="en-US" sz="1200" dirty="0" smtClean="0"/>
              <a:t>- </a:t>
            </a:r>
            <a:r>
              <a:rPr lang="en-US" sz="1200" b="1" dirty="0" smtClean="0"/>
              <a:t>VARIATION</a:t>
            </a:r>
            <a:r>
              <a:rPr lang="en-US" sz="1200" dirty="0" smtClean="0"/>
              <a:t> </a:t>
            </a:r>
            <a:r>
              <a:rPr lang="en-US" sz="1200" dirty="0"/>
              <a:t>= VALUE or PERCENT or BOTH (PERCENT by default)</a:t>
            </a:r>
          </a:p>
          <a:p>
            <a:r>
              <a:rPr lang="en-US" sz="1200" dirty="0" smtClean="0"/>
              <a:t>- </a:t>
            </a:r>
            <a:r>
              <a:rPr lang="en-US" sz="1200" b="1" dirty="0" smtClean="0"/>
              <a:t>HEADER=SHORT</a:t>
            </a:r>
            <a:r>
              <a:rPr lang="en-US" sz="1200" dirty="0"/>
              <a:t>, short name is taken if exists, name </a:t>
            </a:r>
            <a:r>
              <a:rPr lang="en-US" sz="1200" dirty="0" smtClean="0"/>
              <a:t>otherwise</a:t>
            </a:r>
            <a:endParaRPr lang="en-US" sz="1200" dirty="0"/>
          </a:p>
        </p:txBody>
      </p:sp>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smtClean="0"/>
              <a:t>25 </a:t>
            </a:r>
            <a:r>
              <a:rPr lang="fr-FR" dirty="0" smtClean="0"/>
              <a:t>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16087</TotalTime>
  <Words>5168</Words>
  <Application>Microsoft Office PowerPoint</Application>
  <PresentationFormat>On-screen Show (4:3)</PresentationFormat>
  <Paragraphs>1868</Paragraphs>
  <Slides>67</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67</vt:i4>
      </vt:variant>
    </vt:vector>
  </HeadingPairs>
  <TitlesOfParts>
    <vt:vector size="84"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791</cp:revision>
  <dcterms:created xsi:type="dcterms:W3CDTF">2013-01-22T15:43:13Z</dcterms:created>
  <dcterms:modified xsi:type="dcterms:W3CDTF">2016-11-29T15:36:39Z</dcterms:modified>
</cp:coreProperties>
</file>