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6"/>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333" r:id="rId19"/>
    <p:sldId id="272" r:id="rId20"/>
    <p:sldId id="322" r:id="rId21"/>
    <p:sldId id="326" r:id="rId22"/>
    <p:sldId id="332" r:id="rId23"/>
    <p:sldId id="295" r:id="rId24"/>
    <p:sldId id="276" r:id="rId25"/>
    <p:sldId id="275" r:id="rId26"/>
    <p:sldId id="274" r:id="rId27"/>
    <p:sldId id="277" r:id="rId28"/>
    <p:sldId id="279" r:id="rId29"/>
    <p:sldId id="297" r:id="rId30"/>
    <p:sldId id="278" r:id="rId31"/>
    <p:sldId id="300" r:id="rId32"/>
    <p:sldId id="316" r:id="rId33"/>
    <p:sldId id="334" r:id="rId34"/>
    <p:sldId id="335" r:id="rId35"/>
    <p:sldId id="294" r:id="rId36"/>
    <p:sldId id="280" r:id="rId37"/>
    <p:sldId id="281" r:id="rId38"/>
    <p:sldId id="320" r:id="rId39"/>
    <p:sldId id="304" r:id="rId40"/>
    <p:sldId id="305" r:id="rId41"/>
    <p:sldId id="282" r:id="rId42"/>
    <p:sldId id="283" r:id="rId43"/>
    <p:sldId id="302" r:id="rId44"/>
    <p:sldId id="284" r:id="rId45"/>
    <p:sldId id="303" r:id="rId46"/>
    <p:sldId id="285" r:id="rId47"/>
    <p:sldId id="286" r:id="rId48"/>
    <p:sldId id="287" r:id="rId49"/>
    <p:sldId id="288" r:id="rId50"/>
    <p:sldId id="301" r:id="rId51"/>
    <p:sldId id="330" r:id="rId52"/>
    <p:sldId id="289" r:id="rId53"/>
    <p:sldId id="290" r:id="rId54"/>
    <p:sldId id="291" r:id="rId55"/>
    <p:sldId id="292" r:id="rId56"/>
    <p:sldId id="293" r:id="rId57"/>
    <p:sldId id="296" r:id="rId58"/>
    <p:sldId id="298" r:id="rId59"/>
    <p:sldId id="299" r:id="rId60"/>
    <p:sldId id="307" r:id="rId61"/>
    <p:sldId id="309" r:id="rId62"/>
    <p:sldId id="310" r:id="rId63"/>
    <p:sldId id="312" r:id="rId64"/>
    <p:sldId id="313" r:id="rId65"/>
    <p:sldId id="314" r:id="rId66"/>
    <p:sldId id="315" r:id="rId67"/>
    <p:sldId id="327" r:id="rId68"/>
    <p:sldId id="328" r:id="rId69"/>
    <p:sldId id="329" r:id="rId70"/>
    <p:sldId id="331" r:id="rId71"/>
    <p:sldId id="317" r:id="rId72"/>
    <p:sldId id="318" r:id="rId73"/>
    <p:sldId id="336" r:id="rId74"/>
    <p:sldId id="337" r:id="rId7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7FF"/>
    <a:srgbClr val="FEFEF4"/>
    <a:srgbClr val="2F65B4"/>
    <a:srgbClr val="3B82E5"/>
    <a:srgbClr val="FDFDFD"/>
    <a:srgbClr val="5987CC"/>
    <a:srgbClr val="EEB000"/>
    <a:srgbClr val="E68708"/>
    <a:srgbClr val="5E5E5E"/>
    <a:srgbClr val="98D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16" d="100"/>
          <a:sy n="116" d="100"/>
        </p:scale>
        <p:origin x="11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20676843965933492"/>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082077868540922"/>
                  <c:y val="4.6257510923270136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ser>
        <c:dLbls>
          <c:showLegendKey val="0"/>
          <c:showVal val="0"/>
          <c:showCatName val="0"/>
          <c:showSerName val="0"/>
          <c:showPercent val="0"/>
          <c:showBubbleSize val="0"/>
        </c:dLbls>
        <c:marker val="1"/>
        <c:smooth val="0"/>
        <c:axId val="289953272"/>
        <c:axId val="289950528"/>
      </c:lineChart>
      <c:catAx>
        <c:axId val="289953272"/>
        <c:scaling>
          <c:orientation val="minMax"/>
        </c:scaling>
        <c:delete val="0"/>
        <c:axPos val="b"/>
        <c:numFmt formatCode="m/d/yyyy" sourceLinked="1"/>
        <c:majorTickMark val="out"/>
        <c:minorTickMark val="none"/>
        <c:tickLblPos val="nextTo"/>
        <c:crossAx val="289950528"/>
        <c:crosses val="autoZero"/>
        <c:auto val="0"/>
        <c:lblAlgn val="ctr"/>
        <c:lblOffset val="100"/>
        <c:noMultiLvlLbl val="1"/>
      </c:catAx>
      <c:valAx>
        <c:axId val="289950528"/>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289953272"/>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ser>
        <c:dLbls>
          <c:showLegendKey val="0"/>
          <c:showVal val="0"/>
          <c:showCatName val="0"/>
          <c:showSerName val="0"/>
          <c:showPercent val="0"/>
          <c:showBubbleSize val="0"/>
        </c:dLbls>
        <c:axId val="289951312"/>
        <c:axId val="289953664"/>
      </c:radarChart>
      <c:catAx>
        <c:axId val="289951312"/>
        <c:scaling>
          <c:orientation val="minMax"/>
        </c:scaling>
        <c:delete val="0"/>
        <c:axPos val="b"/>
        <c:majorGridlines/>
        <c:numFmt formatCode="General" sourceLinked="1"/>
        <c:majorTickMark val="out"/>
        <c:minorTickMark val="none"/>
        <c:tickLblPos val="nextTo"/>
        <c:crossAx val="289953664"/>
        <c:crosses val="autoZero"/>
        <c:auto val="1"/>
        <c:lblAlgn val="ctr"/>
        <c:lblOffset val="100"/>
        <c:noMultiLvlLbl val="0"/>
      </c:catAx>
      <c:valAx>
        <c:axId val="289953664"/>
        <c:scaling>
          <c:orientation val="minMax"/>
          <c:max val="4"/>
          <c:min val="0"/>
        </c:scaling>
        <c:delete val="0"/>
        <c:axPos val="l"/>
        <c:majorGridlines/>
        <c:numFmt formatCode="General" sourceLinked="1"/>
        <c:majorTickMark val="cross"/>
        <c:minorTickMark val="none"/>
        <c:tickLblPos val="nextTo"/>
        <c:crossAx val="289951312"/>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ser>
        <c:dLbls>
          <c:showLegendKey val="0"/>
          <c:showVal val="0"/>
          <c:showCatName val="0"/>
          <c:showSerName val="0"/>
          <c:showPercent val="0"/>
          <c:showBubbleSize val="0"/>
        </c:dLbls>
        <c:axId val="286259872"/>
        <c:axId val="286261832"/>
      </c:radarChart>
      <c:catAx>
        <c:axId val="286259872"/>
        <c:scaling>
          <c:orientation val="minMax"/>
        </c:scaling>
        <c:delete val="0"/>
        <c:axPos val="b"/>
        <c:majorGridlines/>
        <c:numFmt formatCode="General" sourceLinked="1"/>
        <c:majorTickMark val="out"/>
        <c:minorTickMark val="none"/>
        <c:tickLblPos val="nextTo"/>
        <c:crossAx val="286261832"/>
        <c:crosses val="autoZero"/>
        <c:auto val="1"/>
        <c:lblAlgn val="ctr"/>
        <c:lblOffset val="100"/>
        <c:noMultiLvlLbl val="0"/>
      </c:catAx>
      <c:valAx>
        <c:axId val="286261832"/>
        <c:scaling>
          <c:orientation val="minMax"/>
          <c:max val="4"/>
          <c:min val="0"/>
        </c:scaling>
        <c:delete val="0"/>
        <c:axPos val="l"/>
        <c:majorGridlines/>
        <c:numFmt formatCode="General" sourceLinked="1"/>
        <c:majorTickMark val="cross"/>
        <c:minorTickMark val="none"/>
        <c:tickLblPos val="nextTo"/>
        <c:crossAx val="286259872"/>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ser>
        <c:dLbls>
          <c:showLegendKey val="0"/>
          <c:showVal val="0"/>
          <c:showCatName val="0"/>
          <c:showSerName val="0"/>
          <c:showPercent val="0"/>
          <c:showBubbleSize val="0"/>
        </c:dLbls>
        <c:axId val="286259088"/>
        <c:axId val="286260656"/>
      </c:radarChart>
      <c:catAx>
        <c:axId val="286259088"/>
        <c:scaling>
          <c:orientation val="minMax"/>
        </c:scaling>
        <c:delete val="0"/>
        <c:axPos val="b"/>
        <c:majorGridlines/>
        <c:numFmt formatCode="General" sourceLinked="1"/>
        <c:majorTickMark val="out"/>
        <c:minorTickMark val="none"/>
        <c:tickLblPos val="nextTo"/>
        <c:crossAx val="286260656"/>
        <c:crosses val="autoZero"/>
        <c:auto val="1"/>
        <c:lblAlgn val="ctr"/>
        <c:lblOffset val="100"/>
        <c:noMultiLvlLbl val="0"/>
      </c:catAx>
      <c:valAx>
        <c:axId val="286260656"/>
        <c:scaling>
          <c:orientation val="minMax"/>
          <c:max val="4"/>
          <c:min val="0"/>
        </c:scaling>
        <c:delete val="0"/>
        <c:axPos val="l"/>
        <c:majorGridlines/>
        <c:numFmt formatCode="General" sourceLinked="1"/>
        <c:majorTickMark val="cross"/>
        <c:minorTickMark val="none"/>
        <c:tickLblPos val="nextTo"/>
        <c:crossAx val="286259088"/>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ser>
        <c:dLbls>
          <c:showLegendKey val="0"/>
          <c:showVal val="0"/>
          <c:showCatName val="0"/>
          <c:showSerName val="0"/>
          <c:showPercent val="0"/>
          <c:showBubbleSize val="0"/>
        </c:dLbls>
        <c:marker val="1"/>
        <c:smooth val="0"/>
        <c:axId val="320482392"/>
        <c:axId val="8962744"/>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ser>
        <c:dLbls>
          <c:showLegendKey val="0"/>
          <c:showVal val="0"/>
          <c:showCatName val="0"/>
          <c:showSerName val="0"/>
          <c:showPercent val="0"/>
          <c:showBubbleSize val="0"/>
        </c:dLbls>
        <c:marker val="1"/>
        <c:smooth val="0"/>
        <c:axId val="289300656"/>
        <c:axId val="289296736"/>
      </c:lineChart>
      <c:catAx>
        <c:axId val="320482392"/>
        <c:scaling>
          <c:orientation val="minMax"/>
        </c:scaling>
        <c:delete val="0"/>
        <c:axPos val="b"/>
        <c:numFmt formatCode="m/d/yyyy" sourceLinked="1"/>
        <c:majorTickMark val="out"/>
        <c:minorTickMark val="none"/>
        <c:tickLblPos val="nextTo"/>
        <c:spPr>
          <a:ln w="12700" cmpd="sng"/>
        </c:spPr>
        <c:crossAx val="8962744"/>
        <c:crosses val="autoZero"/>
        <c:auto val="0"/>
        <c:lblAlgn val="ctr"/>
        <c:lblOffset val="100"/>
        <c:noMultiLvlLbl val="1"/>
      </c:catAx>
      <c:valAx>
        <c:axId val="8962744"/>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20482392"/>
        <c:crosses val="autoZero"/>
        <c:crossBetween val="midCat"/>
        <c:majorUnit val="0.5"/>
      </c:valAx>
      <c:valAx>
        <c:axId val="289296736"/>
        <c:scaling>
          <c:orientation val="minMax"/>
        </c:scaling>
        <c:delete val="0"/>
        <c:axPos val="r"/>
        <c:numFmt formatCode="General" sourceLinked="1"/>
        <c:majorTickMark val="out"/>
        <c:minorTickMark val="none"/>
        <c:tickLblPos val="nextTo"/>
        <c:crossAx val="289300656"/>
        <c:crosses val="max"/>
        <c:crossBetween val="between"/>
      </c:valAx>
      <c:dateAx>
        <c:axId val="289300656"/>
        <c:scaling>
          <c:orientation val="minMax"/>
        </c:scaling>
        <c:delete val="1"/>
        <c:axPos val="b"/>
        <c:numFmt formatCode="m/d/yyyy" sourceLinked="1"/>
        <c:majorTickMark val="out"/>
        <c:minorTickMark val="none"/>
        <c:tickLblPos val="none"/>
        <c:crossAx val="289296736"/>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ser>
        <c:dLbls>
          <c:showLegendKey val="0"/>
          <c:showVal val="0"/>
          <c:showCatName val="0"/>
          <c:showSerName val="0"/>
          <c:showPercent val="0"/>
          <c:showBubbleSize val="0"/>
        </c:dLbls>
        <c:marker val="1"/>
        <c:smooth val="0"/>
        <c:axId val="289297128"/>
        <c:axId val="289296344"/>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ser>
        <c:dLbls>
          <c:showLegendKey val="0"/>
          <c:showVal val="0"/>
          <c:showCatName val="0"/>
          <c:showSerName val="0"/>
          <c:showPercent val="0"/>
          <c:showBubbleSize val="0"/>
        </c:dLbls>
        <c:marker val="1"/>
        <c:smooth val="0"/>
        <c:axId val="289294384"/>
        <c:axId val="289301440"/>
      </c:lineChart>
      <c:catAx>
        <c:axId val="289297128"/>
        <c:scaling>
          <c:orientation val="minMax"/>
        </c:scaling>
        <c:delete val="0"/>
        <c:axPos val="b"/>
        <c:numFmt formatCode="m/d/yyyy" sourceLinked="1"/>
        <c:majorTickMark val="out"/>
        <c:minorTickMark val="none"/>
        <c:tickLblPos val="nextTo"/>
        <c:crossAx val="289296344"/>
        <c:crosses val="autoZero"/>
        <c:auto val="0"/>
        <c:lblAlgn val="ctr"/>
        <c:lblOffset val="100"/>
        <c:noMultiLvlLbl val="1"/>
      </c:catAx>
      <c:valAx>
        <c:axId val="289296344"/>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289297128"/>
        <c:crosses val="autoZero"/>
        <c:crossBetween val="midCat"/>
        <c:majorUnit val="0.5"/>
      </c:valAx>
      <c:valAx>
        <c:axId val="289301440"/>
        <c:scaling>
          <c:orientation val="minMax"/>
        </c:scaling>
        <c:delete val="0"/>
        <c:axPos val="r"/>
        <c:numFmt formatCode="General" sourceLinked="1"/>
        <c:majorTickMark val="out"/>
        <c:minorTickMark val="none"/>
        <c:tickLblPos val="nextTo"/>
        <c:crossAx val="289294384"/>
        <c:crosses val="max"/>
        <c:crossBetween val="between"/>
      </c:valAx>
      <c:dateAx>
        <c:axId val="289294384"/>
        <c:scaling>
          <c:orientation val="minMax"/>
        </c:scaling>
        <c:delete val="1"/>
        <c:axPos val="b"/>
        <c:numFmt formatCode="m/d/yyyy" sourceLinked="1"/>
        <c:majorTickMark val="out"/>
        <c:minorTickMark val="none"/>
        <c:tickLblPos val="none"/>
        <c:crossAx val="289301440"/>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ser>
        <c:dLbls>
          <c:showLegendKey val="0"/>
          <c:showVal val="0"/>
          <c:showCatName val="0"/>
          <c:showSerName val="0"/>
          <c:showPercent val="0"/>
          <c:showBubbleSize val="0"/>
        </c:dLbls>
        <c:gapWidth val="150"/>
        <c:overlap val="100"/>
        <c:axId val="289301048"/>
        <c:axId val="289297912"/>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ser>
        <c:dLbls>
          <c:showLegendKey val="0"/>
          <c:showVal val="0"/>
          <c:showCatName val="0"/>
          <c:showSerName val="0"/>
          <c:showPercent val="0"/>
          <c:showBubbleSize val="0"/>
        </c:dLbls>
        <c:marker val="1"/>
        <c:smooth val="0"/>
        <c:axId val="289294776"/>
        <c:axId val="289301832"/>
      </c:lineChart>
      <c:catAx>
        <c:axId val="289301048"/>
        <c:scaling>
          <c:orientation val="minMax"/>
        </c:scaling>
        <c:delete val="0"/>
        <c:axPos val="b"/>
        <c:numFmt formatCode="m/d/yyyy" sourceLinked="1"/>
        <c:majorTickMark val="out"/>
        <c:minorTickMark val="none"/>
        <c:tickLblPos val="low"/>
        <c:spPr>
          <a:ln w="12700">
            <a:solidFill>
              <a:prstClr val="white">
                <a:lumMod val="50000"/>
              </a:prstClr>
            </a:solidFill>
          </a:ln>
        </c:spPr>
        <c:crossAx val="289297912"/>
        <c:crosses val="autoZero"/>
        <c:auto val="0"/>
        <c:lblAlgn val="ctr"/>
        <c:lblOffset val="100"/>
        <c:noMultiLvlLbl val="1"/>
      </c:catAx>
      <c:valAx>
        <c:axId val="289297912"/>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289301048"/>
        <c:crosses val="autoZero"/>
        <c:crossBetween val="between"/>
      </c:valAx>
      <c:valAx>
        <c:axId val="289301832"/>
        <c:scaling>
          <c:orientation val="minMax"/>
          <c:min val="0"/>
        </c:scaling>
        <c:delete val="0"/>
        <c:axPos val="r"/>
        <c:numFmt formatCode="#,##0" sourceLinked="1"/>
        <c:majorTickMark val="out"/>
        <c:minorTickMark val="none"/>
        <c:tickLblPos val="nextTo"/>
        <c:crossAx val="289294776"/>
        <c:crosses val="max"/>
        <c:crossBetween val="between"/>
      </c:valAx>
      <c:dateAx>
        <c:axId val="289294776"/>
        <c:scaling>
          <c:orientation val="minMax"/>
        </c:scaling>
        <c:delete val="1"/>
        <c:axPos val="b"/>
        <c:numFmt formatCode="m/d/yyyy" sourceLinked="1"/>
        <c:majorTickMark val="out"/>
        <c:minorTickMark val="none"/>
        <c:tickLblPos val="none"/>
        <c:crossAx val="289301832"/>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ser>
        <c:dLbls>
          <c:showLegendKey val="0"/>
          <c:showVal val="0"/>
          <c:showCatName val="0"/>
          <c:showSerName val="0"/>
          <c:showPercent val="0"/>
          <c:showBubbleSize val="0"/>
        </c:dLbls>
        <c:bubbleScale val="100"/>
        <c:showNegBubbles val="0"/>
        <c:axId val="289295560"/>
        <c:axId val="289295952"/>
      </c:bubbleChart>
      <c:valAx>
        <c:axId val="289295560"/>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289295952"/>
        <c:crosses val="autoZero"/>
        <c:crossBetween val="midCat"/>
        <c:minorUnit val="0.25"/>
      </c:valAx>
      <c:valAx>
        <c:axId val="289295952"/>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289295560"/>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289299480"/>
        <c:axId val="289299872"/>
      </c:lineChart>
      <c:catAx>
        <c:axId val="289299480"/>
        <c:scaling>
          <c:orientation val="minMax"/>
        </c:scaling>
        <c:delete val="0"/>
        <c:axPos val="b"/>
        <c:numFmt formatCode="General" sourceLinked="0"/>
        <c:majorTickMark val="out"/>
        <c:minorTickMark val="none"/>
        <c:tickLblPos val="nextTo"/>
        <c:crossAx val="289299872"/>
        <c:crosses val="autoZero"/>
        <c:auto val="1"/>
        <c:lblAlgn val="ctr"/>
        <c:lblOffset val="100"/>
        <c:noMultiLvlLbl val="0"/>
      </c:catAx>
      <c:valAx>
        <c:axId val="289299872"/>
        <c:scaling>
          <c:orientation val="minMax"/>
          <c:min val="0"/>
        </c:scaling>
        <c:delete val="0"/>
        <c:axPos val="l"/>
        <c:majorGridlines/>
        <c:numFmt formatCode="General" sourceLinked="1"/>
        <c:majorTickMark val="out"/>
        <c:minorTickMark val="none"/>
        <c:tickLblPos val="nextTo"/>
        <c:crossAx val="289299480"/>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286263008"/>
        <c:axId val="320483960"/>
      </c:lineChart>
      <c:catAx>
        <c:axId val="286263008"/>
        <c:scaling>
          <c:orientation val="minMax"/>
        </c:scaling>
        <c:delete val="0"/>
        <c:axPos val="b"/>
        <c:numFmt formatCode="General" sourceLinked="0"/>
        <c:majorTickMark val="out"/>
        <c:minorTickMark val="none"/>
        <c:tickLblPos val="nextTo"/>
        <c:crossAx val="320483960"/>
        <c:crosses val="autoZero"/>
        <c:auto val="1"/>
        <c:lblAlgn val="ctr"/>
        <c:lblOffset val="100"/>
        <c:noMultiLvlLbl val="0"/>
      </c:catAx>
      <c:valAx>
        <c:axId val="320483960"/>
        <c:scaling>
          <c:orientation val="minMax"/>
          <c:min val="0"/>
        </c:scaling>
        <c:delete val="0"/>
        <c:axPos val="l"/>
        <c:majorGridlines/>
        <c:numFmt formatCode="General" sourceLinked="1"/>
        <c:majorTickMark val="out"/>
        <c:minorTickMark val="none"/>
        <c:tickLblPos val="nextTo"/>
        <c:crossAx val="286263008"/>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29/12/2016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61</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smtClean="0"/>
              <a:t>Click to edit Master title style</a:t>
            </a:r>
            <a:endParaRPr lang="en-US"/>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29/12/2016</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29/12/2016</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smtClean="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29/12/2016</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35539" y="1244602"/>
            <a:ext cx="3976687" cy="2436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35539" y="3833813"/>
            <a:ext cx="3976687" cy="2436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2"/>
            <a:ext cx="8229600" cy="4525963"/>
          </a:xfrm>
        </p:spPr>
        <p:txBody>
          <a:bodyPr/>
          <a:lstStyle/>
          <a:p>
            <a:pPr lvl="0"/>
            <a:r>
              <a:rPr lang="en-US" noProof="0" smtClean="0"/>
              <a:t>Click icon to add table</a:t>
            </a:r>
            <a:endParaRPr lang="en-US" noProof="0" dirty="0" smtClean="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29/12/2016</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smtClean="0"/>
              <a:t>Click to edit Master subtitle style</a:t>
            </a:r>
            <a:endParaRPr lang="en-US"/>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smtClean="0">
                <a:solidFill>
                  <a:srgbClr val="FFFFFF"/>
                </a:solidFill>
              </a:rPr>
              <a:t>Copyright CAST 2011   </a:t>
            </a:r>
            <a:endParaRPr lang="en-US" dirty="0">
              <a:solidFill>
                <a:srgbClr val="FFFFFF"/>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29/12/2016</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smtClean="0"/>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smtClean="0"/>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29/12/2016</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29/12/2016</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29/12/2016</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29/12/2016</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29/12/2016</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29/12/2016</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smtClean="0"/>
              <a:t>Copyright CAST 2011   </a:t>
            </a:r>
            <a:endParaRPr lang="en-US" dirty="0"/>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smtClean="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smtClean="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smtClean="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3" Type="http://schemas.openxmlformats.org/officeDocument/2006/relationships/hyperlink" Target="https://msdn.microsoft.com/en-us/library/kfsatb94.aspx" TargetMode="External"/><Relationship Id="rId2" Type="http://schemas.openxmlformats.org/officeDocument/2006/relationships/hyperlink" Target="https://msdn.microsoft.com/en-us/library/dwhawy9k.aspx" TargetMode="Externa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smtClean="0"/>
              <a:t>Components </a:t>
            </a:r>
            <a:r>
              <a:rPr lang="fr-FR" dirty="0" err="1" smtClean="0"/>
              <a:t>library</a:t>
            </a:r>
            <a:endParaRPr lang="fr-FR" dirty="0"/>
          </a:p>
        </p:txBody>
      </p:sp>
      <p:sp>
        <p:nvSpPr>
          <p:cNvPr id="2" name="Title 1"/>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[2]</a:t>
            </a:r>
            <a:endParaRPr lang="fr-FR" dirty="0"/>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smtClean="0">
                <a:solidFill>
                  <a:schemeClr val="tx1">
                    <a:lumMod val="75000"/>
                    <a:lumOff val="25000"/>
                  </a:schemeClr>
                </a:solidFill>
              </a:rPr>
              <a:t>Today date</a:t>
            </a:r>
            <a:endParaRPr lang="fr-FR" b="1" dirty="0">
              <a:solidFill>
                <a:schemeClr val="tx1">
                  <a:lumMod val="75000"/>
                  <a:lumOff val="25000"/>
                </a:schemeClr>
              </a:solidFill>
            </a:endParaRP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smtClean="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a:t>
            </a:r>
            <a:r>
              <a:rPr lang="fr-FR" sz="1800" dirty="0"/>
              <a:t>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smtClean="0">
                <a:solidFill>
                  <a:schemeClr val="tx1">
                    <a:lumMod val="75000"/>
                    <a:lumOff val="25000"/>
                  </a:schemeClr>
                </a:solidFill>
              </a:rPr>
              <a:t>Cast</a:t>
            </a:r>
            <a:r>
              <a:rPr lang="fr-FR" b="1" dirty="0" smtClean="0">
                <a:solidFill>
                  <a:schemeClr val="tx1">
                    <a:lumMod val="75000"/>
                    <a:lumOff val="25000"/>
                  </a:schemeClr>
                </a:solidFill>
              </a:rPr>
              <a:t> Version:</a:t>
            </a:r>
            <a:endParaRPr lang="fr-FR" b="1" dirty="0">
              <a:solidFill>
                <a:schemeClr val="tx1">
                  <a:lumMod val="75000"/>
                  <a:lumOff val="25000"/>
                </a:schemeClr>
              </a:solidFill>
            </a:endParaRP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smtClean="0"/>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smtClean="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a:t>
            </a:r>
            <a:r>
              <a:rPr lang="fr-FR" sz="1800" dirty="0" smtClean="0"/>
              <a:t>Date</a:t>
            </a:r>
            <a:endParaRPr lang="fr-FR" sz="1800" dirty="0"/>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Date</a:t>
            </a:r>
            <a:endParaRPr lang="fr-FR" sz="1800" dirty="0"/>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LAST_SNAPSHOT_DATE</a:t>
            </a:r>
            <a:endParaRPr lang="fr-FR" sz="1200" dirty="0"/>
          </a:p>
        </p:txBody>
      </p:sp>
    </p:spTree>
    <p:extLst>
      <p:ext uri="{BB962C8B-B14F-4D97-AF65-F5344CB8AC3E}">
        <p14:creationId xmlns:p14="http://schemas.microsoft.com/office/powerpoint/2010/main" val="1325510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smtClean="0"/>
              <a:t>PowerPoint Templates – </a:t>
            </a:r>
            <a:r>
              <a:rPr lang="fr-FR" dirty="0" err="1" smtClean="0"/>
              <a:t>Text</a:t>
            </a:r>
            <a:r>
              <a:rPr lang="fr-FR" dirty="0" smtClean="0"/>
              <a:t> [3]</a:t>
            </a:r>
            <a:endParaRPr lang="fr-FR" dirty="0"/>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Dashboard </a:t>
            </a:r>
            <a:r>
              <a:rPr lang="fr-FR" dirty="0" err="1" smtClean="0"/>
              <a:t>Website</a:t>
            </a:r>
            <a:r>
              <a:rPr lang="fr-FR" dirty="0" smtClean="0"/>
              <a:t> Url</a:t>
            </a:r>
            <a:endParaRPr lang="fr-FR" dirty="0"/>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DASHBOARD_SERVICE_URL</a:t>
            </a:r>
            <a:endParaRPr lang="fr-FR" sz="1800" dirty="0"/>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smtClean="0"/>
              <a:t>http://host/AED</a:t>
            </a:r>
            <a:endParaRPr lang="fr-FR" dirty="0"/>
          </a:p>
        </p:txBody>
      </p:sp>
      <p:sp>
        <p:nvSpPr>
          <p:cNvPr id="15" name="Rounded Rectangle 14"/>
          <p:cNvSpPr/>
          <p:nvPr/>
        </p:nvSpPr>
        <p:spPr>
          <a:xfrm>
            <a:off x="1776954" y="4155242"/>
            <a:ext cx="5628494"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414908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System Name</a:t>
            </a:r>
            <a:endParaRPr lang="fr-FR" dirty="0"/>
          </a:p>
        </p:txBody>
      </p:sp>
      <p:sp>
        <p:nvSpPr>
          <p:cNvPr id="17" name="TextBox 16"/>
          <p:cNvSpPr txBox="1"/>
          <p:nvPr/>
        </p:nvSpPr>
        <p:spPr>
          <a:xfrm>
            <a:off x="3307470" y="4515282"/>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SYSTEM_NAME</a:t>
            </a:r>
            <a:endParaRPr lang="fr-FR" sz="1800" dirty="0"/>
          </a:p>
        </p:txBody>
      </p:sp>
      <p:sp>
        <p:nvSpPr>
          <p:cNvPr id="18" name="TextBox 17"/>
          <p:cNvSpPr txBox="1"/>
          <p:nvPr/>
        </p:nvSpPr>
        <p:spPr>
          <a:xfrm>
            <a:off x="2660223" y="533072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51528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835252"/>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83525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33930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301208"/>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My</a:t>
            </a:r>
            <a:r>
              <a:rPr lang="fr-FR" dirty="0" smtClean="0"/>
              <a:t> System Name</a:t>
            </a:r>
            <a:endParaRPr lang="fr-FR" dirty="0"/>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 measurement database. Central databases do not contain this </a:t>
            </a:r>
            <a:r>
              <a:rPr lang="en-US" sz="1600" i="1" dirty="0" smtClean="0">
                <a:solidFill>
                  <a:schemeClr val="bg1">
                    <a:lumMod val="50000"/>
                  </a:schemeClr>
                </a:solidFill>
              </a:rPr>
              <a:t>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smtClean="0"/>
              <a:t>Note:</a:t>
            </a:r>
            <a:endParaRPr lang="fr-FR" sz="1600" dirty="0"/>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[4]</a:t>
            </a:r>
            <a:endParaRPr lang="fr-FR" dirty="0"/>
          </a:p>
        </p:txBody>
      </p:sp>
      <p:sp>
        <p:nvSpPr>
          <p:cNvPr id="46" name="Rounded Rectangle 45"/>
          <p:cNvSpPr/>
          <p:nvPr/>
        </p:nvSpPr>
        <p:spPr>
          <a:xfrm>
            <a:off x="2477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2339752" y="3836947"/>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4020506" y="4324389"/>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3372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549298" y="42326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4020506" y="4557027"/>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968835" y="455702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8" name="Rounded Rectangle 37"/>
          <p:cNvSpPr/>
          <p:nvPr/>
        </p:nvSpPr>
        <p:spPr>
          <a:xfrm>
            <a:off x="3923928" y="5243198"/>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9" name="TextBox 48" descr="TEXT;APPLICATION_QUALITY_TYPE"/>
          <p:cNvSpPr txBox="1"/>
          <p:nvPr/>
        </p:nvSpPr>
        <p:spPr>
          <a:xfrm>
            <a:off x="4081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ualityType</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[5]</a:t>
            </a:r>
            <a:endParaRPr lang="fr-FR" dirty="0"/>
          </a:p>
        </p:txBody>
      </p:sp>
      <p:sp>
        <p:nvSpPr>
          <p:cNvPr id="70" name="Rounded Rectangle 69"/>
          <p:cNvSpPr/>
          <p:nvPr/>
        </p:nvSpPr>
        <p:spPr>
          <a:xfrm>
            <a:off x="464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320040" y="98072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2007272" y="135598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1359200" y="259684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536064" y="134693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2007272" y="1700808"/>
            <a:ext cx="6381152"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RuleId</a:t>
            </a:r>
            <a:r>
              <a:rPr lang="fr-FR" sz="1400" dirty="0"/>
              <a:t> </a:t>
            </a:r>
            <a:r>
              <a:rPr lang="fr-FR" sz="1400" dirty="0" smtClean="0"/>
              <a:t>(</a:t>
            </a:r>
            <a:r>
              <a:rPr lang="fr-FR" sz="1400" dirty="0" err="1" smtClean="0"/>
              <a:t>can</a:t>
            </a:r>
            <a:r>
              <a:rPr lang="fr-FR" sz="1400" dirty="0" smtClean="0"/>
              <a:t> </a:t>
            </a:r>
            <a:r>
              <a:rPr lang="fr-FR" sz="1400" dirty="0" err="1" smtClean="0"/>
              <a:t>be</a:t>
            </a:r>
            <a:r>
              <a:rPr lang="fr-FR" sz="1400" dirty="0" smtClean="0"/>
              <a:t> a business </a:t>
            </a:r>
            <a:r>
              <a:rPr lang="fr-FR" sz="1400" dirty="0" err="1" smtClean="0"/>
              <a:t>criterion</a:t>
            </a:r>
            <a:r>
              <a:rPr lang="fr-FR" sz="1400" dirty="0" smtClean="0"/>
              <a:t>, </a:t>
            </a:r>
            <a:r>
              <a:rPr lang="fr-FR" sz="1400" dirty="0" err="1" smtClean="0"/>
              <a:t>technical</a:t>
            </a:r>
            <a:r>
              <a:rPr lang="fr-FR" sz="1400" dirty="0" smtClean="0"/>
              <a:t> </a:t>
            </a:r>
            <a:r>
              <a:rPr lang="fr-FR" sz="1400" dirty="0" err="1" smtClean="0"/>
              <a:t>criterion</a:t>
            </a:r>
            <a:r>
              <a:rPr lang="fr-FR" sz="1400" dirty="0" smtClean="0"/>
              <a:t> or </a:t>
            </a:r>
            <a:r>
              <a:rPr lang="fr-FR" sz="1400" dirty="0" err="1" smtClean="0"/>
              <a:t>quality</a:t>
            </a:r>
            <a:r>
              <a:rPr lang="fr-FR" sz="1400" dirty="0" smtClean="0"/>
              <a:t> </a:t>
            </a:r>
            <a:r>
              <a:rPr lang="fr-FR" sz="1400" dirty="0" err="1" smtClean="0"/>
              <a:t>rule</a:t>
            </a:r>
            <a:r>
              <a:rPr lang="fr-FR" sz="1400" dirty="0" smtClean="0"/>
              <a:t>)</a:t>
            </a:r>
          </a:p>
          <a:p>
            <a:r>
              <a:rPr lang="fr-FR" sz="1400" b="1" dirty="0" smtClean="0"/>
              <a:t>SNAPSHOT</a:t>
            </a:r>
            <a:r>
              <a:rPr lang="fr-FR" sz="1400" dirty="0" smtClean="0"/>
              <a:t> = CURRENT | PREVIOUS (by default CURRENT)</a:t>
            </a:r>
            <a:endParaRPr lang="fr-FR" sz="1400" dirty="0"/>
          </a:p>
        </p:txBody>
      </p:sp>
      <p:sp>
        <p:nvSpPr>
          <p:cNvPr id="77" name="TextBox 76"/>
          <p:cNvSpPr txBox="1"/>
          <p:nvPr/>
        </p:nvSpPr>
        <p:spPr>
          <a:xfrm>
            <a:off x="955601" y="170080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7" name="Rounded Rectangle 36"/>
          <p:cNvSpPr/>
          <p:nvPr/>
        </p:nvSpPr>
        <p:spPr>
          <a:xfrm>
            <a:off x="1856778" y="2603003"/>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1936815" y="25823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ualityRuleGrade</a:t>
            </a:r>
            <a:endParaRPr lang="fr-FR" dirty="0"/>
          </a:p>
        </p:txBody>
      </p:sp>
      <p:sp>
        <p:nvSpPr>
          <p:cNvPr id="12" name="Rounded Rectangle 11"/>
          <p:cNvSpPr/>
          <p:nvPr/>
        </p:nvSpPr>
        <p:spPr>
          <a:xfrm>
            <a:off x="464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0040" y="347980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Result</a:t>
            </a:r>
            <a:r>
              <a:rPr lang="fr-FR" dirty="0" smtClean="0"/>
              <a:t> for </a:t>
            </a:r>
            <a:r>
              <a:rPr lang="fr-FR" dirty="0"/>
              <a:t>a </a:t>
            </a:r>
            <a:r>
              <a:rPr lang="fr-FR" dirty="0" err="1" smtClean="0"/>
              <a:t>metric</a:t>
            </a:r>
            <a:r>
              <a:rPr lang="fr-FR" dirty="0" smtClean="0"/>
              <a:t> id</a:t>
            </a:r>
            <a:endParaRPr lang="fr-FR" dirty="0"/>
          </a:p>
        </p:txBody>
      </p:sp>
      <p:sp>
        <p:nvSpPr>
          <p:cNvPr id="14" name="TextBox 13"/>
          <p:cNvSpPr txBox="1"/>
          <p:nvPr/>
        </p:nvSpPr>
        <p:spPr>
          <a:xfrm>
            <a:off x="2007272" y="3855056"/>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APPLICATION_METRIC</a:t>
            </a:r>
            <a:endParaRPr lang="fr-FR" sz="1800" dirty="0"/>
          </a:p>
        </p:txBody>
      </p:sp>
      <p:sp>
        <p:nvSpPr>
          <p:cNvPr id="15" name="TextBox 14"/>
          <p:cNvSpPr txBox="1"/>
          <p:nvPr/>
        </p:nvSpPr>
        <p:spPr>
          <a:xfrm>
            <a:off x="1359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6" name="TextBox 15"/>
          <p:cNvSpPr txBox="1"/>
          <p:nvPr/>
        </p:nvSpPr>
        <p:spPr>
          <a:xfrm>
            <a:off x="536064" y="384600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2007272" y="4199880"/>
            <a:ext cx="6381152"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smtClean="0"/>
              <a:t>Quality</a:t>
            </a:r>
            <a:r>
              <a:rPr lang="fr-FR" sz="1400" dirty="0" smtClean="0"/>
              <a:t> </a:t>
            </a:r>
            <a:r>
              <a:rPr lang="fr-FR" sz="1400" dirty="0" err="1" smtClean="0"/>
              <a:t>Rule</a:t>
            </a:r>
            <a:r>
              <a:rPr lang="fr-FR" sz="1400" dirty="0" smtClean="0"/>
              <a:t> Id or </a:t>
            </a:r>
            <a:r>
              <a:rPr lang="fr-FR" sz="1400" dirty="0" err="1" smtClean="0"/>
              <a:t>Technical</a:t>
            </a:r>
            <a:r>
              <a:rPr lang="fr-FR" sz="1400" dirty="0" smtClean="0"/>
              <a:t> </a:t>
            </a:r>
            <a:r>
              <a:rPr lang="fr-FR" sz="1400" dirty="0" err="1" smtClean="0"/>
              <a:t>criterion</a:t>
            </a:r>
            <a:r>
              <a:rPr lang="fr-FR" sz="1400" dirty="0" smtClean="0"/>
              <a:t> ID or Business </a:t>
            </a:r>
            <a:r>
              <a:rPr lang="fr-FR" sz="1400" dirty="0" err="1" smtClean="0"/>
              <a:t>Criterion</a:t>
            </a:r>
            <a:r>
              <a:rPr lang="fr-FR" sz="1400" dirty="0" smtClean="0"/>
              <a:t> ID</a:t>
            </a:r>
          </a:p>
          <a:p>
            <a:r>
              <a:rPr lang="fr-FR" sz="1400" dirty="0" smtClean="0"/>
              <a:t>Or </a:t>
            </a:r>
            <a:r>
              <a:rPr lang="fr-FR" sz="1400" b="1" dirty="0" smtClean="0"/>
              <a:t>SZID</a:t>
            </a:r>
            <a:r>
              <a:rPr lang="fr-FR" sz="1400" dirty="0" smtClean="0"/>
              <a:t> = </a:t>
            </a:r>
            <a:r>
              <a:rPr lang="fr-FR" sz="1400" dirty="0" err="1"/>
              <a:t>S</a:t>
            </a:r>
            <a:r>
              <a:rPr lang="fr-FR" sz="1400" dirty="0" err="1" smtClean="0"/>
              <a:t>izing</a:t>
            </a:r>
            <a:r>
              <a:rPr lang="fr-FR" sz="1400" dirty="0" smtClean="0"/>
              <a:t> </a:t>
            </a:r>
            <a:r>
              <a:rPr lang="fr-FR" sz="1400" dirty="0" err="1" smtClean="0"/>
              <a:t>Measure</a:t>
            </a:r>
            <a:r>
              <a:rPr lang="fr-FR" sz="1400" dirty="0" smtClean="0"/>
              <a:t> Id</a:t>
            </a:r>
          </a:p>
          <a:p>
            <a:r>
              <a:rPr lang="fr-FR" sz="1400" dirty="0" smtClean="0"/>
              <a:t>Or </a:t>
            </a:r>
            <a:r>
              <a:rPr lang="fr-FR" sz="1400" b="1" dirty="0" smtClean="0"/>
              <a:t>BFID</a:t>
            </a:r>
            <a:r>
              <a:rPr lang="fr-FR" sz="1400" dirty="0" smtClean="0"/>
              <a:t> = Background </a:t>
            </a:r>
            <a:r>
              <a:rPr lang="fr-FR" sz="1400" dirty="0" err="1" smtClean="0"/>
              <a:t>fact</a:t>
            </a:r>
            <a:r>
              <a:rPr lang="fr-FR" sz="1400" dirty="0" smtClean="0"/>
              <a:t> Id</a:t>
            </a:r>
          </a:p>
          <a:p>
            <a:r>
              <a:rPr lang="fr-FR" sz="1400" b="1" dirty="0" smtClean="0"/>
              <a:t>SNAPSHOT</a:t>
            </a:r>
            <a:r>
              <a:rPr lang="fr-FR" sz="1400" dirty="0" smtClean="0"/>
              <a:t> = CURRENT | PREVIOUS (by default CURRENT)</a:t>
            </a:r>
          </a:p>
          <a:p>
            <a:r>
              <a:rPr lang="fr-FR" sz="1400" b="1" dirty="0" smtClean="0"/>
              <a:t>FORMAT</a:t>
            </a:r>
            <a:r>
              <a:rPr lang="fr-FR" sz="1400" dirty="0" smtClean="0"/>
              <a:t> = N0 | N1 | N2 | … (for SZID or BFID)</a:t>
            </a:r>
            <a:endParaRPr lang="fr-FR" sz="1400" dirty="0"/>
          </a:p>
        </p:txBody>
      </p:sp>
      <p:sp>
        <p:nvSpPr>
          <p:cNvPr id="18" name="TextBox 17"/>
          <p:cNvSpPr txBox="1"/>
          <p:nvPr/>
        </p:nvSpPr>
        <p:spPr>
          <a:xfrm>
            <a:off x="955601" y="41998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9" name="Rounded Rectangle 18"/>
          <p:cNvSpPr/>
          <p:nvPr/>
        </p:nvSpPr>
        <p:spPr>
          <a:xfrm>
            <a:off x="1856778" y="5465906"/>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0" name="TextBox 19" descr="TEXT;APPLICATION_METRIC;SZID=10151,FORMAT=N0,SNAPSHOT=PREVIOUS"/>
          <p:cNvSpPr txBox="1"/>
          <p:nvPr/>
        </p:nvSpPr>
        <p:spPr>
          <a:xfrm>
            <a:off x="1936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MetricId</a:t>
            </a:r>
            <a:r>
              <a:rPr lang="fr-FR" dirty="0" smtClean="0"/>
              <a:t> </a:t>
            </a:r>
            <a:r>
              <a:rPr lang="fr-FR" smtClean="0"/>
              <a:t>Results</a:t>
            </a:r>
            <a:endParaRPr lang="fr-FR" dirty="0"/>
          </a:p>
        </p:txBody>
      </p:sp>
    </p:spTree>
    <p:extLst>
      <p:ext uri="{BB962C8B-B14F-4D97-AF65-F5344CB8AC3E}">
        <p14:creationId xmlns:p14="http://schemas.microsoft.com/office/powerpoint/2010/main" val="4130648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[6]</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[7]</a:t>
            </a:r>
            <a:endParaRPr lang="fr-FR" dirty="0"/>
          </a:p>
        </p:txBody>
      </p:sp>
      <p:sp>
        <p:nvSpPr>
          <p:cNvPr id="14" name="TextBox 13"/>
          <p:cNvSpPr txBox="1"/>
          <p:nvPr/>
        </p:nvSpPr>
        <p:spPr>
          <a:xfrm>
            <a:off x="1890109" y="769090"/>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Rule</a:t>
            </a:r>
            <a:r>
              <a:rPr lang="fr-FR" sz="1800" dirty="0" smtClean="0"/>
              <a:t> Total </a:t>
            </a:r>
            <a:r>
              <a:rPr lang="fr-FR" sz="1800" dirty="0" err="1" smtClean="0"/>
              <a:t>Checks</a:t>
            </a:r>
            <a:endParaRPr lang="fr-FR" sz="1800" dirty="0"/>
          </a:p>
        </p:txBody>
      </p:sp>
      <p:sp>
        <p:nvSpPr>
          <p:cNvPr id="15" name="TextBox 14"/>
          <p:cNvSpPr txBox="1"/>
          <p:nvPr/>
        </p:nvSpPr>
        <p:spPr>
          <a:xfrm>
            <a:off x="3594936" y="1100613"/>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RULE_TOTAL_CHECKS</a:t>
            </a:r>
          </a:p>
        </p:txBody>
      </p:sp>
      <p:sp>
        <p:nvSpPr>
          <p:cNvPr id="25" name="TextBox 24"/>
          <p:cNvSpPr txBox="1"/>
          <p:nvPr/>
        </p:nvSpPr>
        <p:spPr>
          <a:xfrm>
            <a:off x="2915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7" name="TextBox 26"/>
          <p:cNvSpPr txBox="1"/>
          <p:nvPr/>
        </p:nvSpPr>
        <p:spPr>
          <a:xfrm>
            <a:off x="2117316" y="10527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8" name="TextBox 27"/>
          <p:cNvSpPr txBox="1"/>
          <p:nvPr/>
        </p:nvSpPr>
        <p:spPr>
          <a:xfrm>
            <a:off x="3594936" y="1340768"/>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smtClean="0"/>
              <a:t>RULID=quality rule Id</a:t>
            </a:r>
          </a:p>
          <a:p>
            <a:r>
              <a:rPr lang="en-US" sz="1200" dirty="0" smtClean="0"/>
              <a:t>SNAPSHOT = CURRENT | PREVIOUS (CURRENT by default)</a:t>
            </a:r>
            <a:endParaRPr lang="en-US" sz="1200" dirty="0"/>
          </a:p>
        </p:txBody>
      </p:sp>
      <p:sp>
        <p:nvSpPr>
          <p:cNvPr id="29" name="TextBox 28"/>
          <p:cNvSpPr txBox="1"/>
          <p:nvPr/>
        </p:nvSpPr>
        <p:spPr>
          <a:xfrm>
            <a:off x="2566156" y="134076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3" name="Rounded Rectangle 32"/>
          <p:cNvSpPr/>
          <p:nvPr/>
        </p:nvSpPr>
        <p:spPr>
          <a:xfrm>
            <a:off x="3450920" y="198884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4" name="TextBox 23" descr="TEXT;RULE_TOTAL_CHECKS;RULID=7126"/>
          <p:cNvSpPr txBox="1"/>
          <p:nvPr/>
        </p:nvSpPr>
        <p:spPr>
          <a:xfrm>
            <a:off x="3419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30" name="Rounded Rectangle 29"/>
          <p:cNvSpPr/>
          <p:nvPr/>
        </p:nvSpPr>
        <p:spPr>
          <a:xfrm>
            <a:off x="1708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1" name="TextBox 30"/>
          <p:cNvSpPr txBox="1"/>
          <p:nvPr/>
        </p:nvSpPr>
        <p:spPr>
          <a:xfrm>
            <a:off x="1859765" y="2564904"/>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Rule</a:t>
            </a:r>
            <a:r>
              <a:rPr lang="fr-FR" sz="1800" dirty="0" smtClean="0"/>
              <a:t> </a:t>
            </a:r>
            <a:r>
              <a:rPr lang="fr-FR" sz="1800" dirty="0" err="1" smtClean="0"/>
              <a:t>Failed</a:t>
            </a:r>
            <a:r>
              <a:rPr lang="fr-FR" sz="1800" dirty="0" smtClean="0"/>
              <a:t> </a:t>
            </a:r>
            <a:r>
              <a:rPr lang="fr-FR" sz="1800" dirty="0" err="1" smtClean="0"/>
              <a:t>Checks</a:t>
            </a:r>
            <a:endParaRPr lang="fr-FR" sz="1800" dirty="0"/>
          </a:p>
        </p:txBody>
      </p:sp>
      <p:sp>
        <p:nvSpPr>
          <p:cNvPr id="32" name="TextBox 31"/>
          <p:cNvSpPr txBox="1"/>
          <p:nvPr/>
        </p:nvSpPr>
        <p:spPr>
          <a:xfrm>
            <a:off x="3564592" y="2905199"/>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RULE_FAILED_CHECKS</a:t>
            </a:r>
          </a:p>
        </p:txBody>
      </p:sp>
      <p:sp>
        <p:nvSpPr>
          <p:cNvPr id="36" name="TextBox 35"/>
          <p:cNvSpPr txBox="1"/>
          <p:nvPr/>
        </p:nvSpPr>
        <p:spPr>
          <a:xfrm>
            <a:off x="2885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37" name="TextBox 36"/>
          <p:cNvSpPr txBox="1"/>
          <p:nvPr/>
        </p:nvSpPr>
        <p:spPr>
          <a:xfrm>
            <a:off x="2086972" y="28529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5" name="TextBox 54"/>
          <p:cNvSpPr txBox="1"/>
          <p:nvPr/>
        </p:nvSpPr>
        <p:spPr>
          <a:xfrm>
            <a:off x="2535812" y="315927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56" name="Rounded Rectangle 55"/>
          <p:cNvSpPr/>
          <p:nvPr/>
        </p:nvSpPr>
        <p:spPr>
          <a:xfrm>
            <a:off x="3420576" y="386171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RULE_FAILED_CHECKS;RULID=7126"/>
          <p:cNvSpPr txBox="1"/>
          <p:nvPr/>
        </p:nvSpPr>
        <p:spPr>
          <a:xfrm>
            <a:off x="3389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21" name="TextBox 20"/>
          <p:cNvSpPr txBox="1"/>
          <p:nvPr/>
        </p:nvSpPr>
        <p:spPr>
          <a:xfrm>
            <a:off x="3594936" y="3214717"/>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smtClean="0"/>
              <a:t>RULID=quality rule Id</a:t>
            </a:r>
          </a:p>
          <a:p>
            <a:r>
              <a:rPr lang="en-US" sz="1200" dirty="0" smtClean="0"/>
              <a:t>SNAPSHOT = CURRENT | PREVIOUS (CURRENT by default)</a:t>
            </a:r>
            <a:endParaRPr lang="en-US" sz="1200" dirty="0"/>
          </a:p>
        </p:txBody>
      </p:sp>
      <p:sp>
        <p:nvSpPr>
          <p:cNvPr id="43" name="Rounded Rectangle 42"/>
          <p:cNvSpPr/>
          <p:nvPr/>
        </p:nvSpPr>
        <p:spPr>
          <a:xfrm>
            <a:off x="1708079"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4" name="TextBox 43"/>
          <p:cNvSpPr txBox="1"/>
          <p:nvPr/>
        </p:nvSpPr>
        <p:spPr>
          <a:xfrm>
            <a:off x="1859765" y="4495388"/>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smtClean="0"/>
              <a:t>Rule</a:t>
            </a:r>
            <a:r>
              <a:rPr lang="fr-FR" sz="1600" dirty="0" smtClean="0"/>
              <a:t> </a:t>
            </a:r>
            <a:r>
              <a:rPr lang="fr-FR" sz="1600" dirty="0" err="1" smtClean="0"/>
              <a:t>Failed</a:t>
            </a:r>
            <a:r>
              <a:rPr lang="fr-FR" sz="1600" dirty="0" smtClean="0"/>
              <a:t> </a:t>
            </a:r>
            <a:r>
              <a:rPr lang="fr-FR" sz="1600" dirty="0" err="1" smtClean="0"/>
              <a:t>checks</a:t>
            </a:r>
            <a:r>
              <a:rPr lang="fr-FR" sz="1600" dirty="0" smtClean="0"/>
              <a:t> on Total </a:t>
            </a:r>
            <a:r>
              <a:rPr lang="fr-FR" sz="1600" dirty="0" err="1" smtClean="0"/>
              <a:t>Checks</a:t>
            </a:r>
            <a:endParaRPr lang="fr-FR" sz="1600" dirty="0"/>
          </a:p>
        </p:txBody>
      </p:sp>
      <p:sp>
        <p:nvSpPr>
          <p:cNvPr id="45" name="TextBox 44"/>
          <p:cNvSpPr txBox="1"/>
          <p:nvPr/>
        </p:nvSpPr>
        <p:spPr>
          <a:xfrm>
            <a:off x="3564592" y="475555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dirty="0"/>
              <a:t>RULE_FAILED_ON_TOTAL_CHECKS</a:t>
            </a:r>
            <a:endParaRPr lang="fr-FR" sz="1200" dirty="0"/>
          </a:p>
        </p:txBody>
      </p:sp>
      <p:sp>
        <p:nvSpPr>
          <p:cNvPr id="46" name="TextBox 45"/>
          <p:cNvSpPr txBox="1"/>
          <p:nvPr/>
        </p:nvSpPr>
        <p:spPr>
          <a:xfrm>
            <a:off x="2885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7" name="TextBox 46"/>
          <p:cNvSpPr txBox="1"/>
          <p:nvPr/>
        </p:nvSpPr>
        <p:spPr>
          <a:xfrm>
            <a:off x="2239257" y="4732898"/>
            <a:ext cx="140455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8" name="TextBox 47"/>
          <p:cNvSpPr txBox="1"/>
          <p:nvPr/>
        </p:nvSpPr>
        <p:spPr>
          <a:xfrm>
            <a:off x="2636803" y="4960558"/>
            <a:ext cx="1007006"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49" name="Rounded Rectangle 48"/>
          <p:cNvSpPr/>
          <p:nvPr/>
        </p:nvSpPr>
        <p:spPr>
          <a:xfrm>
            <a:off x="3420577" y="564751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0" name="TextBox 49" descr="TEXT;RULE_FAILED_ON_TOTAL_CHECKS;RULID=7126"/>
          <p:cNvSpPr txBox="1"/>
          <p:nvPr/>
        </p:nvSpPr>
        <p:spPr>
          <a:xfrm>
            <a:off x="3389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51" name="TextBox 50"/>
          <p:cNvSpPr txBox="1"/>
          <p:nvPr/>
        </p:nvSpPr>
        <p:spPr>
          <a:xfrm>
            <a:off x="3564592" y="5001185"/>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smtClean="0"/>
              <a:t>RULID=quality rule Id</a:t>
            </a:r>
          </a:p>
          <a:p>
            <a:r>
              <a:rPr lang="en-US" sz="1200" dirty="0" smtClean="0"/>
              <a:t>SNAPSHOT = CURRENT | PREVIOUS (CURRENT by default)</a:t>
            </a:r>
            <a:endParaRPr lang="en-US" sz="1200" dirty="0"/>
          </a:p>
        </p:txBody>
      </p:sp>
    </p:spTree>
    <p:extLst>
      <p:ext uri="{BB962C8B-B14F-4D97-AF65-F5344CB8AC3E}">
        <p14:creationId xmlns:p14="http://schemas.microsoft.com/office/powerpoint/2010/main" val="2893049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[8]</a:t>
            </a:r>
            <a:endParaRPr lang="fr-FR" dirty="0"/>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Added</a:t>
            </a:r>
            <a:r>
              <a:rPr lang="fr-FR" dirty="0" smtClean="0"/>
              <a:t> EFP </a:t>
            </a:r>
            <a:r>
              <a:rPr lang="fr-FR" dirty="0" err="1" smtClean="0"/>
              <a:t>Metric</a:t>
            </a:r>
            <a:r>
              <a:rPr lang="fr-FR" dirty="0" smtClean="0"/>
              <a:t> </a:t>
            </a:r>
            <a:r>
              <a:rPr lang="fr-FR" dirty="0"/>
              <a:t>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Deleted</a:t>
            </a:r>
            <a:r>
              <a:rPr lang="fr-FR" dirty="0" smtClean="0"/>
              <a:t> EFP </a:t>
            </a:r>
            <a:r>
              <a:rPr lang="fr-FR" dirty="0" err="1" smtClean="0"/>
              <a:t>Metric</a:t>
            </a:r>
            <a:r>
              <a:rPr lang="fr-FR" dirty="0" smtClean="0"/>
              <a:t> Value</a:t>
            </a:r>
            <a:endParaRPr lang="fr-FR" dirty="0"/>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Modified</a:t>
            </a:r>
            <a:r>
              <a:rPr lang="fr-FR" dirty="0" smtClean="0"/>
              <a:t> EFP </a:t>
            </a:r>
            <a:r>
              <a:rPr lang="fr-FR" dirty="0" err="1" smtClean="0"/>
              <a:t>Metric</a:t>
            </a:r>
            <a:r>
              <a:rPr lang="fr-FR" dirty="0" smtClean="0"/>
              <a:t> </a:t>
            </a:r>
            <a:r>
              <a:rPr lang="fr-FR" dirty="0"/>
              <a:t>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Aggregated</a:t>
            </a:r>
            <a:r>
              <a:rPr lang="fr-FR" dirty="0" smtClean="0"/>
              <a:t> EFP </a:t>
            </a:r>
            <a:r>
              <a:rPr lang="fr-FR" dirty="0" err="1" smtClean="0"/>
              <a:t>Metric</a:t>
            </a:r>
            <a:r>
              <a:rPr lang="fr-FR" dirty="0" smtClean="0"/>
              <a:t> Value</a:t>
            </a:r>
            <a:endParaRPr lang="fr-FR" dirty="0"/>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Report </a:t>
            </a:r>
            <a:r>
              <a:rPr lang="fr-FR" dirty="0" err="1" smtClean="0"/>
              <a:t>Generator</a:t>
            </a:r>
            <a:r>
              <a:rPr lang="fr-FR" dirty="0" smtClean="0"/>
              <a:t> Version</a:t>
            </a:r>
            <a:endParaRPr lang="fr-FR" dirty="0"/>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smtClean="0"/>
              <a:t>none</a:t>
            </a:r>
            <a:endParaRPr lang="en-US" dirty="0"/>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a:t>
            </a:r>
            <a:r>
              <a:rPr lang="fr-FR" dirty="0"/>
              <a:t>9</a:t>
            </a:r>
            <a:r>
              <a:rPr lang="fr-FR" dirty="0" smtClean="0"/>
              <a:t>]</a:t>
            </a:r>
            <a:endParaRPr lang="fr-FR" dirty="0"/>
          </a:p>
        </p:txBody>
      </p:sp>
      <p:sp>
        <p:nvSpPr>
          <p:cNvPr id="12" name="Rounded Rectangle 11"/>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smtClean="0"/>
              <a:t>Custom Expression</a:t>
            </a:r>
            <a:endParaRPr lang="en-US" sz="1800" dirty="0"/>
          </a:p>
        </p:txBody>
      </p:sp>
      <p:sp>
        <p:nvSpPr>
          <p:cNvPr id="16" name="TextBox 15"/>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CUSTOM_EXPRESSION</a:t>
            </a:r>
            <a:endParaRPr lang="en-US" sz="1600" dirty="0"/>
          </a:p>
        </p:txBody>
      </p:sp>
      <p:sp>
        <p:nvSpPr>
          <p:cNvPr id="17" name="TextBox 16"/>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smtClean="0">
                <a:sym typeface="Wingdings" pitchFamily="2" charset="2"/>
              </a:rPr>
              <a:t></a:t>
            </a:r>
            <a:endParaRPr lang="en-US" dirty="0"/>
          </a:p>
        </p:txBody>
      </p:sp>
      <p:sp>
        <p:nvSpPr>
          <p:cNvPr id="18" name="TextBox 17"/>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smtClean="0"/>
              <a:t>Block Name :</a:t>
            </a:r>
            <a:endParaRPr lang="en-US" sz="1800" dirty="0"/>
          </a:p>
        </p:txBody>
      </p:sp>
      <p:sp>
        <p:nvSpPr>
          <p:cNvPr id="19" name="TextBox 18"/>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smtClean="0"/>
              <a:t>- PARAMS=SZ </a:t>
            </a:r>
            <a:r>
              <a:rPr lang="en-US" sz="1100" dirty="0"/>
              <a:t>a SZ b, (SZ </a:t>
            </a:r>
            <a:r>
              <a:rPr lang="en-US" sz="1100" dirty="0" smtClean="0"/>
              <a:t>for sizing </a:t>
            </a:r>
            <a:r>
              <a:rPr lang="en-US" sz="1100" dirty="0"/>
              <a:t>measure, QR </a:t>
            </a:r>
            <a:r>
              <a:rPr lang="en-US" sz="1100" dirty="0" smtClean="0"/>
              <a:t>for quality </a:t>
            </a:r>
            <a:r>
              <a:rPr lang="en-US" sz="1100" dirty="0"/>
              <a:t>rule, BF for background fact)</a:t>
            </a:r>
          </a:p>
          <a:p>
            <a:r>
              <a:rPr lang="en-US" sz="1100" dirty="0" smtClean="0"/>
              <a:t>- EXPR=b/a</a:t>
            </a:r>
            <a:r>
              <a:rPr lang="en-US" sz="1100" dirty="0"/>
              <a:t>, (operators can be +, -, *, / , (, ) )</a:t>
            </a:r>
          </a:p>
          <a:p>
            <a:r>
              <a:rPr lang="en-US" sz="1100" dirty="0" smtClean="0"/>
              <a:t>- a=67010,</a:t>
            </a:r>
            <a:endParaRPr lang="en-US" sz="1100" dirty="0"/>
          </a:p>
          <a:p>
            <a:r>
              <a:rPr lang="en-US" sz="1100" dirty="0" smtClean="0"/>
              <a:t>- b=67011,</a:t>
            </a:r>
            <a:endParaRPr lang="en-US" sz="1100" dirty="0"/>
          </a:p>
          <a:p>
            <a:r>
              <a:rPr lang="en-US" sz="1100" dirty="0" smtClean="0"/>
              <a:t>- FORMAT=N0 </a:t>
            </a:r>
            <a:r>
              <a:rPr lang="en-US" sz="1100" dirty="0"/>
              <a:t>(N2 by default, if nothing or erroneous format is set),</a:t>
            </a:r>
          </a:p>
          <a:p>
            <a:r>
              <a:rPr lang="en-US" sz="1100" dirty="0"/>
              <a:t>- SNAPSHOT = CURRENT|PREVIOUS with CURRENT by default (or if </a:t>
            </a:r>
            <a:r>
              <a:rPr lang="en-US" sz="1100" dirty="0" smtClean="0"/>
              <a:t>erroneous </a:t>
            </a:r>
            <a:r>
              <a:rPr lang="en-US" sz="1100" dirty="0"/>
              <a:t>or nothing is set) to get the custom expression for the current snapshot or the previous one</a:t>
            </a:r>
          </a:p>
        </p:txBody>
      </p:sp>
      <p:sp>
        <p:nvSpPr>
          <p:cNvPr id="20" name="TextBox 19"/>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smtClean="0"/>
              <a:t>Options :</a:t>
            </a:r>
            <a:endParaRPr lang="en-US" sz="1800" dirty="0"/>
          </a:p>
        </p:txBody>
      </p:sp>
      <p:sp>
        <p:nvSpPr>
          <p:cNvPr id="21" name="Rounded Rectangle 20"/>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TextBox 21" descr="TEXT;CUSTOM_EXPRESSION;PARAMS=SZ a SZ b,EXPR=a/b,a=67010,b=67011,FORMAT=N2"/>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smtClean="0"/>
              <a:t>Value</a:t>
            </a:r>
            <a:endParaRPr lang="en-US" dirty="0"/>
          </a:p>
        </p:txBody>
      </p:sp>
      <p:sp>
        <p:nvSpPr>
          <p:cNvPr id="23" name="TextBox 22"/>
          <p:cNvSpPr txBox="1"/>
          <p:nvPr/>
        </p:nvSpPr>
        <p:spPr>
          <a:xfrm>
            <a:off x="1619672" y="4045421"/>
            <a:ext cx="5832648"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Y</a:t>
            </a:r>
            <a:r>
              <a:rPr lang="en-GB" sz="1100" dirty="0" smtClean="0"/>
              <a:t>ou can </a:t>
            </a:r>
            <a:r>
              <a:rPr lang="en-GB" sz="1100" dirty="0"/>
              <a:t>have as number of parameters as you want (</a:t>
            </a:r>
            <a:r>
              <a:rPr lang="en-GB" sz="1100" dirty="0" err="1"/>
              <a:t>theorical</a:t>
            </a:r>
            <a:r>
              <a:rPr lang="en-GB" sz="1100" dirty="0"/>
              <a:t> limit is </a:t>
            </a:r>
            <a:r>
              <a:rPr lang="en-GB" sz="1100" dirty="0" smtClean="0"/>
              <a:t>16383…).</a:t>
            </a:r>
            <a:endParaRPr lang="en-US" sz="1100" dirty="0"/>
          </a:p>
          <a:p>
            <a:r>
              <a:rPr lang="en-GB" sz="1100" dirty="0" smtClean="0"/>
              <a:t>The format of return value is explained here : </a:t>
            </a:r>
            <a:r>
              <a:rPr lang="en-GB" sz="1100" dirty="0">
                <a:hlinkClick r:id="rId2"/>
              </a:rPr>
              <a:t>https://</a:t>
            </a:r>
            <a:r>
              <a:rPr lang="en-GB" sz="1100" dirty="0" smtClean="0">
                <a:hlinkClick r:id="rId2"/>
              </a:rPr>
              <a:t>msdn.microsoft.com/en-us/library/dwhawy9k.aspx</a:t>
            </a:r>
            <a:r>
              <a:rPr lang="en-GB" sz="1100" dirty="0" smtClean="0"/>
              <a:t>, with examples for double here : </a:t>
            </a:r>
            <a:r>
              <a:rPr lang="en-GB" sz="1100" dirty="0" smtClean="0">
                <a:hlinkClick r:id="rId3"/>
              </a:rPr>
              <a:t>https</a:t>
            </a:r>
            <a:r>
              <a:rPr lang="en-GB" sz="1100" dirty="0">
                <a:hlinkClick r:id="rId3"/>
              </a:rPr>
              <a:t>://</a:t>
            </a:r>
            <a:r>
              <a:rPr lang="en-GB" sz="1100" dirty="0" smtClean="0">
                <a:hlinkClick r:id="rId3"/>
              </a:rPr>
              <a:t>msdn.microsoft.com/en-us/library/kfsatb94.aspx</a:t>
            </a:r>
            <a:r>
              <a:rPr lang="en-GB" sz="1100" dirty="0" smtClean="0"/>
              <a:t> ), only </a:t>
            </a:r>
            <a:r>
              <a:rPr lang="en-GB" sz="1100" dirty="0"/>
              <a:t>N format is interesting here :</a:t>
            </a:r>
            <a:endParaRPr lang="en-US" sz="1100" dirty="0"/>
          </a:p>
          <a:p>
            <a:r>
              <a:rPr lang="en-GB" sz="1100" dirty="0"/>
              <a:t>N: -195,489,100.84</a:t>
            </a:r>
            <a:endParaRPr lang="en-US" sz="1100" dirty="0"/>
          </a:p>
          <a:p>
            <a:r>
              <a:rPr lang="en-GB" sz="1100" dirty="0"/>
              <a:t>N0: -195,489,101</a:t>
            </a:r>
            <a:endParaRPr lang="en-US" sz="1100" dirty="0"/>
          </a:p>
          <a:p>
            <a:r>
              <a:rPr lang="en-GB" sz="1100" dirty="0"/>
              <a:t>N1: -195,489,100.8</a:t>
            </a:r>
            <a:endParaRPr lang="en-US" sz="1100" dirty="0"/>
          </a:p>
          <a:p>
            <a:r>
              <a:rPr lang="en-GB" sz="1100" dirty="0"/>
              <a:t>N2: -195,489,100.84</a:t>
            </a:r>
            <a:endParaRPr lang="en-US" sz="1100" dirty="0"/>
          </a:p>
          <a:p>
            <a:r>
              <a:rPr lang="en-GB" sz="1100" dirty="0" smtClean="0"/>
              <a:t>/!\ don’t put blank char in the definition of parameters (,a=67011,b=67010,c=…)</a:t>
            </a:r>
          </a:p>
        </p:txBody>
      </p:sp>
    </p:spTree>
    <p:extLst>
      <p:ext uri="{BB962C8B-B14F-4D97-AF65-F5344CB8AC3E}">
        <p14:creationId xmlns:p14="http://schemas.microsoft.com/office/powerpoint/2010/main" val="4093657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Graphic</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Graphics [1]</a:t>
            </a:r>
            <a:endParaRPr lang="fr-FR" dirty="0"/>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a:t>	</a:t>
            </a:r>
            <a:r>
              <a:rPr lang="fr-FR" sz="2400" dirty="0" smtClean="0"/>
              <a:t>		Type = </a:t>
            </a:r>
            <a:r>
              <a:rPr lang="fr-FR" sz="2400" b="1" dirty="0" smtClean="0"/>
              <a:t>GRAPH</a:t>
            </a:r>
          </a:p>
          <a:p>
            <a:endParaRPr lang="fr-FR" sz="2400" b="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When Word uses placeholder to target a customizable component, PowerPoint uses alternative text property of TextBox, Table or ChartArea</a:t>
            </a:r>
          </a:p>
          <a:p>
            <a:pPr algn="just"/>
            <a:endParaRPr lang="fr-FR" dirty="0" smtClean="0"/>
          </a:p>
          <a:p>
            <a:pPr algn="just"/>
            <a:r>
              <a:rPr lang="fr-FR" dirty="0" smtClean="0"/>
              <a:t>To see alternative text property of all component, you should activate « Size and Position »  button in Powerpoint properties</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Graphics [2]</a:t>
            </a:r>
            <a:endParaRPr lang="fr-FR" dirty="0"/>
          </a:p>
        </p:txBody>
      </p:sp>
      <p:sp>
        <p:nvSpPr>
          <p:cNvPr id="1027" name="AutoShape 39"/>
          <p:cNvSpPr>
            <a:spLocks noChangeArrowheads="1"/>
          </p:cNvSpPr>
          <p:nvPr/>
        </p:nvSpPr>
        <p:spPr bwMode="auto">
          <a:xfrm>
            <a:off x="494160" y="980728"/>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757779702"/>
              </p:ext>
            </p:extLst>
          </p:nvPr>
        </p:nvGraphicFramePr>
        <p:xfrm>
          <a:off x="5796136" y="1209471"/>
          <a:ext cx="3024336"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Technology by Lines of Code</a:t>
            </a:r>
          </a:p>
        </p:txBody>
      </p:sp>
      <p:sp>
        <p:nvSpPr>
          <p:cNvPr id="17" name="TextBox 16"/>
          <p:cNvSpPr txBox="1"/>
          <p:nvPr/>
        </p:nvSpPr>
        <p:spPr>
          <a:xfrm>
            <a:off x="2106055" y="1412775"/>
            <a:ext cx="284072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smtClean="0">
                <a:solidFill>
                  <a:schemeClr val="bg1">
                    <a:lumMod val="50000"/>
                  </a:schemeClr>
                </a:solidFill>
              </a:rPr>
              <a:t>Block Name :</a:t>
            </a:r>
            <a:endParaRPr lang="fr-FR" sz="2000" dirty="0">
              <a:solidFill>
                <a:schemeClr val="bg1">
                  <a:lumMod val="50000"/>
                </a:schemeClr>
              </a:solidFill>
            </a:endParaRPr>
          </a:p>
        </p:txBody>
      </p:sp>
      <p:sp>
        <p:nvSpPr>
          <p:cNvPr id="20" name="TextBox 19"/>
          <p:cNvSpPr txBox="1"/>
          <p:nvPr/>
        </p:nvSpPr>
        <p:spPr>
          <a:xfrm>
            <a:off x="2106055" y="1732745"/>
            <a:ext cx="3894230"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COUNT=N</a:t>
            </a:r>
            <a:r>
              <a:rPr lang="fr-FR" sz="1600" dirty="0"/>
              <a:t> </a:t>
            </a:r>
            <a:r>
              <a:rPr lang="fr-FR" sz="1600" dirty="0" smtClean="0"/>
              <a:t>(by default </a:t>
            </a:r>
            <a:r>
              <a:rPr lang="fr-FR" sz="1600" dirty="0"/>
              <a:t>COUNT </a:t>
            </a:r>
            <a:r>
              <a:rPr lang="fr-FR" sz="1600" dirty="0" err="1"/>
              <a:t>is</a:t>
            </a:r>
            <a:r>
              <a:rPr lang="fr-FR" sz="1600" dirty="0"/>
              <a:t> </a:t>
            </a:r>
            <a:r>
              <a:rPr lang="fr-FR" sz="1600" dirty="0" err="1"/>
              <a:t>null</a:t>
            </a:r>
            <a:r>
              <a:rPr lang="fr-FR" sz="1600" dirty="0"/>
              <a:t>)</a:t>
            </a:r>
          </a:p>
          <a:p>
            <a:r>
              <a:rPr lang="fr-FR" sz="1600" dirty="0" err="1" smtClean="0"/>
              <a:t>where</a:t>
            </a:r>
            <a:r>
              <a:rPr lang="fr-FR" sz="1600" dirty="0" smtClean="0"/>
              <a:t> </a:t>
            </a:r>
            <a:r>
              <a:rPr lang="fr-FR" sz="1600" dirty="0"/>
              <a:t>N is the shown technology count (if </a:t>
            </a:r>
            <a:r>
              <a:rPr lang="fr-FR" sz="1600" dirty="0" err="1"/>
              <a:t>null</a:t>
            </a:r>
            <a:r>
              <a:rPr lang="fr-FR" sz="16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smtClean="0">
                <a:solidFill>
                  <a:schemeClr val="bg1">
                    <a:lumMod val="50000"/>
                  </a:schemeClr>
                </a:solidFill>
              </a:rPr>
              <a:t>Options :</a:t>
            </a:r>
            <a:endParaRPr lang="fr-FR" sz="2000" dirty="0">
              <a:solidFill>
                <a:schemeClr val="bg1">
                  <a:lumMod val="50000"/>
                </a:schemeClr>
              </a:solidFill>
            </a:endParaRP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Radar</a:t>
            </a:r>
          </a:p>
        </p:txBody>
      </p:sp>
      <p:sp>
        <p:nvSpPr>
          <p:cNvPr id="28" name="TextBox 27"/>
          <p:cNvSpPr txBox="1"/>
          <p:nvPr/>
        </p:nvSpPr>
        <p:spPr>
          <a:xfrm>
            <a:off x="2057797" y="3408268"/>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RADAR_HEALTH_FACTOR_2_LAST_SNAPSHOTS</a:t>
            </a:r>
            <a:endParaRPr lang="fr-FR" sz="18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676962"/>
            <a:ext cx="406486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02523520"/>
              </p:ext>
            </p:extLst>
          </p:nvPr>
        </p:nvGraphicFramePr>
        <p:xfrm>
          <a:off x="6357798" y="2995965"/>
          <a:ext cx="2808312"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Radar</a:t>
            </a:r>
          </a:p>
        </p:txBody>
      </p:sp>
      <p:sp>
        <p:nvSpPr>
          <p:cNvPr id="44" name="TextBox 43"/>
          <p:cNvSpPr txBox="1"/>
          <p:nvPr/>
        </p:nvSpPr>
        <p:spPr>
          <a:xfrm>
            <a:off x="2057039" y="5136460"/>
            <a:ext cx="475832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RADAR_COMPLIANCE_2_LAST_SNAPSHOTS</a:t>
            </a:r>
            <a:endParaRPr lang="fr-FR" sz="18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05153"/>
            <a:ext cx="298474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818136100"/>
              </p:ext>
            </p:extLst>
          </p:nvPr>
        </p:nvGraphicFramePr>
        <p:xfrm>
          <a:off x="5985333" y="4725144"/>
          <a:ext cx="3096344"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[3]</a:t>
            </a:r>
            <a:endParaRPr lang="fr-FR" dirty="0"/>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a:t>
            </a:r>
            <a:r>
              <a:rPr lang="fr-FR" dirty="0" smtClean="0"/>
              <a:t>(by default </a:t>
            </a:r>
            <a:r>
              <a:rPr lang="fr-FR" dirty="0"/>
              <a:t>ZOOM=0.2)</a:t>
            </a:r>
          </a:p>
          <a:p>
            <a:r>
              <a:rPr lang="fr-FR" sz="1600" dirty="0" err="1" smtClean="0"/>
              <a:t>where</a:t>
            </a:r>
            <a:r>
              <a:rPr lang="fr-FR" sz="1600" dirty="0" smtClean="0"/>
              <a:t> </a:t>
            </a:r>
            <a:r>
              <a:rPr lang="fr-FR" sz="1600" dirty="0"/>
              <a:t>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[4]</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a:t>
            </a:r>
            <a:r>
              <a:rPr lang="fr-FR" sz="1600" dirty="0" smtClean="0"/>
              <a:t>(by default </a:t>
            </a:r>
            <a:r>
              <a:rPr lang="fr-FR" sz="1600" dirty="0"/>
              <a:t>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[5]</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err="1" smtClean="0"/>
              <a:t>Graphics</a:t>
            </a:r>
            <a:r>
              <a:rPr lang="fr-FR" dirty="0" smtClean="0"/>
              <a:t> [6]</a:t>
            </a:r>
            <a:endParaRPr lang="fr-FR" dirty="0"/>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a:t>
            </a:r>
            <a:r>
              <a:rPr lang="fr-FR" sz="1600" dirty="0" smtClean="0"/>
              <a:t>(by default </a:t>
            </a:r>
            <a:r>
              <a:rPr lang="fr-FR" sz="1600" dirty="0"/>
              <a:t>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smtClean="0"/>
              <a:t>Complexity</a:t>
            </a:r>
            <a:r>
              <a:rPr lang="fr-FR" dirty="0" smtClean="0"/>
              <a:t> Distribution</a:t>
            </a:r>
            <a:endParaRPr lang="fr-FR" dirty="0"/>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a:t>
            </a:r>
            <a:r>
              <a:rPr lang="en-GB" sz="1100" dirty="0" smtClean="0"/>
              <a:t>distributions:</a:t>
            </a:r>
            <a:endParaRPr lang="en-GB" sz="1100" dirty="0"/>
          </a:p>
          <a:p>
            <a:pPr lvl="0"/>
            <a:r>
              <a:rPr lang="en-GB" sz="1100" dirty="0" smtClean="0"/>
              <a:t>-Algorithm </a:t>
            </a:r>
            <a:r>
              <a:rPr lang="en-GB" sz="1100" dirty="0"/>
              <a:t>Complexity (based on </a:t>
            </a:r>
            <a:r>
              <a:rPr lang="en-GB" sz="1100" dirty="0" err="1"/>
              <a:t>Cyclomatic</a:t>
            </a:r>
            <a:r>
              <a:rPr lang="en-GB" sz="1100" dirty="0"/>
              <a:t> complexity</a:t>
            </a:r>
          </a:p>
          <a:p>
            <a:pPr lvl="0"/>
            <a:r>
              <a:rPr lang="en-GB" sz="1100" dirty="0" smtClean="0"/>
              <a:t>-SQL </a:t>
            </a:r>
            <a:r>
              <a:rPr lang="en-GB" sz="1100" dirty="0"/>
              <a:t>Complexity</a:t>
            </a:r>
          </a:p>
          <a:p>
            <a:pPr lvl="0"/>
            <a:r>
              <a:rPr lang="en-GB" sz="1100" dirty="0" smtClean="0"/>
              <a:t>-Coupling </a:t>
            </a:r>
            <a:r>
              <a:rPr lang="en-GB" sz="1100" dirty="0"/>
              <a:t>(Fan in, Fan out)</a:t>
            </a:r>
          </a:p>
          <a:p>
            <a:pPr lvl="0"/>
            <a:r>
              <a:rPr lang="en-GB" sz="1100" dirty="0" smtClean="0"/>
              <a:t>-Ratio </a:t>
            </a:r>
            <a:r>
              <a:rPr lang="en-GB" sz="1100" dirty="0"/>
              <a:t>of documentation</a:t>
            </a:r>
          </a:p>
          <a:p>
            <a:pPr lvl="0"/>
            <a:r>
              <a:rPr lang="en-GB" sz="1100" dirty="0" smtClean="0"/>
              <a:t>-Size </a:t>
            </a:r>
            <a:r>
              <a:rPr lang="en-GB" sz="1100" dirty="0"/>
              <a:t>of </a:t>
            </a:r>
            <a:r>
              <a:rPr lang="en-GB" sz="1100" dirty="0" smtClean="0"/>
              <a:t>components</a:t>
            </a:r>
          </a:p>
          <a:p>
            <a:pPr lvl="0"/>
            <a:r>
              <a:rPr lang="en-GB" sz="1100" dirty="0" smtClean="0"/>
              <a:t>For more information,  go to chapter “Cost”</a:t>
            </a:r>
          </a:p>
          <a:p>
            <a:pPr lvl="0"/>
            <a:r>
              <a:rPr lang="en-GB" sz="1100" dirty="0">
                <a:hlinkClick r:id="rId3"/>
              </a:rPr>
              <a:t>http://doc.castsoftware.com/help/index.jsp?topic=%</a:t>
            </a:r>
            <a:r>
              <a:rPr lang="en-GB" sz="1100" dirty="0" smtClean="0">
                <a:hlinkClick r:id="rId3"/>
              </a:rPr>
              <a:t>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[7]</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a:t>
            </a:r>
            <a:r>
              <a:rPr lang="en-GB" sz="1200" dirty="0" smtClean="0"/>
              <a:t>the chosen distribution. </a:t>
            </a:r>
            <a:br>
              <a:rPr lang="en-GB" sz="1200" dirty="0" smtClean="0"/>
            </a:br>
            <a:r>
              <a:rPr lang="en-GB" sz="1200" dirty="0" smtClean="0"/>
              <a:t>PAR = 65501 by default, </a:t>
            </a:r>
            <a:r>
              <a:rPr lang="en-GB" sz="1200" dirty="0" err="1" smtClean="0"/>
              <a:t>Cyclomatic</a:t>
            </a:r>
            <a:r>
              <a:rPr lang="en-GB" sz="1200" dirty="0" smtClean="0"/>
              <a:t> Complexity Distribution</a:t>
            </a:r>
            <a:endParaRPr lang="en-GB" sz="12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[8]</a:t>
            </a:r>
            <a:endParaRPr lang="en-US" dirty="0"/>
          </a:p>
        </p:txBody>
      </p:sp>
    </p:spTree>
    <p:extLst>
      <p:ext uri="{BB962C8B-B14F-4D97-AF65-F5344CB8AC3E}">
        <p14:creationId xmlns:p14="http://schemas.microsoft.com/office/powerpoint/2010/main" val="29174942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a:t>COUNT=N </a:t>
            </a:r>
            <a:r>
              <a:rPr lang="fr-FR" sz="1600" smtClean="0"/>
              <a:t>where </a:t>
            </a:r>
            <a:r>
              <a:rPr lang="fr-FR" sz="1600" dirty="0"/>
              <a:t>N </a:t>
            </a:r>
            <a:r>
              <a:rPr lang="fr-FR" sz="1600" dirty="0" err="1"/>
              <a:t>indicates</a:t>
            </a:r>
            <a:r>
              <a:rPr lang="fr-FR" sz="1600" dirty="0"/>
              <a:t> the </a:t>
            </a:r>
            <a:r>
              <a:rPr lang="fr-FR" sz="1600" dirty="0" err="1"/>
              <a:t>number</a:t>
            </a:r>
            <a:r>
              <a:rPr lang="fr-FR" sz="1600" dirty="0"/>
              <a:t> of top N</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775644590"/>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[10]</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Generic</a:t>
            </a:r>
            <a:r>
              <a:rPr lang="fr-FR" dirty="0" smtClean="0"/>
              <a:t> </a:t>
            </a:r>
            <a:r>
              <a:rPr lang="fr-FR" dirty="0" err="1" smtClean="0"/>
              <a:t>Trending</a:t>
            </a:r>
            <a:endParaRPr lang="fr-FR" dirty="0"/>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dirty="0"/>
              <a:t>TREND_METRIC_ID</a:t>
            </a:r>
            <a:endParaRPr lang="fr-FR" dirty="0"/>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smtClean="0"/>
              <a:t>QID=60017|66031|7126 : </a:t>
            </a:r>
            <a:r>
              <a:rPr lang="fr-FR" sz="1400" dirty="0" err="1" smtClean="0"/>
              <a:t>list</a:t>
            </a:r>
            <a:r>
              <a:rPr lang="fr-FR" sz="1400" dirty="0" smtClean="0"/>
              <a:t> BC, TC or QR </a:t>
            </a:r>
            <a:r>
              <a:rPr lang="fr-FR" sz="1400" dirty="0" err="1" smtClean="0"/>
              <a:t>metric</a:t>
            </a:r>
            <a:r>
              <a:rPr lang="fr-FR" sz="1400" dirty="0" smtClean="0"/>
              <a:t> id </a:t>
            </a:r>
            <a:r>
              <a:rPr lang="fr-FR" sz="1400" dirty="0" err="1" smtClean="0"/>
              <a:t>separated</a:t>
            </a:r>
            <a:r>
              <a:rPr lang="fr-FR" sz="1400" dirty="0" smtClean="0"/>
              <a:t> by | (max 10)</a:t>
            </a:r>
          </a:p>
          <a:p>
            <a:r>
              <a:rPr lang="fr-FR" sz="1400" dirty="0" smtClean="0"/>
              <a:t>Or SID=10151|67211 : </a:t>
            </a:r>
            <a:r>
              <a:rPr lang="fr-FR" sz="1400" dirty="0" err="1" smtClean="0"/>
              <a:t>list</a:t>
            </a:r>
            <a:r>
              <a:rPr lang="fr-FR" sz="1400" dirty="0" smtClean="0"/>
              <a:t> of </a:t>
            </a:r>
            <a:r>
              <a:rPr lang="fr-FR" sz="1400" dirty="0" err="1" smtClean="0"/>
              <a:t>sizing</a:t>
            </a:r>
            <a:r>
              <a:rPr lang="fr-FR" sz="1400" dirty="0" smtClean="0"/>
              <a:t> </a:t>
            </a:r>
            <a:r>
              <a:rPr lang="fr-FR" sz="1400" dirty="0" err="1" smtClean="0"/>
              <a:t>measures</a:t>
            </a:r>
            <a:r>
              <a:rPr lang="fr-FR" sz="1400" dirty="0" smtClean="0"/>
              <a:t> id </a:t>
            </a:r>
            <a:r>
              <a:rPr lang="fr-FR" sz="1400" dirty="0" err="1" smtClean="0"/>
              <a:t>separated</a:t>
            </a:r>
            <a:r>
              <a:rPr lang="fr-FR" sz="1400" dirty="0" smtClean="0"/>
              <a:t> by | (max 10)</a:t>
            </a:r>
          </a:p>
          <a:p>
            <a:r>
              <a:rPr lang="fr-FR" sz="1400" dirty="0"/>
              <a:t>Or </a:t>
            </a:r>
            <a:r>
              <a:rPr lang="fr-FR" sz="1400" dirty="0" smtClean="0"/>
              <a:t>BID=66061|66062 </a:t>
            </a:r>
            <a:r>
              <a:rPr lang="fr-FR" sz="1400" dirty="0"/>
              <a:t>: </a:t>
            </a:r>
            <a:r>
              <a:rPr lang="fr-FR" sz="1400" dirty="0" err="1"/>
              <a:t>list</a:t>
            </a:r>
            <a:r>
              <a:rPr lang="fr-FR" sz="1400" dirty="0"/>
              <a:t> of </a:t>
            </a:r>
            <a:r>
              <a:rPr lang="fr-FR" sz="1400" dirty="0" smtClean="0"/>
              <a:t>background </a:t>
            </a:r>
            <a:r>
              <a:rPr lang="fr-FR" sz="1400" dirty="0" err="1" smtClean="0"/>
              <a:t>facts</a:t>
            </a:r>
            <a:r>
              <a:rPr lang="fr-FR" sz="1400" dirty="0" smtClean="0"/>
              <a:t> </a:t>
            </a:r>
            <a:r>
              <a:rPr lang="fr-FR" sz="1400" dirty="0"/>
              <a:t>id </a:t>
            </a:r>
            <a:r>
              <a:rPr lang="fr-FR" sz="1400" dirty="0" err="1"/>
              <a:t>separated</a:t>
            </a:r>
            <a:r>
              <a:rPr lang="fr-FR" sz="1400" dirty="0"/>
              <a:t> by | (max 10</a:t>
            </a:r>
            <a:r>
              <a:rPr lang="fr-FR" sz="1400" dirty="0" smtClean="0"/>
              <a:t>)</a:t>
            </a:r>
            <a:endParaRPr lang="fr-FR" sz="1400" dirty="0"/>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0244927"/>
              </p:ext>
            </p:extLst>
          </p:nvPr>
        </p:nvGraphicFramePr>
        <p:xfrm>
          <a:off x="320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33744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[11]</a:t>
            </a:r>
            <a:endParaRPr lang="fr-FR" dirty="0"/>
          </a:p>
        </p:txBody>
      </p:sp>
      <p:sp>
        <p:nvSpPr>
          <p:cNvPr id="23" name="AutoShape 39"/>
          <p:cNvSpPr>
            <a:spLocks noChangeArrowheads="1"/>
          </p:cNvSpPr>
          <p:nvPr/>
        </p:nvSpPr>
        <p:spPr bwMode="auto">
          <a:xfrm>
            <a:off x="289716" y="1021470"/>
            <a:ext cx="8470328" cy="4855802"/>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179512" y="1030015"/>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Generic</a:t>
            </a:r>
            <a:r>
              <a:rPr lang="fr-FR" dirty="0" smtClean="0"/>
              <a:t> </a:t>
            </a:r>
            <a:r>
              <a:rPr lang="fr-FR" dirty="0" err="1" smtClean="0"/>
              <a:t>Quality</a:t>
            </a:r>
            <a:r>
              <a:rPr lang="fr-FR" dirty="0" smtClean="0"/>
              <a:t> </a:t>
            </a:r>
            <a:r>
              <a:rPr lang="fr-FR" dirty="0" err="1" smtClean="0"/>
              <a:t>Indicator</a:t>
            </a:r>
            <a:r>
              <a:rPr lang="fr-FR" dirty="0" smtClean="0"/>
              <a:t> Radar</a:t>
            </a:r>
            <a:endParaRPr lang="fr-FR" dirty="0"/>
          </a:p>
        </p:txBody>
      </p:sp>
      <p:sp>
        <p:nvSpPr>
          <p:cNvPr id="28" name="TextBox 27"/>
          <p:cNvSpPr txBox="1"/>
          <p:nvPr/>
        </p:nvSpPr>
        <p:spPr>
          <a:xfrm>
            <a:off x="1853353" y="1504794"/>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smtClean="0"/>
              <a:t>RADAR_METRIC_ID</a:t>
            </a:r>
            <a:endParaRPr lang="fr-FR" sz="1800" dirty="0"/>
          </a:p>
        </p:txBody>
      </p:sp>
      <p:sp>
        <p:nvSpPr>
          <p:cNvPr id="29" name="TextBox 28"/>
          <p:cNvSpPr txBox="1"/>
          <p:nvPr/>
        </p:nvSpPr>
        <p:spPr>
          <a:xfrm>
            <a:off x="382145" y="1453517"/>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1853352" y="1773488"/>
            <a:ext cx="6823103"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smtClean="0"/>
              <a:t>ID=</a:t>
            </a:r>
            <a:r>
              <a:rPr lang="fr-FR" dirty="0" err="1" smtClean="0"/>
              <a:t>list</a:t>
            </a:r>
            <a:r>
              <a:rPr lang="fr-FR" dirty="0" smtClean="0"/>
              <a:t> of </a:t>
            </a:r>
            <a:r>
              <a:rPr lang="fr-FR" dirty="0" err="1" smtClean="0"/>
              <a:t>metric</a:t>
            </a:r>
            <a:r>
              <a:rPr lang="fr-FR" dirty="0" smtClean="0"/>
              <a:t> id (BC, TC or QR) </a:t>
            </a:r>
            <a:r>
              <a:rPr lang="fr-FR" dirty="0" err="1" smtClean="0"/>
              <a:t>separated</a:t>
            </a:r>
            <a:r>
              <a:rPr lang="fr-FR" dirty="0" smtClean="0"/>
              <a:t> by ‘|’, for </a:t>
            </a:r>
            <a:r>
              <a:rPr lang="fr-FR" dirty="0" err="1" smtClean="0"/>
              <a:t>example</a:t>
            </a:r>
            <a:r>
              <a:rPr lang="fr-FR" dirty="0"/>
              <a:t> </a:t>
            </a:r>
            <a:r>
              <a:rPr lang="fr-FR" dirty="0" smtClean="0"/>
              <a:t>ID=ID=60017|60016|66031|61007|7156|3566</a:t>
            </a:r>
          </a:p>
          <a:p>
            <a:r>
              <a:rPr lang="fr-FR" dirty="0" smtClean="0"/>
              <a:t>SNAPSHOT=CURRENT or PREVIOUS or BOTH</a:t>
            </a:r>
            <a:endParaRPr lang="fr-FR" dirty="0"/>
          </a:p>
        </p:txBody>
      </p:sp>
      <p:sp>
        <p:nvSpPr>
          <p:cNvPr id="31" name="TextBox 30"/>
          <p:cNvSpPr txBox="1"/>
          <p:nvPr/>
        </p:nvSpPr>
        <p:spPr>
          <a:xfrm>
            <a:off x="801682" y="177348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455280019"/>
              </p:ext>
            </p:extLst>
          </p:nvPr>
        </p:nvGraphicFramePr>
        <p:xfrm>
          <a:off x="899592" y="3145368"/>
          <a:ext cx="7272808" cy="25158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9881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smtClean="0"/>
              <a:t>Table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Tables [1]</a:t>
            </a:r>
            <a:endParaRPr lang="fr-FR" dirty="0"/>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smtClean="0"/>
              <a:t>			Type = </a:t>
            </a:r>
            <a:r>
              <a:rPr lang="fr-FR" sz="2400" b="1" dirty="0" smtClean="0"/>
              <a:t>TABLE</a:t>
            </a:r>
          </a:p>
          <a:p>
            <a:pPr marL="0" indent="0">
              <a:buNone/>
            </a:pPr>
            <a:endParaRPr lang="fr-FR" sz="2400" b="1" dirty="0" smtClean="0"/>
          </a:p>
          <a:p>
            <a:pPr marL="0" indent="0">
              <a:buNone/>
            </a:pPr>
            <a:endParaRPr lang="fr-FR" sz="2400" b="1"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[2]</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p>
          <a:p>
            <a:r>
              <a:rPr lang="fr-FR" b="1" dirty="0" smtClean="0"/>
              <a:t>NOSIZE</a:t>
            </a:r>
            <a:r>
              <a:rPr lang="fr-FR" dirty="0" smtClean="0"/>
              <a:t> to </a:t>
            </a:r>
            <a:r>
              <a:rPr lang="fr-FR" dirty="0" err="1" smtClean="0"/>
              <a:t>hide</a:t>
            </a:r>
            <a:r>
              <a:rPr lang="fr-FR" dirty="0" smtClean="0"/>
              <a:t> the « LOC » </a:t>
            </a:r>
            <a:r>
              <a:rPr lang="fr-FR" dirty="0" err="1" smtClean="0"/>
              <a:t>column</a:t>
            </a:r>
            <a:endParaRPr lang="fr-FR" dirty="0" smtClean="0"/>
          </a:p>
          <a:p>
            <a:r>
              <a:rPr lang="fr-FR" dirty="0" smtClean="0"/>
              <a:t>(by default the « LOC » </a:t>
            </a:r>
            <a:r>
              <a:rPr lang="fr-FR" dirty="0" err="1" smtClean="0"/>
              <a:t>column</a:t>
            </a:r>
            <a:r>
              <a:rPr lang="fr-FR" dirty="0" smtClean="0"/>
              <a:t> </a:t>
            </a:r>
            <a:r>
              <a:rPr lang="fr-FR" dirty="0" err="1" smtClean="0"/>
              <a:t>is</a:t>
            </a:r>
            <a:r>
              <a:rPr lang="fr-FR" dirty="0" smtClean="0"/>
              <a:t> </a:t>
            </a:r>
            <a:r>
              <a:rPr lang="fr-FR" dirty="0" err="1" smtClean="0"/>
              <a:t>shown</a:t>
            </a:r>
            <a:r>
              <a:rPr lang="fr-FR" dirty="0" smtClean="0"/>
              <a:t>)</a:t>
            </a:r>
            <a:endParaRPr lang="fr-FR" dirty="0"/>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gridCol w="908791"/>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Lines</a:t>
            </a:r>
            <a:r>
              <a:rPr lang="fr-FR" dirty="0" smtClean="0"/>
              <a:t> of code by Module</a:t>
            </a:r>
            <a:endParaRPr lang="fr-FR" dirty="0"/>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LOC_BY_MODULE</a:t>
            </a:r>
            <a:endParaRPr lang="fr-FR" sz="1800" dirty="0"/>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5</a:t>
            </a:r>
            <a:r>
              <a:rPr lang="fr-FR" dirty="0" smtClean="0"/>
              <a:t>)</a:t>
            </a:r>
            <a:endParaRPr lang="fr-FR" dirty="0"/>
          </a:p>
          <a:p>
            <a:r>
              <a:rPr lang="fr-FR" dirty="0" err="1" smtClean="0"/>
              <a:t>where</a:t>
            </a:r>
            <a:r>
              <a:rPr lang="fr-FR" dirty="0" smtClean="0"/>
              <a:t> </a:t>
            </a:r>
            <a:r>
              <a:rPr lang="fr-FR" dirty="0"/>
              <a:t>N is th shown </a:t>
            </a:r>
            <a:r>
              <a:rPr lang="fr-FR" dirty="0" err="1"/>
              <a:t>technology</a:t>
            </a:r>
            <a:r>
              <a:rPr lang="fr-FR" dirty="0"/>
              <a:t> </a:t>
            </a:r>
            <a:r>
              <a:rPr lang="fr-FR" dirty="0" smtClean="0"/>
              <a:t>count. To </a:t>
            </a:r>
            <a:r>
              <a:rPr lang="fr-FR" dirty="0" err="1" smtClean="0"/>
              <a:t>get</a:t>
            </a:r>
            <a:r>
              <a:rPr lang="fr-FR" dirty="0" smtClean="0"/>
              <a:t> all modules, </a:t>
            </a:r>
            <a:r>
              <a:rPr lang="fr-FR" dirty="0" err="1" smtClean="0"/>
              <a:t>remove</a:t>
            </a:r>
            <a:r>
              <a:rPr lang="fr-FR" dirty="0" smtClean="0"/>
              <a:t> the option ’COUNT =‘</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solidFill>
                            <a:schemeClr val="bg1"/>
                          </a:solidFill>
                        </a:rPr>
                        <a:t>Module Name</a:t>
                      </a:r>
                      <a:endParaRPr lang="fr-FR" sz="1100" b="1" dirty="0" smtClean="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Business </a:t>
            </a:r>
            <a:r>
              <a:rPr lang="fr-FR" dirty="0" err="1" smtClean="0"/>
              <a:t>Criteria</a:t>
            </a:r>
            <a:r>
              <a:rPr lang="fr-FR" dirty="0" smtClean="0"/>
              <a:t> by </a:t>
            </a:r>
            <a:r>
              <a:rPr lang="fr-FR" dirty="0" err="1" smtClean="0"/>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gridCol w="964478"/>
              </a:tblGrid>
              <a:tr h="192021">
                <a:tc>
                  <a:txBody>
                    <a:bodyPr/>
                    <a:lstStyle/>
                    <a:p>
                      <a:pPr>
                        <a:lnSpc>
                          <a:spcPct val="115000"/>
                        </a:lnSpc>
                        <a:spcAft>
                          <a:spcPts val="0"/>
                        </a:spcAft>
                      </a:pPr>
                      <a:r>
                        <a:rPr lang="en-GB" sz="1000" dirty="0" smtClean="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Techno2</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Techno3</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smtClean="0">
                          <a:solidFill>
                            <a:schemeClr val="dk1"/>
                          </a:solidFill>
                          <a:latin typeface="+mn-lt"/>
                          <a:ea typeface="+mn-ea"/>
                          <a:cs typeface="+mn-cs"/>
                        </a:rPr>
                        <a:t>Techno4</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smtClean="0"/>
              <a:t>is</a:t>
            </a:r>
            <a:r>
              <a:rPr lang="fr-FR" dirty="0" smtClean="0"/>
              <a:t> </a:t>
            </a:r>
            <a:r>
              <a:rPr lang="fr-FR" dirty="0" err="1" smtClean="0"/>
              <a:t>null</a:t>
            </a:r>
            <a:r>
              <a:rPr lang="fr-FR" dirty="0" smtClean="0"/>
              <a:t>) </a:t>
            </a:r>
          </a:p>
          <a:p>
            <a:r>
              <a:rPr lang="fr-FR" dirty="0" smtClean="0"/>
              <a:t>ID=BC ID by </a:t>
            </a:r>
            <a:r>
              <a:rPr lang="fr-FR" dirty="0"/>
              <a:t>default </a:t>
            </a:r>
            <a:r>
              <a:rPr lang="fr-FR" dirty="0" smtClean="0"/>
              <a:t>ID </a:t>
            </a:r>
            <a:r>
              <a:rPr lang="fr-FR" dirty="0" err="1"/>
              <a:t>is</a:t>
            </a:r>
            <a:r>
              <a:rPr lang="fr-FR" dirty="0"/>
              <a:t> </a:t>
            </a:r>
            <a:r>
              <a:rPr lang="fr-FR" dirty="0" smtClean="0"/>
              <a:t>60017</a:t>
            </a:r>
            <a:endParaRPr lang="fr-FR" dirty="0"/>
          </a:p>
        </p:txBody>
      </p:sp>
    </p:spTree>
    <p:extLst>
      <p:ext uri="{BB962C8B-B14F-4D97-AF65-F5344CB8AC3E}">
        <p14:creationId xmlns:p14="http://schemas.microsoft.com/office/powerpoint/2010/main" val="36145775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endParaRPr lang="fr-FR" dirty="0"/>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gridCol w="1368152"/>
                <a:gridCol w="1354650"/>
                <a:gridCol w="939705"/>
                <a:gridCol w="1018014"/>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r>
                        <a:rPr lang="fr-FR" sz="1100" dirty="0" smtClean="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gridCol w="879530"/>
                <a:gridCol w="879530"/>
                <a:gridCol w="1169096"/>
                <a:gridCol w="1169096"/>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[4]</a:t>
            </a:r>
            <a:endParaRPr lang="fr-FR" dirty="0"/>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gridCol w="1012004"/>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80020">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gridCol w="972108"/>
                <a:gridCol w="972108"/>
                <a:gridCol w="972108"/>
                <a:gridCol w="972108"/>
              </a:tblGrid>
              <a:tr h="168019">
                <a:tc>
                  <a:txBody>
                    <a:bodyPr/>
                    <a:lstStyle/>
                    <a:p>
                      <a:pPr>
                        <a:lnSpc>
                          <a:spcPct val="115000"/>
                        </a:lnSpc>
                        <a:spcAft>
                          <a:spcPts val="0"/>
                        </a:spcAft>
                      </a:pPr>
                      <a:r>
                        <a:rPr lang="en-GB" sz="1000" dirty="0" smtClean="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[5]</a:t>
            </a:r>
            <a:endParaRPr lang="fr-FR" dirty="0"/>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gridCol w="768085"/>
                <a:gridCol w="768085"/>
                <a:gridCol w="768085"/>
                <a:gridCol w="768085"/>
                <a:gridCol w="768085"/>
                <a:gridCol w="768085"/>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Efcy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gridCol w="900032"/>
                <a:gridCol w="900032"/>
                <a:gridCol w="900032"/>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a:p>
            <a:r>
              <a:rPr lang="fr-FR" sz="1200" dirty="0"/>
              <a:t>Indicates that short headers will be shown, obviously long headers will </a:t>
            </a:r>
            <a:r>
              <a:rPr lang="fr-FR" sz="1200" dirty="0" err="1"/>
              <a:t>be</a:t>
            </a:r>
            <a:r>
              <a:rPr lang="fr-FR" sz="1200" dirty="0"/>
              <a:t> </a:t>
            </a:r>
            <a:r>
              <a:rPr lang="fr-FR" sz="1200" dirty="0" err="1" smtClean="0"/>
              <a:t>shown</a:t>
            </a:r>
            <a:endParaRPr lang="fr-FR" sz="1200" dirty="0" smtClean="0"/>
          </a:p>
          <a:p>
            <a:r>
              <a:rPr lang="fr-FR" b="1" dirty="0"/>
              <a:t>SHOW_EVOL=1 </a:t>
            </a:r>
            <a:r>
              <a:rPr lang="fr-FR" dirty="0"/>
              <a:t>(by default SHOW_EVOL=0)</a:t>
            </a:r>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a:t>
            </a:r>
            <a:r>
              <a:rPr lang="fr-FR" sz="1200" dirty="0" smtClean="0"/>
              <a:t>delta)</a:t>
            </a:r>
          </a:p>
          <a:p>
            <a:r>
              <a:rPr lang="fr-FR" b="1" dirty="0" smtClean="0"/>
              <a:t>SHOW_EVOL_PERCENT=0 </a:t>
            </a:r>
            <a:r>
              <a:rPr lang="fr-FR" dirty="0"/>
              <a:t>(by default </a:t>
            </a:r>
            <a:r>
              <a:rPr lang="fr-FR" dirty="0" smtClean="0"/>
              <a:t>SHOW_EVOL_PERCENT=1)</a:t>
            </a:r>
            <a:endParaRPr lang="fr-FR" dirty="0"/>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smtClean="0"/>
              <a:t>relative values (percent)</a:t>
            </a:r>
            <a:endParaRPr lang="fr-FR" sz="12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[6]</a:t>
            </a:r>
            <a:endParaRPr lang="fr-FR" dirty="0"/>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gridCol w="1152127"/>
              </a:tblGrid>
              <a:tr h="208544">
                <a:tc>
                  <a:txBody>
                    <a:bodyPr/>
                    <a:lstStyle/>
                    <a:p>
                      <a:pPr>
                        <a:lnSpc>
                          <a:spcPct val="115000"/>
                        </a:lnSpc>
                        <a:spcAft>
                          <a:spcPts val="0"/>
                        </a:spcAft>
                      </a:pPr>
                      <a:r>
                        <a:rPr lang="fr-FR" sz="1000" dirty="0" smtClean="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COUNT=8) where N indicates the number of top N</a:t>
            </a:r>
          </a:p>
          <a:p>
            <a:r>
              <a:rPr lang="en-US" sz="1400" dirty="0" smtClean="0"/>
              <a:t>PAR=BC-ID (by default PAR=60017) where BC-ID indicates the id of the business criterion </a:t>
            </a:r>
            <a:endParaRPr lang="en-US" sz="1400" dirty="0"/>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gridCol w="1011812"/>
              </a:tblGrid>
              <a:tr h="144446">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 </a:t>
            </a:r>
            <a:r>
              <a:rPr lang="en-US" sz="1400" dirty="0" smtClean="0"/>
              <a:t>(by default COUNT=8</a:t>
            </a:r>
            <a:r>
              <a:rPr lang="en-US" sz="1400" smtClean="0"/>
              <a:t>) where </a:t>
            </a:r>
            <a:r>
              <a:rPr lang="en-US" sz="1400" dirty="0" smtClean="0"/>
              <a:t>N indicates the number of top N</a:t>
            </a:r>
          </a:p>
          <a:p>
            <a:r>
              <a:rPr lang="en-US" sz="1400" smtClean="0"/>
              <a:t>PAR=BC-ID where </a:t>
            </a:r>
            <a:r>
              <a:rPr lang="en-US" sz="1400" dirty="0" smtClean="0"/>
              <a:t>BC-ID indicates the id of the business criterion </a:t>
            </a:r>
            <a:endParaRPr lang="en-US" sz="1400" dirty="0"/>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gridCol w="864096"/>
                <a:gridCol w="864096"/>
                <a:gridCol w="864096"/>
                <a:gridCol w="864096"/>
              </a:tblGrid>
              <a:tr h="258567">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smtClean="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smtClean="0"/>
                        <a:t>% </a:t>
                      </a:r>
                      <a:r>
                        <a:rPr lang="en-GB" sz="1000" kern="1200" dirty="0" err="1" smtClean="0"/>
                        <a:t>Evol</a:t>
                      </a:r>
                      <a:r>
                        <a:rPr lang="en-GB" sz="1000" kern="1200" dirty="0" smtClean="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7224">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gridCol w="1008112"/>
                <a:gridCol w="1008112"/>
                <a:gridCol w="1008112"/>
              </a:tblGrid>
              <a:tr h="216024">
                <a:tc>
                  <a:txBody>
                    <a:bodyPr/>
                    <a:lstStyle/>
                    <a:p>
                      <a:pPr algn="l">
                        <a:lnSpc>
                          <a:spcPct val="115000"/>
                        </a:lnSpc>
                        <a:spcAft>
                          <a:spcPts val="0"/>
                        </a:spcAft>
                      </a:pPr>
                      <a:r>
                        <a:rPr lang="fr-FR" sz="1000" dirty="0" smtClean="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smtClean="0"/>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smtClean="0"/>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[8]</a:t>
            </a:r>
            <a:endParaRPr lang="fr-FR" dirty="0"/>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gridCol w="1079720"/>
              </a:tblGrid>
              <a:tr h="144446">
                <a:tc>
                  <a:txBody>
                    <a:bodyPr/>
                    <a:lstStyle/>
                    <a:p>
                      <a:pPr>
                        <a:lnSpc>
                          <a:spcPct val="115000"/>
                        </a:lnSpc>
                        <a:spcAft>
                          <a:spcPts val="0"/>
                        </a:spcAft>
                      </a:pPr>
                      <a:r>
                        <a:rPr lang="fr-FR" sz="10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a:t>
            </a: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[9]</a:t>
            </a:r>
            <a:endParaRPr lang="fr-FR" dirty="0"/>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gridCol w="972108"/>
                <a:gridCol w="972108"/>
                <a:gridCol w="972108"/>
                <a:gridCol w="972108"/>
              </a:tblGrid>
              <a:tr h="144446">
                <a:tc>
                  <a:txBody>
                    <a:bodyPr/>
                    <a:lstStyle/>
                    <a:p>
                      <a:pPr>
                        <a:lnSpc>
                          <a:spcPct val="115000"/>
                        </a:lnSpc>
                        <a:spcAft>
                          <a:spcPts val="0"/>
                        </a:spcAft>
                      </a:pPr>
                      <a:r>
                        <a:rPr lang="fr-FR" sz="11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[10]</a:t>
            </a:r>
            <a:endParaRPr lang="fr-FR" dirty="0"/>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COUNT=10</a:t>
            </a:r>
            <a:r>
              <a:rPr lang="fr-FR" dirty="0"/>
              <a:t>)</a:t>
            </a:r>
          </a:p>
          <a:p>
            <a:r>
              <a:rPr lang="fr-FR"/>
              <a:t>         </a:t>
            </a:r>
            <a:r>
              <a:rPr lang="fr-FR" smtClean="0"/>
              <a:t>where </a:t>
            </a:r>
            <a:r>
              <a:rPr lang="fr-FR" dirty="0"/>
              <a:t>N indicates the number of top N</a:t>
            </a:r>
          </a:p>
          <a:p>
            <a:r>
              <a:rPr lang="fr-FR" b="1" dirty="0"/>
              <a:t>PAR=N</a:t>
            </a:r>
            <a:r>
              <a:rPr lang="fr-FR" dirty="0"/>
              <a:t> </a:t>
            </a:r>
            <a:r>
              <a:rPr lang="fr-FR" dirty="0" smtClean="0"/>
              <a:t>(by default </a:t>
            </a:r>
            <a:r>
              <a:rPr lang="fr-FR" dirty="0"/>
              <a:t>PAR=60017)</a:t>
            </a:r>
          </a:p>
          <a:p>
            <a:r>
              <a:rPr lang="fr-FR"/>
              <a:t>         </a:t>
            </a:r>
            <a:r>
              <a:rPr lang="fr-FR" smtClean="0"/>
              <a:t>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gridCol w="1273069"/>
                <a:gridCol w="1247211"/>
                <a:gridCol w="984789"/>
              </a:tblGrid>
              <a:tr h="144446">
                <a:tc>
                  <a:txBody>
                    <a:bodyPr/>
                    <a:lstStyle/>
                    <a:p>
                      <a:pPr>
                        <a:lnSpc>
                          <a:spcPct val="115000"/>
                        </a:lnSpc>
                        <a:spcAft>
                          <a:spcPts val="0"/>
                        </a:spcAft>
                      </a:pPr>
                      <a:r>
                        <a:rPr lang="fr-FR" sz="1100" dirty="0" smtClean="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[11]</a:t>
            </a:r>
            <a:endParaRPr lang="fr-FR" dirty="0"/>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COUNT=5)</a:t>
            </a:r>
          </a:p>
          <a:p>
            <a:r>
              <a:rPr lang="en-US" sz="1400" dirty="0" smtClean="0"/>
              <a:t>where N indicates the number of top N</a:t>
            </a:r>
          </a:p>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C=N</a:t>
            </a:r>
            <a:r>
              <a:rPr lang="en-US" sz="1400" dirty="0" smtClean="0"/>
              <a:t> (by default C is null)</a:t>
            </a:r>
          </a:p>
          <a:p>
            <a:r>
              <a:rPr lang="en-US" sz="1400" dirty="0" smtClean="0"/>
              <a:t>where N represents the order of the result</a:t>
            </a:r>
          </a:p>
          <a:p>
            <a:r>
              <a:rPr lang="en-US" sz="1400" dirty="0" smtClean="0"/>
              <a:t>  - C=0 or nothing indicates a descending Improvement Gap order</a:t>
            </a:r>
          </a:p>
          <a:p>
            <a:r>
              <a:rPr lang="en-US" sz="1400" dirty="0" smtClean="0"/>
              <a:t>  - C=1 indicates a descending Improvement Variation order</a:t>
            </a:r>
          </a:p>
          <a:p>
            <a:r>
              <a:rPr lang="en-US" sz="1400" dirty="0" smtClean="0"/>
              <a:t>  - C=2 indicates a descending Degradation Variation order</a:t>
            </a:r>
            <a:endParaRPr lang="en-US" sz="1400" dirty="0"/>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gridCol w="831082"/>
                <a:gridCol w="831082"/>
                <a:gridCol w="831082"/>
                <a:gridCol w="831082"/>
                <a:gridCol w="831082"/>
              </a:tblGrid>
              <a:tr h="144446">
                <a:tc>
                  <a:txBody>
                    <a:bodyPr/>
                    <a:lstStyle/>
                    <a:p>
                      <a:pPr>
                        <a:lnSpc>
                          <a:spcPct val="115000"/>
                        </a:lnSpc>
                        <a:spcAft>
                          <a:spcPts val="0"/>
                        </a:spcAft>
                      </a:pPr>
                      <a:r>
                        <a:rPr lang="fr-FR" sz="1100" dirty="0" smtClean="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 </a:t>
                      </a:r>
                      <a:r>
                        <a:rPr lang="fr-FR" sz="1100" dirty="0" err="1" smtClean="0"/>
                        <a:t>Evol</a:t>
                      </a:r>
                      <a:r>
                        <a:rPr lang="fr-FR" sz="1100" dirty="0" smtClean="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[12]</a:t>
            </a:r>
            <a:endParaRPr lang="fr-FR" dirty="0"/>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PAR=N[|N]</a:t>
            </a:r>
            <a:r>
              <a:rPr lang="en-US" sz="1400" dirty="0" smtClean="0"/>
              <a:t>* (by default PAR=60014|60013|60012|60011|60016)</a:t>
            </a:r>
          </a:p>
          <a:p>
            <a:r>
              <a:rPr lang="en-US" sz="1400" dirty="0" smtClean="0"/>
              <a:t>where each submitted N indicates a business criterion Id</a:t>
            </a:r>
          </a:p>
          <a:p>
            <a:r>
              <a:rPr lang="en-US" sz="1400" b="1" dirty="0" smtClean="0"/>
              <a:t>COUNT=N</a:t>
            </a:r>
            <a:r>
              <a:rPr lang="en-US" sz="1400" dirty="0" smtClean="0"/>
              <a:t> (by default COUNT=7)</a:t>
            </a:r>
          </a:p>
          <a:p>
            <a:r>
              <a:rPr lang="en-US" sz="1400" dirty="0" smtClean="0"/>
              <a:t>where N is the limit number of shown item ; if COUNT options isn’t indicated, no limit is applied</a:t>
            </a:r>
            <a:endParaRPr lang="en-US" sz="1400" dirty="0"/>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2007023286"/>
              </p:ext>
            </p:extLst>
          </p:nvPr>
        </p:nvGraphicFramePr>
        <p:xfrm>
          <a:off x="755574" y="3212976"/>
          <a:ext cx="7632849" cy="19686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0082"/>
                <a:gridCol w="648072"/>
                <a:gridCol w="576064"/>
                <a:gridCol w="2520280"/>
                <a:gridCol w="3168351"/>
              </a:tblGrid>
              <a:tr h="216024">
                <a:tc>
                  <a:txBody>
                    <a:bodyPr/>
                    <a:lstStyle/>
                    <a:p>
                      <a:pPr>
                        <a:lnSpc>
                          <a:spcPct val="115000"/>
                        </a:lnSpc>
                        <a:spcAft>
                          <a:spcPts val="0"/>
                        </a:spcAft>
                      </a:pPr>
                      <a:r>
                        <a:rPr lang="fr-FR" sz="1000" dirty="0" smtClean="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[13]</a:t>
            </a:r>
            <a:endParaRPr lang="fr-FR" dirty="0"/>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Criteria List for Business Criteria List</a:t>
            </a:r>
            <a:endParaRPr lang="en-US" dirty="0"/>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COUNT=N</a:t>
            </a:r>
            <a:r>
              <a:rPr lang="en-US" sz="1400" dirty="0" smtClean="0"/>
              <a:t> (by default COUNT=10)</a:t>
            </a:r>
          </a:p>
          <a:p>
            <a:r>
              <a:rPr lang="en-US" sz="1400" dirty="0" smtClean="0"/>
              <a:t>where N indicates the limit number of shown items. If this value isn’t indicated, all items will be shown</a:t>
            </a:r>
            <a:endParaRPr lang="en-US" sz="1400" dirty="0"/>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1254373072"/>
              </p:ext>
            </p:extLst>
          </p:nvPr>
        </p:nvGraphicFramePr>
        <p:xfrm>
          <a:off x="1835694" y="3356992"/>
          <a:ext cx="5904657" cy="259228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gridCol w="576064"/>
                <a:gridCol w="792087"/>
              </a:tblGrid>
              <a:tr h="216024">
                <a:tc>
                  <a:txBody>
                    <a:bodyPr/>
                    <a:lstStyle/>
                    <a:p>
                      <a:pPr marL="0" algn="l" defTabSz="914400" rtl="0" eaLnBrk="1" latinLnBrk="0" hangingPunct="1">
                        <a:lnSpc>
                          <a:spcPct val="115000"/>
                        </a:lnSpc>
                        <a:spcAft>
                          <a:spcPts val="0"/>
                        </a:spcAft>
                      </a:pPr>
                      <a:r>
                        <a:rPr lang="fr-FR" sz="1100" kern="1200" dirty="0" err="1" smtClean="0"/>
                        <a:t>Technical</a:t>
                      </a:r>
                      <a:r>
                        <a:rPr lang="fr-FR" sz="1100" kern="1200" dirty="0" smtClean="0"/>
                        <a:t> </a:t>
                      </a:r>
                      <a:r>
                        <a:rPr lang="fr-FR" sz="1100" kern="1200" baseline="0" dirty="0" smtClean="0"/>
                        <a:t> </a:t>
                      </a:r>
                      <a:r>
                        <a:rPr lang="fr-FR" sz="1100" kern="1200" baseline="0" dirty="0" err="1" smtClean="0"/>
                        <a:t>Criteria</a:t>
                      </a:r>
                      <a:r>
                        <a:rPr lang="fr-FR" sz="1100" kern="1200" baseline="0" dirty="0" smtClean="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Grade</a:t>
                      </a:r>
                      <a:endParaRPr lang="fr-FR" sz="1100" b="1" kern="1200" dirty="0" smtClean="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Evolution</a:t>
                      </a:r>
                      <a:endParaRPr lang="fr-FR" sz="1100" b="1" kern="1200" dirty="0" smtClean="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en-GB" sz="1000" kern="1200" dirty="0" smtClean="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[14]</a:t>
            </a:r>
            <a:endParaRPr lang="fr-FR" dirty="0"/>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 for top critical violations</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Rules Descriptions</a:t>
                      </a:r>
                      <a:r>
                        <a:rPr lang="en-GB" sz="1000" kern="1200" baseline="0" dirty="0" smtClean="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Rule</a:t>
                      </a:r>
                      <a:r>
                        <a:rPr lang="fr-FR" sz="1000" kern="1200" dirty="0" smtClean="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4955598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[15]</a:t>
            </a:r>
            <a:endParaRPr lang="fr-FR" dirty="0"/>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artefacts in violation to a business criteria</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METRIC_TOP_ARTEFACT</a:t>
            </a:r>
            <a:endParaRPr lang="fr-FR" sz="1800" dirty="0"/>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4276118446"/>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gridCol w="1080122"/>
              </a:tblGrid>
              <a:tr h="216024">
                <a:tc>
                  <a:txBody>
                    <a:bodyPr/>
                    <a:lstStyle/>
                    <a:p>
                      <a:pPr marL="0" algn="l" defTabSz="914400" rtl="0" eaLnBrk="1" latinLnBrk="0" hangingPunct="1">
                        <a:lnSpc>
                          <a:spcPct val="115000"/>
                        </a:lnSpc>
                        <a:spcAft>
                          <a:spcPts val="0"/>
                        </a:spcAft>
                      </a:pPr>
                      <a:r>
                        <a:rPr lang="en-GB" sz="1000" kern="1200" dirty="0" smtClean="0"/>
                        <a:t>Artefacts violating rules </a:t>
                      </a:r>
                      <a:r>
                        <a:rPr lang="en-GB" sz="1000" kern="1200" baseline="0" dirty="0" smtClean="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fr-FR" sz="1000" kern="1200" dirty="0" smtClean="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3420570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[16]</a:t>
            </a:r>
            <a:endParaRPr lang="fr-FR" dirty="0"/>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a:t>
            </a:r>
            <a:endParaRPr lang="en-US" dirty="0"/>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RULID=N (by default RULID=4670)</a:t>
            </a:r>
          </a:p>
          <a:p>
            <a:r>
              <a:rPr lang="en-US" dirty="0" smtClean="0"/>
              <a:t>where N indicates the rule Id</a:t>
            </a:r>
            <a:endParaRPr lang="en-US" dirty="0"/>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[17]</a:t>
            </a:r>
            <a:endParaRPr lang="fr-FR" dirty="0"/>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Rules by Technical Criteria</a:t>
            </a:r>
            <a:endParaRPr lang="en-US" dirty="0"/>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CNT=N</a:t>
            </a:r>
            <a:r>
              <a:rPr lang="en-US" dirty="0" smtClean="0"/>
              <a:t> (by default CNT=1)</a:t>
            </a:r>
          </a:p>
          <a:p>
            <a:r>
              <a:rPr lang="en-US" sz="1400" dirty="0" smtClean="0"/>
              <a:t>where N indicates the shown rule number ; if this item missed, no limitation will be applied</a:t>
            </a:r>
          </a:p>
          <a:p>
            <a:r>
              <a:rPr lang="en-US" b="1" dirty="0" smtClean="0"/>
              <a:t>TCID=N</a:t>
            </a:r>
            <a:r>
              <a:rPr lang="en-US" dirty="0" smtClean="0"/>
              <a:t> (by default TCID=61001)</a:t>
            </a:r>
          </a:p>
          <a:p>
            <a:r>
              <a:rPr lang="en-US" sz="1400" dirty="0" smtClean="0"/>
              <a:t>where N indicates the technical criterion Id</a:t>
            </a:r>
          </a:p>
          <a:p>
            <a:r>
              <a:rPr lang="en-US" b="1" dirty="0" smtClean="0"/>
              <a:t>BZID=N</a:t>
            </a:r>
            <a:r>
              <a:rPr lang="en-US" dirty="0" smtClean="0"/>
              <a:t> (by default BZID=60016)</a:t>
            </a:r>
          </a:p>
          <a:p>
            <a:r>
              <a:rPr lang="en-US" sz="1400" dirty="0" smtClean="0"/>
              <a:t>where N indicates the business criterion Id</a:t>
            </a:r>
            <a:endParaRPr lang="en-US" sz="1400" dirty="0"/>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gridCol w="3384376"/>
                <a:gridCol w="100811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If no new violation appeared on rule, rule description is not loaded</a:t>
            </a:r>
            <a:endParaRPr lang="en-US" dirty="0"/>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smtClean="0"/>
              <a:t>Behavior :</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[18]</a:t>
            </a:r>
            <a:endParaRPr lang="fr-FR" dirty="0"/>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smtClean="0"/>
              <a:t>Riskiest</a:t>
            </a:r>
            <a:r>
              <a:rPr lang="fr-FR" dirty="0" smtClean="0"/>
              <a:t> </a:t>
            </a:r>
            <a:r>
              <a:rPr lang="fr-FR" dirty="0"/>
              <a:t>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 (by default SRC=PERF)</a:t>
            </a:r>
          </a:p>
          <a:p>
            <a:r>
              <a:rPr lang="en-US" sz="1400" dirty="0" smtClean="0"/>
              <a:t>Indicates the transaction type where top riskiest transactions will be searched</a:t>
            </a:r>
            <a:endParaRPr lang="en-US" dirty="0" smtClean="0"/>
          </a:p>
          <a:p>
            <a:r>
              <a:rPr lang="en-US" dirty="0" smtClean="0"/>
              <a:t>COUNT=N (by default COUNT=10)</a:t>
            </a:r>
          </a:p>
          <a:p>
            <a:r>
              <a:rPr lang="en-US" sz="1400" dirty="0" smtClean="0"/>
              <a:t>where N indicates the top N number (default value = 10)</a:t>
            </a:r>
            <a:endParaRPr lang="en-US" sz="1400" dirty="0"/>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47268">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A new enabled button is now available on the top head of Powerpoint application</a:t>
            </a:r>
          </a:p>
          <a:p>
            <a:endParaRPr lang="fr-FR" dirty="0" smtClean="0"/>
          </a:p>
          <a:p>
            <a:endParaRPr lang="fr-FR" dirty="0" smtClean="0"/>
          </a:p>
          <a:p>
            <a:endParaRPr lang="fr-FR" dirty="0" smtClean="0"/>
          </a:p>
          <a:p>
            <a:pPr algn="just"/>
            <a:r>
              <a:rPr lang="fr-FR" dirty="0" smtClean="0"/>
              <a:t>This button gives you the possibility to access to the alternative text property of all components</a:t>
            </a:r>
            <a:endParaRPr lang="fr-FR" dirty="0"/>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smtClean="0"/>
              <a:t>PowerPoint Templates – Tables [19]</a:t>
            </a:r>
            <a:endParaRPr lang="fr-FR" dirty="0"/>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Top Riskiest Components</a:t>
            </a:r>
            <a:endParaRPr lang="en-US" dirty="0"/>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a:t>
            </a:r>
          </a:p>
          <a:p>
            <a:r>
              <a:rPr lang="en-US" dirty="0" smtClean="0"/>
              <a:t>(by default SRC=PERF) indicates the searched business criterion type</a:t>
            </a:r>
          </a:p>
          <a:p>
            <a:r>
              <a:rPr lang="en-US" dirty="0" smtClean="0"/>
              <a:t>MOD=N (by default MOD is null)</a:t>
            </a:r>
          </a:p>
          <a:p>
            <a:r>
              <a:rPr lang="en-US" dirty="0" smtClean="0"/>
              <a:t>where N indicates that the searched result will be applied on the module identified by this id and on the entire snapshot if this value isn’t indicated</a:t>
            </a:r>
          </a:p>
          <a:p>
            <a:r>
              <a:rPr lang="en-US" dirty="0" smtClean="0"/>
              <a:t>COUNT=N (by default COUNT=5)</a:t>
            </a:r>
          </a:p>
          <a:p>
            <a:r>
              <a:rPr lang="en-US" dirty="0" smtClean="0"/>
              <a:t>where N indicates the top N number (default value = 10)</a:t>
            </a:r>
            <a:endParaRPr lang="en-US" dirty="0"/>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16024">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[20]</a:t>
            </a:r>
            <a:endParaRPr lang="fr-FR" dirty="0"/>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gridCol w="1080120"/>
                <a:gridCol w="108012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Still</a:t>
                      </a:r>
                      <a:r>
                        <a:rPr lang="fr-FR" sz="1000" kern="1200" dirty="0" smtClean="0"/>
                        <a:t> Violation </a:t>
                      </a:r>
                      <a:r>
                        <a:rPr lang="fr-FR" sz="1000" kern="1200" baseline="0" dirty="0" smtClean="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New Violation</a:t>
                      </a:r>
                      <a:r>
                        <a:rPr lang="fr-FR" sz="1000" kern="1200" baseline="0" dirty="0" smtClean="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[21]</a:t>
            </a:r>
            <a:endParaRPr lang="fr-FR" dirty="0"/>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Complexity Distribution</a:t>
            </a:r>
            <a:endParaRPr lang="en-US" dirty="0"/>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gridCol w="928783"/>
                <a:gridCol w="989841"/>
                <a:gridCol w="769040"/>
                <a:gridCol w="817133"/>
                <a:gridCol w="1569021"/>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gridCol w="956389"/>
                <a:gridCol w="1019263"/>
                <a:gridCol w="791899"/>
                <a:gridCol w="841421"/>
                <a:gridCol w="161565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[22]</a:t>
            </a:r>
            <a:endParaRPr lang="fr-FR" dirty="0"/>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Complexity</a:t>
            </a:r>
            <a:endParaRPr lang="en-US" dirty="0"/>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gridCol w="941182"/>
                <a:gridCol w="1003056"/>
                <a:gridCol w="779307"/>
                <a:gridCol w="158996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Distribution</a:t>
            </a:r>
            <a:endParaRPr lang="en-US" dirty="0"/>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gridCol w="938138"/>
                <a:gridCol w="999811"/>
                <a:gridCol w="776787"/>
                <a:gridCol w="1584826"/>
              </a:tblGrid>
              <a:tr h="108012">
                <a:tc>
                  <a:txBody>
                    <a:bodyPr/>
                    <a:lstStyle/>
                    <a:p>
                      <a:pPr marL="0" algn="l" defTabSz="914400" rtl="0" eaLnBrk="1" latinLnBrk="0" hangingPunct="1">
                        <a:lnSpc>
                          <a:spcPct val="115000"/>
                        </a:lnSpc>
                        <a:spcAft>
                          <a:spcPts val="0"/>
                        </a:spcAft>
                      </a:pPr>
                      <a:r>
                        <a:rPr lang="en-GB" sz="1000" kern="1200" dirty="0" err="1" smtClean="0"/>
                        <a:t>Cyclomatic</a:t>
                      </a:r>
                      <a:r>
                        <a:rPr lang="en-GB" sz="1000" kern="1200" dirty="0" smtClean="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PowerPoint Templates – Tables [23]</a:t>
            </a:r>
            <a:endParaRPr lang="en-US" dirty="0"/>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Health Factor Score by Modules &amp; Evolution on Previous version</a:t>
            </a:r>
            <a:endParaRPr lang="en-US" dirty="0"/>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gridCol w="907600"/>
                <a:gridCol w="907600"/>
                <a:gridCol w="907600"/>
                <a:gridCol w="907600"/>
                <a:gridCol w="907600"/>
                <a:gridCol w="907600"/>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2</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3</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4</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721509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HEADER=SHORT </a:t>
            </a:r>
            <a:r>
              <a:rPr lang="en-US" dirty="0" smtClean="0"/>
              <a:t>(by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Grade &amp; Evolution</a:t>
            </a:r>
            <a:endParaRPr lang="en-US" dirty="0"/>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gridCol w="955393"/>
                <a:gridCol w="955393"/>
              </a:tblGrid>
              <a:tr h="168019">
                <a:tc>
                  <a:txBody>
                    <a:bodyPr/>
                    <a:lstStyle/>
                    <a:p>
                      <a:pPr>
                        <a:lnSpc>
                          <a:spcPct val="115000"/>
                        </a:lnSpc>
                        <a:spcAft>
                          <a:spcPts val="0"/>
                        </a:spcAft>
                      </a:pPr>
                      <a:r>
                        <a:rPr lang="en-GB" sz="1000" dirty="0" smtClean="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smtClean="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tblGrid>
              <a:tr h="140556">
                <a:tc>
                  <a:txBody>
                    <a:bodyPr/>
                    <a:lstStyle/>
                    <a:p>
                      <a:pPr>
                        <a:lnSpc>
                          <a:spcPct val="115000"/>
                        </a:lnSpc>
                        <a:spcAft>
                          <a:spcPts val="0"/>
                        </a:spcAft>
                      </a:pPr>
                      <a:r>
                        <a:rPr lang="en-GB" sz="1000" dirty="0" smtClean="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19908">
                <a:tc>
                  <a:txBody>
                    <a:bodyPr/>
                    <a:lstStyle/>
                    <a:p>
                      <a:pPr>
                        <a:lnSpc>
                          <a:spcPct val="115000"/>
                        </a:lnSpc>
                        <a:spcAft>
                          <a:spcPts val="0"/>
                        </a:spcAft>
                      </a:pPr>
                      <a:r>
                        <a:rPr lang="fr-FR" sz="1100" kern="1200" dirty="0" smtClean="0"/>
                        <a:t>Module</a:t>
                      </a:r>
                      <a:r>
                        <a:rPr lang="fr-FR" sz="1100" baseline="0" dirty="0" smtClean="0"/>
                        <a:t> </a:t>
                      </a:r>
                      <a:r>
                        <a:rPr lang="fr-FR" sz="1100" kern="1200" dirty="0" smtClean="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8848824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by Module &amp; Evolution</a:t>
            </a:r>
            <a:endParaRPr lang="en-US" dirty="0"/>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gridCol w="1417014"/>
                <a:gridCol w="1129033"/>
                <a:gridCol w="1129033"/>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Varariaion</a:t>
                      </a:r>
                      <a:r>
                        <a:rPr lang="fr-FR" sz="1000" kern="1200" dirty="0" smtClean="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25]</a:t>
            </a:r>
            <a:endParaRPr lang="en-US" dirty="0"/>
          </a:p>
        </p:txBody>
      </p:sp>
    </p:spTree>
    <p:extLst>
      <p:ext uri="{BB962C8B-B14F-4D97-AF65-F5344CB8AC3E}">
        <p14:creationId xmlns:p14="http://schemas.microsoft.com/office/powerpoint/2010/main" val="42742026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Technology distribution by Module</a:t>
            </a:r>
            <a:endParaRPr lang="en-US" dirty="0"/>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gridCol w="2034725"/>
                <a:gridCol w="1811166"/>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[26]</a:t>
            </a:r>
            <a:endParaRPr lang="en-US" dirty="0"/>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Statistics about Artifacts – CAST Complexity &amp; Violations</a:t>
            </a:r>
            <a:endParaRPr lang="en-US" dirty="0"/>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gridCol w="1245780"/>
                <a:gridCol w="1212643"/>
              </a:tblGrid>
              <a:tr h="294941">
                <a:tc>
                  <a:txBody>
                    <a:bodyPr/>
                    <a:lstStyle/>
                    <a:p>
                      <a:pPr>
                        <a:lnSpc>
                          <a:spcPct val="115000"/>
                        </a:lnSpc>
                        <a:spcAft>
                          <a:spcPts val="0"/>
                        </a:spcAft>
                      </a:pPr>
                      <a:r>
                        <a:rPr lang="en-US" sz="1100" noProof="0" dirty="0" smtClean="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Module</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[28]</a:t>
            </a:r>
            <a:endParaRPr lang="en-US" dirty="0"/>
          </a:p>
        </p:txBody>
      </p:sp>
    </p:spTree>
    <p:extLst>
      <p:ext uri="{BB962C8B-B14F-4D97-AF65-F5344CB8AC3E}">
        <p14:creationId xmlns:p14="http://schemas.microsoft.com/office/powerpoint/2010/main" val="1122319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r>
              <a:rPr lang="fr-FR" dirty="0" smtClean="0"/>
              <a:t>Now you can select a Shape and edit the alternative text property value</a:t>
            </a:r>
            <a:endParaRPr lang="fr-FR" dirty="0"/>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COMPLIANCE_TO_OBJ_TABLE</a:t>
            </a:r>
            <a:endParaRPr lang="fr-FR" sz="1800" dirty="0"/>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a:t>
            </a:r>
            <a:r>
              <a:rPr lang="fr-FR" dirty="0" smtClean="0"/>
              <a:t>(by default </a:t>
            </a:r>
            <a:r>
              <a:rPr lang="fr-FR" dirty="0"/>
              <a:t>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gridCol w="1055730"/>
                <a:gridCol w="1055730"/>
                <a:gridCol w="2177443"/>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738">
                <a:tc>
                  <a:txBody>
                    <a:bodyPr/>
                    <a:lstStyle/>
                    <a:p>
                      <a:pPr>
                        <a:lnSpc>
                          <a:spcPct val="115000"/>
                        </a:lnSpc>
                        <a:spcAft>
                          <a:spcPts val="0"/>
                        </a:spcAft>
                      </a:pPr>
                      <a:r>
                        <a:rPr lang="en-GB" sz="1100" dirty="0" smtClean="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738">
                <a:tc>
                  <a:txBody>
                    <a:bodyPr/>
                    <a:lstStyle/>
                    <a:p>
                      <a:pPr>
                        <a:lnSpc>
                          <a:spcPct val="115000"/>
                        </a:lnSpc>
                        <a:spcAft>
                          <a:spcPts val="0"/>
                        </a:spcAft>
                      </a:pPr>
                      <a:r>
                        <a:rPr lang="en-GB" sz="1100" dirty="0" smtClean="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[29]</a:t>
            </a:r>
            <a:endParaRPr lang="en-US" dirty="0"/>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works only if current snapshot and previous snapshot selected are continuous snapshots</a:t>
            </a:r>
          </a:p>
          <a:p>
            <a:r>
              <a:rPr lang="en-US" dirty="0" smtClean="0"/>
              <a:t>Objectives corresponds to the number of critical rules in the current snapshot</a:t>
            </a:r>
          </a:p>
          <a:p>
            <a:r>
              <a:rPr lang="en-US" dirty="0" smtClean="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debt Information</a:t>
            </a:r>
            <a:endParaRPr lang="en-US" dirty="0"/>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gridCol w="1797319"/>
              </a:tblGrid>
              <a:tr h="206260">
                <a:tc>
                  <a:txBody>
                    <a:bodyPr/>
                    <a:lstStyle/>
                    <a:p>
                      <a:pPr marL="0" algn="l" defTabSz="914400" rtl="0" eaLnBrk="1" latinLnBrk="0" hangingPunct="1">
                        <a:lnSpc>
                          <a:spcPct val="100000"/>
                        </a:lnSpc>
                        <a:spcAft>
                          <a:spcPts val="0"/>
                        </a:spcAft>
                      </a:pPr>
                      <a:r>
                        <a:rPr lang="fr-FR" sz="1000" kern="1200" dirty="0" smtClean="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smtClean="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7794">
                <a:tc>
                  <a:txBody>
                    <a:bodyPr/>
                    <a:lstStyle/>
                    <a:p>
                      <a:pPr marL="0" algn="l" defTabSz="914400" rtl="0" eaLnBrk="1" latinLnBrk="0" hangingPunct="1">
                        <a:lnSpc>
                          <a:spcPct val="100000"/>
                        </a:lnSpc>
                        <a:spcAft>
                          <a:spcPts val="0"/>
                        </a:spcAft>
                      </a:pPr>
                      <a:r>
                        <a:rPr lang="en-GB" sz="1100" kern="1200" dirty="0" smtClean="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0499">
                <a:tc>
                  <a:txBody>
                    <a:bodyPr/>
                    <a:lstStyle/>
                    <a:p>
                      <a:pPr marL="0" algn="l" defTabSz="914400" rtl="0" eaLnBrk="1" latinLnBrk="0" hangingPunct="1">
                        <a:lnSpc>
                          <a:spcPct val="100000"/>
                        </a:lnSpc>
                        <a:spcAft>
                          <a:spcPts val="0"/>
                        </a:spcAft>
                      </a:pPr>
                      <a:r>
                        <a:rPr lang="en-GB" sz="1100" kern="1200" dirty="0" smtClean="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9744">
                <a:tc>
                  <a:txBody>
                    <a:bodyPr/>
                    <a:lstStyle/>
                    <a:p>
                      <a:pPr marL="0" algn="l" defTabSz="914400" rtl="0" eaLnBrk="1" latinLnBrk="0" hangingPunct="1">
                        <a:lnSpc>
                          <a:spcPct val="100000"/>
                        </a:lnSpc>
                        <a:spcAft>
                          <a:spcPts val="0"/>
                        </a:spcAft>
                      </a:pPr>
                      <a:r>
                        <a:rPr lang="en-GB" sz="1100" kern="1200" dirty="0" smtClean="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a:t>
            </a:r>
            <a:r>
              <a:rPr lang="en-US" dirty="0" smtClean="0"/>
              <a:t>not continuous snapshots, results will be the sum of Technical Debt added and Technical Debt removed</a:t>
            </a:r>
            <a:endParaRPr lang="en-US" dirty="0"/>
          </a:p>
        </p:txBody>
      </p:sp>
      <p:sp>
        <p:nvSpPr>
          <p:cNvPr id="2" name="Title 1"/>
          <p:cNvSpPr>
            <a:spLocks noGrp="1"/>
          </p:cNvSpPr>
          <p:nvPr>
            <p:ph type="title"/>
          </p:nvPr>
        </p:nvSpPr>
        <p:spPr/>
        <p:txBody>
          <a:bodyPr/>
          <a:lstStyle/>
          <a:p>
            <a:r>
              <a:rPr lang="en-US" dirty="0" smtClean="0"/>
              <a:t>PowerPoint Templates – Tables [30]</a:t>
            </a:r>
            <a:endParaRPr lang="en-US" dirty="0"/>
          </a:p>
        </p:txBody>
      </p:sp>
    </p:spTree>
    <p:extLst>
      <p:ext uri="{BB962C8B-B14F-4D97-AF65-F5344CB8AC3E}">
        <p14:creationId xmlns:p14="http://schemas.microsoft.com/office/powerpoint/2010/main" val="12213361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[31]</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List of all versions</a:t>
            </a:r>
            <a:endParaRPr lang="fr-FR" dirty="0"/>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smtClean="0"/>
              <a:t>none</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baseline="0" dirty="0" smtClean="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1398181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Application</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r>
              <a:rPr lang="fr-FR" sz="1800" dirty="0" smtClean="0"/>
              <a:t>)</a:t>
            </a:r>
          </a:p>
          <a:p>
            <a:r>
              <a:rPr lang="fr-FR" sz="1800" b="1" dirty="0" smtClean="0"/>
              <a:t>SHOW_PREVIOUS=1</a:t>
            </a:r>
            <a:r>
              <a:rPr lang="fr-FR" sz="1800" dirty="0" smtClean="0"/>
              <a:t> (by default SHOW_PREVIOUS=0)</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[32]</a:t>
            </a:r>
            <a:endParaRPr lang="en-US" dirty="0"/>
          </a:p>
        </p:txBody>
      </p:sp>
    </p:spTree>
    <p:extLst>
      <p:ext uri="{BB962C8B-B14F-4D97-AF65-F5344CB8AC3E}">
        <p14:creationId xmlns:p14="http://schemas.microsoft.com/office/powerpoint/2010/main" val="1388325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Automated Function Points</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IFPUG_FUNCTIONS</a:t>
            </a:r>
            <a:endParaRPr lang="fr-FR" sz="1800" dirty="0"/>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smtClean="0"/>
              <a:t>COUNT=N</a:t>
            </a:r>
            <a:r>
              <a:rPr lang="fr-FR" sz="1800" dirty="0" smtClean="0"/>
              <a:t> to </a:t>
            </a:r>
            <a:r>
              <a:rPr lang="fr-FR" sz="1800" dirty="0" err="1" smtClean="0"/>
              <a:t>limit</a:t>
            </a:r>
            <a:r>
              <a:rPr lang="fr-FR" sz="1800" dirty="0" smtClean="0"/>
              <a:t> </a:t>
            </a:r>
            <a:r>
              <a:rPr lang="fr-FR" sz="1800" dirty="0" err="1" smtClean="0"/>
              <a:t>number</a:t>
            </a:r>
            <a:r>
              <a:rPr lang="fr-FR" sz="1800" dirty="0" smtClean="0"/>
              <a:t> of items </a:t>
            </a:r>
            <a:r>
              <a:rPr lang="fr-FR" sz="1800" dirty="0" err="1" smtClean="0"/>
              <a:t>displayed</a:t>
            </a:r>
            <a:r>
              <a:rPr lang="fr-FR" sz="1800" dirty="0" smtClean="0"/>
              <a:t> (by default N=5) – </a:t>
            </a:r>
            <a:r>
              <a:rPr lang="fr-FR" sz="1800" dirty="0" err="1" smtClean="0"/>
              <a:t>this</a:t>
            </a:r>
            <a:r>
              <a:rPr lang="fr-FR" sz="1800" dirty="0" smtClean="0"/>
              <a:t> </a:t>
            </a:r>
            <a:r>
              <a:rPr lang="fr-FR" sz="1800" dirty="0" err="1" smtClean="0"/>
              <a:t>list</a:t>
            </a:r>
            <a:r>
              <a:rPr lang="fr-FR" sz="1800" dirty="0" smtClean="0"/>
              <a:t> </a:t>
            </a:r>
            <a:r>
              <a:rPr lang="fr-FR" sz="1800" dirty="0" err="1" smtClean="0"/>
              <a:t>will</a:t>
            </a:r>
            <a:r>
              <a:rPr lang="fr-FR" sz="1800" dirty="0" smtClean="0"/>
              <a:t> </a:t>
            </a:r>
            <a:r>
              <a:rPr lang="fr-FR" sz="1800" dirty="0" err="1" smtClean="0"/>
              <a:t>usually</a:t>
            </a:r>
            <a:r>
              <a:rPr lang="fr-FR" sz="1800" dirty="0" smtClean="0"/>
              <a:t> </a:t>
            </a:r>
            <a:r>
              <a:rPr lang="fr-FR" sz="1800" dirty="0" err="1" smtClean="0"/>
              <a:t>be</a:t>
            </a:r>
            <a:r>
              <a:rPr lang="fr-FR" sz="1800" dirty="0" smtClean="0"/>
              <a:t> </a:t>
            </a:r>
            <a:r>
              <a:rPr lang="fr-FR" sz="1800" dirty="0" err="1" smtClean="0"/>
              <a:t>quite</a:t>
            </a:r>
            <a:r>
              <a:rPr lang="fr-FR" sz="1800" dirty="0" smtClean="0"/>
              <a:t> large and </a:t>
            </a:r>
            <a:r>
              <a:rPr lang="fr-FR" sz="1800" dirty="0" err="1" smtClean="0"/>
              <a:t>will</a:t>
            </a:r>
            <a:r>
              <a:rPr lang="fr-FR" sz="1800" dirty="0" smtClean="0"/>
              <a:t> </a:t>
            </a:r>
            <a:r>
              <a:rPr lang="fr-FR" sz="1800" dirty="0" err="1" smtClean="0"/>
              <a:t>be</a:t>
            </a:r>
            <a:r>
              <a:rPr lang="fr-FR" sz="1800" dirty="0" smtClean="0"/>
              <a:t> best </a:t>
            </a:r>
            <a:r>
              <a:rPr lang="fr-FR" sz="1800" dirty="0" err="1" smtClean="0"/>
              <a:t>used</a:t>
            </a:r>
            <a:r>
              <a:rPr lang="fr-FR" sz="1800" dirty="0" smtClean="0"/>
              <a:t> in Excel reports</a:t>
            </a:r>
          </a:p>
          <a:p>
            <a:r>
              <a:rPr lang="fr-FR" sz="1800" b="1" dirty="0" smtClean="0"/>
              <a:t>TYPE=T</a:t>
            </a:r>
            <a:r>
              <a:rPr lang="fr-FR" sz="1800" dirty="0" smtClean="0"/>
              <a:t> to </a:t>
            </a:r>
            <a:r>
              <a:rPr lang="fr-FR" sz="1800" dirty="0" err="1" smtClean="0"/>
              <a:t>filter</a:t>
            </a:r>
            <a:r>
              <a:rPr lang="fr-FR" sz="1800" dirty="0" smtClean="0"/>
              <a:t> </a:t>
            </a:r>
            <a:r>
              <a:rPr lang="fr-FR" sz="1800" dirty="0" err="1" smtClean="0"/>
              <a:t>list</a:t>
            </a:r>
            <a:r>
              <a:rPr lang="fr-FR" sz="1800" dirty="0" smtClean="0"/>
              <a:t> by </a:t>
            </a:r>
            <a:r>
              <a:rPr lang="fr-FR" sz="1800" dirty="0" err="1" smtClean="0"/>
              <a:t>function</a:t>
            </a:r>
            <a:r>
              <a:rPr lang="fr-FR" sz="1800" dirty="0" smtClean="0"/>
              <a:t> types. T </a:t>
            </a:r>
            <a:r>
              <a:rPr lang="fr-FR" sz="1800" dirty="0" err="1" smtClean="0"/>
              <a:t>may</a:t>
            </a:r>
            <a:r>
              <a:rPr lang="fr-FR" sz="1800" dirty="0" smtClean="0"/>
              <a:t> </a:t>
            </a:r>
            <a:r>
              <a:rPr lang="fr-FR" sz="1800" dirty="0" err="1" smtClean="0"/>
              <a:t>be</a:t>
            </a:r>
            <a:r>
              <a:rPr lang="fr-FR" sz="1800" dirty="0" smtClean="0"/>
              <a:t> ‘TF’ for </a:t>
            </a:r>
            <a:r>
              <a:rPr lang="fr-FR" sz="1800" dirty="0" err="1" smtClean="0"/>
              <a:t>transactional</a:t>
            </a:r>
            <a:r>
              <a:rPr lang="fr-FR" sz="1800" dirty="0" smtClean="0"/>
              <a:t> </a:t>
            </a:r>
            <a:r>
              <a:rPr lang="fr-FR" sz="1800" dirty="0" err="1" smtClean="0"/>
              <a:t>functions</a:t>
            </a:r>
            <a:r>
              <a:rPr lang="fr-FR" sz="1800" dirty="0" smtClean="0"/>
              <a:t>, or ‘DF’ for data </a:t>
            </a:r>
            <a:r>
              <a:rPr lang="fr-FR" sz="1800" dirty="0" err="1" smtClean="0"/>
              <a:t>functions</a:t>
            </a:r>
            <a:r>
              <a:rPr lang="fr-FR" sz="1800" dirty="0" smtClean="0"/>
              <a:t> (by default no </a:t>
            </a:r>
            <a:r>
              <a:rPr lang="fr-FR" sz="1800" dirty="0" err="1" smtClean="0"/>
              <a:t>filtering</a:t>
            </a:r>
            <a:r>
              <a:rPr lang="fr-FR" sz="1800" dirty="0" smtClean="0"/>
              <a:t> </a:t>
            </a:r>
            <a:r>
              <a:rPr lang="fr-FR" sz="1800" dirty="0" err="1" smtClean="0"/>
              <a:t>will</a:t>
            </a:r>
            <a:r>
              <a:rPr lang="fr-FR" sz="1800" dirty="0" smtClean="0"/>
              <a:t> </a:t>
            </a:r>
            <a:r>
              <a:rPr lang="fr-FR" sz="1800" dirty="0" err="1" smtClean="0"/>
              <a:t>be</a:t>
            </a:r>
            <a:r>
              <a:rPr lang="fr-FR" sz="1800" dirty="0" smtClean="0"/>
              <a:t> </a:t>
            </a:r>
            <a:r>
              <a:rPr lang="fr-FR" sz="1800" dirty="0" err="1" smtClean="0"/>
              <a:t>applied</a:t>
            </a:r>
            <a:r>
              <a:rPr lang="fr-FR" sz="1800" dirty="0" smtClean="0"/>
              <a:t>)</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256152423"/>
              </p:ext>
            </p:extLst>
          </p:nvPr>
        </p:nvGraphicFramePr>
        <p:xfrm>
          <a:off x="755576" y="3573016"/>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gridCol w="1537265"/>
                <a:gridCol w="664921"/>
                <a:gridCol w="1321312"/>
                <a:gridCol w="1211776"/>
                <a:gridCol w="932385"/>
                <a:gridCol w="792087"/>
              </a:tblGrid>
              <a:tr h="177748">
                <a:tc>
                  <a:txBody>
                    <a:bodyPr/>
                    <a:lstStyle/>
                    <a:p>
                      <a:pPr>
                        <a:lnSpc>
                          <a:spcPct val="115000"/>
                        </a:lnSpc>
                        <a:spcAft>
                          <a:spcPts val="0"/>
                        </a:spcAft>
                      </a:pPr>
                      <a:r>
                        <a:rPr lang="en-GB"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smtClean="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[33]</a:t>
            </a:r>
            <a:endParaRPr lang="en-US" dirty="0"/>
          </a:p>
        </p:txBody>
      </p:sp>
    </p:spTree>
    <p:extLst>
      <p:ext uri="{BB962C8B-B14F-4D97-AF65-F5344CB8AC3E}">
        <p14:creationId xmlns:p14="http://schemas.microsoft.com/office/powerpoint/2010/main" val="395522996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a:t>
            </a:r>
            <a:r>
              <a:rPr lang="en-US" dirty="0" smtClean="0"/>
              <a:t>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[34]</a:t>
            </a:r>
            <a:endParaRPr lang="en-US" dirty="0"/>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134802510"/>
              </p:ext>
            </p:extLst>
          </p:nvPr>
        </p:nvGraphicFramePr>
        <p:xfrm>
          <a:off x="827584" y="398003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gridCol w="648072"/>
                <a:gridCol w="1080120"/>
                <a:gridCol w="720080"/>
                <a:gridCol w="936104"/>
                <a:gridCol w="720080"/>
              </a:tblGrid>
              <a:tr h="226695">
                <a:tc>
                  <a:txBody>
                    <a:bodyPr/>
                    <a:lstStyle/>
                    <a:p>
                      <a:r>
                        <a:rPr lang="fr-FR" sz="1050" dirty="0" err="1" smtClean="0"/>
                        <a:t>Rule</a:t>
                      </a:r>
                      <a:r>
                        <a:rPr lang="fr-FR" sz="1050" dirty="0" smtClean="0"/>
                        <a:t> Name</a:t>
                      </a:r>
                      <a:endParaRPr lang="fr-FR" sz="1050" dirty="0"/>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Grade</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 Violations</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smtClean="0"/>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smtClean="0"/>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Critical</a:t>
                      </a:r>
                      <a:endParaRPr lang="fr-FR" sz="1050" dirty="0"/>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000" kern="1200" dirty="0" smtClean="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2.8</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4321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4</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3.0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3.1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smtClean="0"/>
              <a:t>MODULES=1|0</a:t>
            </a:r>
            <a:r>
              <a:rPr lang="fr-FR" sz="1200" dirty="0" smtClean="0"/>
              <a:t> to display violations for the </a:t>
            </a:r>
            <a:r>
              <a:rPr lang="fr-FR" sz="1200" dirty="0" err="1" smtClean="0"/>
              <a:t>whole</a:t>
            </a:r>
            <a:r>
              <a:rPr lang="fr-FR" sz="1200" dirty="0" smtClean="0"/>
              <a:t> application (=0 by default) or per modules (=1)</a:t>
            </a:r>
          </a:p>
          <a:p>
            <a:r>
              <a:rPr lang="en-US" sz="1200" b="1" dirty="0"/>
              <a:t>CRITICAL=1|0</a:t>
            </a:r>
            <a:r>
              <a:rPr lang="en-US" sz="1200" dirty="0"/>
              <a:t> to </a:t>
            </a:r>
            <a:r>
              <a:rPr lang="en-US" sz="1200" dirty="0" smtClean="0"/>
              <a:t>include critical </a:t>
            </a:r>
            <a:r>
              <a:rPr lang="en-US" sz="1200" dirty="0"/>
              <a:t>violations (=</a:t>
            </a:r>
            <a:r>
              <a:rPr lang="en-US" sz="1200" dirty="0" smtClean="0"/>
              <a:t>1 </a:t>
            </a:r>
            <a:r>
              <a:rPr lang="en-US" sz="1200" dirty="0"/>
              <a:t>by default) or not (=0)</a:t>
            </a:r>
          </a:p>
          <a:p>
            <a:r>
              <a:rPr lang="en-US" sz="1200" b="1" dirty="0"/>
              <a:t>NONCRITICAL=1|0 </a:t>
            </a:r>
            <a:r>
              <a:rPr lang="en-US" sz="1200" dirty="0"/>
              <a:t>to </a:t>
            </a:r>
            <a:r>
              <a:rPr lang="en-US" sz="1200" dirty="0" smtClean="0"/>
              <a:t>include the </a:t>
            </a:r>
            <a:r>
              <a:rPr lang="en-US" sz="1200" dirty="0"/>
              <a:t>non-critical violations (=1) or not (=</a:t>
            </a:r>
            <a:r>
              <a:rPr lang="en-US" sz="1200" dirty="0" smtClean="0"/>
              <a:t>0 </a:t>
            </a:r>
            <a:r>
              <a:rPr lang="en-US" sz="1200" dirty="0"/>
              <a:t>by default)</a:t>
            </a:r>
          </a:p>
          <a:p>
            <a:r>
              <a:rPr lang="en-US" sz="1200" b="1" dirty="0" smtClean="0"/>
              <a:t>GRADE=1|0</a:t>
            </a:r>
            <a:r>
              <a:rPr lang="en-US" sz="1200" dirty="0" smtClean="0"/>
              <a:t> to show the “Grade” column (1 by default)</a:t>
            </a:r>
          </a:p>
          <a:p>
            <a:r>
              <a:rPr lang="en-US" sz="1200" b="1" dirty="0"/>
              <a:t>TOTAL=1|0 </a:t>
            </a:r>
            <a:r>
              <a:rPr lang="en-US" sz="1200" dirty="0"/>
              <a:t>to show the “Total Checks” column </a:t>
            </a:r>
            <a:r>
              <a:rPr lang="en-US" sz="1200" dirty="0" smtClean="0"/>
              <a:t>(1 </a:t>
            </a:r>
            <a:r>
              <a:rPr lang="en-US" sz="1200" dirty="0"/>
              <a:t>by default)</a:t>
            </a:r>
          </a:p>
          <a:p>
            <a:r>
              <a:rPr lang="en-US" sz="1200" b="1" dirty="0" smtClean="0"/>
              <a:t>FAILED=1|0 </a:t>
            </a:r>
            <a:r>
              <a:rPr lang="en-US" sz="1200" dirty="0" smtClean="0"/>
              <a:t>to show the “Failed Checks” column (0 by default)</a:t>
            </a:r>
            <a:endParaRPr lang="en-US" sz="1200" dirty="0"/>
          </a:p>
          <a:p>
            <a:r>
              <a:rPr lang="en-US" sz="1200" b="1" dirty="0" smtClean="0"/>
              <a:t>SUCCESSFUL</a:t>
            </a:r>
            <a:r>
              <a:rPr lang="en-US" sz="1200" b="1" dirty="0"/>
              <a:t>=1|0 </a:t>
            </a:r>
            <a:r>
              <a:rPr lang="en-US" sz="1200" dirty="0"/>
              <a:t>to show the </a:t>
            </a:r>
            <a:r>
              <a:rPr lang="en-US" sz="1200" dirty="0" smtClean="0"/>
              <a:t>“Successful Checks” column (0 by default)</a:t>
            </a:r>
            <a:endParaRPr lang="en-US" sz="1200" dirty="0"/>
          </a:p>
          <a:p>
            <a:r>
              <a:rPr lang="en-US" sz="1200" b="1" dirty="0"/>
              <a:t>ADDEDREMOVED=1|0</a:t>
            </a:r>
            <a:r>
              <a:rPr lang="en-US" sz="1200" dirty="0"/>
              <a:t> to show the “Added” and “Removed” columns (0 by default)</a:t>
            </a:r>
          </a:p>
          <a:p>
            <a:r>
              <a:rPr lang="en-US" sz="1200" b="1" dirty="0" smtClean="0"/>
              <a:t>COMPLIANCE=1|0 </a:t>
            </a:r>
            <a:r>
              <a:rPr lang="en-US" sz="1200" dirty="0"/>
              <a:t>to show the </a:t>
            </a:r>
            <a:r>
              <a:rPr lang="en-US" sz="1200" dirty="0" smtClean="0"/>
              <a:t>“Compliance Ratio” column (0 by default)</a:t>
            </a:r>
          </a:p>
          <a:p>
            <a:r>
              <a:rPr lang="en-US" sz="1200" b="1" dirty="0" smtClean="0"/>
              <a:t>COUNT=-1|N </a:t>
            </a:r>
            <a:r>
              <a:rPr lang="en-US" sz="1200" dirty="0" smtClean="0"/>
              <a:t>display only N results, or all results if -1 (5 by default)</a:t>
            </a:r>
            <a:endParaRPr lang="en-US" sz="12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[35]</a:t>
            </a:r>
            <a:endParaRPr lang="en-US" dirty="0"/>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is used to get updated id for quality rules if you need to configure another component.</a:t>
            </a:r>
          </a:p>
          <a:p>
            <a:r>
              <a:rPr lang="en-US" dirty="0" smtClean="0"/>
              <a:t>To get list of ids by default, see next slide</a:t>
            </a:r>
            <a:endParaRPr lang="en-US" dirty="0"/>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26695">
                <a:tc>
                  <a:txBody>
                    <a:bodyPr/>
                    <a:lstStyle/>
                    <a:p>
                      <a:r>
                        <a:rPr lang="fr-FR" sz="1200" dirty="0" smtClean="0"/>
                        <a:t>Name</a:t>
                      </a:r>
                      <a:endParaRPr lang="fr-FR" sz="12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smtClean="0"/>
                        <a:t>Id</a:t>
                      </a:r>
                      <a:endParaRPr lang="fr-FR" sz="12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100" kern="1200" dirty="0" smtClean="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6903801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67</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a:t>
            </a:r>
            <a:r>
              <a:rPr lang="en-US" dirty="0" smtClean="0"/>
              <a:t>36]</a:t>
            </a:r>
            <a:endParaRPr lang="en-US" dirty="0"/>
          </a:p>
        </p:txBody>
      </p:sp>
      <p:sp>
        <p:nvSpPr>
          <p:cNvPr id="6" name="Rounded Rectangle 5"/>
          <p:cNvSpPr/>
          <p:nvPr/>
        </p:nvSpPr>
        <p:spPr>
          <a:xfrm>
            <a:off x="356154" y="908720"/>
            <a:ext cx="8473998" cy="43204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258785"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sz="1800" dirty="0" smtClean="0"/>
              <a:t> Table </a:t>
            </a:r>
            <a:r>
              <a:rPr lang="fr-FR" sz="1800" dirty="0" err="1" smtClean="0"/>
              <a:t>Metric</a:t>
            </a:r>
            <a:r>
              <a:rPr lang="fr-FR" sz="1800" dirty="0" smtClean="0"/>
              <a:t> Id by </a:t>
            </a:r>
            <a:r>
              <a:rPr lang="fr-FR" sz="1800" dirty="0" err="1" smtClean="0"/>
              <a:t>column</a:t>
            </a:r>
            <a:endParaRPr lang="fr-FR" sz="1800" dirty="0"/>
          </a:p>
        </p:txBody>
      </p:sp>
      <p:sp>
        <p:nvSpPr>
          <p:cNvPr id="8" name="TextBox 7"/>
          <p:cNvSpPr txBox="1"/>
          <p:nvPr/>
        </p:nvSpPr>
        <p:spPr>
          <a:xfrm>
            <a:off x="1956376" y="1270533"/>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TABLE_METRIC_ID_COL</a:t>
            </a:r>
            <a:endParaRPr lang="fr-FR" sz="1800" dirty="0"/>
          </a:p>
        </p:txBody>
      </p:sp>
      <p:sp>
        <p:nvSpPr>
          <p:cNvPr id="9" name="TextBox 8"/>
          <p:cNvSpPr txBox="1"/>
          <p:nvPr/>
        </p:nvSpPr>
        <p:spPr>
          <a:xfrm>
            <a:off x="326470" y="1256885"/>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0" name="TextBox 9"/>
          <p:cNvSpPr txBox="1"/>
          <p:nvPr/>
        </p:nvSpPr>
        <p:spPr>
          <a:xfrm>
            <a:off x="826608" y="1576855"/>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TABLE_METRIC_ID_COL;QID=60017|60014,SID=10151|67010,BID=66061,LEVEL=APPLICATION,SNAPSHOT=BOTH,VARIATION=BOTH"/>
          <p:cNvGraphicFramePr>
            <a:graphicFrameLocks noGrp="1"/>
          </p:cNvGraphicFramePr>
          <p:nvPr>
            <p:extLst>
              <p:ext uri="{D42A27DB-BD31-4B8C-83A1-F6EECF244321}">
                <p14:modId xmlns:p14="http://schemas.microsoft.com/office/powerpoint/2010/main" val="4273687864"/>
              </p:ext>
            </p:extLst>
          </p:nvPr>
        </p:nvGraphicFramePr>
        <p:xfrm>
          <a:off x="1074640" y="37214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gridCol w="768085"/>
                <a:gridCol w="768085"/>
                <a:gridCol w="768085"/>
                <a:gridCol w="768085"/>
                <a:gridCol w="768085"/>
                <a:gridCol w="768085"/>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Efcy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TextBox 11"/>
          <p:cNvSpPr txBox="1"/>
          <p:nvPr/>
        </p:nvSpPr>
        <p:spPr>
          <a:xfrm>
            <a:off x="1944501" y="1614727"/>
            <a:ext cx="6810933" cy="175432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smtClean="0"/>
              <a:t>- </a:t>
            </a:r>
            <a:r>
              <a:rPr lang="en-US" sz="1200" b="1" dirty="0" smtClean="0"/>
              <a:t>QID</a:t>
            </a:r>
            <a:r>
              <a:rPr lang="en-US" sz="1200" dirty="0" smtClean="0"/>
              <a:t> : </a:t>
            </a:r>
            <a:r>
              <a:rPr lang="en-US" sz="1200" dirty="0"/>
              <a:t>list of Quality </a:t>
            </a:r>
            <a:r>
              <a:rPr lang="en-US" sz="1200" dirty="0" smtClean="0"/>
              <a:t>indicators </a:t>
            </a:r>
            <a:r>
              <a:rPr lang="en-US" sz="1200" dirty="0"/>
              <a:t>(BC or TC or RULE) separated by </a:t>
            </a:r>
            <a:r>
              <a:rPr lang="en-US" sz="1200" dirty="0" smtClean="0"/>
              <a:t>|</a:t>
            </a:r>
          </a:p>
          <a:p>
            <a:r>
              <a:rPr lang="en-US" sz="1200" dirty="0" smtClean="0"/>
              <a:t>- </a:t>
            </a:r>
            <a:r>
              <a:rPr lang="en-US" sz="1200" b="1" dirty="0" smtClean="0"/>
              <a:t>SID</a:t>
            </a:r>
            <a:r>
              <a:rPr lang="en-US" sz="1200" dirty="0" smtClean="0"/>
              <a:t> : </a:t>
            </a:r>
            <a:r>
              <a:rPr lang="en-US" sz="1200" dirty="0"/>
              <a:t>list of </a:t>
            </a:r>
            <a:r>
              <a:rPr lang="en-US" sz="1200" dirty="0" smtClean="0"/>
              <a:t>Sizing measures </a:t>
            </a:r>
            <a:r>
              <a:rPr lang="en-US" sz="1200" dirty="0"/>
              <a:t>separated by |</a:t>
            </a:r>
          </a:p>
          <a:p>
            <a:r>
              <a:rPr lang="en-US" sz="1200" dirty="0" smtClean="0"/>
              <a:t>- </a:t>
            </a:r>
            <a:r>
              <a:rPr lang="en-US" sz="1200" b="1" dirty="0" smtClean="0"/>
              <a:t>BID</a:t>
            </a:r>
            <a:r>
              <a:rPr lang="en-US" sz="1200" dirty="0" smtClean="0"/>
              <a:t> : </a:t>
            </a:r>
            <a:r>
              <a:rPr lang="en-US" sz="1200" dirty="0"/>
              <a:t>list of </a:t>
            </a:r>
            <a:r>
              <a:rPr lang="en-US" sz="1200" dirty="0" smtClean="0"/>
              <a:t>Background facts </a:t>
            </a:r>
            <a:r>
              <a:rPr lang="en-US" sz="1200" dirty="0"/>
              <a:t>separated by |</a:t>
            </a:r>
          </a:p>
          <a:p>
            <a:r>
              <a:rPr lang="en-US" sz="1200" dirty="0" smtClean="0"/>
              <a:t>- </a:t>
            </a:r>
            <a:r>
              <a:rPr lang="en-US" sz="1200" b="1" dirty="0" smtClean="0"/>
              <a:t>LEVEL</a:t>
            </a:r>
            <a:r>
              <a:rPr lang="en-US" sz="1200" dirty="0" smtClean="0"/>
              <a:t> </a:t>
            </a:r>
            <a:r>
              <a:rPr lang="en-US" sz="1200" dirty="0"/>
              <a:t>: can be APPLICATION or MODULES or TECHNOLOGIES (by default APPLICATION if option not present)</a:t>
            </a:r>
          </a:p>
          <a:p>
            <a:r>
              <a:rPr lang="en-US" sz="1200" dirty="0" smtClean="0"/>
              <a:t>- </a:t>
            </a:r>
            <a:r>
              <a:rPr lang="en-US" sz="1200" b="1" dirty="0" smtClean="0"/>
              <a:t>SNAPSHOT=CURRENT</a:t>
            </a:r>
            <a:r>
              <a:rPr lang="en-US" sz="1200" dirty="0" smtClean="0"/>
              <a:t> </a:t>
            </a:r>
            <a:r>
              <a:rPr lang="en-US" sz="1200" dirty="0"/>
              <a:t>(only current snapshot) or PREVIOUS (only previous snapshot) or BOTH (current and previous snapshot, default option)</a:t>
            </a:r>
          </a:p>
          <a:p>
            <a:r>
              <a:rPr lang="en-US" sz="1200" dirty="0" smtClean="0"/>
              <a:t>- </a:t>
            </a:r>
            <a:r>
              <a:rPr lang="en-US" sz="1200" b="1" dirty="0" smtClean="0"/>
              <a:t>VARIATION</a:t>
            </a:r>
            <a:r>
              <a:rPr lang="en-US" sz="1200" dirty="0" smtClean="0"/>
              <a:t> </a:t>
            </a:r>
            <a:r>
              <a:rPr lang="en-US" sz="1200" dirty="0"/>
              <a:t>= VALUE or PERCENT or BOTH (PERCENT by default)</a:t>
            </a:r>
          </a:p>
          <a:p>
            <a:r>
              <a:rPr lang="en-US" sz="1200" dirty="0" smtClean="0"/>
              <a:t>- </a:t>
            </a:r>
            <a:r>
              <a:rPr lang="en-US" sz="1200" b="1" dirty="0"/>
              <a:t>HEADER=true or false</a:t>
            </a:r>
            <a:r>
              <a:rPr lang="en-US" sz="1200" dirty="0"/>
              <a:t>, short name is taken if true and exists, name </a:t>
            </a:r>
            <a:r>
              <a:rPr lang="en-US" sz="1200" dirty="0" smtClean="0"/>
              <a:t>otherwise</a:t>
            </a:r>
            <a:endParaRPr lang="en-US" sz="1200" dirty="0"/>
          </a:p>
        </p:txBody>
      </p:sp>
    </p:spTree>
    <p:extLst>
      <p:ext uri="{BB962C8B-B14F-4D97-AF65-F5344CB8AC3E}">
        <p14:creationId xmlns:p14="http://schemas.microsoft.com/office/powerpoint/2010/main" val="342473854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68</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a:t>
            </a:r>
            <a:r>
              <a:rPr lang="en-US"/>
              <a:t>[</a:t>
            </a:r>
            <a:r>
              <a:rPr lang="en-US" smtClean="0"/>
              <a:t>37]</a:t>
            </a:r>
            <a:endParaRPr lang="en-US" dirty="0"/>
          </a:p>
        </p:txBody>
      </p:sp>
      <p:sp>
        <p:nvSpPr>
          <p:cNvPr id="6" name="Rounded Rectangle 5"/>
          <p:cNvSpPr/>
          <p:nvPr/>
        </p:nvSpPr>
        <p:spPr>
          <a:xfrm>
            <a:off x="356154" y="908720"/>
            <a:ext cx="8473998" cy="43204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258785"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sz="1800" dirty="0" smtClean="0"/>
              <a:t> Table </a:t>
            </a:r>
            <a:r>
              <a:rPr lang="fr-FR" sz="1800" dirty="0" err="1" smtClean="0"/>
              <a:t>Metric</a:t>
            </a:r>
            <a:r>
              <a:rPr lang="fr-FR" sz="1800" dirty="0" smtClean="0"/>
              <a:t> Id by </a:t>
            </a:r>
            <a:r>
              <a:rPr lang="fr-FR" sz="1800" dirty="0" err="1" smtClean="0"/>
              <a:t>row</a:t>
            </a:r>
            <a:endParaRPr lang="fr-FR" sz="1800" dirty="0"/>
          </a:p>
        </p:txBody>
      </p:sp>
      <p:sp>
        <p:nvSpPr>
          <p:cNvPr id="8" name="TextBox 7"/>
          <p:cNvSpPr txBox="1"/>
          <p:nvPr/>
        </p:nvSpPr>
        <p:spPr>
          <a:xfrm>
            <a:off x="1956376" y="1270533"/>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smtClean="0"/>
              <a:t>TABLE_METRIC_ID_ROW</a:t>
            </a:r>
            <a:endParaRPr lang="fr-FR" sz="1800" dirty="0"/>
          </a:p>
        </p:txBody>
      </p:sp>
      <p:sp>
        <p:nvSpPr>
          <p:cNvPr id="9" name="TextBox 8"/>
          <p:cNvSpPr txBox="1"/>
          <p:nvPr/>
        </p:nvSpPr>
        <p:spPr>
          <a:xfrm>
            <a:off x="326470" y="1256885"/>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0" name="TextBox 9"/>
          <p:cNvSpPr txBox="1"/>
          <p:nvPr/>
        </p:nvSpPr>
        <p:spPr>
          <a:xfrm>
            <a:off x="826608" y="1576855"/>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TABLE_METRIC_ID_ROW;QID=60017|60014,SID=10151|67010,BID=66061,LEVEL=APPLICATION,SNAPSHOT=BOTH,VARIATION=BOTH"/>
          <p:cNvGraphicFramePr>
            <a:graphicFrameLocks noGrp="1"/>
          </p:cNvGraphicFramePr>
          <p:nvPr>
            <p:extLst>
              <p:ext uri="{D42A27DB-BD31-4B8C-83A1-F6EECF244321}">
                <p14:modId xmlns:p14="http://schemas.microsoft.com/office/powerpoint/2010/main" val="3569122225"/>
              </p:ext>
            </p:extLst>
          </p:nvPr>
        </p:nvGraphicFramePr>
        <p:xfrm>
          <a:off x="1074640" y="3721412"/>
          <a:ext cx="7169766"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5394"/>
                <a:gridCol w="1303593"/>
                <a:gridCol w="1303593"/>
                <a:gridCol w="1303593"/>
                <a:gridCol w="1303593"/>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V2</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V1</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solidFill>
                            <a:schemeClr val="dk1"/>
                          </a:solidFill>
                          <a:latin typeface="+mn-lt"/>
                          <a:ea typeface="+mn-ea"/>
                          <a:cs typeface="+mn-cs"/>
                        </a:rPr>
                        <a:t>Robustness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Security</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solidFill>
                            <a:schemeClr val="dk1"/>
                          </a:solidFill>
                          <a:latin typeface="+mn-lt"/>
                          <a:ea typeface="+mn-ea"/>
                          <a:cs typeface="+mn-cs"/>
                        </a:rPr>
                        <a:t>Number</a:t>
                      </a:r>
                      <a:r>
                        <a:rPr lang="en-GB" sz="1000" baseline="0" dirty="0" smtClean="0">
                          <a:solidFill>
                            <a:schemeClr val="dk1"/>
                          </a:solidFill>
                          <a:latin typeface="+mn-lt"/>
                          <a:ea typeface="+mn-ea"/>
                          <a:cs typeface="+mn-cs"/>
                        </a:rPr>
                        <a:t> of 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TextBox 11"/>
          <p:cNvSpPr txBox="1"/>
          <p:nvPr/>
        </p:nvSpPr>
        <p:spPr>
          <a:xfrm>
            <a:off x="1944501" y="1614727"/>
            <a:ext cx="6810933" cy="175432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smtClean="0"/>
              <a:t>- </a:t>
            </a:r>
            <a:r>
              <a:rPr lang="en-US" sz="1200" b="1" dirty="0" smtClean="0"/>
              <a:t>QID</a:t>
            </a:r>
            <a:r>
              <a:rPr lang="en-US" sz="1200" dirty="0" smtClean="0"/>
              <a:t> : </a:t>
            </a:r>
            <a:r>
              <a:rPr lang="en-US" sz="1200" dirty="0"/>
              <a:t>list of Quality </a:t>
            </a:r>
            <a:r>
              <a:rPr lang="en-US" sz="1200" dirty="0" smtClean="0"/>
              <a:t>indicators </a:t>
            </a:r>
            <a:r>
              <a:rPr lang="en-US" sz="1200" dirty="0"/>
              <a:t>(BC or TC or RULE) separated by </a:t>
            </a:r>
            <a:r>
              <a:rPr lang="en-US" sz="1200" dirty="0" smtClean="0"/>
              <a:t>|</a:t>
            </a:r>
          </a:p>
          <a:p>
            <a:r>
              <a:rPr lang="en-US" sz="1200" dirty="0" smtClean="0"/>
              <a:t>- </a:t>
            </a:r>
            <a:r>
              <a:rPr lang="en-US" sz="1200" b="1" dirty="0" smtClean="0"/>
              <a:t>SID</a:t>
            </a:r>
            <a:r>
              <a:rPr lang="en-US" sz="1200" dirty="0" smtClean="0"/>
              <a:t> : </a:t>
            </a:r>
            <a:r>
              <a:rPr lang="en-US" sz="1200" dirty="0"/>
              <a:t>list of </a:t>
            </a:r>
            <a:r>
              <a:rPr lang="en-US" sz="1200" dirty="0" smtClean="0"/>
              <a:t>Sizing measures </a:t>
            </a:r>
            <a:r>
              <a:rPr lang="en-US" sz="1200" dirty="0"/>
              <a:t>separated by |</a:t>
            </a:r>
          </a:p>
          <a:p>
            <a:r>
              <a:rPr lang="en-US" sz="1200" dirty="0" smtClean="0"/>
              <a:t>- </a:t>
            </a:r>
            <a:r>
              <a:rPr lang="en-US" sz="1200" b="1" dirty="0" smtClean="0"/>
              <a:t>BID</a:t>
            </a:r>
            <a:r>
              <a:rPr lang="en-US" sz="1200" dirty="0" smtClean="0"/>
              <a:t> : </a:t>
            </a:r>
            <a:r>
              <a:rPr lang="en-US" sz="1200" dirty="0"/>
              <a:t>list of </a:t>
            </a:r>
            <a:r>
              <a:rPr lang="en-US" sz="1200" dirty="0" smtClean="0"/>
              <a:t>Background facts </a:t>
            </a:r>
            <a:r>
              <a:rPr lang="en-US" sz="1200" dirty="0"/>
              <a:t>separated by |</a:t>
            </a:r>
          </a:p>
          <a:p>
            <a:r>
              <a:rPr lang="en-US" sz="1200" dirty="0" smtClean="0"/>
              <a:t>- </a:t>
            </a:r>
            <a:r>
              <a:rPr lang="en-US" sz="1200" b="1" dirty="0" smtClean="0"/>
              <a:t>LEVEL</a:t>
            </a:r>
            <a:r>
              <a:rPr lang="en-US" sz="1200" dirty="0" smtClean="0"/>
              <a:t> </a:t>
            </a:r>
            <a:r>
              <a:rPr lang="en-US" sz="1200" dirty="0"/>
              <a:t>: can be APPLICATION or MODULES or TECHNOLOGIES (by default APPLICATION if option not present)</a:t>
            </a:r>
          </a:p>
          <a:p>
            <a:r>
              <a:rPr lang="en-US" sz="1200" dirty="0" smtClean="0"/>
              <a:t>- </a:t>
            </a:r>
            <a:r>
              <a:rPr lang="en-US" sz="1200" b="1" dirty="0" smtClean="0"/>
              <a:t>SNAPSHOT=CURRENT</a:t>
            </a:r>
            <a:r>
              <a:rPr lang="en-US" sz="1200" dirty="0" smtClean="0"/>
              <a:t> </a:t>
            </a:r>
            <a:r>
              <a:rPr lang="en-US" sz="1200" dirty="0"/>
              <a:t>(only current snapshot) or PREVIOUS (only previous snapshot) or BOTH (current and previous snapshot, default option)</a:t>
            </a:r>
          </a:p>
          <a:p>
            <a:r>
              <a:rPr lang="en-US" sz="1200" dirty="0" smtClean="0"/>
              <a:t>- </a:t>
            </a:r>
            <a:r>
              <a:rPr lang="en-US" sz="1200" b="1" dirty="0" smtClean="0"/>
              <a:t>VARIATION</a:t>
            </a:r>
            <a:r>
              <a:rPr lang="en-US" sz="1200" dirty="0" smtClean="0"/>
              <a:t> </a:t>
            </a:r>
            <a:r>
              <a:rPr lang="en-US" sz="1200" dirty="0"/>
              <a:t>= VALUE or PERCENT or BOTH (PERCENT by default)</a:t>
            </a:r>
          </a:p>
          <a:p>
            <a:r>
              <a:rPr lang="en-US" sz="1200" dirty="0" smtClean="0"/>
              <a:t>- </a:t>
            </a:r>
            <a:r>
              <a:rPr lang="en-US" sz="1200" b="1" dirty="0"/>
              <a:t>HEADER=true or false</a:t>
            </a:r>
            <a:r>
              <a:rPr lang="en-US" sz="1200" dirty="0"/>
              <a:t>, short name is taken if true and exists, name otherwise</a:t>
            </a:r>
          </a:p>
        </p:txBody>
      </p:sp>
    </p:spTree>
    <p:extLst>
      <p:ext uri="{BB962C8B-B14F-4D97-AF65-F5344CB8AC3E}">
        <p14:creationId xmlns:p14="http://schemas.microsoft.com/office/powerpoint/2010/main" val="14442598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69</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a:t>
            </a:r>
            <a:r>
              <a:rPr lang="en-US" dirty="0" smtClean="0"/>
              <a:t>38]</a:t>
            </a:r>
            <a:endParaRPr lang="en-US" dirty="0"/>
          </a:p>
        </p:txBody>
      </p:sp>
      <p:sp>
        <p:nvSpPr>
          <p:cNvPr id="6" name="Rounded Rectangle 5"/>
          <p:cNvSpPr/>
          <p:nvPr/>
        </p:nvSpPr>
        <p:spPr>
          <a:xfrm>
            <a:off x="356154" y="908720"/>
            <a:ext cx="8473998" cy="43204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258785"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sz="1800" dirty="0" smtClean="0"/>
              <a:t> Table Violations by </a:t>
            </a:r>
            <a:r>
              <a:rPr lang="fr-FR" sz="1800" dirty="0" err="1" smtClean="0"/>
              <a:t>metric</a:t>
            </a:r>
            <a:r>
              <a:rPr lang="fr-FR" sz="1800" dirty="0" smtClean="0"/>
              <a:t> id</a:t>
            </a:r>
            <a:endParaRPr lang="fr-FR" sz="1800" dirty="0"/>
          </a:p>
        </p:txBody>
      </p:sp>
      <p:sp>
        <p:nvSpPr>
          <p:cNvPr id="8" name="TextBox 7"/>
          <p:cNvSpPr txBox="1"/>
          <p:nvPr/>
        </p:nvSpPr>
        <p:spPr>
          <a:xfrm>
            <a:off x="1956376" y="1270533"/>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smtClean="0"/>
              <a:t>TABLE_VIOLATIONS</a:t>
            </a:r>
            <a:endParaRPr lang="fr-FR" sz="1800" dirty="0"/>
          </a:p>
        </p:txBody>
      </p:sp>
      <p:sp>
        <p:nvSpPr>
          <p:cNvPr id="9" name="TextBox 8"/>
          <p:cNvSpPr txBox="1"/>
          <p:nvPr/>
        </p:nvSpPr>
        <p:spPr>
          <a:xfrm>
            <a:off x="326470" y="1256885"/>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0" name="TextBox 9"/>
          <p:cNvSpPr txBox="1"/>
          <p:nvPr/>
        </p:nvSpPr>
        <p:spPr>
          <a:xfrm>
            <a:off x="826608" y="1576855"/>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TextBox 11"/>
          <p:cNvSpPr txBox="1"/>
          <p:nvPr/>
        </p:nvSpPr>
        <p:spPr>
          <a:xfrm>
            <a:off x="1944501" y="1614727"/>
            <a:ext cx="6810933" cy="175432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smtClean="0"/>
              <a:t>- </a:t>
            </a:r>
            <a:r>
              <a:rPr lang="en-US" sz="1200" b="1" dirty="0" smtClean="0"/>
              <a:t>ID</a:t>
            </a:r>
            <a:r>
              <a:rPr lang="en-US" sz="1200" dirty="0" smtClean="0"/>
              <a:t> : </a:t>
            </a:r>
            <a:r>
              <a:rPr lang="en-US" sz="1200" dirty="0"/>
              <a:t>list of Quality </a:t>
            </a:r>
            <a:r>
              <a:rPr lang="en-US" sz="1200" dirty="0" smtClean="0"/>
              <a:t>indicators </a:t>
            </a:r>
            <a:r>
              <a:rPr lang="en-US" sz="1200" dirty="0"/>
              <a:t>(BC or TC or RULE) separated by </a:t>
            </a:r>
            <a:r>
              <a:rPr lang="en-US" sz="1200" dirty="0" smtClean="0"/>
              <a:t>|</a:t>
            </a:r>
          </a:p>
          <a:p>
            <a:r>
              <a:rPr lang="en-US" sz="1200" dirty="0" smtClean="0"/>
              <a:t>- </a:t>
            </a:r>
            <a:r>
              <a:rPr lang="en-US" sz="1200" b="1" dirty="0" smtClean="0"/>
              <a:t>LEVEL</a:t>
            </a:r>
            <a:r>
              <a:rPr lang="en-US" sz="1200" dirty="0" smtClean="0"/>
              <a:t> </a:t>
            </a:r>
            <a:r>
              <a:rPr lang="en-US" sz="1200" dirty="0"/>
              <a:t>: can be APPLICATION or MODULES or TECHNOLOGIES (by default APPLICATION if option not present)</a:t>
            </a:r>
          </a:p>
          <a:p>
            <a:r>
              <a:rPr lang="en-US" sz="1200" dirty="0" smtClean="0"/>
              <a:t>- </a:t>
            </a:r>
            <a:r>
              <a:rPr lang="en-US" sz="1200" b="1" dirty="0" smtClean="0"/>
              <a:t>SNAPSHOT=CURRENT</a:t>
            </a:r>
            <a:r>
              <a:rPr lang="en-US" sz="1200" dirty="0" smtClean="0"/>
              <a:t> </a:t>
            </a:r>
            <a:r>
              <a:rPr lang="en-US" sz="1200" dirty="0"/>
              <a:t>(only current snapshot) or PREVIOUS (only previous snapshot) or BOTH (current and previous snapshot, default option)</a:t>
            </a:r>
          </a:p>
          <a:p>
            <a:pPr marL="171450" indent="-171450">
              <a:buFontTx/>
              <a:buChar char="-"/>
            </a:pPr>
            <a:r>
              <a:rPr lang="en-US" sz="1200" b="1" dirty="0" smtClean="0"/>
              <a:t>CRITICAL</a:t>
            </a:r>
            <a:r>
              <a:rPr lang="en-US" sz="1200" dirty="0" smtClean="0"/>
              <a:t>=true/1 or false/0 (true by default critical violations are counted, otherwise all violations</a:t>
            </a:r>
          </a:p>
          <a:p>
            <a:pPr marL="171450" indent="-171450">
              <a:buFontTx/>
              <a:buChar char="-"/>
            </a:pPr>
            <a:r>
              <a:rPr lang="en-US" sz="1200" b="1" dirty="0" smtClean="0"/>
              <a:t>DELTA=</a:t>
            </a:r>
            <a:r>
              <a:rPr lang="en-US" sz="1200" dirty="0" smtClean="0"/>
              <a:t>true/1 or false/0 (true by default, display the added and removed values, otherwise not)</a:t>
            </a:r>
            <a:endParaRPr lang="en-US" sz="1200" dirty="0"/>
          </a:p>
          <a:p>
            <a:r>
              <a:rPr lang="en-US" sz="1200" dirty="0" smtClean="0"/>
              <a:t>- </a:t>
            </a:r>
            <a:r>
              <a:rPr lang="en-US" sz="1200" b="1" dirty="0" smtClean="0"/>
              <a:t>HEADER=</a:t>
            </a:r>
            <a:r>
              <a:rPr lang="en-US" sz="1200" dirty="0" smtClean="0"/>
              <a:t>true/1</a:t>
            </a:r>
            <a:r>
              <a:rPr lang="en-US" sz="1200" b="1" dirty="0" smtClean="0"/>
              <a:t> </a:t>
            </a:r>
            <a:r>
              <a:rPr lang="en-US" sz="1200" dirty="0" smtClean="0"/>
              <a:t>or false/0, </a:t>
            </a:r>
            <a:r>
              <a:rPr lang="en-US" sz="1200" dirty="0"/>
              <a:t>short name is taken if </a:t>
            </a:r>
            <a:r>
              <a:rPr lang="en-US" sz="1200" dirty="0" smtClean="0"/>
              <a:t>true and exists</a:t>
            </a:r>
            <a:r>
              <a:rPr lang="en-US" sz="1200" dirty="0"/>
              <a:t>, name </a:t>
            </a:r>
            <a:r>
              <a:rPr lang="en-US" sz="1200" dirty="0" smtClean="0"/>
              <a:t>otherwise (default)</a:t>
            </a:r>
            <a:endParaRPr lang="en-US" sz="1200" dirty="0"/>
          </a:p>
        </p:txBody>
      </p:sp>
      <p:graphicFrame>
        <p:nvGraphicFramePr>
          <p:cNvPr id="13" name="Table 12" descr="TABLE;TABLE_VIOLATIONS;ID=60014|61024|7156,LEVEL=APPLICATION,CRITICAL=1,DELTA=1,SNAPSHOT=BOTH"/>
          <p:cNvGraphicFramePr>
            <a:graphicFrameLocks noGrp="1"/>
          </p:cNvGraphicFramePr>
          <p:nvPr>
            <p:extLst>
              <p:ext uri="{D42A27DB-BD31-4B8C-83A1-F6EECF244321}">
                <p14:modId xmlns:p14="http://schemas.microsoft.com/office/powerpoint/2010/main" val="1052828298"/>
              </p:ext>
            </p:extLst>
          </p:nvPr>
        </p:nvGraphicFramePr>
        <p:xfrm>
          <a:off x="1259632" y="3927711"/>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327274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smtClean="0"/>
              <a:t>Then</a:t>
            </a:r>
            <a:r>
              <a:rPr lang="fr-FR" dirty="0" smtClean="0"/>
              <a:t>, type and </a:t>
            </a:r>
            <a:r>
              <a:rPr lang="fr-FR" dirty="0" err="1" smtClean="0"/>
              <a:t>name</a:t>
            </a:r>
            <a:r>
              <a:rPr lang="fr-FR" dirty="0" smtClean="0"/>
              <a:t> of component and </a:t>
            </a:r>
            <a:r>
              <a:rPr lang="fr-FR" dirty="0" err="1" smtClean="0"/>
              <a:t>then</a:t>
            </a:r>
            <a:r>
              <a:rPr lang="fr-FR" dirty="0" smtClean="0"/>
              <a:t> options </a:t>
            </a:r>
            <a:r>
              <a:rPr lang="fr-FR" dirty="0" err="1" smtClean="0"/>
              <a:t>can</a:t>
            </a:r>
            <a:r>
              <a:rPr lang="fr-FR" dirty="0" smtClean="0"/>
              <a:t> </a:t>
            </a:r>
            <a:r>
              <a:rPr lang="fr-FR" dirty="0" err="1" smtClean="0"/>
              <a:t>be</a:t>
            </a:r>
            <a:r>
              <a:rPr lang="fr-FR" dirty="0" smtClean="0"/>
              <a:t> </a:t>
            </a:r>
            <a:r>
              <a:rPr lang="fr-FR" dirty="0" err="1" smtClean="0"/>
              <a:t>configured</a:t>
            </a:r>
            <a:r>
              <a:rPr lang="fr-FR" dirty="0" smtClean="0"/>
              <a:t> in the area </a:t>
            </a:r>
            <a:r>
              <a:rPr lang="fr-FR" dirty="0" err="1" smtClean="0"/>
              <a:t>below</a:t>
            </a:r>
            <a:r>
              <a:rPr lang="fr-FR" dirty="0" smtClean="0"/>
              <a:t>. </a:t>
            </a:r>
            <a:endParaRPr lang="fr-FR" dirty="0"/>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Text</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[1]</a:t>
            </a:r>
            <a:endParaRPr lang="fr-FR" dirty="0"/>
          </a:p>
        </p:txBody>
      </p:sp>
      <p:sp>
        <p:nvSpPr>
          <p:cNvPr id="78" name="Content Placeholder 77"/>
          <p:cNvSpPr>
            <a:spLocks noGrp="1"/>
          </p:cNvSpPr>
          <p:nvPr>
            <p:ph type="body" sz="quarter" idx="11"/>
          </p:nvPr>
        </p:nvSpPr>
        <p:spPr>
          <a:xfrm>
            <a:off x="325438" y="907126"/>
            <a:ext cx="8504237" cy="1626086"/>
          </a:xfrm>
        </p:spPr>
        <p:txBody>
          <a:bodyPr/>
          <a:lstStyle/>
          <a:p>
            <a:r>
              <a:rPr lang="fr-FR" dirty="0" smtClean="0"/>
              <a:t>This kind of template is identified by a type value as</a:t>
            </a:r>
            <a:br>
              <a:rPr lang="fr-FR" dirty="0" smtClean="0"/>
            </a:br>
            <a:r>
              <a:rPr lang="fr-FR" dirty="0" smtClean="0"/>
              <a:t>			</a:t>
            </a:r>
          </a:p>
          <a:p>
            <a:pPr marL="0" indent="0">
              <a:buNone/>
            </a:pPr>
            <a:r>
              <a:rPr lang="fr-FR" dirty="0" smtClean="0"/>
              <a:t>			Type = </a:t>
            </a:r>
            <a:r>
              <a:rPr lang="fr-FR" b="1" dirty="0" smtClean="0"/>
              <a:t>TEXT</a:t>
            </a:r>
          </a:p>
          <a:p>
            <a:endParaRPr lang="fr-FR" b="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16139</TotalTime>
  <Words>5509</Words>
  <Application>Microsoft Office PowerPoint</Application>
  <PresentationFormat>On-screen Show (4:3)</PresentationFormat>
  <Paragraphs>1934</Paragraphs>
  <Slides>69</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69</vt:i4>
      </vt:variant>
    </vt:vector>
  </HeadingPairs>
  <TitlesOfParts>
    <vt:vector size="86"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803</cp:revision>
  <dcterms:created xsi:type="dcterms:W3CDTF">2013-01-22T15:43:13Z</dcterms:created>
  <dcterms:modified xsi:type="dcterms:W3CDTF">2016-12-29T08:52:31Z</dcterms:modified>
</cp:coreProperties>
</file>