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76"/>
  </p:notesMasterIdLst>
  <p:sldIdLst>
    <p:sldId id="262" r:id="rId7"/>
    <p:sldId id="263" r:id="rId8"/>
    <p:sldId id="264" r:id="rId9"/>
    <p:sldId id="265" r:id="rId10"/>
    <p:sldId id="266" r:id="rId11"/>
    <p:sldId id="267" r:id="rId12"/>
    <p:sldId id="268" r:id="rId13"/>
    <p:sldId id="270" r:id="rId14"/>
    <p:sldId id="271" r:id="rId15"/>
    <p:sldId id="321" r:id="rId16"/>
    <p:sldId id="324" r:id="rId17"/>
    <p:sldId id="306" r:id="rId18"/>
    <p:sldId id="333" r:id="rId19"/>
    <p:sldId id="322" r:id="rId20"/>
    <p:sldId id="272" r:id="rId21"/>
    <p:sldId id="326" r:id="rId22"/>
    <p:sldId id="332" r:id="rId23"/>
    <p:sldId id="295" r:id="rId24"/>
    <p:sldId id="276" r:id="rId25"/>
    <p:sldId id="275" r:id="rId26"/>
    <p:sldId id="274" r:id="rId27"/>
    <p:sldId id="277" r:id="rId28"/>
    <p:sldId id="279" r:id="rId29"/>
    <p:sldId id="297" r:id="rId30"/>
    <p:sldId id="278" r:id="rId31"/>
    <p:sldId id="300" r:id="rId32"/>
    <p:sldId id="316" r:id="rId33"/>
    <p:sldId id="334" r:id="rId34"/>
    <p:sldId id="335" r:id="rId35"/>
    <p:sldId id="294" r:id="rId36"/>
    <p:sldId id="280" r:id="rId37"/>
    <p:sldId id="281" r:id="rId38"/>
    <p:sldId id="320" r:id="rId39"/>
    <p:sldId id="304" r:id="rId40"/>
    <p:sldId id="305" r:id="rId41"/>
    <p:sldId id="282" r:id="rId42"/>
    <p:sldId id="283" r:id="rId43"/>
    <p:sldId id="302" r:id="rId44"/>
    <p:sldId id="284" r:id="rId45"/>
    <p:sldId id="303" r:id="rId46"/>
    <p:sldId id="285" r:id="rId47"/>
    <p:sldId id="286" r:id="rId48"/>
    <p:sldId id="287" r:id="rId49"/>
    <p:sldId id="288" r:id="rId50"/>
    <p:sldId id="301" r:id="rId51"/>
    <p:sldId id="330" r:id="rId52"/>
    <p:sldId id="289" r:id="rId53"/>
    <p:sldId id="290" r:id="rId54"/>
    <p:sldId id="291" r:id="rId55"/>
    <p:sldId id="292" r:id="rId56"/>
    <p:sldId id="293" r:id="rId57"/>
    <p:sldId id="296" r:id="rId58"/>
    <p:sldId id="298" r:id="rId59"/>
    <p:sldId id="299" r:id="rId60"/>
    <p:sldId id="307" r:id="rId61"/>
    <p:sldId id="309" r:id="rId62"/>
    <p:sldId id="310" r:id="rId63"/>
    <p:sldId id="312" r:id="rId64"/>
    <p:sldId id="313" r:id="rId65"/>
    <p:sldId id="314" r:id="rId66"/>
    <p:sldId id="315" r:id="rId67"/>
    <p:sldId id="327" r:id="rId68"/>
    <p:sldId id="328" r:id="rId69"/>
    <p:sldId id="329" r:id="rId70"/>
    <p:sldId id="331" r:id="rId71"/>
    <p:sldId id="336" r:id="rId72"/>
    <p:sldId id="337" r:id="rId73"/>
    <p:sldId id="338" r:id="rId74"/>
    <p:sldId id="317" r:id="rId7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D7FF"/>
    <a:srgbClr val="FEFEF4"/>
    <a:srgbClr val="2F65B4"/>
    <a:srgbClr val="3B82E5"/>
    <a:srgbClr val="FDFDFD"/>
    <a:srgbClr val="5987CC"/>
    <a:srgbClr val="EEB000"/>
    <a:srgbClr val="E68708"/>
    <a:srgbClr val="5E5E5E"/>
    <a:srgbClr val="98D7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114" d="100"/>
          <a:sy n="114" d="100"/>
        </p:scale>
        <p:origin x="88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notesMaster" Target="notesMasters/notesMaster1.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numFmt formatCode="General" sourceLinked="1"/>
        <c:majorTickMark val="out"/>
        <c:minorTickMark val="none"/>
        <c:tickLblPos val="nextTo"/>
        <c:crossAx val="299490848"/>
        <c:crosses val="autoZero"/>
        <c:auto val="1"/>
        <c:lblAlgn val="ctr"/>
        <c:lblOffset val="100"/>
        <c:noMultiLvlLbl val="0"/>
      </c:catAx>
      <c:valAx>
        <c:axId val="299490848"/>
        <c:scaling>
          <c:orientation val="minMax"/>
          <c:max val="4"/>
          <c:min val="0"/>
        </c:scaling>
        <c:delete val="0"/>
        <c:axPos val="l"/>
        <c:majorGridlines/>
        <c:numFmt formatCode="General" sourceLinked="1"/>
        <c:majorTickMark val="cross"/>
        <c:minorTickMark val="none"/>
        <c:tickLblPos val="nextTo"/>
        <c:crossAx val="299490456"/>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numFmt formatCode="General" sourceLinked="1"/>
        <c:majorTickMark val="out"/>
        <c:minorTickMark val="none"/>
        <c:tickLblPos val="nextTo"/>
        <c:crossAx val="360667456"/>
        <c:crosses val="autoZero"/>
        <c:auto val="1"/>
        <c:lblAlgn val="ctr"/>
        <c:lblOffset val="100"/>
        <c:noMultiLvlLbl val="0"/>
      </c:catAx>
      <c:valAx>
        <c:axId val="360667456"/>
        <c:scaling>
          <c:orientation val="minMax"/>
          <c:max val="4"/>
          <c:min val="0"/>
        </c:scaling>
        <c:delete val="0"/>
        <c:axPos val="l"/>
        <c:majorGridlines/>
        <c:numFmt formatCode="General" sourceLinked="1"/>
        <c:majorTickMark val="cross"/>
        <c:minorTickMark val="none"/>
        <c:tickLblPos val="nextTo"/>
        <c:crossAx val="360662752"/>
        <c:crosses val="autoZero"/>
        <c:crossBetween val="between"/>
      </c:valAx>
    </c:plotArea>
    <c:legend>
      <c:legendPos val="r"/>
      <c:layout>
        <c:manualLayout>
          <c:xMode val="edge"/>
          <c:yMode val="edge"/>
          <c:x val="0.63321818968031296"/>
          <c:y val="0.49796390144685393"/>
          <c:w val="0.33971742157848467"/>
          <c:h val="0.34506155298984426"/>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 ($)</c:v>
                </c:pt>
              </c:strCache>
            </c:strRef>
          </c:tx>
          <c:spPr>
            <a:solidFill>
              <a:schemeClr val="tx1">
                <a:lumMod val="85000"/>
                <a:lumOff val="15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5">
                <a:lumMod val="50000"/>
                <a:lumOff val="50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31750">
              <a:solidFill>
                <a:schemeClr val="tx2"/>
              </a:solidFill>
            </a:ln>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ln w="12700">
            <a:solidFill>
              <a:prstClr val="white">
                <a:lumMod val="50000"/>
              </a:prstClr>
            </a:solidFill>
          </a:ln>
        </c:spPr>
        <c:crossAx val="299486144"/>
        <c:crosses val="autoZero"/>
        <c:auto val="0"/>
        <c:lblAlgn val="ctr"/>
        <c:lblOffset val="100"/>
        <c:noMultiLvlLbl val="1"/>
      </c:catAx>
      <c:valAx>
        <c:axId val="299486144"/>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plotArea>
    <c:legend>
      <c:legendPos val="r"/>
      <c:layout>
        <c:manualLayout>
          <c:xMode val="edge"/>
          <c:yMode val="edge"/>
          <c:x val="0.77234308363754267"/>
          <c:y val="0.65076478583371977"/>
          <c:w val="0.20907799790262985"/>
          <c:h val="0.31489460360363608"/>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ln>
              <a:noFill/>
            </a:ln>
            <a:effectLst/>
            <a:scene3d>
              <a:camera prst="orthographicFront"/>
              <a:lightRig rig="threePt" dir="t">
                <a:rot lat="0" lon="0" rev="1200000"/>
              </a:lightRig>
            </a:scene3d>
            <a:sp3d/>
          </c:spPr>
          <c:invertIfNegative val="0"/>
          <c:dPt>
            <c:idx val="0"/>
            <c:invertIfNegative val="0"/>
            <c:bubble3D val="0"/>
            <c:spPr>
              <a:gradFill>
                <a:gsLst>
                  <a:gs pos="0">
                    <a:srgbClr val="3B82E5">
                      <a:alpha val="52000"/>
                    </a:srgbClr>
                  </a:gs>
                  <a:gs pos="100000">
                    <a:srgbClr val="2F65B4">
                      <a:alpha val="54000"/>
                    </a:srgb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a:lstStyle/>
              <a:p>
                <a:pPr>
                  <a:defRPr/>
                </a:pPr>
                <a:r>
                  <a:rPr lang="fr-FR" dirty="0"/>
                  <a:t>Technical Quality Indicator</a:t>
                </a:r>
              </a:p>
            </c:rich>
          </c:tx>
          <c:layout>
            <c:manualLayout>
              <c:xMode val="edge"/>
              <c:yMode val="edge"/>
              <c:x val="0.35103806066779208"/>
              <c:y val="0.90727820365638923"/>
            </c:manualLayout>
          </c:layout>
          <c:overlay val="0"/>
        </c:title>
        <c:numFmt formatCode="0.00" sourceLinked="1"/>
        <c:majorTickMark val="out"/>
        <c:minorTickMark val="none"/>
        <c:tickLblPos val="nextTo"/>
        <c:crossAx val="360661184"/>
        <c:crosses val="autoZero"/>
        <c:crossBetween val="midCat"/>
        <c:minorUnit val="0.25"/>
      </c:valAx>
      <c:valAx>
        <c:axId val="360661184"/>
        <c:scaling>
          <c:orientation val="minMax"/>
        </c:scaling>
        <c:delete val="0"/>
        <c:axPos val="l"/>
        <c:title>
          <c:tx>
            <c:rich>
              <a:bodyPr rot="-5400000" vert="horz"/>
              <a:lstStyle/>
              <a:p>
                <a:pPr>
                  <a:defRPr/>
                </a:pPr>
                <a:r>
                  <a:rPr lang="fr-FR" dirty="0"/>
                  <a:t>Technical Debt ($)</a:t>
                </a:r>
              </a:p>
            </c:rich>
          </c:tx>
          <c:layout>
            <c:manualLayout>
              <c:xMode val="edge"/>
              <c:yMode val="edge"/>
              <c:x val="0"/>
              <c:y val="0.29582422940661224"/>
            </c:manualLayout>
          </c:layout>
          <c:overlay val="0"/>
        </c:title>
        <c:numFmt formatCode="#,##0" sourceLinked="1"/>
        <c:majorTickMark val="out"/>
        <c:minorTickMark val="none"/>
        <c:tickLblPos val="nextTo"/>
        <c:crossAx val="360666280"/>
        <c:crosses val="autoZero"/>
        <c:crossBetween val="midCat"/>
      </c:valAx>
    </c:plotArea>
    <c:legend>
      <c:legendPos val="r"/>
      <c:overlay val="0"/>
      <c:txPr>
        <a:bodyPr/>
        <a:lstStyle/>
        <a:p>
          <a:pPr algn="just">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08/02/2018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61</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a:t>Click to edit Master title style</a:t>
            </a:r>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08/02/2018</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08/02/2018</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08/02/2018</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935539" y="1244602"/>
            <a:ext cx="3976687" cy="2436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35539" y="3833813"/>
            <a:ext cx="3976687" cy="2436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600202"/>
            <a:ext cx="8229600" cy="4525963"/>
          </a:xfrm>
        </p:spPr>
        <p:txBody>
          <a:bodyPr/>
          <a:lstStyle/>
          <a:p>
            <a:pPr lvl="0"/>
            <a:r>
              <a:rPr lang="en-US" noProof="0"/>
              <a:t>Click icon to add table</a:t>
            </a:r>
            <a:endParaRPr lang="en-US" noProof="0" dirty="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08/02/2018</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a:t>Click to edit Master subtitle style</a:t>
            </a:r>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a:solidFill>
                  <a:srgbClr val="FFFFFF"/>
                </a:solidFill>
              </a:rPr>
              <a:t>Copyright CAST 2011   </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08/02/2018</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08/02/2018</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08/02/2018</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08/02/2018</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08/02/2018</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08/02/2018</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08/02/2018</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2.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r-FR" dirty="0"/>
              <a:t>Components </a:t>
            </a:r>
            <a:r>
              <a:rPr lang="fr-FR" dirty="0" err="1"/>
              <a:t>library</a:t>
            </a:r>
            <a:endParaRPr lang="fr-FR" dirty="0"/>
          </a:p>
        </p:txBody>
      </p:sp>
      <p:sp>
        <p:nvSpPr>
          <p:cNvPr id="2" name="Title 1"/>
          <p:cNvSpPr>
            <a:spLocks noGrp="1"/>
          </p:cNvSpPr>
          <p:nvPr>
            <p:ph type="ctrTitle" sz="quarter"/>
          </p:nvPr>
        </p:nvSpPr>
        <p:spPr/>
        <p:txBody>
          <a:bodyPr/>
          <a:lstStyle/>
          <a:p>
            <a:r>
              <a:rPr lang="fr-FR" dirty="0"/>
              <a:t>Powerpoint Templates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sp>
        <p:nvSpPr>
          <p:cNvPr id="68" name="Rounded Rectangle 67"/>
          <p:cNvSpPr/>
          <p:nvPr/>
        </p:nvSpPr>
        <p:spPr>
          <a:xfrm>
            <a:off x="4711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9" name="Rounded Rectangle 68"/>
          <p:cNvSpPr/>
          <p:nvPr/>
        </p:nvSpPr>
        <p:spPr>
          <a:xfrm>
            <a:off x="5584633" y="209139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0" name="Rounded Rectangle 69"/>
          <p:cNvSpPr/>
          <p:nvPr/>
        </p:nvSpPr>
        <p:spPr>
          <a:xfrm>
            <a:off x="297304"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Rounded Rectangle 70"/>
          <p:cNvSpPr/>
          <p:nvPr/>
        </p:nvSpPr>
        <p:spPr>
          <a:xfrm>
            <a:off x="1186776" y="206346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2" name="TextBox 71"/>
          <p:cNvSpPr txBox="1"/>
          <p:nvPr/>
        </p:nvSpPr>
        <p:spPr>
          <a:xfrm>
            <a:off x="4655214" y="842725"/>
            <a:ext cx="4320480" cy="369332"/>
          </a:xfrm>
          <a:prstGeom prst="rect">
            <a:avLst/>
          </a:prstGeom>
          <a:noFill/>
        </p:spPr>
        <p:txBody>
          <a:bodyPr wrap="square" lIns="180000" rIns="180000" rtlCol="0">
            <a:spAutoFit/>
          </a:bodyPr>
          <a:lstStyle/>
          <a:p>
            <a:r>
              <a:rPr lang="fr-FR" b="1" dirty="0">
                <a:solidFill>
                  <a:schemeClr val="tx1">
                    <a:lumMod val="75000"/>
                    <a:lumOff val="25000"/>
                  </a:schemeClr>
                </a:solidFill>
              </a:rPr>
              <a:t>Today date</a:t>
            </a:r>
          </a:p>
        </p:txBody>
      </p:sp>
      <p:sp>
        <p:nvSpPr>
          <p:cNvPr id="73" name="TextBox 72"/>
          <p:cNvSpPr txBox="1"/>
          <p:nvPr/>
        </p:nvSpPr>
        <p:spPr>
          <a:xfrm>
            <a:off x="6492940" y="1268338"/>
            <a:ext cx="2770786" cy="369332"/>
          </a:xfrm>
          <a:prstGeom prst="rect">
            <a:avLst/>
          </a:prstGeom>
          <a:noFill/>
        </p:spPr>
        <p:txBody>
          <a:bodyPr wrap="square" rtlCol="0">
            <a:spAutoFit/>
          </a:bodyPr>
          <a:lstStyle/>
          <a:p>
            <a:r>
              <a:rPr lang="fr-FR" b="1" dirty="0">
                <a:solidFill>
                  <a:srgbClr val="5E5E5E"/>
                </a:solidFill>
              </a:rPr>
              <a:t>TODAY_DATE</a:t>
            </a:r>
          </a:p>
        </p:txBody>
      </p:sp>
      <p:sp>
        <p:nvSpPr>
          <p:cNvPr id="74" name="TextBox 73"/>
          <p:cNvSpPr txBox="1"/>
          <p:nvPr/>
        </p:nvSpPr>
        <p:spPr>
          <a:xfrm>
            <a:off x="5034218" y="2091390"/>
            <a:ext cx="410689" cy="369332"/>
          </a:xfrm>
          <a:prstGeom prst="rect">
            <a:avLst/>
          </a:prstGeom>
          <a:noFill/>
        </p:spPr>
        <p:txBody>
          <a:bodyPr wrap="none" rtlCol="0">
            <a:spAutoFit/>
          </a:bodyPr>
          <a:lstStyle/>
          <a:p>
            <a:pPr algn="r"/>
            <a:r>
              <a:rPr lang="fr-FR" dirty="0">
                <a:solidFill>
                  <a:schemeClr val="bg1">
                    <a:lumMod val="50000"/>
                  </a:schemeClr>
                </a:solidFill>
                <a:sym typeface="Wingdings" pitchFamily="2" charset="2"/>
              </a:rPr>
              <a:t></a:t>
            </a:r>
            <a:endParaRPr lang="fr-FR" dirty="0">
              <a:solidFill>
                <a:schemeClr val="bg1">
                  <a:lumMod val="50000"/>
                </a:schemeClr>
              </a:solidFill>
            </a:endParaRPr>
          </a:p>
        </p:txBody>
      </p:sp>
      <p:sp>
        <p:nvSpPr>
          <p:cNvPr id="75" name="TextBox 74"/>
          <p:cNvSpPr txBox="1"/>
          <p:nvPr/>
        </p:nvSpPr>
        <p:spPr>
          <a:xfrm>
            <a:off x="4936627" y="1305464"/>
            <a:ext cx="1556836"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76" name="TextBox 75"/>
          <p:cNvSpPr txBox="1"/>
          <p:nvPr/>
        </p:nvSpPr>
        <p:spPr>
          <a:xfrm>
            <a:off x="6492940" y="1588308"/>
            <a:ext cx="2770786" cy="369332"/>
          </a:xfrm>
          <a:prstGeom prst="rect">
            <a:avLst/>
          </a:prstGeom>
          <a:noFill/>
        </p:spPr>
        <p:txBody>
          <a:bodyPr wrap="square" rtlCol="0">
            <a:spAutoFit/>
          </a:bodyPr>
          <a:lstStyle/>
          <a:p>
            <a:r>
              <a:rPr lang="fr-FR" i="1" dirty="0">
                <a:solidFill>
                  <a:schemeClr val="bg1">
                    <a:lumMod val="50000"/>
                  </a:schemeClr>
                </a:solidFill>
              </a:rPr>
              <a:t>none</a:t>
            </a:r>
          </a:p>
        </p:txBody>
      </p:sp>
      <p:sp>
        <p:nvSpPr>
          <p:cNvPr id="77" name="TextBox 76"/>
          <p:cNvSpPr txBox="1"/>
          <p:nvPr/>
        </p:nvSpPr>
        <p:spPr>
          <a:xfrm>
            <a:off x="5385467" y="1625434"/>
            <a:ext cx="1107996" cy="369332"/>
          </a:xfrm>
          <a:prstGeom prst="rect">
            <a:avLst/>
          </a:prstGeom>
          <a:noFill/>
        </p:spPr>
        <p:txBody>
          <a:bodyPr wrap="none" rtlCol="0">
            <a:spAutoFit/>
          </a:bodyPr>
          <a:lstStyle/>
          <a:p>
            <a:pPr algn="r"/>
            <a:r>
              <a:rPr lang="fr-FR" dirty="0">
                <a:solidFill>
                  <a:schemeClr val="bg1">
                    <a:lumMod val="50000"/>
                  </a:schemeClr>
                </a:solidFill>
              </a:rPr>
              <a:t>Options :</a:t>
            </a:r>
          </a:p>
        </p:txBody>
      </p:sp>
      <p:sp>
        <p:nvSpPr>
          <p:cNvPr id="86" name="Rounded Rectangle 85"/>
          <p:cNvSpPr/>
          <p:nvPr/>
        </p:nvSpPr>
        <p:spPr>
          <a:xfrm>
            <a:off x="295813"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87" name="TextBox 86"/>
          <p:cNvSpPr txBox="1"/>
          <p:nvPr/>
        </p:nvSpPr>
        <p:spPr>
          <a:xfrm>
            <a:off x="295813" y="2745557"/>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Snapshot Version Name</a:t>
            </a:r>
          </a:p>
        </p:txBody>
      </p:sp>
      <p:sp>
        <p:nvSpPr>
          <p:cNvPr id="88" name="TextBox 87"/>
          <p:cNvSpPr txBox="1"/>
          <p:nvPr/>
        </p:nvSpPr>
        <p:spPr>
          <a:xfrm>
            <a:off x="1983045" y="3143697"/>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sp>
        <p:nvSpPr>
          <p:cNvPr id="89" name="TextBox 88"/>
          <p:cNvSpPr txBox="1"/>
          <p:nvPr/>
        </p:nvSpPr>
        <p:spPr>
          <a:xfrm>
            <a:off x="609494" y="4007617"/>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0" name="TextBox 89"/>
          <p:cNvSpPr txBox="1"/>
          <p:nvPr/>
        </p:nvSpPr>
        <p:spPr>
          <a:xfrm>
            <a:off x="505425" y="3111759"/>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1" name="TextBox 90"/>
          <p:cNvSpPr txBox="1"/>
          <p:nvPr/>
        </p:nvSpPr>
        <p:spPr>
          <a:xfrm>
            <a:off x="1983045"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2" name="TextBox 91"/>
          <p:cNvSpPr txBox="1"/>
          <p:nvPr/>
        </p:nvSpPr>
        <p:spPr>
          <a:xfrm>
            <a:off x="954265" y="343172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93" name="Rounded Rectangle 92"/>
          <p:cNvSpPr/>
          <p:nvPr/>
        </p:nvSpPr>
        <p:spPr>
          <a:xfrm>
            <a:off x="295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94" name="TextBox 93"/>
          <p:cNvSpPr txBox="1"/>
          <p:nvPr/>
        </p:nvSpPr>
        <p:spPr>
          <a:xfrm>
            <a:off x="289335" y="4617765"/>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Previous</a:t>
            </a:r>
            <a:r>
              <a:rPr lang="fr-FR" sz="1800" dirty="0"/>
              <a:t> </a:t>
            </a:r>
            <a:r>
              <a:rPr lang="fr-FR" sz="1800" dirty="0" err="1"/>
              <a:t>Snapshot</a:t>
            </a:r>
            <a:r>
              <a:rPr lang="fr-FR" sz="1800" dirty="0"/>
              <a:t> Version Name</a:t>
            </a:r>
          </a:p>
        </p:txBody>
      </p:sp>
      <p:sp>
        <p:nvSpPr>
          <p:cNvPr id="95" name="TextBox 94"/>
          <p:cNvSpPr txBox="1"/>
          <p:nvPr/>
        </p:nvSpPr>
        <p:spPr>
          <a:xfrm>
            <a:off x="1917515"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PREVIOUS_SNAPSHOT_VERSION</a:t>
            </a:r>
            <a:endParaRPr lang="fr-FR" sz="1200" dirty="0"/>
          </a:p>
        </p:txBody>
      </p:sp>
      <p:sp>
        <p:nvSpPr>
          <p:cNvPr id="96" name="TextBox 95"/>
          <p:cNvSpPr txBox="1"/>
          <p:nvPr/>
        </p:nvSpPr>
        <p:spPr>
          <a:xfrm>
            <a:off x="609494" y="5697885"/>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7" name="TextBox 96"/>
          <p:cNvSpPr txBox="1"/>
          <p:nvPr/>
        </p:nvSpPr>
        <p:spPr>
          <a:xfrm>
            <a:off x="433417" y="4983967"/>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8" name="TextBox 97"/>
          <p:cNvSpPr txBox="1"/>
          <p:nvPr/>
        </p:nvSpPr>
        <p:spPr>
          <a:xfrm>
            <a:off x="1917515" y="530393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9" name="TextBox 98"/>
          <p:cNvSpPr txBox="1"/>
          <p:nvPr/>
        </p:nvSpPr>
        <p:spPr>
          <a:xfrm>
            <a:off x="888735" y="5303937"/>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00" name="TextBox 99" descr="TEXT;TODAY_DATE"/>
          <p:cNvSpPr txBox="1"/>
          <p:nvPr/>
        </p:nvSpPr>
        <p:spPr>
          <a:xfrm>
            <a:off x="5656641"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TodayDate</a:t>
            </a:r>
          </a:p>
        </p:txBody>
      </p:sp>
      <p:sp>
        <p:nvSpPr>
          <p:cNvPr id="101" name="Rounded Rectangle 100"/>
          <p:cNvSpPr/>
          <p:nvPr/>
        </p:nvSpPr>
        <p:spPr>
          <a:xfrm>
            <a:off x="1159909" y="398927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2" name="TextBox 101" descr="TEXT;LAST_SNAPSHOT_VERSION"/>
          <p:cNvSpPr txBox="1"/>
          <p:nvPr/>
        </p:nvSpPr>
        <p:spPr>
          <a:xfrm>
            <a:off x="1184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3" name="Rounded Rectangle 102"/>
          <p:cNvSpPr/>
          <p:nvPr/>
        </p:nvSpPr>
        <p:spPr>
          <a:xfrm>
            <a:off x="1159909" y="571746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4" name="TextBox 103" descr="TEXT;PREVIOUS_SNAPSHOT_VERSION"/>
          <p:cNvSpPr txBox="1"/>
          <p:nvPr/>
        </p:nvSpPr>
        <p:spPr>
          <a:xfrm>
            <a:off x="1231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5" name="TextBox 104"/>
          <p:cNvSpPr txBox="1"/>
          <p:nvPr/>
        </p:nvSpPr>
        <p:spPr>
          <a:xfrm>
            <a:off x="358928" y="902048"/>
            <a:ext cx="1659493" cy="369332"/>
          </a:xfrm>
          <a:prstGeom prst="rect">
            <a:avLst/>
          </a:prstGeom>
          <a:noFill/>
        </p:spPr>
        <p:txBody>
          <a:bodyPr wrap="none" rtlCol="0">
            <a:spAutoFit/>
          </a:bodyPr>
          <a:lstStyle/>
          <a:p>
            <a:r>
              <a:rPr lang="fr-FR" b="1" dirty="0" err="1">
                <a:solidFill>
                  <a:schemeClr val="tx1">
                    <a:lumMod val="75000"/>
                    <a:lumOff val="25000"/>
                  </a:schemeClr>
                </a:solidFill>
              </a:rPr>
              <a:t>Cast</a:t>
            </a:r>
            <a:r>
              <a:rPr lang="fr-FR" b="1" dirty="0">
                <a:solidFill>
                  <a:schemeClr val="tx1">
                    <a:lumMod val="75000"/>
                    <a:lumOff val="25000"/>
                  </a:schemeClr>
                </a:solidFill>
              </a:rPr>
              <a:t> Version:</a:t>
            </a:r>
          </a:p>
        </p:txBody>
      </p:sp>
      <p:sp>
        <p:nvSpPr>
          <p:cNvPr id="106" name="TextBox 105" descr="TEXT;CAST_VERSION"/>
          <p:cNvSpPr txBox="1"/>
          <p:nvPr/>
        </p:nvSpPr>
        <p:spPr>
          <a:xfrm>
            <a:off x="1284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dirty="0" err="1"/>
              <a:t>castVersion</a:t>
            </a:r>
            <a:endParaRPr lang="fr-FR" dirty="0"/>
          </a:p>
        </p:txBody>
      </p:sp>
      <p:sp>
        <p:nvSpPr>
          <p:cNvPr id="107" name="TextBox 106"/>
          <p:cNvSpPr txBox="1"/>
          <p:nvPr/>
        </p:nvSpPr>
        <p:spPr>
          <a:xfrm>
            <a:off x="420579" y="1279289"/>
            <a:ext cx="1556836"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108" name="TextBox 107"/>
          <p:cNvSpPr txBox="1"/>
          <p:nvPr/>
        </p:nvSpPr>
        <p:spPr>
          <a:xfrm>
            <a:off x="869419" y="1599259"/>
            <a:ext cx="1107996" cy="369332"/>
          </a:xfrm>
          <a:prstGeom prst="rect">
            <a:avLst/>
          </a:prstGeom>
          <a:noFill/>
        </p:spPr>
        <p:txBody>
          <a:bodyPr wrap="none" rtlCol="0">
            <a:spAutoFit/>
          </a:bodyPr>
          <a:lstStyle/>
          <a:p>
            <a:pPr algn="r"/>
            <a:r>
              <a:rPr lang="fr-FR" dirty="0">
                <a:solidFill>
                  <a:schemeClr val="bg1">
                    <a:lumMod val="50000"/>
                  </a:schemeClr>
                </a:solidFill>
              </a:rPr>
              <a:t>Options :</a:t>
            </a:r>
          </a:p>
        </p:txBody>
      </p:sp>
      <p:sp>
        <p:nvSpPr>
          <p:cNvPr id="109" name="TextBox 108"/>
          <p:cNvSpPr txBox="1"/>
          <p:nvPr/>
        </p:nvSpPr>
        <p:spPr>
          <a:xfrm>
            <a:off x="636361" y="2063467"/>
            <a:ext cx="410689" cy="369332"/>
          </a:xfrm>
          <a:prstGeom prst="rect">
            <a:avLst/>
          </a:prstGeom>
          <a:noFill/>
        </p:spPr>
        <p:txBody>
          <a:bodyPr wrap="none" rtlCol="0">
            <a:spAutoFit/>
          </a:bodyPr>
          <a:lstStyle/>
          <a:p>
            <a:pPr algn="r"/>
            <a:r>
              <a:rPr lang="fr-FR" dirty="0">
                <a:solidFill>
                  <a:schemeClr val="bg1">
                    <a:lumMod val="50000"/>
                  </a:schemeClr>
                </a:solidFill>
                <a:sym typeface="Wingdings" pitchFamily="2" charset="2"/>
              </a:rPr>
              <a:t></a:t>
            </a:r>
            <a:endParaRPr lang="fr-FR" dirty="0">
              <a:solidFill>
                <a:schemeClr val="bg1">
                  <a:lumMod val="50000"/>
                </a:schemeClr>
              </a:solidFill>
            </a:endParaRPr>
          </a:p>
        </p:txBody>
      </p:sp>
      <p:sp>
        <p:nvSpPr>
          <p:cNvPr id="110" name="TextBox 109"/>
          <p:cNvSpPr txBox="1"/>
          <p:nvPr/>
        </p:nvSpPr>
        <p:spPr>
          <a:xfrm>
            <a:off x="1988858" y="1270865"/>
            <a:ext cx="2770786" cy="369332"/>
          </a:xfrm>
          <a:prstGeom prst="rect">
            <a:avLst/>
          </a:prstGeom>
          <a:noFill/>
        </p:spPr>
        <p:txBody>
          <a:bodyPr wrap="square" rtlCol="0">
            <a:spAutoFit/>
          </a:bodyPr>
          <a:lstStyle/>
          <a:p>
            <a:r>
              <a:rPr lang="fr-FR" b="1" dirty="0">
                <a:solidFill>
                  <a:srgbClr val="5E5E5E"/>
                </a:solidFill>
              </a:rPr>
              <a:t>CAST_VERSION</a:t>
            </a:r>
          </a:p>
        </p:txBody>
      </p:sp>
      <p:sp>
        <p:nvSpPr>
          <p:cNvPr id="111" name="TextBox 110"/>
          <p:cNvSpPr txBox="1"/>
          <p:nvPr/>
        </p:nvSpPr>
        <p:spPr>
          <a:xfrm>
            <a:off x="1977415" y="1589252"/>
            <a:ext cx="2770786" cy="369332"/>
          </a:xfrm>
          <a:prstGeom prst="rect">
            <a:avLst/>
          </a:prstGeom>
          <a:noFill/>
        </p:spPr>
        <p:txBody>
          <a:bodyPr wrap="square" rtlCol="0">
            <a:spAutoFit/>
          </a:bodyPr>
          <a:lstStyle/>
          <a:p>
            <a:r>
              <a:rPr lang="fr-FR" i="1" dirty="0">
                <a:solidFill>
                  <a:schemeClr val="bg1">
                    <a:lumMod val="50000"/>
                  </a:schemeClr>
                </a:solidFill>
              </a:rPr>
              <a:t>none</a:t>
            </a:r>
          </a:p>
        </p:txBody>
      </p:sp>
      <p:sp>
        <p:nvSpPr>
          <p:cNvPr id="112" name="Rounded Rectangle 111"/>
          <p:cNvSpPr/>
          <p:nvPr/>
        </p:nvSpPr>
        <p:spPr>
          <a:xfrm>
            <a:off x="4711903"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13" name="TextBox 112"/>
          <p:cNvSpPr txBox="1"/>
          <p:nvPr/>
        </p:nvSpPr>
        <p:spPr>
          <a:xfrm>
            <a:off x="4711903" y="2740750"/>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a:t>
            </a:r>
            <a:r>
              <a:rPr lang="fr-FR" sz="1800" dirty="0" err="1"/>
              <a:t>Snapshot</a:t>
            </a:r>
            <a:r>
              <a:rPr lang="fr-FR" sz="1800" dirty="0"/>
              <a:t> Date</a:t>
            </a:r>
          </a:p>
        </p:txBody>
      </p:sp>
      <p:sp>
        <p:nvSpPr>
          <p:cNvPr id="114" name="TextBox 113"/>
          <p:cNvSpPr txBox="1"/>
          <p:nvPr/>
        </p:nvSpPr>
        <p:spPr>
          <a:xfrm>
            <a:off x="5025584" y="4002810"/>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15" name="TextBox 114"/>
          <p:cNvSpPr txBox="1"/>
          <p:nvPr/>
        </p:nvSpPr>
        <p:spPr>
          <a:xfrm>
            <a:off x="4921515" y="310695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6" name="TextBox 115"/>
          <p:cNvSpPr txBox="1"/>
          <p:nvPr/>
        </p:nvSpPr>
        <p:spPr>
          <a:xfrm>
            <a:off x="6492940"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17" name="TextBox 116"/>
          <p:cNvSpPr txBox="1"/>
          <p:nvPr/>
        </p:nvSpPr>
        <p:spPr>
          <a:xfrm>
            <a:off x="5370355" y="342692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18" name="Rounded Rectangle 117"/>
          <p:cNvSpPr/>
          <p:nvPr/>
        </p:nvSpPr>
        <p:spPr>
          <a:xfrm>
            <a:off x="5575999" y="3984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19" name="TextBox 118" descr="TEXT;LAST_SNAPSHOT_DATE"/>
          <p:cNvSpPr txBox="1"/>
          <p:nvPr/>
        </p:nvSpPr>
        <p:spPr>
          <a:xfrm>
            <a:off x="5600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snapshotDate</a:t>
            </a:r>
            <a:endParaRPr lang="fr-FR" sz="1800" dirty="0"/>
          </a:p>
        </p:txBody>
      </p:sp>
      <p:sp>
        <p:nvSpPr>
          <p:cNvPr id="120" name="Rounded Rectangle 119"/>
          <p:cNvSpPr/>
          <p:nvPr/>
        </p:nvSpPr>
        <p:spPr>
          <a:xfrm>
            <a:off x="4716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21" name="TextBox 120"/>
          <p:cNvSpPr txBox="1"/>
          <p:nvPr/>
        </p:nvSpPr>
        <p:spPr>
          <a:xfrm>
            <a:off x="4709681" y="4601922"/>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Previous</a:t>
            </a:r>
            <a:r>
              <a:rPr lang="fr-FR" sz="1800" dirty="0"/>
              <a:t> </a:t>
            </a:r>
            <a:r>
              <a:rPr lang="fr-FR" sz="1800" dirty="0" err="1"/>
              <a:t>Snapshot</a:t>
            </a:r>
            <a:r>
              <a:rPr lang="fr-FR" sz="1800" dirty="0"/>
              <a:t> Date</a:t>
            </a:r>
          </a:p>
        </p:txBody>
      </p:sp>
      <p:sp>
        <p:nvSpPr>
          <p:cNvPr id="122" name="TextBox 121"/>
          <p:cNvSpPr txBox="1"/>
          <p:nvPr/>
        </p:nvSpPr>
        <p:spPr>
          <a:xfrm>
            <a:off x="5029840" y="5682042"/>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23" name="TextBox 122"/>
          <p:cNvSpPr txBox="1"/>
          <p:nvPr/>
        </p:nvSpPr>
        <p:spPr>
          <a:xfrm>
            <a:off x="4853763" y="4968124"/>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24" name="TextBox 123"/>
          <p:cNvSpPr txBox="1"/>
          <p:nvPr/>
        </p:nvSpPr>
        <p:spPr>
          <a:xfrm>
            <a:off x="6497787" y="528809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5" name="TextBox 124"/>
          <p:cNvSpPr txBox="1"/>
          <p:nvPr/>
        </p:nvSpPr>
        <p:spPr>
          <a:xfrm>
            <a:off x="5309081" y="528809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26" name="Rounded Rectangle 125"/>
          <p:cNvSpPr/>
          <p:nvPr/>
        </p:nvSpPr>
        <p:spPr>
          <a:xfrm>
            <a:off x="5580255" y="5701619"/>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27" name="TextBox 126" descr="TEXT;PREVIOUS_SNAPSHOT_DATE"/>
          <p:cNvSpPr txBox="1"/>
          <p:nvPr/>
        </p:nvSpPr>
        <p:spPr>
          <a:xfrm>
            <a:off x="5652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snapshotDate</a:t>
            </a:r>
            <a:endParaRPr lang="fr-FR" sz="1800" dirty="0"/>
          </a:p>
        </p:txBody>
      </p:sp>
      <p:sp>
        <p:nvSpPr>
          <p:cNvPr id="128" name="TextBox 127"/>
          <p:cNvSpPr txBox="1"/>
          <p:nvPr/>
        </p:nvSpPr>
        <p:spPr>
          <a:xfrm>
            <a:off x="6497787"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PREVIOUS_SNAPSHOT_DATE</a:t>
            </a:r>
            <a:endParaRPr lang="fr-FR" sz="1200" dirty="0"/>
          </a:p>
        </p:txBody>
      </p:sp>
      <p:sp>
        <p:nvSpPr>
          <p:cNvPr id="129" name="TextBox 128"/>
          <p:cNvSpPr txBox="1"/>
          <p:nvPr/>
        </p:nvSpPr>
        <p:spPr>
          <a:xfrm>
            <a:off x="6492940" y="3125819"/>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spTree>
    <p:extLst>
      <p:ext uri="{BB962C8B-B14F-4D97-AF65-F5344CB8AC3E}">
        <p14:creationId xmlns:p14="http://schemas.microsoft.com/office/powerpoint/2010/main" val="132551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fr-FR" dirty="0"/>
              <a:t>PowerPoint Templates – </a:t>
            </a:r>
            <a:r>
              <a:rPr lang="fr-FR" dirty="0" err="1"/>
              <a:t>Text</a:t>
            </a:r>
            <a:r>
              <a:rPr lang="fr-FR" dirty="0"/>
              <a:t> [3]</a:t>
            </a:r>
          </a:p>
        </p:txBody>
      </p:sp>
      <p:sp>
        <p:nvSpPr>
          <p:cNvPr id="6" name="Rounded Rectangle 5"/>
          <p:cNvSpPr/>
          <p:nvPr/>
        </p:nvSpPr>
        <p:spPr>
          <a:xfrm>
            <a:off x="1776954" y="848940"/>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 name="TextBox 6"/>
          <p:cNvSpPr txBox="1"/>
          <p:nvPr/>
        </p:nvSpPr>
        <p:spPr>
          <a:xfrm>
            <a:off x="1632938" y="842779"/>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Dashboard </a:t>
            </a:r>
            <a:r>
              <a:rPr lang="fr-FR" dirty="0" err="1"/>
              <a:t>Website</a:t>
            </a:r>
            <a:r>
              <a:rPr lang="fr-FR" dirty="0"/>
              <a:t> Url</a:t>
            </a:r>
          </a:p>
        </p:txBody>
      </p:sp>
      <p:sp>
        <p:nvSpPr>
          <p:cNvPr id="8" name="TextBox 7"/>
          <p:cNvSpPr txBox="1"/>
          <p:nvPr/>
        </p:nvSpPr>
        <p:spPr>
          <a:xfrm>
            <a:off x="3307470" y="1208981"/>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DASHBOARD_SERVICE_URL</a:t>
            </a:r>
          </a:p>
        </p:txBody>
      </p:sp>
      <p:sp>
        <p:nvSpPr>
          <p:cNvPr id="9" name="TextBox 8"/>
          <p:cNvSpPr txBox="1"/>
          <p:nvPr/>
        </p:nvSpPr>
        <p:spPr>
          <a:xfrm>
            <a:off x="2660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0" name="TextBox 9"/>
          <p:cNvSpPr txBox="1"/>
          <p:nvPr/>
        </p:nvSpPr>
        <p:spPr>
          <a:xfrm>
            <a:off x="1848962" y="120898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1" name="TextBox 10"/>
          <p:cNvSpPr txBox="1"/>
          <p:nvPr/>
        </p:nvSpPr>
        <p:spPr>
          <a:xfrm>
            <a:off x="3320170" y="1528951"/>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12" name="TextBox 11"/>
          <p:cNvSpPr txBox="1"/>
          <p:nvPr/>
        </p:nvSpPr>
        <p:spPr>
          <a:xfrm>
            <a:off x="2268499" y="152895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3" name="Rounded Rectangle 12"/>
          <p:cNvSpPr/>
          <p:nvPr/>
        </p:nvSpPr>
        <p:spPr>
          <a:xfrm>
            <a:off x="3169676" y="317906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14" name="TextBox 13" descr="TEXT;MEASUREMENT_ADG_WEBSITE"/>
          <p:cNvSpPr txBox="1"/>
          <p:nvPr/>
        </p:nvSpPr>
        <p:spPr>
          <a:xfrm>
            <a:off x="3176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http://host/AED</a:t>
            </a:r>
          </a:p>
        </p:txBody>
      </p:sp>
      <p:sp>
        <p:nvSpPr>
          <p:cNvPr id="15" name="Rounded Rectangle 14"/>
          <p:cNvSpPr/>
          <p:nvPr/>
        </p:nvSpPr>
        <p:spPr>
          <a:xfrm>
            <a:off x="1776954" y="3867209"/>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6" name="TextBox 15"/>
          <p:cNvSpPr txBox="1"/>
          <p:nvPr/>
        </p:nvSpPr>
        <p:spPr>
          <a:xfrm>
            <a:off x="1632938" y="3861048"/>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System Name</a:t>
            </a:r>
          </a:p>
        </p:txBody>
      </p:sp>
      <p:sp>
        <p:nvSpPr>
          <p:cNvPr id="17" name="TextBox 16"/>
          <p:cNvSpPr txBox="1"/>
          <p:nvPr/>
        </p:nvSpPr>
        <p:spPr>
          <a:xfrm>
            <a:off x="3307470" y="4227250"/>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SYSTEM_NAME</a:t>
            </a:r>
          </a:p>
        </p:txBody>
      </p:sp>
      <p:sp>
        <p:nvSpPr>
          <p:cNvPr id="18" name="TextBox 17"/>
          <p:cNvSpPr txBox="1"/>
          <p:nvPr/>
        </p:nvSpPr>
        <p:spPr>
          <a:xfrm>
            <a:off x="2660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9" name="TextBox 18"/>
          <p:cNvSpPr txBox="1"/>
          <p:nvPr/>
        </p:nvSpPr>
        <p:spPr>
          <a:xfrm>
            <a:off x="1848962" y="422725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3320170" y="4547220"/>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1" name="TextBox 20"/>
          <p:cNvSpPr txBox="1"/>
          <p:nvPr/>
        </p:nvSpPr>
        <p:spPr>
          <a:xfrm>
            <a:off x="2268499" y="454722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2" name="Rounded Rectangle 21"/>
          <p:cNvSpPr/>
          <p:nvPr/>
        </p:nvSpPr>
        <p:spPr>
          <a:xfrm>
            <a:off x="3169676" y="5987379"/>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3" name="TextBox 22" descr="TEXT;SYSTEM_NAME"/>
          <p:cNvSpPr txBox="1"/>
          <p:nvPr/>
        </p:nvSpPr>
        <p:spPr>
          <a:xfrm>
            <a:off x="3176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My</a:t>
            </a:r>
            <a:r>
              <a:rPr lang="fr-FR" dirty="0"/>
              <a:t> System Name</a:t>
            </a:r>
          </a:p>
        </p:txBody>
      </p:sp>
      <p:sp>
        <p:nvSpPr>
          <p:cNvPr id="26" name="TextBox 25"/>
          <p:cNvSpPr txBox="1"/>
          <p:nvPr/>
        </p:nvSpPr>
        <p:spPr>
          <a:xfrm>
            <a:off x="3275785" y="1929061"/>
            <a:ext cx="3960511" cy="1077218"/>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might be empty and will only work on an analytics database. Engineering databases do not contain this information.</a:t>
            </a:r>
            <a:endParaRPr lang="fr-FR" sz="1600" i="1" dirty="0" err="1">
              <a:solidFill>
                <a:schemeClr val="bg1">
                  <a:lumMod val="50000"/>
                </a:schemeClr>
              </a:solidFill>
            </a:endParaRPr>
          </a:p>
        </p:txBody>
      </p:sp>
      <p:sp>
        <p:nvSpPr>
          <p:cNvPr id="27" name="TextBox 26"/>
          <p:cNvSpPr txBox="1"/>
          <p:nvPr/>
        </p:nvSpPr>
        <p:spPr>
          <a:xfrm>
            <a:off x="2652192" y="1920819"/>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Note: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3323385" y="4944070"/>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is only relevant on engineering databases. There is no real system on analytics database, just a fake one called “All Applications”.</a:t>
            </a:r>
            <a:endParaRPr lang="fr-FR" sz="14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2699792" y="4935828"/>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Note:</a:t>
            </a:r>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sp>
        <p:nvSpPr>
          <p:cNvPr id="46" name="Rounded Rectangle 45"/>
          <p:cNvSpPr/>
          <p:nvPr/>
        </p:nvSpPr>
        <p:spPr>
          <a:xfrm>
            <a:off x="2477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2339752" y="3836947"/>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Quality Application Category</a:t>
            </a:r>
          </a:p>
        </p:txBody>
      </p:sp>
      <p:sp>
        <p:nvSpPr>
          <p:cNvPr id="48" name="TextBox 47"/>
          <p:cNvSpPr txBox="1"/>
          <p:nvPr/>
        </p:nvSpPr>
        <p:spPr>
          <a:xfrm>
            <a:off x="4020506" y="4324389"/>
            <a:ext cx="277078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APPLICATION_QUALITY_TYPE</a:t>
            </a:r>
            <a:endParaRPr lang="fr-FR" sz="1600" dirty="0"/>
          </a:p>
        </p:txBody>
      </p:sp>
      <p:sp>
        <p:nvSpPr>
          <p:cNvPr id="50" name="TextBox 49"/>
          <p:cNvSpPr txBox="1"/>
          <p:nvPr/>
        </p:nvSpPr>
        <p:spPr>
          <a:xfrm>
            <a:off x="3372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549298" y="42326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4020506" y="4557027"/>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968835" y="455702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4" name="Rounded Rectangle 53"/>
          <p:cNvSpPr/>
          <p:nvPr/>
        </p:nvSpPr>
        <p:spPr>
          <a:xfrm>
            <a:off x="179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55" name="TextBox 54"/>
          <p:cNvSpPr txBox="1"/>
          <p:nvPr/>
        </p:nvSpPr>
        <p:spPr>
          <a:xfrm>
            <a:off x="35496" y="1556792"/>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Application Name</a:t>
            </a:r>
          </a:p>
        </p:txBody>
      </p:sp>
      <p:sp>
        <p:nvSpPr>
          <p:cNvPr id="56" name="TextBox 55"/>
          <p:cNvSpPr txBox="1"/>
          <p:nvPr/>
        </p:nvSpPr>
        <p:spPr>
          <a:xfrm>
            <a:off x="1710028" y="192299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APPLICATION_NAME</a:t>
            </a:r>
          </a:p>
        </p:txBody>
      </p:sp>
      <p:sp>
        <p:nvSpPr>
          <p:cNvPr id="58" name="TextBox 57"/>
          <p:cNvSpPr txBox="1"/>
          <p:nvPr/>
        </p:nvSpPr>
        <p:spPr>
          <a:xfrm>
            <a:off x="1062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9" name="TextBox 58"/>
          <p:cNvSpPr txBox="1"/>
          <p:nvPr/>
        </p:nvSpPr>
        <p:spPr>
          <a:xfrm>
            <a:off x="251520"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0" name="TextBox 59"/>
          <p:cNvSpPr txBox="1"/>
          <p:nvPr/>
        </p:nvSpPr>
        <p:spPr>
          <a:xfrm>
            <a:off x="1722728"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1" name="TextBox 60"/>
          <p:cNvSpPr txBox="1"/>
          <p:nvPr/>
        </p:nvSpPr>
        <p:spPr>
          <a:xfrm>
            <a:off x="671057"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2" name="Rounded Rectangle 61"/>
          <p:cNvSpPr/>
          <p:nvPr/>
        </p:nvSpPr>
        <p:spPr>
          <a:xfrm>
            <a:off x="4644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3" name="TextBox 62"/>
          <p:cNvSpPr txBox="1"/>
          <p:nvPr/>
        </p:nvSpPr>
        <p:spPr>
          <a:xfrm>
            <a:off x="4499992" y="1556792"/>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Size Application Category</a:t>
            </a:r>
          </a:p>
        </p:txBody>
      </p:sp>
      <p:sp>
        <p:nvSpPr>
          <p:cNvPr id="64" name="TextBox 63"/>
          <p:cNvSpPr txBox="1"/>
          <p:nvPr/>
        </p:nvSpPr>
        <p:spPr>
          <a:xfrm>
            <a:off x="6187224" y="19483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APPLICATION_SIZE_TYPE</a:t>
            </a:r>
            <a:endParaRPr lang="fr-FR" sz="1800" dirty="0"/>
          </a:p>
        </p:txBody>
      </p:sp>
      <p:sp>
        <p:nvSpPr>
          <p:cNvPr id="66" name="TextBox 65"/>
          <p:cNvSpPr txBox="1"/>
          <p:nvPr/>
        </p:nvSpPr>
        <p:spPr>
          <a:xfrm>
            <a:off x="5496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7" name="TextBox 66"/>
          <p:cNvSpPr txBox="1"/>
          <p:nvPr/>
        </p:nvSpPr>
        <p:spPr>
          <a:xfrm>
            <a:off x="4716016"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8" name="TextBox 67"/>
          <p:cNvSpPr txBox="1"/>
          <p:nvPr/>
        </p:nvSpPr>
        <p:spPr>
          <a:xfrm>
            <a:off x="6187224"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9" name="TextBox 68"/>
          <p:cNvSpPr txBox="1"/>
          <p:nvPr/>
        </p:nvSpPr>
        <p:spPr>
          <a:xfrm>
            <a:off x="5135553"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72234" y="274701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APPLICATION_NAME"/>
          <p:cNvSpPr txBox="1"/>
          <p:nvPr/>
        </p:nvSpPr>
        <p:spPr>
          <a:xfrm>
            <a:off x="1578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myAppName</a:t>
            </a:r>
          </a:p>
        </p:txBody>
      </p:sp>
      <p:sp>
        <p:nvSpPr>
          <p:cNvPr id="36" name="Rounded Rectangle 35"/>
          <p:cNvSpPr/>
          <p:nvPr/>
        </p:nvSpPr>
        <p:spPr>
          <a:xfrm>
            <a:off x="6036730" y="273267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APPLICATION_SIZE_TYPE"/>
          <p:cNvSpPr txBox="1"/>
          <p:nvPr/>
        </p:nvSpPr>
        <p:spPr>
          <a:xfrm>
            <a:off x="6300192" y="2741607"/>
            <a:ext cx="2736304" cy="363736"/>
          </a:xfrm>
          <a:prstGeom prst="rect">
            <a:avLst/>
          </a:prstGeom>
          <a:noFill/>
        </p:spPr>
        <p:txBody>
          <a:bodyPr wrap="square" rtlCol="0">
            <a:normAutofit fontScale="92500" lnSpcReduction="10000"/>
          </a:bodyPr>
          <a:lstStyle>
            <a:defPPr>
              <a:defRPr lang="fr-FR"/>
            </a:defPPr>
            <a:lvl1pPr>
              <a:defRPr sz="2000" b="1">
                <a:solidFill>
                  <a:schemeClr val="bg1">
                    <a:lumMod val="50000"/>
                  </a:schemeClr>
                </a:solidFill>
              </a:defRPr>
            </a:lvl1pPr>
          </a:lstStyle>
          <a:p>
            <a:r>
              <a:rPr lang="fr-FR" dirty="0"/>
              <a:t>SizeType</a:t>
            </a:r>
          </a:p>
        </p:txBody>
      </p:sp>
      <p:sp>
        <p:nvSpPr>
          <p:cNvPr id="38" name="Rounded Rectangle 37"/>
          <p:cNvSpPr/>
          <p:nvPr/>
        </p:nvSpPr>
        <p:spPr>
          <a:xfrm>
            <a:off x="3923928" y="5243198"/>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9" name="TextBox 48" descr="TEXT;APPLICATION_QUALITY_TYPE"/>
          <p:cNvSpPr txBox="1"/>
          <p:nvPr/>
        </p:nvSpPr>
        <p:spPr>
          <a:xfrm>
            <a:off x="4081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QualityType</a:t>
            </a:r>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sp>
        <p:nvSpPr>
          <p:cNvPr id="70" name="Rounded Rectangle 69"/>
          <p:cNvSpPr/>
          <p:nvPr/>
        </p:nvSpPr>
        <p:spPr>
          <a:xfrm>
            <a:off x="464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1" name="TextBox 70"/>
          <p:cNvSpPr txBox="1"/>
          <p:nvPr/>
        </p:nvSpPr>
        <p:spPr>
          <a:xfrm>
            <a:off x="320040" y="980728"/>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Grade for a Quality Rule</a:t>
            </a:r>
          </a:p>
        </p:txBody>
      </p:sp>
      <p:sp>
        <p:nvSpPr>
          <p:cNvPr id="72" name="TextBox 71"/>
          <p:cNvSpPr txBox="1"/>
          <p:nvPr/>
        </p:nvSpPr>
        <p:spPr>
          <a:xfrm>
            <a:off x="2007272" y="135598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APPLICATION_RULE</a:t>
            </a:r>
          </a:p>
        </p:txBody>
      </p:sp>
      <p:sp>
        <p:nvSpPr>
          <p:cNvPr id="75" name="TextBox 74"/>
          <p:cNvSpPr txBox="1"/>
          <p:nvPr/>
        </p:nvSpPr>
        <p:spPr>
          <a:xfrm>
            <a:off x="536064" y="134693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2" name="Rounded Rectangle 11"/>
          <p:cNvSpPr/>
          <p:nvPr/>
        </p:nvSpPr>
        <p:spPr>
          <a:xfrm>
            <a:off x="464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0040" y="347980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Result</a:t>
            </a:r>
            <a:r>
              <a:rPr lang="fr-FR" dirty="0"/>
              <a:t> for a </a:t>
            </a:r>
            <a:r>
              <a:rPr lang="fr-FR" dirty="0" err="1"/>
              <a:t>metric</a:t>
            </a:r>
            <a:r>
              <a:rPr lang="fr-FR" dirty="0"/>
              <a:t> id</a:t>
            </a:r>
          </a:p>
        </p:txBody>
      </p:sp>
      <p:sp>
        <p:nvSpPr>
          <p:cNvPr id="14" name="TextBox 13"/>
          <p:cNvSpPr txBox="1"/>
          <p:nvPr/>
        </p:nvSpPr>
        <p:spPr>
          <a:xfrm>
            <a:off x="2007272" y="3855056"/>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APPLICATION_METRIC</a:t>
            </a:r>
          </a:p>
        </p:txBody>
      </p:sp>
      <p:sp>
        <p:nvSpPr>
          <p:cNvPr id="15" name="TextBox 14"/>
          <p:cNvSpPr txBox="1"/>
          <p:nvPr/>
        </p:nvSpPr>
        <p:spPr>
          <a:xfrm>
            <a:off x="1359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6" name="TextBox 15"/>
          <p:cNvSpPr txBox="1"/>
          <p:nvPr/>
        </p:nvSpPr>
        <p:spPr>
          <a:xfrm>
            <a:off x="536064" y="384600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2007272" y="4199880"/>
            <a:ext cx="6381152"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a:t>Quality</a:t>
            </a:r>
            <a:r>
              <a:rPr lang="fr-FR" sz="1400" dirty="0"/>
              <a:t> </a:t>
            </a:r>
            <a:r>
              <a:rPr lang="fr-FR" sz="1400" dirty="0" err="1"/>
              <a:t>Rule</a:t>
            </a:r>
            <a:r>
              <a:rPr lang="fr-FR" sz="1400" dirty="0"/>
              <a:t> Id or </a:t>
            </a:r>
            <a:r>
              <a:rPr lang="fr-FR" sz="1400" dirty="0" err="1"/>
              <a:t>Technical</a:t>
            </a:r>
            <a:r>
              <a:rPr lang="fr-FR" sz="1400" dirty="0"/>
              <a:t> </a:t>
            </a:r>
            <a:r>
              <a:rPr lang="fr-FR" sz="1400" dirty="0" err="1"/>
              <a:t>criterion</a:t>
            </a:r>
            <a:r>
              <a:rPr lang="fr-FR" sz="1400" dirty="0"/>
              <a:t> ID or Business </a:t>
            </a:r>
            <a:r>
              <a:rPr lang="fr-FR" sz="1400" dirty="0" err="1"/>
              <a:t>Criterion</a:t>
            </a:r>
            <a:r>
              <a:rPr lang="fr-FR" sz="1400" dirty="0"/>
              <a:t> ID</a:t>
            </a:r>
          </a:p>
          <a:p>
            <a:r>
              <a:rPr lang="fr-FR" sz="1400" dirty="0"/>
              <a:t>Or </a:t>
            </a:r>
            <a:r>
              <a:rPr lang="fr-FR" sz="1400" b="1" dirty="0"/>
              <a:t>SZID</a:t>
            </a:r>
            <a:r>
              <a:rPr lang="fr-FR" sz="1400" dirty="0"/>
              <a:t> = </a:t>
            </a:r>
            <a:r>
              <a:rPr lang="fr-FR" sz="1400" dirty="0" err="1"/>
              <a:t>Sizing</a:t>
            </a:r>
            <a:r>
              <a:rPr lang="fr-FR" sz="1400" dirty="0"/>
              <a:t> </a:t>
            </a:r>
            <a:r>
              <a:rPr lang="fr-FR" sz="1400" dirty="0" err="1"/>
              <a:t>Measure</a:t>
            </a:r>
            <a:r>
              <a:rPr lang="fr-FR" sz="1400" dirty="0"/>
              <a:t> Id</a:t>
            </a:r>
          </a:p>
          <a:p>
            <a:r>
              <a:rPr lang="fr-FR" sz="1400" dirty="0"/>
              <a:t>Or </a:t>
            </a:r>
            <a:r>
              <a:rPr lang="fr-FR" sz="1400" b="1" dirty="0"/>
              <a:t>BFID</a:t>
            </a:r>
            <a:r>
              <a:rPr lang="fr-FR" sz="1400" dirty="0"/>
              <a:t> = Background </a:t>
            </a:r>
            <a:r>
              <a:rPr lang="fr-FR" sz="1400" dirty="0" err="1"/>
              <a:t>fact</a:t>
            </a:r>
            <a:r>
              <a:rPr lang="fr-FR" sz="1400" dirty="0"/>
              <a:t> Id</a:t>
            </a:r>
          </a:p>
          <a:p>
            <a:r>
              <a:rPr lang="fr-FR" sz="1400" b="1" dirty="0"/>
              <a:t>SNAPSHOT</a:t>
            </a:r>
            <a:r>
              <a:rPr lang="fr-FR" sz="1400" dirty="0"/>
              <a:t> = CURRENT | PREVIOUS (by default CURRENT)</a:t>
            </a:r>
          </a:p>
          <a:p>
            <a:r>
              <a:rPr lang="fr-FR" sz="1400" b="1" dirty="0"/>
              <a:t>FORMAT</a:t>
            </a:r>
            <a:r>
              <a:rPr lang="fr-FR" sz="1400" dirty="0"/>
              <a:t> = N0 | N1 | N2 | … (for SZID or BFID)</a:t>
            </a:r>
          </a:p>
        </p:txBody>
      </p:sp>
      <p:sp>
        <p:nvSpPr>
          <p:cNvPr id="18" name="TextBox 17"/>
          <p:cNvSpPr txBox="1"/>
          <p:nvPr/>
        </p:nvSpPr>
        <p:spPr>
          <a:xfrm>
            <a:off x="955601" y="41998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9" name="Rounded Rectangle 18"/>
          <p:cNvSpPr/>
          <p:nvPr/>
        </p:nvSpPr>
        <p:spPr>
          <a:xfrm>
            <a:off x="1856778" y="5465906"/>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0" name="TextBox 19" descr="TEXT;APPLICATION_METRIC;SZID=10151,FORMAT=N0,SNAPSHOT=PREVIOUS"/>
          <p:cNvSpPr txBox="1"/>
          <p:nvPr/>
        </p:nvSpPr>
        <p:spPr>
          <a:xfrm>
            <a:off x="1936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MetricId</a:t>
            </a:r>
            <a:r>
              <a:rPr lang="fr-FR" dirty="0"/>
              <a:t> </a:t>
            </a:r>
            <a:r>
              <a:rPr lang="fr-FR" dirty="0" err="1"/>
              <a:t>Results</a:t>
            </a:r>
            <a:endParaRPr lang="fr-FR" dirty="0"/>
          </a:p>
        </p:txBody>
      </p:sp>
      <p:sp>
        <p:nvSpPr>
          <p:cNvPr id="21" name="TextBox 20">
            <a:extLst>
              <a:ext uri="{FF2B5EF4-FFF2-40B4-BE49-F238E27FC236}">
                <a16:creationId xmlns:a16="http://schemas.microsoft.com/office/drawing/2014/main" id="{64DDEC29-2E0A-4395-9A8F-D18912AB4802}"/>
              </a:ext>
            </a:extLst>
          </p:cNvPr>
          <p:cNvSpPr txBox="1"/>
          <p:nvPr/>
        </p:nvSpPr>
        <p:spPr>
          <a:xfrm>
            <a:off x="1955233" y="1781058"/>
            <a:ext cx="6217167" cy="83099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has been replaced by APPLICATION_METRIC. It is kept only for backward compatibility. Its options and behavior are </a:t>
            </a:r>
            <a:r>
              <a:rPr lang="en-US" sz="1600" i="1">
                <a:solidFill>
                  <a:schemeClr val="bg1">
                    <a:lumMod val="50000"/>
                  </a:schemeClr>
                </a:solidFill>
              </a:rPr>
              <a:t>the same </a:t>
            </a:r>
            <a:r>
              <a:rPr lang="en-US" sz="1600" i="1" dirty="0">
                <a:solidFill>
                  <a:schemeClr val="bg1">
                    <a:lumMod val="50000"/>
                  </a:schemeClr>
                </a:solidFill>
              </a:rPr>
              <a:t>than following APPLICATION_METRIC text block.</a:t>
            </a:r>
            <a:endParaRPr lang="fr-FR" sz="1600" i="1" dirty="0" err="1">
              <a:solidFill>
                <a:schemeClr val="bg1">
                  <a:lumMod val="50000"/>
                </a:schemeClr>
              </a:solidFill>
            </a:endParaRPr>
          </a:p>
        </p:txBody>
      </p:sp>
      <p:sp>
        <p:nvSpPr>
          <p:cNvPr id="22" name="TextBox 21">
            <a:extLst>
              <a:ext uri="{FF2B5EF4-FFF2-40B4-BE49-F238E27FC236}">
                <a16:creationId xmlns:a16="http://schemas.microsoft.com/office/drawing/2014/main" id="{F6EE04F7-0B90-4078-A646-7FFCE76C750E}"/>
              </a:ext>
            </a:extLst>
          </p:cNvPr>
          <p:cNvSpPr txBox="1"/>
          <p:nvPr/>
        </p:nvSpPr>
        <p:spPr>
          <a:xfrm>
            <a:off x="1331640" y="1772816"/>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Note:</a:t>
            </a:r>
          </a:p>
        </p:txBody>
      </p:sp>
    </p:spTree>
    <p:extLst>
      <p:ext uri="{BB962C8B-B14F-4D97-AF65-F5344CB8AC3E}">
        <p14:creationId xmlns:p14="http://schemas.microsoft.com/office/powerpoint/2010/main" val="4130648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sp>
        <p:nvSpPr>
          <p:cNvPr id="14" name="TextBox 13"/>
          <p:cNvSpPr txBox="1"/>
          <p:nvPr/>
        </p:nvSpPr>
        <p:spPr>
          <a:xfrm>
            <a:off x="1890109" y="769090"/>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Rule</a:t>
            </a:r>
            <a:r>
              <a:rPr lang="fr-FR" sz="1800" dirty="0"/>
              <a:t> Total </a:t>
            </a:r>
            <a:r>
              <a:rPr lang="fr-FR" sz="1800" dirty="0" err="1"/>
              <a:t>Checks</a:t>
            </a:r>
            <a:endParaRPr lang="fr-FR" sz="1800" dirty="0"/>
          </a:p>
        </p:txBody>
      </p:sp>
      <p:sp>
        <p:nvSpPr>
          <p:cNvPr id="15" name="TextBox 14"/>
          <p:cNvSpPr txBox="1"/>
          <p:nvPr/>
        </p:nvSpPr>
        <p:spPr>
          <a:xfrm>
            <a:off x="3594936" y="1100613"/>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RULE_TOTAL_CHECKS</a:t>
            </a:r>
          </a:p>
        </p:txBody>
      </p:sp>
      <p:sp>
        <p:nvSpPr>
          <p:cNvPr id="25" name="TextBox 24"/>
          <p:cNvSpPr txBox="1"/>
          <p:nvPr/>
        </p:nvSpPr>
        <p:spPr>
          <a:xfrm>
            <a:off x="2915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7" name="TextBox 26"/>
          <p:cNvSpPr txBox="1"/>
          <p:nvPr/>
        </p:nvSpPr>
        <p:spPr>
          <a:xfrm>
            <a:off x="2117316" y="10527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8" name="TextBox 27"/>
          <p:cNvSpPr txBox="1"/>
          <p:nvPr/>
        </p:nvSpPr>
        <p:spPr>
          <a:xfrm>
            <a:off x="3594936" y="1340768"/>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
        <p:nvSpPr>
          <p:cNvPr id="29" name="TextBox 28"/>
          <p:cNvSpPr txBox="1"/>
          <p:nvPr/>
        </p:nvSpPr>
        <p:spPr>
          <a:xfrm>
            <a:off x="2566156" y="134076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3" name="Rounded Rectangle 32"/>
          <p:cNvSpPr/>
          <p:nvPr/>
        </p:nvSpPr>
        <p:spPr>
          <a:xfrm>
            <a:off x="3450920" y="198884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4" name="TextBox 23" descr="TEXT;RULE_TOTAL_CHECKS;RULID=7126"/>
          <p:cNvSpPr txBox="1"/>
          <p:nvPr/>
        </p:nvSpPr>
        <p:spPr>
          <a:xfrm>
            <a:off x="3419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30" name="Rounded Rectangle 29"/>
          <p:cNvSpPr/>
          <p:nvPr/>
        </p:nvSpPr>
        <p:spPr>
          <a:xfrm>
            <a:off x="1708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1" name="TextBox 30"/>
          <p:cNvSpPr txBox="1"/>
          <p:nvPr/>
        </p:nvSpPr>
        <p:spPr>
          <a:xfrm>
            <a:off x="1859765" y="2564904"/>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Rule</a:t>
            </a:r>
            <a:r>
              <a:rPr lang="fr-FR" sz="1800" dirty="0"/>
              <a:t> </a:t>
            </a:r>
            <a:r>
              <a:rPr lang="fr-FR" sz="1800" dirty="0" err="1"/>
              <a:t>Failed</a:t>
            </a:r>
            <a:r>
              <a:rPr lang="fr-FR" sz="1800" dirty="0"/>
              <a:t> </a:t>
            </a:r>
            <a:r>
              <a:rPr lang="fr-FR" sz="1800" dirty="0" err="1"/>
              <a:t>Checks</a:t>
            </a:r>
            <a:endParaRPr lang="fr-FR" sz="1800" dirty="0"/>
          </a:p>
        </p:txBody>
      </p:sp>
      <p:sp>
        <p:nvSpPr>
          <p:cNvPr id="32" name="TextBox 31"/>
          <p:cNvSpPr txBox="1"/>
          <p:nvPr/>
        </p:nvSpPr>
        <p:spPr>
          <a:xfrm>
            <a:off x="3564592" y="2905199"/>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RULE_FAILED_CHECKS</a:t>
            </a:r>
          </a:p>
        </p:txBody>
      </p:sp>
      <p:sp>
        <p:nvSpPr>
          <p:cNvPr id="36" name="TextBox 35"/>
          <p:cNvSpPr txBox="1"/>
          <p:nvPr/>
        </p:nvSpPr>
        <p:spPr>
          <a:xfrm>
            <a:off x="2885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37" name="TextBox 36"/>
          <p:cNvSpPr txBox="1"/>
          <p:nvPr/>
        </p:nvSpPr>
        <p:spPr>
          <a:xfrm>
            <a:off x="2086972" y="28529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5" name="TextBox 54"/>
          <p:cNvSpPr txBox="1"/>
          <p:nvPr/>
        </p:nvSpPr>
        <p:spPr>
          <a:xfrm>
            <a:off x="2535812" y="315927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56" name="Rounded Rectangle 55"/>
          <p:cNvSpPr/>
          <p:nvPr/>
        </p:nvSpPr>
        <p:spPr>
          <a:xfrm>
            <a:off x="3420576" y="386171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RULE_FAILED_CHECKS;RULID=7126"/>
          <p:cNvSpPr txBox="1"/>
          <p:nvPr/>
        </p:nvSpPr>
        <p:spPr>
          <a:xfrm>
            <a:off x="3389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21" name="TextBox 20"/>
          <p:cNvSpPr txBox="1"/>
          <p:nvPr/>
        </p:nvSpPr>
        <p:spPr>
          <a:xfrm>
            <a:off x="3594936" y="3214717"/>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
        <p:nvSpPr>
          <p:cNvPr id="43" name="Rounded Rectangle 42"/>
          <p:cNvSpPr/>
          <p:nvPr/>
        </p:nvSpPr>
        <p:spPr>
          <a:xfrm>
            <a:off x="1708079"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4" name="TextBox 43"/>
          <p:cNvSpPr txBox="1"/>
          <p:nvPr/>
        </p:nvSpPr>
        <p:spPr>
          <a:xfrm>
            <a:off x="1859765" y="4495388"/>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r>
              <a:rPr lang="fr-FR" sz="1600" dirty="0"/>
              <a:t> on Total </a:t>
            </a:r>
            <a:r>
              <a:rPr lang="fr-FR" sz="1600" dirty="0" err="1"/>
              <a:t>Checks</a:t>
            </a:r>
            <a:endParaRPr lang="fr-FR" sz="1600" dirty="0"/>
          </a:p>
        </p:txBody>
      </p:sp>
      <p:sp>
        <p:nvSpPr>
          <p:cNvPr id="45" name="TextBox 44"/>
          <p:cNvSpPr txBox="1"/>
          <p:nvPr/>
        </p:nvSpPr>
        <p:spPr>
          <a:xfrm>
            <a:off x="3564592" y="475555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dirty="0"/>
              <a:t>RULE_FAILED_ON_TOTAL_CHECKS</a:t>
            </a:r>
            <a:endParaRPr lang="fr-FR" sz="1200" dirty="0"/>
          </a:p>
        </p:txBody>
      </p:sp>
      <p:sp>
        <p:nvSpPr>
          <p:cNvPr id="46" name="TextBox 45"/>
          <p:cNvSpPr txBox="1"/>
          <p:nvPr/>
        </p:nvSpPr>
        <p:spPr>
          <a:xfrm>
            <a:off x="2885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7" name="TextBox 46"/>
          <p:cNvSpPr txBox="1"/>
          <p:nvPr/>
        </p:nvSpPr>
        <p:spPr>
          <a:xfrm>
            <a:off x="2239257" y="4732898"/>
            <a:ext cx="140455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8" name="TextBox 47"/>
          <p:cNvSpPr txBox="1"/>
          <p:nvPr/>
        </p:nvSpPr>
        <p:spPr>
          <a:xfrm>
            <a:off x="2636803" y="4960558"/>
            <a:ext cx="1007006"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49" name="Rounded Rectangle 48"/>
          <p:cNvSpPr/>
          <p:nvPr/>
        </p:nvSpPr>
        <p:spPr>
          <a:xfrm>
            <a:off x="3420577" y="564751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0" name="TextBox 49" descr="TEXT;RULE_FAILED_ON_TOTAL_CHECKS;RULID=7126"/>
          <p:cNvSpPr txBox="1"/>
          <p:nvPr/>
        </p:nvSpPr>
        <p:spPr>
          <a:xfrm>
            <a:off x="3389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51" name="TextBox 50"/>
          <p:cNvSpPr txBox="1"/>
          <p:nvPr/>
        </p:nvSpPr>
        <p:spPr>
          <a:xfrm>
            <a:off x="3564592" y="5001185"/>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Tree>
    <p:extLst>
      <p:ext uri="{BB962C8B-B14F-4D97-AF65-F5344CB8AC3E}">
        <p14:creationId xmlns:p14="http://schemas.microsoft.com/office/powerpoint/2010/main" val="2893049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Result</a:t>
            </a:r>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METRIC_TECHNICAL_DEBT</a:t>
            </a:r>
          </a:p>
        </p:txBody>
      </p:sp>
      <p:sp>
        <p:nvSpPr>
          <p:cNvPr id="25" name="TextBox 24"/>
          <p:cNvSpPr txBox="1"/>
          <p:nvPr/>
        </p:nvSpPr>
        <p:spPr>
          <a:xfrm>
            <a:off x="2946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8" name="Rounded Rectangle 37"/>
          <p:cNvSpPr/>
          <p:nvPr/>
        </p:nvSpPr>
        <p:spPr>
          <a:xfrm>
            <a:off x="1738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9" name="TextBox 38"/>
          <p:cNvSpPr txBox="1"/>
          <p:nvPr/>
        </p:nvSpPr>
        <p:spPr>
          <a:xfrm>
            <a:off x="1926491" y="2846774"/>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Data Function Metric Value</a:t>
            </a:r>
          </a:p>
        </p:txBody>
      </p:sp>
      <p:sp>
        <p:nvSpPr>
          <p:cNvPr id="40" name="TextBox 39"/>
          <p:cNvSpPr txBox="1"/>
          <p:nvPr/>
        </p:nvSpPr>
        <p:spPr>
          <a:xfrm>
            <a:off x="3594936" y="3219514"/>
            <a:ext cx="1991654"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METRIC_AFP_DF</a:t>
            </a:r>
            <a:endParaRPr lang="fr-FR" sz="1600" dirty="0"/>
          </a:p>
        </p:txBody>
      </p:sp>
      <p:sp>
        <p:nvSpPr>
          <p:cNvPr id="42" name="TextBox 41"/>
          <p:cNvSpPr txBox="1"/>
          <p:nvPr/>
        </p:nvSpPr>
        <p:spPr>
          <a:xfrm>
            <a:off x="2946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2123728" y="32129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3594936" y="3532946"/>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2543265" y="35329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1738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1926492" y="4574966"/>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Transactional Function Metric</a:t>
            </a:r>
          </a:p>
        </p:txBody>
      </p:sp>
      <p:sp>
        <p:nvSpPr>
          <p:cNvPr id="48" name="TextBox 47"/>
          <p:cNvSpPr txBox="1"/>
          <p:nvPr/>
        </p:nvSpPr>
        <p:spPr>
          <a:xfrm>
            <a:off x="3594936" y="4952300"/>
            <a:ext cx="2777264"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METRIC_AFP_TF</a:t>
            </a:r>
            <a:endParaRPr lang="fr-FR" sz="1800" dirty="0"/>
          </a:p>
        </p:txBody>
      </p:sp>
      <p:sp>
        <p:nvSpPr>
          <p:cNvPr id="50" name="TextBox 49"/>
          <p:cNvSpPr txBox="1"/>
          <p:nvPr/>
        </p:nvSpPr>
        <p:spPr>
          <a:xfrm>
            <a:off x="2946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123728" y="49411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3594936" y="5261138"/>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543265" y="52611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19872" y="213285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Rounded Rectangle 33"/>
          <p:cNvSpPr/>
          <p:nvPr/>
        </p:nvSpPr>
        <p:spPr>
          <a:xfrm>
            <a:off x="3419872" y="393021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5" name="Rounded Rectangle 34"/>
          <p:cNvSpPr/>
          <p:nvPr/>
        </p:nvSpPr>
        <p:spPr>
          <a:xfrm>
            <a:off x="3419872" y="566828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1" name="TextBox 40" descr="TEXT;METRIC_AFP_DF"/>
          <p:cNvSpPr txBox="1"/>
          <p:nvPr/>
        </p:nvSpPr>
        <p:spPr>
          <a:xfrm>
            <a:off x="3450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24" name="TextBox 23" descr="TEXT;METRIC_TECHNICAL_DEBT"/>
          <p:cNvSpPr txBox="1"/>
          <p:nvPr/>
        </p:nvSpPr>
        <p:spPr>
          <a:xfrm>
            <a:off x="3450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49" name="TextBox 48" descr="TEXT;METRIC_AFP_TF"/>
          <p:cNvSpPr txBox="1"/>
          <p:nvPr/>
        </p:nvSpPr>
        <p:spPr>
          <a:xfrm>
            <a:off x="3450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sp>
        <p:nvSpPr>
          <p:cNvPr id="12" name="Rounded Rectangle 11"/>
          <p:cNvSpPr/>
          <p:nvPr/>
        </p:nvSpPr>
        <p:spPr>
          <a:xfrm>
            <a:off x="91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37099"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Added</a:t>
            </a:r>
            <a:r>
              <a:rPr lang="fr-FR" dirty="0"/>
              <a:t> EFP </a:t>
            </a:r>
            <a:r>
              <a:rPr lang="fr-FR" dirty="0" err="1"/>
              <a:t>Metric</a:t>
            </a:r>
            <a:r>
              <a:rPr lang="fr-FR" dirty="0"/>
              <a:t> Value</a:t>
            </a:r>
          </a:p>
        </p:txBody>
      </p:sp>
      <p:sp>
        <p:nvSpPr>
          <p:cNvPr id="16" name="TextBox 15"/>
          <p:cNvSpPr txBox="1"/>
          <p:nvPr/>
        </p:nvSpPr>
        <p:spPr>
          <a:xfrm>
            <a:off x="1759970"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METRIC_EFP_ADDED</a:t>
            </a:r>
            <a:endParaRPr lang="fr-FR" sz="1600" dirty="0"/>
          </a:p>
        </p:txBody>
      </p:sp>
      <p:sp>
        <p:nvSpPr>
          <p:cNvPr id="17" name="TextBox 16"/>
          <p:cNvSpPr txBox="1"/>
          <p:nvPr/>
        </p:nvSpPr>
        <p:spPr>
          <a:xfrm>
            <a:off x="1111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8" name="TextBox 17"/>
          <p:cNvSpPr txBox="1"/>
          <p:nvPr/>
        </p:nvSpPr>
        <p:spPr>
          <a:xfrm>
            <a:off x="288762"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9" name="TextBox 18"/>
          <p:cNvSpPr txBox="1"/>
          <p:nvPr/>
        </p:nvSpPr>
        <p:spPr>
          <a:xfrm>
            <a:off x="1759970"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0" name="TextBox 19"/>
          <p:cNvSpPr txBox="1"/>
          <p:nvPr/>
        </p:nvSpPr>
        <p:spPr>
          <a:xfrm>
            <a:off x="708299"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1" name="Rounded Rectangle 20"/>
          <p:cNvSpPr/>
          <p:nvPr/>
        </p:nvSpPr>
        <p:spPr>
          <a:xfrm>
            <a:off x="91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2" name="TextBox 21"/>
          <p:cNvSpPr txBox="1"/>
          <p:nvPr/>
        </p:nvSpPr>
        <p:spPr>
          <a:xfrm>
            <a:off x="337100"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Deleted</a:t>
            </a:r>
            <a:r>
              <a:rPr lang="fr-FR" dirty="0"/>
              <a:t> EFP </a:t>
            </a:r>
            <a:r>
              <a:rPr lang="fr-FR" dirty="0" err="1"/>
              <a:t>Metric</a:t>
            </a:r>
            <a:r>
              <a:rPr lang="fr-FR" dirty="0"/>
              <a:t> Value</a:t>
            </a:r>
          </a:p>
        </p:txBody>
      </p:sp>
      <p:sp>
        <p:nvSpPr>
          <p:cNvPr id="23" name="TextBox 22"/>
          <p:cNvSpPr txBox="1"/>
          <p:nvPr/>
        </p:nvSpPr>
        <p:spPr>
          <a:xfrm>
            <a:off x="1759970"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METRIC_EFP_DELETED</a:t>
            </a:r>
            <a:endParaRPr lang="fr-FR" sz="1800" dirty="0"/>
          </a:p>
        </p:txBody>
      </p:sp>
      <p:sp>
        <p:nvSpPr>
          <p:cNvPr id="30" name="TextBox 29"/>
          <p:cNvSpPr txBox="1"/>
          <p:nvPr/>
        </p:nvSpPr>
        <p:spPr>
          <a:xfrm>
            <a:off x="1111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1" name="TextBox 30"/>
          <p:cNvSpPr txBox="1"/>
          <p:nvPr/>
        </p:nvSpPr>
        <p:spPr>
          <a:xfrm>
            <a:off x="288762"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2" name="TextBox 31"/>
          <p:cNvSpPr txBox="1"/>
          <p:nvPr/>
        </p:nvSpPr>
        <p:spPr>
          <a:xfrm>
            <a:off x="1759970"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4" name="TextBox 33"/>
          <p:cNvSpPr txBox="1"/>
          <p:nvPr/>
        </p:nvSpPr>
        <p:spPr>
          <a:xfrm>
            <a:off x="708299"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84906"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6" name="Rounded Rectangle 35"/>
          <p:cNvSpPr/>
          <p:nvPr/>
        </p:nvSpPr>
        <p:spPr>
          <a:xfrm>
            <a:off x="1584906"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7" name="TextBox 36" descr="TEXT;METRIC_EFP_ADDED"/>
          <p:cNvSpPr txBox="1"/>
          <p:nvPr/>
        </p:nvSpPr>
        <p:spPr>
          <a:xfrm>
            <a:off x="1615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8" name="TextBox 37" descr="TEXT;METRIC_EFP_DELETED"/>
          <p:cNvSpPr txBox="1"/>
          <p:nvPr/>
        </p:nvSpPr>
        <p:spPr>
          <a:xfrm>
            <a:off x="1615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9" name="Rounded Rectangle 38"/>
          <p:cNvSpPr/>
          <p:nvPr/>
        </p:nvSpPr>
        <p:spPr>
          <a:xfrm>
            <a:off x="4616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0" name="TextBox 39"/>
          <p:cNvSpPr txBox="1"/>
          <p:nvPr/>
        </p:nvSpPr>
        <p:spPr>
          <a:xfrm>
            <a:off x="4616942"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Modified</a:t>
            </a:r>
            <a:r>
              <a:rPr lang="fr-FR" dirty="0"/>
              <a:t> EFP </a:t>
            </a:r>
            <a:r>
              <a:rPr lang="fr-FR" dirty="0" err="1"/>
              <a:t>Metric</a:t>
            </a:r>
            <a:r>
              <a:rPr lang="fr-FR" dirty="0"/>
              <a:t> Value</a:t>
            </a:r>
          </a:p>
        </p:txBody>
      </p:sp>
      <p:sp>
        <p:nvSpPr>
          <p:cNvPr id="41" name="TextBox 40"/>
          <p:cNvSpPr txBox="1"/>
          <p:nvPr/>
        </p:nvSpPr>
        <p:spPr>
          <a:xfrm>
            <a:off x="6285387"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METRIC_EFP_MODIFIED</a:t>
            </a:r>
            <a:endParaRPr lang="fr-FR" sz="1600" dirty="0"/>
          </a:p>
        </p:txBody>
      </p:sp>
      <p:sp>
        <p:nvSpPr>
          <p:cNvPr id="42" name="TextBox 41"/>
          <p:cNvSpPr txBox="1"/>
          <p:nvPr/>
        </p:nvSpPr>
        <p:spPr>
          <a:xfrm>
            <a:off x="5637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4814179"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6285387"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5233716"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4616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4616943"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Aggregated</a:t>
            </a:r>
            <a:r>
              <a:rPr lang="fr-FR" dirty="0"/>
              <a:t> EFP </a:t>
            </a:r>
            <a:r>
              <a:rPr lang="fr-FR" dirty="0" err="1"/>
              <a:t>Metric</a:t>
            </a:r>
            <a:r>
              <a:rPr lang="fr-FR" dirty="0"/>
              <a:t> Value</a:t>
            </a:r>
          </a:p>
        </p:txBody>
      </p:sp>
      <p:sp>
        <p:nvSpPr>
          <p:cNvPr id="48" name="TextBox 47"/>
          <p:cNvSpPr txBox="1"/>
          <p:nvPr/>
        </p:nvSpPr>
        <p:spPr>
          <a:xfrm>
            <a:off x="6285387"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METRIC_EFP</a:t>
            </a:r>
            <a:endParaRPr lang="fr-FR" sz="1800" dirty="0"/>
          </a:p>
        </p:txBody>
      </p:sp>
      <p:sp>
        <p:nvSpPr>
          <p:cNvPr id="49" name="TextBox 48"/>
          <p:cNvSpPr txBox="1"/>
          <p:nvPr/>
        </p:nvSpPr>
        <p:spPr>
          <a:xfrm>
            <a:off x="5637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0" name="TextBox 49"/>
          <p:cNvSpPr txBox="1"/>
          <p:nvPr/>
        </p:nvSpPr>
        <p:spPr>
          <a:xfrm>
            <a:off x="4814179"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1" name="TextBox 50"/>
          <p:cNvSpPr txBox="1"/>
          <p:nvPr/>
        </p:nvSpPr>
        <p:spPr>
          <a:xfrm>
            <a:off x="6285387"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2" name="TextBox 51"/>
          <p:cNvSpPr txBox="1"/>
          <p:nvPr/>
        </p:nvSpPr>
        <p:spPr>
          <a:xfrm>
            <a:off x="5233716"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3" name="Rounded Rectangle 52"/>
          <p:cNvSpPr/>
          <p:nvPr/>
        </p:nvSpPr>
        <p:spPr>
          <a:xfrm>
            <a:off x="6110323"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4" name="Rounded Rectangle 53"/>
          <p:cNvSpPr/>
          <p:nvPr/>
        </p:nvSpPr>
        <p:spPr>
          <a:xfrm>
            <a:off x="6110323"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5" name="TextBox 54" descr="TEXT;METRIC_EFP_MODIFIED"/>
          <p:cNvSpPr txBox="1"/>
          <p:nvPr/>
        </p:nvSpPr>
        <p:spPr>
          <a:xfrm>
            <a:off x="6141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56" name="TextBox 55" descr="TEXT;METRIC_EFP"/>
          <p:cNvSpPr txBox="1"/>
          <p:nvPr/>
        </p:nvSpPr>
        <p:spPr>
          <a:xfrm>
            <a:off x="6141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metricValue</a:t>
            </a:r>
            <a:endParaRPr lang="fr-FR" dirty="0"/>
          </a:p>
        </p:txBody>
      </p:sp>
      <p:sp>
        <p:nvSpPr>
          <p:cNvPr id="57" name="Rounded Rectangle 56"/>
          <p:cNvSpPr/>
          <p:nvPr/>
        </p:nvSpPr>
        <p:spPr>
          <a:xfrm>
            <a:off x="1759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8" name="TextBox 57"/>
          <p:cNvSpPr txBox="1"/>
          <p:nvPr/>
        </p:nvSpPr>
        <p:spPr>
          <a:xfrm>
            <a:off x="1911679" y="4443274"/>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Report </a:t>
            </a:r>
            <a:r>
              <a:rPr lang="fr-FR" dirty="0" err="1"/>
              <a:t>Generator</a:t>
            </a:r>
            <a:r>
              <a:rPr lang="fr-FR" dirty="0"/>
              <a:t> Version</a:t>
            </a:r>
          </a:p>
        </p:txBody>
      </p:sp>
      <p:sp>
        <p:nvSpPr>
          <p:cNvPr id="59" name="TextBox 58"/>
          <p:cNvSpPr txBox="1"/>
          <p:nvPr/>
        </p:nvSpPr>
        <p:spPr>
          <a:xfrm>
            <a:off x="3616506" y="4803315"/>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REPGEN_VERSION</a:t>
            </a:r>
            <a:endParaRPr lang="fr-FR" sz="1600" dirty="0"/>
          </a:p>
        </p:txBody>
      </p:sp>
      <p:sp>
        <p:nvSpPr>
          <p:cNvPr id="60" name="TextBox 59"/>
          <p:cNvSpPr txBox="1"/>
          <p:nvPr/>
        </p:nvSpPr>
        <p:spPr>
          <a:xfrm>
            <a:off x="2937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1" name="TextBox 60"/>
          <p:cNvSpPr txBox="1"/>
          <p:nvPr/>
        </p:nvSpPr>
        <p:spPr>
          <a:xfrm>
            <a:off x="2145299" y="480331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2" name="TextBox 61"/>
          <p:cNvSpPr txBox="1"/>
          <p:nvPr/>
        </p:nvSpPr>
        <p:spPr>
          <a:xfrm>
            <a:off x="3616507" y="512328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63" name="TextBox 62"/>
          <p:cNvSpPr txBox="1"/>
          <p:nvPr/>
        </p:nvSpPr>
        <p:spPr>
          <a:xfrm>
            <a:off x="2564836" y="512328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4" name="Rounded Rectangle 63"/>
          <p:cNvSpPr/>
          <p:nvPr/>
        </p:nvSpPr>
        <p:spPr>
          <a:xfrm>
            <a:off x="3472491" y="559540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REPGEN_VERSION"/>
          <p:cNvSpPr txBox="1"/>
          <p:nvPr/>
        </p:nvSpPr>
        <p:spPr>
          <a:xfrm>
            <a:off x="3441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595162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sp>
        <p:nvSpPr>
          <p:cNvPr id="12" name="Rounded Rectangle 11"/>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Custom Expression</a:t>
            </a:r>
          </a:p>
        </p:txBody>
      </p:sp>
      <p:sp>
        <p:nvSpPr>
          <p:cNvPr id="16" name="TextBox 15"/>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CUSTOM_EXPRESSION</a:t>
            </a:r>
          </a:p>
        </p:txBody>
      </p:sp>
      <p:sp>
        <p:nvSpPr>
          <p:cNvPr id="17" name="TextBox 16"/>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8" name="TextBox 17"/>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9" name="TextBox 18"/>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 PARAMS=SZ a SZ b, (SZ for sizing measure, QR for quality rule, BF for background fact)</a:t>
            </a:r>
          </a:p>
          <a:p>
            <a:r>
              <a:rPr lang="en-US" sz="1100" dirty="0"/>
              <a:t>- EXPR=a/b, (operators can be +, -, *, / , (, ) )</a:t>
            </a:r>
          </a:p>
          <a:p>
            <a:r>
              <a:rPr lang="en-US" sz="1100" dirty="0"/>
              <a:t>- a=</a:t>
            </a:r>
            <a:r>
              <a:rPr lang="en-US" sz="1100" dirty="0" err="1"/>
              <a:t>MetricId</a:t>
            </a:r>
            <a:r>
              <a:rPr lang="en-US" sz="1100" dirty="0"/>
              <a:t> (sample 67011 – all critical violations),</a:t>
            </a:r>
          </a:p>
          <a:p>
            <a:r>
              <a:rPr lang="en-US" sz="1100" dirty="0"/>
              <a:t>- b=</a:t>
            </a:r>
            <a:r>
              <a:rPr lang="en-US" sz="1100" dirty="0" err="1"/>
              <a:t>MetricID</a:t>
            </a:r>
            <a:r>
              <a:rPr lang="en-US" sz="1100" dirty="0"/>
              <a:t> (sample 10202 – Total AFP),</a:t>
            </a:r>
          </a:p>
          <a:p>
            <a:r>
              <a:rPr lang="en-US" sz="1100" dirty="0"/>
              <a:t>- FORMAT=N0 (N2 by default, if nothing or erroneous format is set),</a:t>
            </a:r>
          </a:p>
          <a:p>
            <a:r>
              <a:rPr lang="en-US" sz="1100" dirty="0"/>
              <a:t>- SNAPSHOT = CURRENT|PREVIOUS with CURRENT by default (or if erroneous or nothing is set) to get the custom expression for the current snapshot or the previous one</a:t>
            </a:r>
          </a:p>
        </p:txBody>
      </p:sp>
      <p:sp>
        <p:nvSpPr>
          <p:cNvPr id="20" name="TextBox 19"/>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21" name="Rounded Rectangle 20"/>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2" name="TextBox 21" descr="TEXT;CUSTOM_EXPRESSION;PARAMS=SZ a SZ b,EXPR=a/b,a=67011,b=10202,FORMAT=N2"/>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23" name="TextBox 22"/>
          <p:cNvSpPr txBox="1"/>
          <p:nvPr/>
        </p:nvSpPr>
        <p:spPr>
          <a:xfrm>
            <a:off x="1619672" y="4045421"/>
            <a:ext cx="5832648"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Note: </a:t>
            </a:r>
          </a:p>
          <a:p>
            <a:r>
              <a:rPr lang="en-GB" sz="1100" dirty="0"/>
              <a:t>You are not limited in the number of parameters to be used in your expression (a, b, c, d…)</a:t>
            </a:r>
          </a:p>
          <a:p>
            <a:r>
              <a:rPr lang="en-GB" sz="1100" dirty="0"/>
              <a:t>/!\ don’t put blank char in the definition of parameters (,a=67011,b=67010,c=…)</a:t>
            </a:r>
          </a:p>
        </p:txBody>
      </p:sp>
    </p:spTree>
    <p:extLst>
      <p:ext uri="{BB962C8B-B14F-4D97-AF65-F5344CB8AC3E}">
        <p14:creationId xmlns:p14="http://schemas.microsoft.com/office/powerpoint/2010/main" val="409365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a:t>Graphic</a:t>
            </a:r>
            <a:r>
              <a:rPr lang="fr-FR" dirty="0"/>
              <a:t>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Graphics [1]</a:t>
            </a:r>
          </a:p>
        </p:txBody>
      </p:sp>
      <p:sp>
        <p:nvSpPr>
          <p:cNvPr id="78" name="Content Placeholder 77"/>
          <p:cNvSpPr>
            <a:spLocks noGrp="1"/>
          </p:cNvSpPr>
          <p:nvPr>
            <p:ph type="body" sz="quarter" idx="11"/>
          </p:nvPr>
        </p:nvSpPr>
        <p:spPr>
          <a:xfrm>
            <a:off x="325438" y="907126"/>
            <a:ext cx="8504237" cy="17491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When Word uses placeholder to target a customizable component, PowerPoint uses alternative text property of TextBox, Table or ChartArea</a:t>
            </a:r>
          </a:p>
          <a:p>
            <a:pPr algn="just"/>
            <a:endParaRPr lang="fr-FR" dirty="0"/>
          </a:p>
          <a:p>
            <a:pPr algn="just"/>
            <a:r>
              <a:rPr lang="fr-FR" dirty="0"/>
              <a:t>To see alternative text property of all component, you should activate « Size and Position »  button in Powerpoint properties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39"/>
          <p:cNvSpPr>
            <a:spLocks noChangeArrowheads="1"/>
          </p:cNvSpPr>
          <p:nvPr/>
        </p:nvSpPr>
        <p:spPr bwMode="auto">
          <a:xfrm>
            <a:off x="520775"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Graphics [2]</a:t>
            </a:r>
          </a:p>
        </p:txBody>
      </p:sp>
      <p:sp>
        <p:nvSpPr>
          <p:cNvPr id="1027" name="AutoShape 39"/>
          <p:cNvSpPr>
            <a:spLocks noChangeArrowheads="1"/>
          </p:cNvSpPr>
          <p:nvPr/>
        </p:nvSpPr>
        <p:spPr bwMode="auto">
          <a:xfrm>
            <a:off x="520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840679054"/>
              </p:ext>
            </p:extLst>
          </p:nvPr>
        </p:nvGraphicFramePr>
        <p:xfrm>
          <a:off x="5580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360206" y="989273"/>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Distribution of Technology by Lines of Code</a:t>
            </a:r>
          </a:p>
        </p:txBody>
      </p:sp>
      <p:sp>
        <p:nvSpPr>
          <p:cNvPr id="17" name="TextBox 16"/>
          <p:cNvSpPr txBox="1"/>
          <p:nvPr/>
        </p:nvSpPr>
        <p:spPr>
          <a:xfrm>
            <a:off x="2106055" y="1412775"/>
            <a:ext cx="284072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18" name="TextBox 17"/>
          <p:cNvSpPr txBox="1"/>
          <p:nvPr/>
        </p:nvSpPr>
        <p:spPr>
          <a:xfrm>
            <a:off x="634847" y="1412775"/>
            <a:ext cx="1550424" cy="400110"/>
          </a:xfrm>
          <a:prstGeom prst="rect">
            <a:avLst/>
          </a:prstGeom>
          <a:noFill/>
        </p:spPr>
        <p:txBody>
          <a:bodyPr wrap="none" rtlCol="0">
            <a:spAutoFit/>
          </a:bodyPr>
          <a:lstStyle/>
          <a:p>
            <a:pPr algn="r"/>
            <a:r>
              <a:rPr lang="fr-FR" sz="2000" dirty="0">
                <a:solidFill>
                  <a:schemeClr val="bg1">
                    <a:lumMod val="50000"/>
                  </a:schemeClr>
                </a:solidFill>
              </a:rPr>
              <a:t>Block Name :</a:t>
            </a:r>
          </a:p>
        </p:txBody>
      </p:sp>
      <p:sp>
        <p:nvSpPr>
          <p:cNvPr id="20" name="TextBox 19"/>
          <p:cNvSpPr txBox="1"/>
          <p:nvPr/>
        </p:nvSpPr>
        <p:spPr>
          <a:xfrm>
            <a:off x="2106055" y="1772816"/>
            <a:ext cx="3303426"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(by default COUNT </a:t>
            </a:r>
            <a:r>
              <a:rPr lang="fr-FR" sz="1400" dirty="0" err="1"/>
              <a:t>is</a:t>
            </a:r>
            <a:r>
              <a:rPr lang="fr-FR" sz="1400" dirty="0"/>
              <a:t> </a:t>
            </a:r>
            <a:r>
              <a:rPr lang="fr-FR" sz="1400" dirty="0" err="1"/>
              <a:t>null</a:t>
            </a:r>
            <a:r>
              <a:rPr lang="fr-FR" sz="1400" dirty="0"/>
              <a:t>)</a:t>
            </a:r>
          </a:p>
          <a:p>
            <a:r>
              <a:rPr lang="fr-FR" sz="1400" dirty="0" err="1"/>
              <a:t>where</a:t>
            </a:r>
            <a:r>
              <a:rPr lang="fr-FR" sz="1400" dirty="0"/>
              <a:t> N is the shown technology count (if </a:t>
            </a:r>
            <a:r>
              <a:rPr lang="fr-FR" sz="1400" dirty="0" err="1"/>
              <a:t>null</a:t>
            </a:r>
            <a:r>
              <a:rPr lang="fr-FR" sz="1400" dirty="0"/>
              <a:t>, default value = 5)</a:t>
            </a:r>
          </a:p>
        </p:txBody>
      </p:sp>
      <p:sp>
        <p:nvSpPr>
          <p:cNvPr id="22" name="TextBox 21"/>
          <p:cNvSpPr txBox="1"/>
          <p:nvPr/>
        </p:nvSpPr>
        <p:spPr>
          <a:xfrm>
            <a:off x="1054384" y="1732745"/>
            <a:ext cx="1130887" cy="400110"/>
          </a:xfrm>
          <a:prstGeom prst="rect">
            <a:avLst/>
          </a:prstGeom>
          <a:noFill/>
        </p:spPr>
        <p:txBody>
          <a:bodyPr wrap="none" rtlCol="0">
            <a:spAutoFit/>
          </a:bodyPr>
          <a:lstStyle/>
          <a:p>
            <a:pPr algn="r"/>
            <a:r>
              <a:rPr lang="fr-FR" sz="2000" dirty="0">
                <a:solidFill>
                  <a:schemeClr val="bg1">
                    <a:lumMod val="50000"/>
                  </a:schemeClr>
                </a:solidFill>
              </a:rPr>
              <a:t>Options :</a:t>
            </a:r>
          </a:p>
        </p:txBody>
      </p:sp>
      <p:sp>
        <p:nvSpPr>
          <p:cNvPr id="23" name="AutoShape 39"/>
          <p:cNvSpPr>
            <a:spLocks noChangeArrowheads="1"/>
          </p:cNvSpPr>
          <p:nvPr/>
        </p:nvSpPr>
        <p:spPr bwMode="auto">
          <a:xfrm>
            <a:off x="494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383956" y="2933489"/>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Health Factor Radar</a:t>
            </a:r>
          </a:p>
        </p:txBody>
      </p:sp>
      <p:sp>
        <p:nvSpPr>
          <p:cNvPr id="28" name="TextBox 27"/>
          <p:cNvSpPr txBox="1"/>
          <p:nvPr/>
        </p:nvSpPr>
        <p:spPr>
          <a:xfrm>
            <a:off x="2057797" y="3408268"/>
            <a:ext cx="5190374"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RADAR_HEALTH_FACTOR_2_LAST_SNAPSHOTS</a:t>
            </a:r>
            <a:endParaRPr lang="fr-FR" sz="1600" dirty="0"/>
          </a:p>
        </p:txBody>
      </p:sp>
      <p:sp>
        <p:nvSpPr>
          <p:cNvPr id="29" name="TextBox 28"/>
          <p:cNvSpPr txBox="1"/>
          <p:nvPr/>
        </p:nvSpPr>
        <p:spPr>
          <a:xfrm>
            <a:off x="586589" y="335699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2057797" y="3717032"/>
            <a:ext cx="4064862"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none</a:t>
            </a:r>
          </a:p>
        </p:txBody>
      </p:sp>
      <p:sp>
        <p:nvSpPr>
          <p:cNvPr id="31" name="TextBox 30"/>
          <p:cNvSpPr txBox="1"/>
          <p:nvPr/>
        </p:nvSpPr>
        <p:spPr>
          <a:xfrm>
            <a:off x="1006126" y="367696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4192906454"/>
              </p:ext>
            </p:extLst>
          </p:nvPr>
        </p:nvGraphicFramePr>
        <p:xfrm>
          <a:off x="5580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p:cNvSpPr txBox="1"/>
          <p:nvPr/>
        </p:nvSpPr>
        <p:spPr>
          <a:xfrm>
            <a:off x="372081" y="4661681"/>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Compliance Radar</a:t>
            </a:r>
          </a:p>
        </p:txBody>
      </p:sp>
      <p:sp>
        <p:nvSpPr>
          <p:cNvPr id="44" name="TextBox 43"/>
          <p:cNvSpPr txBox="1"/>
          <p:nvPr/>
        </p:nvSpPr>
        <p:spPr>
          <a:xfrm>
            <a:off x="2057039" y="5136460"/>
            <a:ext cx="47583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RADAR_COMPLIANCE_2_LAST_SNAPSHOTS</a:t>
            </a:r>
            <a:endParaRPr lang="fr-FR" sz="1400" dirty="0"/>
          </a:p>
        </p:txBody>
      </p:sp>
      <p:sp>
        <p:nvSpPr>
          <p:cNvPr id="45" name="TextBox 44"/>
          <p:cNvSpPr txBox="1"/>
          <p:nvPr/>
        </p:nvSpPr>
        <p:spPr>
          <a:xfrm>
            <a:off x="585831" y="508518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6" name="TextBox 45"/>
          <p:cNvSpPr txBox="1"/>
          <p:nvPr/>
        </p:nvSpPr>
        <p:spPr>
          <a:xfrm>
            <a:off x="2057039" y="5445224"/>
            <a:ext cx="2984742"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none</a:t>
            </a:r>
          </a:p>
        </p:txBody>
      </p:sp>
      <p:sp>
        <p:nvSpPr>
          <p:cNvPr id="47" name="TextBox 46"/>
          <p:cNvSpPr txBox="1"/>
          <p:nvPr/>
        </p:nvSpPr>
        <p:spPr>
          <a:xfrm>
            <a:off x="1005368" y="5405153"/>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005353467"/>
              </p:ext>
            </p:extLst>
          </p:nvPr>
        </p:nvGraphicFramePr>
        <p:xfrm>
          <a:off x="5796136"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sp>
        <p:nvSpPr>
          <p:cNvPr id="33" name="Rounded Rectangle 32"/>
          <p:cNvSpPr/>
          <p:nvPr/>
        </p:nvSpPr>
        <p:spPr>
          <a:xfrm>
            <a:off x="323528" y="1052736"/>
            <a:ext cx="8327272" cy="5112568"/>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760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Trending</a:t>
            </a:r>
          </a:p>
        </p:txBody>
      </p:sp>
      <p:sp>
        <p:nvSpPr>
          <p:cNvPr id="36" name="TextBox 35"/>
          <p:cNvSpPr txBox="1"/>
          <p:nvPr/>
        </p:nvSpPr>
        <p:spPr>
          <a:xfrm>
            <a:off x="1973914" y="1412776"/>
            <a:ext cx="6630534" cy="369332"/>
          </a:xfrm>
          <a:prstGeom prst="rect">
            <a:avLst/>
          </a:prstGeom>
          <a:noFill/>
        </p:spPr>
        <p:txBody>
          <a:bodyPr wrap="square" rtlCol="0">
            <a:spAutoFit/>
          </a:bodyPr>
          <a:lstStyle>
            <a:defPPr>
              <a:defRPr lang="fr-FR"/>
            </a:defPPr>
            <a:lvl1pPr>
              <a:defRPr b="1">
                <a:solidFill>
                  <a:srgbClr val="5E5E5E"/>
                </a:solidFill>
              </a:defRPr>
            </a:lvl1pPr>
          </a:lstStyle>
          <a:p>
            <a:r>
              <a:rPr lang="fr-FR" dirty="0"/>
              <a:t>TREND_HEALTH_FACTOR</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113877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ZOOM=N.N (by default ZOOM=0.2)</a:t>
            </a:r>
          </a:p>
          <a:p>
            <a:r>
              <a:rPr lang="fr-FR" sz="1600" dirty="0" err="1"/>
              <a:t>where</a:t>
            </a:r>
            <a:r>
              <a:rPr lang="fr-FR" sz="16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3" name="Chart 12" descr="GRAPH;TREND_HEALTH_FACTOR;ZOOM=0.2"/>
          <p:cNvGraphicFramePr/>
          <p:nvPr>
            <p:extLst>
              <p:ext uri="{D42A27DB-BD31-4B8C-83A1-F6EECF244321}">
                <p14:modId xmlns:p14="http://schemas.microsoft.com/office/powerpoint/2010/main" val="219425896"/>
              </p:ext>
            </p:extLst>
          </p:nvPr>
        </p:nvGraphicFramePr>
        <p:xfrm>
          <a:off x="1277918" y="2873765"/>
          <a:ext cx="6984776" cy="30728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Trending</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TREND_COMPLIANCE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ZOOM</a:t>
            </a:r>
            <a:r>
              <a:rPr lang="fr-FR" sz="1600" dirty="0"/>
              <a:t> (by default ZOOM </a:t>
            </a:r>
            <a:r>
              <a:rPr lang="fr-FR" sz="1600" dirty="0" err="1"/>
              <a:t>is</a:t>
            </a:r>
            <a:r>
              <a:rPr lang="fr-FR" sz="1600" dirty="0"/>
              <a:t> </a:t>
            </a:r>
            <a:r>
              <a:rPr lang="fr-FR" sz="1600" dirty="0" err="1"/>
              <a:t>present</a:t>
            </a:r>
            <a:r>
              <a:rPr lang="fr-FR" sz="1600" dirty="0"/>
              <a:t>)</a:t>
            </a:r>
          </a:p>
          <a:p>
            <a:r>
              <a:rPr lang="fr-FR" sz="16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COMPLIANCE;ZOOM"/>
          <p:cNvGraphicFramePr/>
          <p:nvPr>
            <p:extLst>
              <p:ext uri="{D42A27DB-BD31-4B8C-83A1-F6EECF244321}">
                <p14:modId xmlns:p14="http://schemas.microsoft.com/office/powerpoint/2010/main" val="228992190"/>
              </p:ext>
            </p:extLst>
          </p:nvPr>
        </p:nvGraphicFramePr>
        <p:xfrm>
          <a:off x="922242" y="3091773"/>
          <a:ext cx="7034133" cy="28066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Progression</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TREND_TECH_DEBT</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TREND_TECH_DEBT"/>
          <p:cNvGraphicFramePr/>
          <p:nvPr>
            <p:extLst>
              <p:ext uri="{D42A27DB-BD31-4B8C-83A1-F6EECF244321}">
                <p14:modId xmlns:p14="http://schemas.microsoft.com/office/powerpoint/2010/main" val="4145709482"/>
              </p:ext>
            </p:extLst>
          </p:nvPr>
        </p:nvGraphicFramePr>
        <p:xfrm>
          <a:off x="587252" y="2191288"/>
          <a:ext cx="7945188"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sp>
        <p:nvSpPr>
          <p:cNvPr id="33" name="Rounded Rectangle 32"/>
          <p:cNvSpPr/>
          <p:nvPr/>
        </p:nvSpPr>
        <p:spPr>
          <a:xfrm>
            <a:off x="251520" y="1052736"/>
            <a:ext cx="8399280"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Bubble</a:t>
            </a:r>
          </a:p>
        </p:txBody>
      </p:sp>
      <p:graphicFrame>
        <p:nvGraphicFramePr>
          <p:cNvPr id="35" name="Chart 34" descr="GRAPH;BUBBLE"/>
          <p:cNvGraphicFramePr/>
          <p:nvPr>
            <p:extLst>
              <p:ext uri="{D42A27DB-BD31-4B8C-83A1-F6EECF244321}">
                <p14:modId xmlns:p14="http://schemas.microsoft.com/office/powerpoint/2010/main" val="1919266135"/>
              </p:ext>
            </p:extLst>
          </p:nvPr>
        </p:nvGraphicFramePr>
        <p:xfrm>
          <a:off x="502706" y="270892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BUBBLE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M=</a:t>
            </a:r>
            <a:r>
              <a:rPr lang="fr-FR" sz="1600" b="1" dirty="0" err="1"/>
              <a:t>ModuleId</a:t>
            </a:r>
            <a:r>
              <a:rPr lang="fr-FR" sz="1600" dirty="0"/>
              <a:t> (by default M </a:t>
            </a:r>
            <a:r>
              <a:rPr lang="fr-FR" sz="1600" dirty="0" err="1"/>
              <a:t>is</a:t>
            </a:r>
            <a:r>
              <a:rPr lang="fr-FR" sz="1600" dirty="0"/>
              <a:t> </a:t>
            </a:r>
            <a:r>
              <a:rPr lang="fr-FR" sz="1600" dirty="0" err="1"/>
              <a:t>null</a:t>
            </a:r>
            <a:r>
              <a:rPr lang="fr-FR" sz="1600" dirty="0"/>
              <a:t>)</a:t>
            </a:r>
          </a:p>
          <a:p>
            <a:r>
              <a:rPr lang="fr-FR" sz="1600" dirty="0"/>
              <a:t>if present, only data from indicated module will be shown, obviously data from the entire snapshot will be shown.</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93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31919"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Cast</a:t>
            </a:r>
            <a:r>
              <a:rPr lang="fr-FR" dirty="0"/>
              <a:t> </a:t>
            </a:r>
            <a:r>
              <a:rPr lang="fr-FR" dirty="0" err="1"/>
              <a:t>Complexity</a:t>
            </a:r>
            <a:r>
              <a:rPr lang="fr-FR" dirty="0"/>
              <a:t> Distribution</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17930"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COMPLEXITY"/>
          <p:cNvGraphicFramePr/>
          <p:nvPr>
            <p:extLst>
              <p:ext uri="{D42A27DB-BD31-4B8C-83A1-F6EECF244321}">
                <p14:modId xmlns:p14="http://schemas.microsoft.com/office/powerpoint/2010/main" val="1337455428"/>
              </p:ext>
            </p:extLst>
          </p:nvPr>
        </p:nvGraphicFramePr>
        <p:xfrm>
          <a:off x="755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788024" y="1042571"/>
            <a:ext cx="3744416" cy="2123658"/>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100" dirty="0"/>
              <a:t>CAST provides a distribution of objects based on several distributions:</a:t>
            </a:r>
          </a:p>
          <a:p>
            <a:pPr lvl="0"/>
            <a:r>
              <a:rPr lang="en-GB" sz="1100" dirty="0"/>
              <a:t>-Algorithm Complexity (based on </a:t>
            </a:r>
            <a:r>
              <a:rPr lang="en-GB" sz="1100" dirty="0" err="1"/>
              <a:t>Cyclomatic</a:t>
            </a:r>
            <a:r>
              <a:rPr lang="en-GB" sz="1100" dirty="0"/>
              <a:t> complexity</a:t>
            </a:r>
          </a:p>
          <a:p>
            <a:pPr lvl="0"/>
            <a:r>
              <a:rPr lang="en-GB" sz="1100" dirty="0"/>
              <a:t>-SQL Complexity</a:t>
            </a:r>
          </a:p>
          <a:p>
            <a:pPr lvl="0"/>
            <a:r>
              <a:rPr lang="en-GB" sz="1100" dirty="0"/>
              <a:t>-Coupling (Fan in, Fan out)</a:t>
            </a:r>
          </a:p>
          <a:p>
            <a:pPr lvl="0"/>
            <a:r>
              <a:rPr lang="en-GB" sz="1100" dirty="0"/>
              <a:t>-Ratio of documentation</a:t>
            </a:r>
          </a:p>
          <a:p>
            <a:pPr lvl="0"/>
            <a:r>
              <a:rPr lang="en-GB" sz="1100" dirty="0"/>
              <a:t>-Size of components</a:t>
            </a:r>
          </a:p>
          <a:p>
            <a:pPr lvl="0"/>
            <a:r>
              <a:rPr lang="en-GB" sz="1100" dirty="0"/>
              <a:t>For more information,  go to chapter “Cost”</a:t>
            </a:r>
          </a:p>
          <a:p>
            <a:pPr lvl="0"/>
            <a:r>
              <a:rPr lang="en-GB" sz="1100" dirty="0">
                <a:hlinkClick r:id="rId3"/>
              </a:rPr>
              <a:t>http://doc.castsoftware.com/help/index.jsp?topic=%2Fcurrent%2FHow+Complexity+metrics+are+calculated+by+CAST.html</a:t>
            </a:r>
            <a:endParaRPr lang="en-GB" sz="1100" dirty="0"/>
          </a:p>
          <a:p>
            <a:pPr lvl="0"/>
            <a:r>
              <a:rPr lang="en-GB" sz="1100" dirty="0"/>
              <a:t>This graph is relevant only on engineering databases.</a:t>
            </a:r>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3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CAST Distribution</a:t>
            </a:r>
          </a:p>
        </p:txBody>
      </p:sp>
      <p:sp>
        <p:nvSpPr>
          <p:cNvPr id="7" name="TextBox 6"/>
          <p:cNvSpPr txBox="1"/>
          <p:nvPr/>
        </p:nvSpPr>
        <p:spPr>
          <a:xfrm>
            <a:off x="2108549"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8" name="TextBox 7"/>
          <p:cNvSpPr txBox="1"/>
          <p:nvPr/>
        </p:nvSpPr>
        <p:spPr>
          <a:xfrm>
            <a:off x="637341"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108549"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PAR=distribution id</a:t>
            </a:r>
          </a:p>
        </p:txBody>
      </p:sp>
      <p:sp>
        <p:nvSpPr>
          <p:cNvPr id="10" name="TextBox 9"/>
          <p:cNvSpPr txBox="1"/>
          <p:nvPr/>
        </p:nvSpPr>
        <p:spPr>
          <a:xfrm>
            <a:off x="1056878"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DISTRIBUTION;PAR=65501"/>
          <p:cNvGraphicFramePr/>
          <p:nvPr>
            <p:extLst>
              <p:ext uri="{D42A27DB-BD31-4B8C-83A1-F6EECF244321}">
                <p14:modId xmlns:p14="http://schemas.microsoft.com/office/powerpoint/2010/main" val="4132719598"/>
              </p:ext>
            </p:extLst>
          </p:nvPr>
        </p:nvGraphicFramePr>
        <p:xfrm>
          <a:off x="755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928955" y="1052736"/>
            <a:ext cx="3609781" cy="12003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CAST provides a distribution of objects based on the chosen distribution. </a:t>
            </a:r>
            <a:br>
              <a:rPr lang="en-GB" sz="1200" dirty="0"/>
            </a:br>
            <a:r>
              <a:rPr lang="en-GB" sz="1200" dirty="0"/>
              <a:t>PAR = 65501 by default, </a:t>
            </a:r>
            <a:r>
              <a:rPr lang="en-GB" sz="1200" dirty="0" err="1"/>
              <a:t>Cyclomatic</a:t>
            </a:r>
            <a:r>
              <a:rPr lang="en-GB" sz="1200" dirty="0"/>
              <a:t> Complexity Distribution.</a:t>
            </a:r>
          </a:p>
          <a:p>
            <a:r>
              <a:rPr lang="en-GB" sz="1200" dirty="0"/>
              <a:t>This graph is relevant only on engineering databases, it is empty on analytics databases.</a:t>
            </a:r>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96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3036"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Modules by </a:t>
            </a:r>
            <a:r>
              <a:rPr lang="fr-FR" dirty="0" err="1"/>
              <a:t>number</a:t>
            </a:r>
            <a:r>
              <a:rPr lang="fr-FR" dirty="0"/>
              <a:t> of </a:t>
            </a:r>
            <a:r>
              <a:rPr lang="fr-FR" dirty="0" err="1"/>
              <a:t>artifacts</a:t>
            </a:r>
            <a:endParaRPr lang="fr-FR" dirty="0"/>
          </a:p>
        </p:txBody>
      </p:sp>
      <p:sp>
        <p:nvSpPr>
          <p:cNvPr id="14" name="TextBox 13"/>
          <p:cNvSpPr txBox="1"/>
          <p:nvPr/>
        </p:nvSpPr>
        <p:spPr>
          <a:xfrm>
            <a:off x="2148480"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MODULES_ARTIFACTS</a:t>
            </a:r>
          </a:p>
        </p:txBody>
      </p:sp>
      <p:sp>
        <p:nvSpPr>
          <p:cNvPr id="15" name="TextBox 14"/>
          <p:cNvSpPr txBox="1"/>
          <p:nvPr/>
        </p:nvSpPr>
        <p:spPr>
          <a:xfrm>
            <a:off x="67727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8480" y="1782427"/>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COUNT=N </a:t>
            </a:r>
            <a:r>
              <a:rPr lang="fr-FR" sz="1400" dirty="0" err="1"/>
              <a:t>where</a:t>
            </a:r>
            <a:r>
              <a:rPr lang="fr-FR" sz="1400" dirty="0"/>
              <a:t> N </a:t>
            </a:r>
            <a:r>
              <a:rPr lang="fr-FR" sz="1400" dirty="0" err="1"/>
              <a:t>indicates</a:t>
            </a:r>
            <a:r>
              <a:rPr lang="fr-FR" sz="1400" dirty="0"/>
              <a:t> the </a:t>
            </a:r>
            <a:r>
              <a:rPr lang="fr-FR" sz="1400" dirty="0" err="1"/>
              <a:t>number</a:t>
            </a:r>
            <a:r>
              <a:rPr lang="fr-FR" sz="1400" dirty="0"/>
              <a:t> of top modules</a:t>
            </a:r>
          </a:p>
          <a:p>
            <a:r>
              <a:rPr lang="fr-FR" sz="1400" dirty="0"/>
              <a:t>By default COUNT=5</a:t>
            </a:r>
          </a:p>
        </p:txBody>
      </p:sp>
      <p:sp>
        <p:nvSpPr>
          <p:cNvPr id="17" name="TextBox 16"/>
          <p:cNvSpPr txBox="1"/>
          <p:nvPr/>
        </p:nvSpPr>
        <p:spPr>
          <a:xfrm>
            <a:off x="109680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12" descr="GRAPH;MODULES_ARTIFACTS"/>
          <p:cNvGraphicFramePr/>
          <p:nvPr>
            <p:extLst>
              <p:ext uri="{D42A27DB-BD31-4B8C-83A1-F6EECF244321}">
                <p14:modId xmlns:p14="http://schemas.microsoft.com/office/powerpoint/2010/main" val="1109049139"/>
              </p:ext>
            </p:extLst>
          </p:nvPr>
        </p:nvGraphicFramePr>
        <p:xfrm>
          <a:off x="1979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dirty="0"/>
              <a:t> </a:t>
            </a:r>
            <a:r>
              <a:rPr lang="fr-FR" dirty="0" err="1"/>
              <a:t>Trending</a:t>
            </a:r>
            <a:endParaRPr lang="fr-FR" dirty="0"/>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dirty="0"/>
              <a:t>TREND_METRIC_ID</a:t>
            </a:r>
            <a:endParaRPr lang="fr-FR" dirty="0"/>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QID=60017|66031|7126 : </a:t>
            </a:r>
            <a:r>
              <a:rPr lang="fr-FR" sz="1400" dirty="0" err="1"/>
              <a:t>list</a:t>
            </a:r>
            <a:r>
              <a:rPr lang="fr-FR" sz="1400" dirty="0"/>
              <a:t> BC, TC or QR </a:t>
            </a:r>
            <a:r>
              <a:rPr lang="fr-FR" sz="1400" dirty="0" err="1"/>
              <a:t>metric</a:t>
            </a:r>
            <a:r>
              <a:rPr lang="fr-FR" sz="1400" dirty="0"/>
              <a:t> id </a:t>
            </a:r>
            <a:r>
              <a:rPr lang="fr-FR" sz="1400" dirty="0" err="1"/>
              <a:t>separated</a:t>
            </a:r>
            <a:r>
              <a:rPr lang="fr-FR" sz="1400" dirty="0"/>
              <a:t> by | (max 10)</a:t>
            </a:r>
          </a:p>
          <a:p>
            <a:r>
              <a:rPr lang="fr-FR" sz="1400" dirty="0"/>
              <a:t>Or SID=10151|67211 : </a:t>
            </a:r>
            <a:r>
              <a:rPr lang="fr-FR" sz="1400" dirty="0" err="1"/>
              <a:t>list</a:t>
            </a:r>
            <a:r>
              <a:rPr lang="fr-FR" sz="1400" dirty="0"/>
              <a:t> of </a:t>
            </a:r>
            <a:r>
              <a:rPr lang="fr-FR" sz="1400" dirty="0" err="1"/>
              <a:t>sizing</a:t>
            </a:r>
            <a:r>
              <a:rPr lang="fr-FR" sz="1400" dirty="0"/>
              <a:t> </a:t>
            </a:r>
            <a:r>
              <a:rPr lang="fr-FR" sz="1400" dirty="0" err="1"/>
              <a:t>measures</a:t>
            </a:r>
            <a:r>
              <a:rPr lang="fr-FR" sz="1400" dirty="0"/>
              <a:t> id </a:t>
            </a:r>
            <a:r>
              <a:rPr lang="fr-FR" sz="1400" dirty="0" err="1"/>
              <a:t>separated</a:t>
            </a:r>
            <a:r>
              <a:rPr lang="fr-FR" sz="1400" dirty="0"/>
              <a:t> by | (max 10)</a:t>
            </a:r>
          </a:p>
          <a:p>
            <a:r>
              <a:rPr lang="fr-FR" sz="1400" dirty="0"/>
              <a:t>Or BID=66061|66062 : </a:t>
            </a:r>
            <a:r>
              <a:rPr lang="fr-FR" sz="1400" dirty="0" err="1"/>
              <a:t>list</a:t>
            </a:r>
            <a:r>
              <a:rPr lang="fr-FR" sz="1400" dirty="0"/>
              <a:t> of background </a:t>
            </a:r>
            <a:r>
              <a:rPr lang="fr-FR" sz="1400" dirty="0" err="1"/>
              <a:t>facts</a:t>
            </a:r>
            <a:r>
              <a:rPr lang="fr-FR" sz="1400" dirty="0"/>
              <a:t> id </a:t>
            </a:r>
            <a:r>
              <a:rPr lang="fr-FR" sz="1400" dirty="0" err="1"/>
              <a:t>separated</a:t>
            </a:r>
            <a:r>
              <a:rPr lang="fr-FR" sz="1400" dirty="0"/>
              <a:t> by | (max 10)</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0244927"/>
              </p:ext>
            </p:extLst>
          </p:nvPr>
        </p:nvGraphicFramePr>
        <p:xfrm>
          <a:off x="320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3374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sp>
        <p:nvSpPr>
          <p:cNvPr id="23" name="AutoShape 39"/>
          <p:cNvSpPr>
            <a:spLocks noChangeArrowheads="1"/>
          </p:cNvSpPr>
          <p:nvPr/>
        </p:nvSpPr>
        <p:spPr bwMode="auto">
          <a:xfrm>
            <a:off x="289716" y="1021470"/>
            <a:ext cx="8470328" cy="4855802"/>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179512" y="1030015"/>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dirty="0"/>
              <a:t> </a:t>
            </a:r>
            <a:r>
              <a:rPr lang="fr-FR" dirty="0" err="1"/>
              <a:t>Quality</a:t>
            </a:r>
            <a:r>
              <a:rPr lang="fr-FR" dirty="0"/>
              <a:t> </a:t>
            </a:r>
            <a:r>
              <a:rPr lang="fr-FR" dirty="0" err="1"/>
              <a:t>Indicator</a:t>
            </a:r>
            <a:r>
              <a:rPr lang="fr-FR" dirty="0"/>
              <a:t> Radar</a:t>
            </a:r>
          </a:p>
        </p:txBody>
      </p:sp>
      <p:sp>
        <p:nvSpPr>
          <p:cNvPr id="28" name="TextBox 27"/>
          <p:cNvSpPr txBox="1"/>
          <p:nvPr/>
        </p:nvSpPr>
        <p:spPr>
          <a:xfrm>
            <a:off x="1853353" y="1504794"/>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RADAR_METRIC_ID</a:t>
            </a:r>
            <a:endParaRPr lang="fr-FR" sz="1800" dirty="0"/>
          </a:p>
        </p:txBody>
      </p:sp>
      <p:sp>
        <p:nvSpPr>
          <p:cNvPr id="29" name="TextBox 28"/>
          <p:cNvSpPr txBox="1"/>
          <p:nvPr/>
        </p:nvSpPr>
        <p:spPr>
          <a:xfrm>
            <a:off x="382145" y="1453517"/>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1853352" y="1773488"/>
            <a:ext cx="6823103"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ID=</a:t>
            </a:r>
            <a:r>
              <a:rPr lang="fr-FR" dirty="0" err="1"/>
              <a:t>list</a:t>
            </a:r>
            <a:r>
              <a:rPr lang="fr-FR" dirty="0"/>
              <a:t> of </a:t>
            </a:r>
            <a:r>
              <a:rPr lang="fr-FR" dirty="0" err="1"/>
              <a:t>metric</a:t>
            </a:r>
            <a:r>
              <a:rPr lang="fr-FR" dirty="0"/>
              <a:t> id (BC, TC or QR) </a:t>
            </a:r>
            <a:r>
              <a:rPr lang="fr-FR" dirty="0" err="1"/>
              <a:t>separated</a:t>
            </a:r>
            <a:r>
              <a:rPr lang="fr-FR" dirty="0"/>
              <a:t> by ‘|’, for </a:t>
            </a:r>
            <a:r>
              <a:rPr lang="fr-FR" dirty="0" err="1"/>
              <a:t>example</a:t>
            </a:r>
            <a:r>
              <a:rPr lang="fr-FR" dirty="0"/>
              <a:t> ID=ID=60017|60016|66031|61007|7156|3566</a:t>
            </a:r>
          </a:p>
          <a:p>
            <a:r>
              <a:rPr lang="fr-FR" dirty="0"/>
              <a:t>SNAPSHOT=CURRENT or PREVIOUS or BOTH</a:t>
            </a:r>
          </a:p>
        </p:txBody>
      </p:sp>
      <p:sp>
        <p:nvSpPr>
          <p:cNvPr id="31" name="TextBox 30"/>
          <p:cNvSpPr txBox="1"/>
          <p:nvPr/>
        </p:nvSpPr>
        <p:spPr>
          <a:xfrm>
            <a:off x="801682" y="177348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455280019"/>
              </p:ext>
            </p:extLst>
          </p:nvPr>
        </p:nvGraphicFramePr>
        <p:xfrm>
          <a:off x="899592" y="3145368"/>
          <a:ext cx="7272808" cy="25158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9881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a:t>Table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Tables [1]</a:t>
            </a:r>
          </a:p>
        </p:txBody>
      </p:sp>
      <p:sp>
        <p:nvSpPr>
          <p:cNvPr id="78" name="Content Placeholder 77"/>
          <p:cNvSpPr>
            <a:spLocks noGrp="1"/>
          </p:cNvSpPr>
          <p:nvPr>
            <p:ph type="body" sz="quarter" idx="11"/>
          </p:nvPr>
        </p:nvSpPr>
        <p:spPr>
          <a:xfrm>
            <a:off x="325438" y="907126"/>
            <a:ext cx="8504237" cy="22082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a:t>
            </a:r>
            <a:r>
              <a:rPr lang="fr-FR" dirty="0" err="1"/>
              <a:t>null</a:t>
            </a:r>
            <a:r>
              <a:rPr lang="fr-FR" dirty="0"/>
              <a:t>)</a:t>
            </a:r>
          </a:p>
          <a:p>
            <a:r>
              <a:rPr lang="fr-FR" dirty="0" err="1"/>
              <a:t>where</a:t>
            </a:r>
            <a:r>
              <a:rPr lang="fr-FR" dirty="0"/>
              <a:t> N </a:t>
            </a:r>
            <a:r>
              <a:rPr lang="fr-FR" dirty="0" err="1"/>
              <a:t>is</a:t>
            </a:r>
            <a:r>
              <a:rPr lang="fr-FR" dirty="0"/>
              <a:t> the shown </a:t>
            </a:r>
            <a:r>
              <a:rPr lang="fr-FR" dirty="0" err="1"/>
              <a:t>technology</a:t>
            </a:r>
            <a:r>
              <a:rPr lang="fr-FR" dirty="0"/>
              <a:t> count</a:t>
            </a:r>
          </a:p>
          <a:p>
            <a:r>
              <a:rPr lang="fr-FR" b="1" dirty="0"/>
              <a:t>NOSIZE</a:t>
            </a:r>
            <a:r>
              <a:rPr lang="fr-FR" dirty="0"/>
              <a:t> to </a:t>
            </a:r>
            <a:r>
              <a:rPr lang="fr-FR" dirty="0" err="1"/>
              <a:t>hide</a:t>
            </a:r>
            <a:r>
              <a:rPr lang="fr-FR" dirty="0"/>
              <a:t> the « LOC » </a:t>
            </a:r>
            <a:r>
              <a:rPr lang="fr-FR" dirty="0" err="1"/>
              <a:t>column</a:t>
            </a:r>
            <a:endParaRPr lang="fr-FR" dirty="0"/>
          </a:p>
          <a:p>
            <a:r>
              <a:rPr lang="fr-FR" dirty="0"/>
              <a:t>(by default the « LOC » </a:t>
            </a:r>
            <a:r>
              <a:rPr lang="fr-FR" dirty="0" err="1"/>
              <a:t>column</a:t>
            </a:r>
            <a:r>
              <a:rPr lang="fr-FR" dirty="0"/>
              <a:t> </a:t>
            </a:r>
            <a:r>
              <a:rPr lang="fr-FR" dirty="0" err="1"/>
              <a:t>is</a:t>
            </a:r>
            <a:r>
              <a:rPr lang="fr-FR" dirty="0"/>
              <a:t> </a:t>
            </a:r>
            <a:r>
              <a:rPr lang="fr-FR" dirty="0" err="1"/>
              <a:t>shown</a:t>
            </a:r>
            <a:r>
              <a:rPr lang="fr-FR" dirty="0"/>
              <a:t>)</a:t>
            </a:r>
          </a:p>
        </p:txBody>
      </p:sp>
      <p:sp>
        <p:nvSpPr>
          <p:cNvPr id="39" name="TextBox 38"/>
          <p:cNvSpPr txBox="1"/>
          <p:nvPr/>
        </p:nvSpPr>
        <p:spPr>
          <a:xfrm>
            <a:off x="1014339"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
          <p:cNvGraphicFramePr>
            <a:graphicFrameLocks noGrp="1"/>
          </p:cNvGraphicFramePr>
          <p:nvPr>
            <p:extLst>
              <p:ext uri="{D42A27DB-BD31-4B8C-83A1-F6EECF244321}">
                <p14:modId xmlns:p14="http://schemas.microsoft.com/office/powerpoint/2010/main" val="1582199251"/>
              </p:ext>
            </p:extLst>
          </p:nvPr>
        </p:nvGraphicFramePr>
        <p:xfrm>
          <a:off x="6156176" y="1330025"/>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89938" y="456705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
          <p:cNvGraphicFramePr>
            <a:graphicFrameLocks noGrp="1"/>
          </p:cNvGraphicFramePr>
          <p:nvPr>
            <p:extLst>
              <p:ext uri="{D42A27DB-BD31-4B8C-83A1-F6EECF244321}">
                <p14:modId xmlns:p14="http://schemas.microsoft.com/office/powerpoint/2010/main" val="2537574198"/>
              </p:ext>
            </p:extLst>
          </p:nvPr>
        </p:nvGraphicFramePr>
        <p:xfrm>
          <a:off x="6012160" y="4254841"/>
          <a:ext cx="2196244"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Lines</a:t>
            </a:r>
            <a:r>
              <a:rPr lang="fr-FR" dirty="0"/>
              <a:t> of code by Module</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LOC_BY_MODULE</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FORMAT=LOC</a:t>
            </a:r>
            <a:r>
              <a:rPr lang="fr-FR" sz="1400" b="1"/>
              <a:t>|KLOC, </a:t>
            </a:r>
            <a:r>
              <a:rPr lang="fr-FR" sz="1400" dirty="0"/>
              <a:t>by default or if </a:t>
            </a:r>
            <a:r>
              <a:rPr lang="fr-FR" sz="1400" dirty="0" err="1"/>
              <a:t>omitted</a:t>
            </a:r>
            <a:r>
              <a:rPr lang="fr-FR" sz="1400" dirty="0"/>
              <a:t>, format </a:t>
            </a:r>
            <a:r>
              <a:rPr lang="fr-FR" sz="1400" dirty="0" err="1"/>
              <a:t>is</a:t>
            </a:r>
            <a:r>
              <a:rPr lang="fr-FR" sz="1400" dirty="0"/>
              <a:t> LOC</a:t>
            </a:r>
            <a:endParaRPr lang="fr-FR" sz="1400" b="1"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Business </a:t>
            </a:r>
            <a:r>
              <a:rPr lang="fr-FR" dirty="0" err="1"/>
              <a:t>Criteria</a:t>
            </a:r>
            <a:r>
              <a:rPr lang="fr-FR" dirty="0"/>
              <a:t> by </a:t>
            </a:r>
            <a:r>
              <a:rPr lang="fr-FR" dirty="0" err="1"/>
              <a:t>Technology</a:t>
            </a:r>
            <a:endParaRPr lang="fr-FR" dirty="0"/>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BC_BY_TECHNO</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1394904247"/>
              </p:ext>
            </p:extLst>
          </p:nvPr>
        </p:nvGraphicFramePr>
        <p:xfrm>
          <a:off x="5460493" y="5071346"/>
          <a:ext cx="2330822"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solidFill>
                            <a:schemeClr val="dk1"/>
                          </a:solidFill>
                          <a:latin typeface="+mn-lt"/>
                          <a:ea typeface="+mn-ea"/>
                          <a:cs typeface="+mn-cs"/>
                        </a:rPr>
                        <a:t>Techno4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1" name="TextBox 20"/>
          <p:cNvSpPr txBox="1"/>
          <p:nvPr/>
        </p:nvSpPr>
        <p:spPr>
          <a:xfrm>
            <a:off x="2197146" y="4621198"/>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a:t>
            </a:r>
            <a:r>
              <a:rPr lang="fr-FR" dirty="0" err="1"/>
              <a:t>null</a:t>
            </a:r>
            <a:r>
              <a:rPr lang="fr-FR" dirty="0"/>
              <a:t>) </a:t>
            </a:r>
          </a:p>
          <a:p>
            <a:r>
              <a:rPr lang="fr-FR" dirty="0"/>
              <a:t>ID=BC ID by default ID </a:t>
            </a:r>
            <a:r>
              <a:rPr lang="fr-FR" dirty="0" err="1"/>
              <a:t>is</a:t>
            </a:r>
            <a:r>
              <a:rPr lang="fr-FR" dirty="0"/>
              <a:t> 60017</a:t>
            </a:r>
          </a:p>
        </p:txBody>
      </p:sp>
      <p:graphicFrame>
        <p:nvGraphicFramePr>
          <p:cNvPr id="10" name="Table 9" descr="TABLE;LOC_BY_MODULE;COUNT=5"/>
          <p:cNvGraphicFramePr>
            <a:graphicFrameLocks noGrp="1"/>
          </p:cNvGraphicFramePr>
          <p:nvPr>
            <p:extLst>
              <p:ext uri="{D42A27DB-BD31-4B8C-83A1-F6EECF244321}">
                <p14:modId xmlns:p14="http://schemas.microsoft.com/office/powerpoint/2010/main" val="1862936863"/>
              </p:ext>
            </p:extLst>
          </p:nvPr>
        </p:nvGraphicFramePr>
        <p:xfrm>
          <a:off x="2699792" y="2100614"/>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solidFill>
                            <a:schemeClr val="bg1"/>
                          </a:solidFill>
                        </a:rPr>
                        <a:t>Module Name</a:t>
                      </a:r>
                      <a:endParaRPr lang="fr-FR" sz="1100" b="1" dirty="0">
                        <a:solidFill>
                          <a:schemeClr val="bg1"/>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sp>
        <p:nvSpPr>
          <p:cNvPr id="33" name="Rounded Rectangle 32"/>
          <p:cNvSpPr/>
          <p:nvPr/>
        </p:nvSpPr>
        <p:spPr>
          <a:xfrm>
            <a:off x="467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140922" y="1342541"/>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TECHNO_LOC_EVOLUTION</a:t>
            </a:r>
          </a:p>
        </p:txBody>
      </p:sp>
      <p:sp>
        <p:nvSpPr>
          <p:cNvPr id="37" name="TextBox 36"/>
          <p:cNvSpPr txBox="1"/>
          <p:nvPr/>
        </p:nvSpPr>
        <p:spPr>
          <a:xfrm>
            <a:off x="669714" y="132889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83861" y="169860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 </a:t>
            </a:r>
            <a:r>
              <a:rPr lang="fr-FR" dirty="0" err="1"/>
              <a:t>is</a:t>
            </a:r>
            <a:r>
              <a:rPr lang="fr-FR" dirty="0"/>
              <a:t> </a:t>
            </a:r>
            <a:r>
              <a:rPr lang="fr-FR" dirty="0" err="1"/>
              <a:t>null</a:t>
            </a:r>
            <a:r>
              <a:rPr lang="fr-FR" dirty="0"/>
              <a:t>)</a:t>
            </a:r>
          </a:p>
          <a:p>
            <a:r>
              <a:rPr lang="fr-FR" dirty="0" err="1"/>
              <a:t>where</a:t>
            </a:r>
            <a:r>
              <a:rPr lang="fr-FR" dirty="0"/>
              <a:t> N </a:t>
            </a:r>
            <a:r>
              <a:rPr lang="fr-FR" dirty="0" err="1"/>
              <a:t>is</a:t>
            </a:r>
            <a:r>
              <a:rPr lang="fr-FR" dirty="0"/>
              <a:t> the shown </a:t>
            </a:r>
            <a:r>
              <a:rPr lang="fr-FR" dirty="0" err="1"/>
              <a:t>technology</a:t>
            </a:r>
            <a:r>
              <a:rPr lang="fr-FR" dirty="0"/>
              <a:t> count</a:t>
            </a:r>
          </a:p>
        </p:txBody>
      </p:sp>
      <p:sp>
        <p:nvSpPr>
          <p:cNvPr id="39" name="TextBox 38"/>
          <p:cNvSpPr txBox="1"/>
          <p:nvPr/>
        </p:nvSpPr>
        <p:spPr>
          <a:xfrm>
            <a:off x="106484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_EVOLUTION"/>
          <p:cNvGraphicFramePr>
            <a:graphicFrameLocks noGrp="1"/>
          </p:cNvGraphicFramePr>
          <p:nvPr>
            <p:extLst>
              <p:ext uri="{D42A27DB-BD31-4B8C-83A1-F6EECF244321}">
                <p14:modId xmlns:p14="http://schemas.microsoft.com/office/powerpoint/2010/main" val="2644562493"/>
              </p:ext>
            </p:extLst>
          </p:nvPr>
        </p:nvGraphicFramePr>
        <p:xfrm>
          <a:off x="1403648" y="2348880"/>
          <a:ext cx="6264697"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933056"/>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89240" y="40050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17930" y="4378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TECHNICAL_SIZING_EVOLUTION</a:t>
            </a:r>
          </a:p>
        </p:txBody>
      </p:sp>
      <p:sp>
        <p:nvSpPr>
          <p:cNvPr id="15" name="TextBox 14"/>
          <p:cNvSpPr txBox="1"/>
          <p:nvPr/>
        </p:nvSpPr>
        <p:spPr>
          <a:xfrm>
            <a:off x="624767" y="43651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56330" y="468336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44304" y="470882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98021487"/>
              </p:ext>
            </p:extLst>
          </p:nvPr>
        </p:nvGraphicFramePr>
        <p:xfrm>
          <a:off x="1835695" y="5157192"/>
          <a:ext cx="5328592"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sp>
        <p:nvSpPr>
          <p:cNvPr id="19" name="Rounded Rectangle 18"/>
          <p:cNvSpPr/>
          <p:nvPr/>
        </p:nvSpPr>
        <p:spPr>
          <a:xfrm>
            <a:off x="458038" y="980728"/>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0" name="TextBox 19"/>
          <p:cNvSpPr txBox="1"/>
          <p:nvPr/>
        </p:nvSpPr>
        <p:spPr>
          <a:xfrm>
            <a:off x="365246" y="1031185"/>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Functional Weight Information</a:t>
            </a:r>
          </a:p>
        </p:txBody>
      </p:sp>
      <p:sp>
        <p:nvSpPr>
          <p:cNvPr id="21" name="TextBox 20"/>
          <p:cNvSpPr txBox="1"/>
          <p:nvPr/>
        </p:nvSpPr>
        <p:spPr>
          <a:xfrm>
            <a:off x="2069672" y="1393939"/>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a:t>
            </a:r>
          </a:p>
        </p:txBody>
      </p:sp>
      <p:sp>
        <p:nvSpPr>
          <p:cNvPr id="22" name="TextBox 21"/>
          <p:cNvSpPr txBox="1"/>
          <p:nvPr/>
        </p:nvSpPr>
        <p:spPr>
          <a:xfrm>
            <a:off x="598464" y="137715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3" name="TextBox 22"/>
          <p:cNvSpPr txBox="1"/>
          <p:nvPr/>
        </p:nvSpPr>
        <p:spPr>
          <a:xfrm>
            <a:off x="2093422" y="168749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5" name="TextBox 24"/>
          <p:cNvSpPr txBox="1"/>
          <p:nvPr/>
        </p:nvSpPr>
        <p:spPr>
          <a:xfrm>
            <a:off x="1018001" y="169712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6" name="Table 25" descr="TABLE;FUNCTIONAL_WEIGHT"/>
          <p:cNvGraphicFramePr>
            <a:graphicFrameLocks noGrp="1"/>
          </p:cNvGraphicFramePr>
          <p:nvPr>
            <p:extLst>
              <p:ext uri="{D42A27DB-BD31-4B8C-83A1-F6EECF244321}">
                <p14:modId xmlns:p14="http://schemas.microsoft.com/office/powerpoint/2010/main" val="1914957710"/>
              </p:ext>
            </p:extLst>
          </p:nvPr>
        </p:nvGraphicFramePr>
        <p:xfrm>
          <a:off x="2843808" y="2348880"/>
          <a:ext cx="2880320" cy="7200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27" name="Rounded Rectangle 26"/>
          <p:cNvSpPr/>
          <p:nvPr/>
        </p:nvSpPr>
        <p:spPr>
          <a:xfrm>
            <a:off x="458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8" name="TextBox 27"/>
          <p:cNvSpPr txBox="1"/>
          <p:nvPr/>
        </p:nvSpPr>
        <p:spPr>
          <a:xfrm>
            <a:off x="395536" y="3645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Functional Weight Information</a:t>
            </a:r>
          </a:p>
        </p:txBody>
      </p:sp>
      <p:sp>
        <p:nvSpPr>
          <p:cNvPr id="29" name="TextBox 28"/>
          <p:cNvSpPr txBox="1"/>
          <p:nvPr/>
        </p:nvSpPr>
        <p:spPr>
          <a:xfrm>
            <a:off x="2081547" y="4021852"/>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FUNCTIONAL_WEIGHT_EVOLUTION</a:t>
            </a:r>
          </a:p>
        </p:txBody>
      </p:sp>
      <p:sp>
        <p:nvSpPr>
          <p:cNvPr id="30" name="TextBox 29"/>
          <p:cNvSpPr txBox="1"/>
          <p:nvPr/>
        </p:nvSpPr>
        <p:spPr>
          <a:xfrm>
            <a:off x="610339" y="40050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1" name="TextBox 30"/>
          <p:cNvSpPr txBox="1"/>
          <p:nvPr/>
        </p:nvSpPr>
        <p:spPr>
          <a:xfrm>
            <a:off x="2093422" y="430353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2" name="TextBox 31"/>
          <p:cNvSpPr txBox="1"/>
          <p:nvPr/>
        </p:nvSpPr>
        <p:spPr>
          <a:xfrm>
            <a:off x="1029876" y="43250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2841811723"/>
              </p:ext>
            </p:extLst>
          </p:nvPr>
        </p:nvGraphicFramePr>
        <p:xfrm>
          <a:off x="1835696" y="4962112"/>
          <a:ext cx="5616624" cy="77114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[5]</a:t>
            </a:r>
          </a:p>
        </p:txBody>
      </p:sp>
      <p:sp>
        <p:nvSpPr>
          <p:cNvPr id="33" name="Rounded Rectangle 32"/>
          <p:cNvSpPr/>
          <p:nvPr/>
        </p:nvSpPr>
        <p:spPr>
          <a:xfrm>
            <a:off x="493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831"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Grades &amp; Evolution on Previous Snapshot</a:t>
            </a:r>
          </a:p>
        </p:txBody>
      </p:sp>
      <p:sp>
        <p:nvSpPr>
          <p:cNvPr id="36" name="TextBox 35"/>
          <p:cNvSpPr txBox="1"/>
          <p:nvPr/>
        </p:nvSpPr>
        <p:spPr>
          <a:xfrm>
            <a:off x="2093422" y="141454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HEALTH_FACTOR</a:t>
            </a:r>
          </a:p>
        </p:txBody>
      </p:sp>
      <p:sp>
        <p:nvSpPr>
          <p:cNvPr id="37" name="TextBox 36"/>
          <p:cNvSpPr txBox="1"/>
          <p:nvPr/>
        </p:nvSpPr>
        <p:spPr>
          <a:xfrm>
            <a:off x="622214" y="140090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9" name="TextBox 38"/>
          <p:cNvSpPr txBox="1"/>
          <p:nvPr/>
        </p:nvSpPr>
        <p:spPr>
          <a:xfrm>
            <a:off x="1041751" y="172087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1594293485"/>
              </p:ext>
            </p:extLst>
          </p:nvPr>
        </p:nvGraphicFramePr>
        <p:xfrm>
          <a:off x="1529560" y="31556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2" name="Rounded Rectangle 11"/>
          <p:cNvSpPr/>
          <p:nvPr/>
        </p:nvSpPr>
        <p:spPr>
          <a:xfrm>
            <a:off x="484636" y="4178368"/>
            <a:ext cx="8157600" cy="220296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1017" y="41789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Grades &amp; Evolution</a:t>
            </a:r>
          </a:p>
        </p:txBody>
      </p:sp>
      <p:sp>
        <p:nvSpPr>
          <p:cNvPr id="14" name="TextBox 13"/>
          <p:cNvSpPr txBox="1"/>
          <p:nvPr/>
        </p:nvSpPr>
        <p:spPr>
          <a:xfrm>
            <a:off x="2105297" y="451625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a:t>
            </a:r>
          </a:p>
        </p:txBody>
      </p:sp>
      <p:sp>
        <p:nvSpPr>
          <p:cNvPr id="15" name="TextBox 14"/>
          <p:cNvSpPr txBox="1"/>
          <p:nvPr/>
        </p:nvSpPr>
        <p:spPr>
          <a:xfrm>
            <a:off x="634089" y="45026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93422" y="486044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b="1" dirty="0"/>
              <a:t>HEADER=SHORT</a:t>
            </a:r>
            <a:r>
              <a:rPr lang="fr-FR" sz="1800" dirty="0"/>
              <a:t> </a:t>
            </a:r>
            <a:r>
              <a:rPr lang="fr-FR" dirty="0"/>
              <a:t>(by default HEADER=SHORT)</a:t>
            </a:r>
          </a:p>
          <a:p>
            <a:r>
              <a:rPr lang="fr-FR" sz="1400" dirty="0"/>
              <a:t>Indicates that short headers will be shown, obviously long headers will be shown</a:t>
            </a:r>
          </a:p>
        </p:txBody>
      </p:sp>
      <p:sp>
        <p:nvSpPr>
          <p:cNvPr id="17" name="TextBox 16"/>
          <p:cNvSpPr txBox="1"/>
          <p:nvPr/>
        </p:nvSpPr>
        <p:spPr>
          <a:xfrm>
            <a:off x="1053626" y="48225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58516320"/>
              </p:ext>
            </p:extLst>
          </p:nvPr>
        </p:nvGraphicFramePr>
        <p:xfrm>
          <a:off x="2411760" y="5460689"/>
          <a:ext cx="39962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9" name="TextBox 18"/>
          <p:cNvSpPr txBox="1"/>
          <p:nvPr/>
        </p:nvSpPr>
        <p:spPr>
          <a:xfrm>
            <a:off x="2081546" y="1758742"/>
            <a:ext cx="6810933" cy="138499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(by default HEADER=SHORT)</a:t>
            </a:r>
          </a:p>
          <a:p>
            <a:r>
              <a:rPr lang="fr-FR" sz="1200" dirty="0"/>
              <a:t>Indicates that short headers will be shown, obviously long headers will </a:t>
            </a:r>
            <a:r>
              <a:rPr lang="fr-FR" sz="1200" dirty="0" err="1"/>
              <a:t>be</a:t>
            </a:r>
            <a:r>
              <a:rPr lang="fr-FR" sz="1200" dirty="0"/>
              <a:t> </a:t>
            </a:r>
            <a:r>
              <a:rPr lang="fr-FR" sz="1200" dirty="0" err="1"/>
              <a:t>shown</a:t>
            </a:r>
            <a:endParaRPr lang="fr-FR" sz="1200" dirty="0"/>
          </a:p>
          <a:p>
            <a:r>
              <a:rPr lang="fr-FR" b="1" dirty="0"/>
              <a:t>SHOW_EVOL=1 </a:t>
            </a:r>
            <a:r>
              <a:rPr lang="fr-FR" dirty="0"/>
              <a:t>(by default SHOW_EVOL=0)</a:t>
            </a:r>
          </a:p>
          <a:p>
            <a:r>
              <a:rPr lang="fr-FR" sz="1200" dirty="0"/>
              <a:t>Displays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err="1"/>
              <a:t>absolute</a:t>
            </a:r>
            <a:r>
              <a:rPr lang="fr-FR" sz="1200" dirty="0"/>
              <a:t> values (delta)</a:t>
            </a:r>
          </a:p>
          <a:p>
            <a:r>
              <a:rPr lang="fr-FR" b="1" dirty="0"/>
              <a:t>SHOW_EVOL_PERCENT=0 </a:t>
            </a:r>
            <a:r>
              <a:rPr lang="fr-FR" dirty="0"/>
              <a:t>(by default SHOW_EVOL_PERCENT=1)</a:t>
            </a:r>
          </a:p>
          <a:p>
            <a:r>
              <a:rPr lang="fr-FR" sz="1200" dirty="0"/>
              <a:t>Displays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relative values (percent)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sp>
        <p:nvSpPr>
          <p:cNvPr id="33" name="Rounded Rectangle 32"/>
          <p:cNvSpPr/>
          <p:nvPr/>
        </p:nvSpPr>
        <p:spPr>
          <a:xfrm>
            <a:off x="493200" y="1052736"/>
            <a:ext cx="8157600" cy="201622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19581" y="10052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41680" y="16629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VIOLATION_STATISTICS"/>
          <p:cNvGraphicFramePr>
            <a:graphicFrameLocks noGrp="1"/>
          </p:cNvGraphicFramePr>
          <p:nvPr>
            <p:extLst>
              <p:ext uri="{D42A27DB-BD31-4B8C-83A1-F6EECF244321}">
                <p14:modId xmlns:p14="http://schemas.microsoft.com/office/powerpoint/2010/main" val="30186226"/>
              </p:ext>
            </p:extLst>
          </p:nvPr>
        </p:nvGraphicFramePr>
        <p:xfrm>
          <a:off x="3561118" y="1740878"/>
          <a:ext cx="2595057" cy="1251264"/>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212976"/>
            <a:ext cx="8157600" cy="309634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2892" y="321297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17930" y="354926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a:t>
            </a:r>
          </a:p>
        </p:txBody>
      </p:sp>
      <p:sp>
        <p:nvSpPr>
          <p:cNvPr id="15" name="TextBox 14"/>
          <p:cNvSpPr txBox="1"/>
          <p:nvPr/>
        </p:nvSpPr>
        <p:spPr>
          <a:xfrm>
            <a:off x="646722" y="35492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3918982"/>
            <a:ext cx="6630534" cy="73866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a:t>
            </a:r>
            <a:r>
              <a:rPr lang="en-US" sz="1400" dirty="0"/>
              <a:t> (by default COUNT=8) where N indicates the number of top N</a:t>
            </a:r>
          </a:p>
          <a:p>
            <a:r>
              <a:rPr lang="en-US" sz="1400" dirty="0"/>
              <a:t>PAR=BC-ID (by default PAR=60017) where BC-ID indicates the id of the business criterion </a:t>
            </a:r>
          </a:p>
        </p:txBody>
      </p:sp>
      <p:sp>
        <p:nvSpPr>
          <p:cNvPr id="17" name="TextBox 16"/>
          <p:cNvSpPr txBox="1"/>
          <p:nvPr/>
        </p:nvSpPr>
        <p:spPr>
          <a:xfrm>
            <a:off x="1066259" y="38692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49036190"/>
              </p:ext>
            </p:extLst>
          </p:nvPr>
        </p:nvGraphicFramePr>
        <p:xfrm>
          <a:off x="1421934" y="4643016"/>
          <a:ext cx="6749666"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67544" y="836712"/>
            <a:ext cx="8157600" cy="230425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081547" y="1218507"/>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VIOLATION_STATISTICS_EVOLUTION</a:t>
            </a:r>
          </a:p>
        </p:txBody>
      </p:sp>
      <p:sp>
        <p:nvSpPr>
          <p:cNvPr id="37" name="TextBox 36"/>
          <p:cNvSpPr txBox="1"/>
          <p:nvPr/>
        </p:nvSpPr>
        <p:spPr>
          <a:xfrm>
            <a:off x="605762" y="11929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1547" y="1525728"/>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37810" y="15257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58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1993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22212" y="355103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TOP_CRITICAL_VIOLATIONS_EVOLUTION</a:t>
            </a:r>
            <a:endParaRPr lang="fr-FR" dirty="0"/>
          </a:p>
        </p:txBody>
      </p:sp>
      <p:sp>
        <p:nvSpPr>
          <p:cNvPr id="15" name="TextBox 14"/>
          <p:cNvSpPr txBox="1"/>
          <p:nvPr/>
        </p:nvSpPr>
        <p:spPr>
          <a:xfrm>
            <a:off x="629026" y="35283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5829" y="3879282"/>
            <a:ext cx="6630534" cy="52322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 </a:t>
            </a:r>
            <a:r>
              <a:rPr lang="en-US" sz="1400" dirty="0"/>
              <a:t>(by default COUNT=8</a:t>
            </a:r>
            <a:r>
              <a:rPr lang="en-US" sz="1400"/>
              <a:t>) where </a:t>
            </a:r>
            <a:r>
              <a:rPr lang="en-US" sz="1400" dirty="0"/>
              <a:t>N indicates the number of top N</a:t>
            </a:r>
          </a:p>
          <a:p>
            <a:r>
              <a:rPr lang="en-US" sz="1400"/>
              <a:t>PAR=BC-ID where </a:t>
            </a:r>
            <a:r>
              <a:rPr lang="en-US" sz="1400" dirty="0"/>
              <a:t>BC-ID indicates the id of the business criterion </a:t>
            </a:r>
          </a:p>
        </p:txBody>
      </p:sp>
      <p:sp>
        <p:nvSpPr>
          <p:cNvPr id="17" name="TextBox 16"/>
          <p:cNvSpPr txBox="1"/>
          <p:nvPr/>
        </p:nvSpPr>
        <p:spPr>
          <a:xfrm>
            <a:off x="1046033" y="382419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1803983068"/>
              </p:ext>
            </p:extLst>
          </p:nvPr>
        </p:nvGraphicFramePr>
        <p:xfrm>
          <a:off x="629026" y="4437111"/>
          <a:ext cx="7831406" cy="19442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1745107219"/>
              </p:ext>
            </p:extLst>
          </p:nvPr>
        </p:nvGraphicFramePr>
        <p:xfrm>
          <a:off x="3538232" y="1605920"/>
          <a:ext cx="4418144" cy="1463040"/>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err="1"/>
                        <a:t>Previous</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 Evolution</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sp>
        <p:nvSpPr>
          <p:cNvPr id="12" name="Rounded Rectangle 11"/>
          <p:cNvSpPr/>
          <p:nvPr/>
        </p:nvSpPr>
        <p:spPr>
          <a:xfrm>
            <a:off x="493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a:t>
            </a:r>
          </a:p>
        </p:txBody>
      </p:sp>
      <p:sp>
        <p:nvSpPr>
          <p:cNvPr id="15" name="TextBox 14"/>
          <p:cNvSpPr txBox="1"/>
          <p:nvPr/>
        </p:nvSpPr>
        <p:spPr>
          <a:xfrm>
            <a:off x="657839" y="17253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where </a:t>
            </a:r>
            <a:r>
              <a:rPr lang="fr-FR" dirty="0"/>
              <a:t>N indicates the number of top N</a:t>
            </a:r>
          </a:p>
        </p:txBody>
      </p:sp>
      <p:sp>
        <p:nvSpPr>
          <p:cNvPr id="17" name="TextBox 16"/>
          <p:cNvSpPr txBox="1"/>
          <p:nvPr/>
        </p:nvSpPr>
        <p:spPr>
          <a:xfrm>
            <a:off x="1077376" y="204528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2518769777"/>
              </p:ext>
            </p:extLst>
          </p:nvPr>
        </p:nvGraphicFramePr>
        <p:xfrm>
          <a:off x="972000" y="2852936"/>
          <a:ext cx="7200000" cy="19278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sp>
        <p:nvSpPr>
          <p:cNvPr id="12" name="Rounded Rectangle 11"/>
          <p:cNvSpPr/>
          <p:nvPr/>
        </p:nvSpPr>
        <p:spPr>
          <a:xfrm>
            <a:off x="493181"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17930" y="17008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TOP_NON_CRITICAL_VIOLATIONS_EVOLUTION</a:t>
            </a:r>
          </a:p>
        </p:txBody>
      </p:sp>
      <p:sp>
        <p:nvSpPr>
          <p:cNvPr id="15" name="TextBox 14"/>
          <p:cNvSpPr txBox="1"/>
          <p:nvPr/>
        </p:nvSpPr>
        <p:spPr>
          <a:xfrm>
            <a:off x="646722" y="17008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9805" y="206147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where </a:t>
            </a:r>
            <a:r>
              <a:rPr lang="fr-FR" dirty="0"/>
              <a:t>N indicates the number of top N</a:t>
            </a:r>
          </a:p>
        </p:txBody>
      </p:sp>
      <p:sp>
        <p:nvSpPr>
          <p:cNvPr id="17" name="TextBox 16"/>
          <p:cNvSpPr txBox="1"/>
          <p:nvPr/>
        </p:nvSpPr>
        <p:spPr>
          <a:xfrm>
            <a:off x="1066259" y="20207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1075426762"/>
              </p:ext>
            </p:extLst>
          </p:nvPr>
        </p:nvGraphicFramePr>
        <p:xfrm>
          <a:off x="611560" y="2780928"/>
          <a:ext cx="7920880"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sp>
        <p:nvSpPr>
          <p:cNvPr id="12" name="Rounded Rectangle 11"/>
          <p:cNvSpPr/>
          <p:nvPr/>
        </p:nvSpPr>
        <p:spPr>
          <a:xfrm>
            <a:off x="493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14246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17930" y="178979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TC_IMPROVEMENT_OPPORTUNITY</a:t>
            </a:r>
            <a:endParaRPr lang="fr-FR" dirty="0"/>
          </a:p>
        </p:txBody>
      </p:sp>
      <p:sp>
        <p:nvSpPr>
          <p:cNvPr id="15" name="TextBox 14"/>
          <p:cNvSpPr txBox="1"/>
          <p:nvPr/>
        </p:nvSpPr>
        <p:spPr>
          <a:xfrm>
            <a:off x="646722" y="178979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59508"/>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         where </a:t>
            </a:r>
            <a:r>
              <a:rPr lang="fr-FR" dirty="0"/>
              <a:t>N indicates the number of top N</a:t>
            </a:r>
          </a:p>
          <a:p>
            <a:r>
              <a:rPr lang="fr-FR" b="1" dirty="0"/>
              <a:t>PAR=N</a:t>
            </a:r>
            <a:r>
              <a:rPr lang="fr-FR" dirty="0"/>
              <a:t> (by default PAR=60017)</a:t>
            </a:r>
          </a:p>
          <a:p>
            <a:r>
              <a:rPr lang="fr-FR"/>
              <a:t>         where </a:t>
            </a:r>
            <a:r>
              <a:rPr lang="fr-FR" dirty="0"/>
              <a:t>N indicates the Business Criterion Id</a:t>
            </a:r>
          </a:p>
        </p:txBody>
      </p:sp>
      <p:sp>
        <p:nvSpPr>
          <p:cNvPr id="17" name="TextBox 16"/>
          <p:cNvSpPr txBox="1"/>
          <p:nvPr/>
        </p:nvSpPr>
        <p:spPr>
          <a:xfrm>
            <a:off x="1066259" y="210976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2558470687"/>
              </p:ext>
            </p:extLst>
          </p:nvPr>
        </p:nvGraphicFramePr>
        <p:xfrm>
          <a:off x="994923" y="3501008"/>
          <a:ext cx="7154154"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sp>
        <p:nvSpPr>
          <p:cNvPr id="12" name="Rounded Rectangle 11"/>
          <p:cNvSpPr/>
          <p:nvPr/>
        </p:nvSpPr>
        <p:spPr>
          <a:xfrm>
            <a:off x="502688" y="980728"/>
            <a:ext cx="8157600" cy="5184576"/>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99050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28271" y="13897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RULE_IMPROVEMENT_OPPORTUNITY</a:t>
            </a:r>
          </a:p>
        </p:txBody>
      </p:sp>
      <p:sp>
        <p:nvSpPr>
          <p:cNvPr id="15" name="TextBox 14"/>
          <p:cNvSpPr txBox="1"/>
          <p:nvPr/>
        </p:nvSpPr>
        <p:spPr>
          <a:xfrm>
            <a:off x="657063" y="13897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8271" y="1775996"/>
            <a:ext cx="6630534" cy="203132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a:t>
            </a:r>
            <a:r>
              <a:rPr lang="en-US" sz="1400" dirty="0"/>
              <a:t> (by default COUNT=5)</a:t>
            </a:r>
          </a:p>
          <a:p>
            <a:r>
              <a:rPr lang="en-US" sz="1400" dirty="0"/>
              <a:t>where N indicates the number of top N</a:t>
            </a:r>
          </a:p>
          <a:p>
            <a:r>
              <a:rPr lang="en-US" sz="1400" b="1" dirty="0"/>
              <a:t>PAR=N</a:t>
            </a:r>
            <a:r>
              <a:rPr lang="en-US" sz="1400" dirty="0"/>
              <a:t> (by default PAR=60017)</a:t>
            </a:r>
          </a:p>
          <a:p>
            <a:r>
              <a:rPr lang="en-US" sz="1400" dirty="0"/>
              <a:t>where N indicates the Business Criterion Id</a:t>
            </a:r>
          </a:p>
          <a:p>
            <a:r>
              <a:rPr lang="en-US" sz="1400" b="1" dirty="0"/>
              <a:t>C=N</a:t>
            </a:r>
            <a:r>
              <a:rPr lang="en-US" sz="1400" dirty="0"/>
              <a:t> (by default C is null)</a:t>
            </a:r>
          </a:p>
          <a:p>
            <a:r>
              <a:rPr lang="en-US" sz="1400" dirty="0"/>
              <a:t>where N represents the order of the result</a:t>
            </a:r>
          </a:p>
          <a:p>
            <a:r>
              <a:rPr lang="en-US" sz="1400" dirty="0"/>
              <a:t>  - C=0 or nothing indicates a descending Improvement Gap order</a:t>
            </a:r>
          </a:p>
          <a:p>
            <a:r>
              <a:rPr lang="en-US" sz="1400" dirty="0"/>
              <a:t>  - C=1 indicates a descending Improvement Variation order</a:t>
            </a:r>
          </a:p>
          <a:p>
            <a:r>
              <a:rPr lang="en-US" sz="1400" dirty="0"/>
              <a:t>  - C=2 indicates a descending Degradation Variation order</a:t>
            </a:r>
          </a:p>
        </p:txBody>
      </p:sp>
      <p:sp>
        <p:nvSpPr>
          <p:cNvPr id="17" name="TextBox 16"/>
          <p:cNvSpPr txBox="1"/>
          <p:nvPr/>
        </p:nvSpPr>
        <p:spPr>
          <a:xfrm>
            <a:off x="1076600" y="170968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33713517"/>
              </p:ext>
            </p:extLst>
          </p:nvPr>
        </p:nvGraphicFramePr>
        <p:xfrm>
          <a:off x="755575" y="4230861"/>
          <a:ext cx="7611795" cy="178765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456385">
                  <a:extLst>
                    <a:ext uri="{9D8B030D-6E8A-4147-A177-3AD203B41FA5}">
                      <a16:colId xmlns:a16="http://schemas.microsoft.com/office/drawing/2014/main" val="20000"/>
                    </a:ext>
                  </a:extLst>
                </a:gridCol>
                <a:gridCol w="831082">
                  <a:extLst>
                    <a:ext uri="{9D8B030D-6E8A-4147-A177-3AD203B41FA5}">
                      <a16:colId xmlns:a16="http://schemas.microsoft.com/office/drawing/2014/main" val="20001"/>
                    </a:ext>
                  </a:extLst>
                </a:gridCol>
                <a:gridCol w="831082">
                  <a:extLst>
                    <a:ext uri="{9D8B030D-6E8A-4147-A177-3AD203B41FA5}">
                      <a16:colId xmlns:a16="http://schemas.microsoft.com/office/drawing/2014/main" val="20002"/>
                    </a:ext>
                  </a:extLst>
                </a:gridCol>
                <a:gridCol w="831082">
                  <a:extLst>
                    <a:ext uri="{9D8B030D-6E8A-4147-A177-3AD203B41FA5}">
                      <a16:colId xmlns:a16="http://schemas.microsoft.com/office/drawing/2014/main" val="20003"/>
                    </a:ext>
                  </a:extLst>
                </a:gridCol>
                <a:gridCol w="831082">
                  <a:extLst>
                    <a:ext uri="{9D8B030D-6E8A-4147-A177-3AD203B41FA5}">
                      <a16:colId xmlns:a16="http://schemas.microsoft.com/office/drawing/2014/main" val="20004"/>
                    </a:ext>
                  </a:extLst>
                </a:gridCol>
                <a:gridCol w="831082">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sp>
        <p:nvSpPr>
          <p:cNvPr id="12" name="Rounded Rectangle 11"/>
          <p:cNvSpPr/>
          <p:nvPr/>
        </p:nvSpPr>
        <p:spPr>
          <a:xfrm>
            <a:off x="493182" y="1052736"/>
            <a:ext cx="8157600" cy="5184576"/>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779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Rule List for Criteria List</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RULES_LIST</a:t>
            </a:r>
            <a:endParaRPr lang="fr-FR" dirty="0"/>
          </a:p>
        </p:txBody>
      </p:sp>
      <p:sp>
        <p:nvSpPr>
          <p:cNvPr id="15" name="TextBox 14"/>
          <p:cNvSpPr txBox="1"/>
          <p:nvPr/>
        </p:nvSpPr>
        <p:spPr>
          <a:xfrm>
            <a:off x="64672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99060"/>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PAR=N[|N]</a:t>
            </a:r>
            <a:r>
              <a:rPr lang="en-US" sz="1400" dirty="0"/>
              <a:t>* (by default PAR=60014|60013|60012|60011|60016)</a:t>
            </a:r>
          </a:p>
          <a:p>
            <a:r>
              <a:rPr lang="en-US" sz="1400" dirty="0"/>
              <a:t>where each submitted N indicates a business criterion Id</a:t>
            </a:r>
          </a:p>
          <a:p>
            <a:r>
              <a:rPr lang="en-US" sz="1400" b="1" dirty="0"/>
              <a:t>COUNT=N</a:t>
            </a:r>
            <a:r>
              <a:rPr lang="en-US" sz="1400" dirty="0"/>
              <a:t> (by default COUNT=7)</a:t>
            </a:r>
          </a:p>
          <a:p>
            <a:r>
              <a:rPr lang="en-US" sz="1400" dirty="0"/>
              <a:t>where N is the limit number of shown item ; if COUNT options isn’t indicated, no limit is applied</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51858367"/>
              </p:ext>
            </p:extLst>
          </p:nvPr>
        </p:nvGraphicFramePr>
        <p:xfrm>
          <a:off x="755574" y="3212976"/>
          <a:ext cx="7632847" cy="22783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latin typeface="Calibri"/>
                          <a:ea typeface="Calibri"/>
                          <a:cs typeface="Times New Roman"/>
                        </a:rPr>
                        <a:t># Violations</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latin typeface="Calibri"/>
                          <a:ea typeface="Calibri"/>
                          <a:cs typeface="Times New Roman"/>
                        </a:rPr>
                        <a:t>Total</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sp>
        <p:nvSpPr>
          <p:cNvPr id="12" name="Rounded Rectangle 11"/>
          <p:cNvSpPr/>
          <p:nvPr/>
        </p:nvSpPr>
        <p:spPr>
          <a:xfrm>
            <a:off x="493182" y="1124744"/>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12474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Technical Criteria List for Business Criteria List</a:t>
            </a:r>
          </a:p>
        </p:txBody>
      </p:sp>
      <p:sp>
        <p:nvSpPr>
          <p:cNvPr id="14" name="TextBox 13"/>
          <p:cNvSpPr txBox="1"/>
          <p:nvPr/>
        </p:nvSpPr>
        <p:spPr>
          <a:xfrm>
            <a:off x="2117930" y="149843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CRITERIA_GRADE</a:t>
            </a:r>
          </a:p>
        </p:txBody>
      </p:sp>
      <p:sp>
        <p:nvSpPr>
          <p:cNvPr id="15" name="TextBox 14"/>
          <p:cNvSpPr txBox="1"/>
          <p:nvPr/>
        </p:nvSpPr>
        <p:spPr>
          <a:xfrm>
            <a:off x="646722" y="14847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0403" y="1856699"/>
            <a:ext cx="6696839" cy="95410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PAR=N</a:t>
            </a:r>
            <a:r>
              <a:rPr lang="en-US" sz="1400" dirty="0"/>
              <a:t> (by default PAR=60017)</a:t>
            </a:r>
          </a:p>
          <a:p>
            <a:r>
              <a:rPr lang="en-US" sz="1400" dirty="0"/>
              <a:t>where N indicates the business criterion Id</a:t>
            </a:r>
          </a:p>
          <a:p>
            <a:r>
              <a:rPr lang="en-US" sz="1400" b="1"/>
              <a:t>COUNT=N</a:t>
            </a:r>
            <a:r>
              <a:rPr lang="en-US" sz="1400"/>
              <a:t> where </a:t>
            </a:r>
            <a:r>
              <a:rPr lang="en-US" sz="1400" dirty="0"/>
              <a:t>N indicates the limit number of shown items. If this value isn’t indicated, all items will be shown</a:t>
            </a:r>
          </a:p>
        </p:txBody>
      </p:sp>
      <p:sp>
        <p:nvSpPr>
          <p:cNvPr id="17" name="TextBox 16"/>
          <p:cNvSpPr txBox="1"/>
          <p:nvPr/>
        </p:nvSpPr>
        <p:spPr>
          <a:xfrm>
            <a:off x="1066259"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914005772"/>
              </p:ext>
            </p:extLst>
          </p:nvPr>
        </p:nvGraphicFramePr>
        <p:xfrm>
          <a:off x="1835694" y="3356992"/>
          <a:ext cx="5904657" cy="237626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sp>
        <p:nvSpPr>
          <p:cNvPr id="12" name="Rounded Rectangle 11"/>
          <p:cNvSpPr/>
          <p:nvPr/>
        </p:nvSpPr>
        <p:spPr>
          <a:xfrm>
            <a:off x="493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Rule Name Details &amp; Violation Count for top critical violations</a:t>
            </a:r>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RULE_NAME_DESCRIPTION_TOPCRITVIOL</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 </a:t>
            </a:r>
            <a:r>
              <a:rPr lang="en-US" dirty="0"/>
              <a:t>where N indicates the number of top N</a:t>
            </a:r>
          </a:p>
          <a:p>
            <a:r>
              <a:rPr lang="en-US" b="1" dirty="0"/>
              <a:t>PAR=BC-ID</a:t>
            </a:r>
            <a:r>
              <a:rPr lang="en-US" dirty="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a:t>IDX=</a:t>
            </a:r>
            <a:r>
              <a:rPr lang="en-US" b="1" dirty="0" err="1"/>
              <a:t>i</a:t>
            </a:r>
            <a:r>
              <a:rPr lang="en-US" b="1" dirty="0"/>
              <a:t> </a:t>
            </a:r>
            <a:r>
              <a:rPr lang="en-US" dirty="0"/>
              <a:t>where </a:t>
            </a:r>
            <a:r>
              <a:rPr lang="en-US" dirty="0" err="1"/>
              <a:t>i</a:t>
            </a:r>
            <a:r>
              <a:rPr lang="en-US" dirty="0"/>
              <a:t> indicates the </a:t>
            </a:r>
            <a:r>
              <a:rPr lang="en-GB" dirty="0"/>
              <a:t>index of the specific rule wanted</a:t>
            </a:r>
          </a:p>
          <a:p>
            <a:pPr lvl="2"/>
            <a:r>
              <a:rPr lang="en-GB" sz="1100" i="1" dirty="0">
                <a:solidFill>
                  <a:schemeClr val="bg1">
                    <a:lumMod val="50000"/>
                  </a:schemeClr>
                </a:solidFill>
              </a:rPr>
              <a:t>for instance </a:t>
            </a:r>
            <a:r>
              <a:rPr lang="en-GB" sz="1100" i="1" dirty="0" err="1">
                <a:solidFill>
                  <a:schemeClr val="bg1">
                    <a:lumMod val="50000"/>
                  </a:schemeClr>
                </a:solidFill>
              </a:rPr>
              <a:t>i</a:t>
            </a:r>
            <a:r>
              <a:rPr lang="en-GB" sz="1100" i="1" dirty="0">
                <a:solidFill>
                  <a:schemeClr val="bg1">
                    <a:lumMod val="50000"/>
                  </a:schemeClr>
                </a:solidFill>
              </a:rPr>
              <a:t> = 0 to display only 1</a:t>
            </a:r>
            <a:r>
              <a:rPr lang="en-GB" sz="1100" i="1" baseline="30000" dirty="0">
                <a:solidFill>
                  <a:schemeClr val="bg1">
                    <a:lumMod val="50000"/>
                  </a:schemeClr>
                </a:solidFill>
              </a:rPr>
              <a:t>st</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 1 for 2</a:t>
            </a:r>
            <a:r>
              <a:rPr lang="en-GB" sz="1100" i="1" baseline="30000" dirty="0">
                <a:solidFill>
                  <a:schemeClr val="bg1">
                    <a:lumMod val="50000"/>
                  </a:schemeClr>
                </a:solidFill>
              </a:rPr>
              <a:t>nd</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=2 for 3</a:t>
            </a:r>
            <a:r>
              <a:rPr lang="en-GB" sz="1100" i="1" baseline="30000" dirty="0">
                <a:solidFill>
                  <a:schemeClr val="bg1">
                    <a:lumMod val="50000"/>
                  </a:schemeClr>
                </a:solidFill>
              </a:rPr>
              <a:t>rd</a:t>
            </a:r>
            <a:r>
              <a:rPr lang="en-GB" sz="1100" i="1" dirty="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962740143"/>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[15]</a:t>
            </a:r>
          </a:p>
        </p:txBody>
      </p:sp>
      <p:sp>
        <p:nvSpPr>
          <p:cNvPr id="12" name="Rounded Rectangle 11"/>
          <p:cNvSpPr/>
          <p:nvPr/>
        </p:nvSpPr>
        <p:spPr>
          <a:xfrm>
            <a:off x="493182" y="1052736"/>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artefacts in violation to a business criteria</a:t>
            </a:r>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METRIC_TOP_ARTEFACT</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 </a:t>
            </a:r>
            <a:r>
              <a:rPr lang="en-US" dirty="0"/>
              <a:t>where N indicates the number of top N</a:t>
            </a:r>
          </a:p>
          <a:p>
            <a:r>
              <a:rPr lang="en-US" b="1" dirty="0"/>
              <a:t>PAR=BC-ID</a:t>
            </a:r>
            <a:r>
              <a:rPr lang="en-US" dirty="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a:t>IDX=</a:t>
            </a:r>
            <a:r>
              <a:rPr lang="en-US" b="1" dirty="0" err="1"/>
              <a:t>i</a:t>
            </a:r>
            <a:r>
              <a:rPr lang="en-US" b="1" dirty="0"/>
              <a:t> </a:t>
            </a:r>
            <a:r>
              <a:rPr lang="en-US" dirty="0"/>
              <a:t>where </a:t>
            </a:r>
            <a:r>
              <a:rPr lang="en-US" dirty="0" err="1"/>
              <a:t>i</a:t>
            </a:r>
            <a:r>
              <a:rPr lang="en-US" dirty="0"/>
              <a:t> indicates the </a:t>
            </a:r>
            <a:r>
              <a:rPr lang="en-GB" dirty="0"/>
              <a:t>index of the specific rule wanted</a:t>
            </a:r>
          </a:p>
          <a:p>
            <a:pPr lvl="2"/>
            <a:r>
              <a:rPr lang="en-GB" sz="1100" i="1" dirty="0">
                <a:solidFill>
                  <a:schemeClr val="bg1">
                    <a:lumMod val="50000"/>
                  </a:schemeClr>
                </a:solidFill>
              </a:rPr>
              <a:t>for instance </a:t>
            </a:r>
            <a:r>
              <a:rPr lang="en-GB" sz="1100" i="1" dirty="0" err="1">
                <a:solidFill>
                  <a:schemeClr val="bg1">
                    <a:lumMod val="50000"/>
                  </a:schemeClr>
                </a:solidFill>
              </a:rPr>
              <a:t>i</a:t>
            </a:r>
            <a:r>
              <a:rPr lang="en-GB" sz="1100" i="1" dirty="0">
                <a:solidFill>
                  <a:schemeClr val="bg1">
                    <a:lumMod val="50000"/>
                  </a:schemeClr>
                </a:solidFill>
              </a:rPr>
              <a:t> = 0 to display only 1</a:t>
            </a:r>
            <a:r>
              <a:rPr lang="en-GB" sz="1100" i="1" baseline="30000" dirty="0">
                <a:solidFill>
                  <a:schemeClr val="bg1">
                    <a:lumMod val="50000"/>
                  </a:schemeClr>
                </a:solidFill>
              </a:rPr>
              <a:t>st</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 1 for 2</a:t>
            </a:r>
            <a:r>
              <a:rPr lang="en-GB" sz="1100" i="1" baseline="30000" dirty="0">
                <a:solidFill>
                  <a:schemeClr val="bg1">
                    <a:lumMod val="50000"/>
                  </a:schemeClr>
                </a:solidFill>
              </a:rPr>
              <a:t>nd</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=2 for 3</a:t>
            </a:r>
            <a:r>
              <a:rPr lang="en-GB" sz="1100" i="1" baseline="30000" dirty="0">
                <a:solidFill>
                  <a:schemeClr val="bg1">
                    <a:lumMod val="50000"/>
                  </a:schemeClr>
                </a:solidFill>
              </a:rPr>
              <a:t>rd</a:t>
            </a:r>
            <a:r>
              <a:rPr lang="en-GB" sz="1100" i="1" dirty="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630167019"/>
              </p:ext>
            </p:extLst>
          </p:nvPr>
        </p:nvGraphicFramePr>
        <p:xfrm>
          <a:off x="1835696" y="3933056"/>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3" name="TextBox 12">
            <a:extLst>
              <a:ext uri="{FF2B5EF4-FFF2-40B4-BE49-F238E27FC236}">
                <a16:creationId xmlns:a16="http://schemas.microsoft.com/office/drawing/2014/main" id="{AE07C435-459B-4F6E-BA9A-4971FE55BC8E}"/>
              </a:ext>
            </a:extLst>
          </p:cNvPr>
          <p:cNvSpPr txBox="1"/>
          <p:nvPr/>
        </p:nvSpPr>
        <p:spPr>
          <a:xfrm>
            <a:off x="1547664" y="3412597"/>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899592" y="3378478"/>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13420570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sp>
        <p:nvSpPr>
          <p:cNvPr id="12" name="Rounded Rectangle 11"/>
          <p:cNvSpPr/>
          <p:nvPr/>
        </p:nvSpPr>
        <p:spPr>
          <a:xfrm>
            <a:off x="493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9563" y="13882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Rule Name Details &amp; Violation Count</a:t>
            </a:r>
          </a:p>
        </p:txBody>
      </p:sp>
      <p:sp>
        <p:nvSpPr>
          <p:cNvPr id="14" name="TextBox 13"/>
          <p:cNvSpPr txBox="1"/>
          <p:nvPr/>
        </p:nvSpPr>
        <p:spPr>
          <a:xfrm>
            <a:off x="2131578" y="18001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a:t>
            </a:r>
          </a:p>
        </p:txBody>
      </p:sp>
      <p:sp>
        <p:nvSpPr>
          <p:cNvPr id="15" name="TextBox 14"/>
          <p:cNvSpPr txBox="1"/>
          <p:nvPr/>
        </p:nvSpPr>
        <p:spPr>
          <a:xfrm>
            <a:off x="660370" y="17864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31578" y="2137123"/>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RULID=N (by default RULID=4670)</a:t>
            </a:r>
          </a:p>
          <a:p>
            <a:r>
              <a:rPr lang="en-US" dirty="0"/>
              <a:t>where N indicates the rule Id</a:t>
            </a:r>
          </a:p>
        </p:txBody>
      </p:sp>
      <p:sp>
        <p:nvSpPr>
          <p:cNvPr id="17" name="TextBox 16"/>
          <p:cNvSpPr txBox="1"/>
          <p:nvPr/>
        </p:nvSpPr>
        <p:spPr>
          <a:xfrm>
            <a:off x="1079907" y="21064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188967579"/>
              </p:ext>
            </p:extLst>
          </p:nvPr>
        </p:nvGraphicFramePr>
        <p:xfrm>
          <a:off x="1907721" y="2996952"/>
          <a:ext cx="5472610" cy="64807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[17]</a:t>
            </a:r>
          </a:p>
        </p:txBody>
      </p:sp>
      <p:sp>
        <p:nvSpPr>
          <p:cNvPr id="12" name="Rounded Rectangle 11"/>
          <p:cNvSpPr/>
          <p:nvPr/>
        </p:nvSpPr>
        <p:spPr>
          <a:xfrm>
            <a:off x="493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5623" y="14684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Rules by Technical Criteria</a:t>
            </a:r>
          </a:p>
        </p:txBody>
      </p:sp>
      <p:sp>
        <p:nvSpPr>
          <p:cNvPr id="14" name="TextBox 13"/>
          <p:cNvSpPr txBox="1"/>
          <p:nvPr/>
        </p:nvSpPr>
        <p:spPr>
          <a:xfrm>
            <a:off x="2117912" y="185847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TECHNICAL_CRITERIA_RULES</a:t>
            </a:r>
          </a:p>
        </p:txBody>
      </p:sp>
      <p:sp>
        <p:nvSpPr>
          <p:cNvPr id="15" name="TextBox 14"/>
          <p:cNvSpPr txBox="1"/>
          <p:nvPr/>
        </p:nvSpPr>
        <p:spPr>
          <a:xfrm>
            <a:off x="646704" y="18448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12" y="2195483"/>
            <a:ext cx="6630534" cy="172354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CNT=N</a:t>
            </a:r>
            <a:r>
              <a:rPr lang="en-US" dirty="0"/>
              <a:t> (by default CNT=1)</a:t>
            </a:r>
          </a:p>
          <a:p>
            <a:r>
              <a:rPr lang="en-US" sz="1400" dirty="0"/>
              <a:t>where N indicates the shown rule number ; if this item missed, no limitation will be applied</a:t>
            </a:r>
          </a:p>
          <a:p>
            <a:r>
              <a:rPr lang="en-US" b="1" dirty="0"/>
              <a:t>TCID=N</a:t>
            </a:r>
            <a:r>
              <a:rPr lang="en-US" dirty="0"/>
              <a:t> (by default TCID=61001)</a:t>
            </a:r>
          </a:p>
          <a:p>
            <a:r>
              <a:rPr lang="en-US" sz="1400" dirty="0"/>
              <a:t>where N indicates the technical criterion Id</a:t>
            </a:r>
          </a:p>
          <a:p>
            <a:r>
              <a:rPr lang="en-US" b="1" dirty="0"/>
              <a:t>BZID=N</a:t>
            </a:r>
            <a:r>
              <a:rPr lang="en-US" dirty="0"/>
              <a:t> (by default BZID=60016)</a:t>
            </a:r>
          </a:p>
          <a:p>
            <a:r>
              <a:rPr lang="en-US" sz="1400" dirty="0"/>
              <a:t>where N indicates the business criterion Id</a:t>
            </a:r>
          </a:p>
        </p:txBody>
      </p:sp>
      <p:sp>
        <p:nvSpPr>
          <p:cNvPr id="17" name="TextBox 16"/>
          <p:cNvSpPr txBox="1"/>
          <p:nvPr/>
        </p:nvSpPr>
        <p:spPr>
          <a:xfrm>
            <a:off x="1066241" y="216479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1214256327"/>
              </p:ext>
            </p:extLst>
          </p:nvPr>
        </p:nvGraphicFramePr>
        <p:xfrm>
          <a:off x="755575" y="4869160"/>
          <a:ext cx="7560840"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0" name="TextBox 9"/>
          <p:cNvSpPr txBox="1"/>
          <p:nvPr/>
        </p:nvSpPr>
        <p:spPr>
          <a:xfrm>
            <a:off x="2189938" y="396717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no new violation appeared on rule, rule description is not loaded</a:t>
            </a:r>
          </a:p>
        </p:txBody>
      </p:sp>
      <p:sp>
        <p:nvSpPr>
          <p:cNvPr id="11" name="TextBox 10"/>
          <p:cNvSpPr txBox="1"/>
          <p:nvPr/>
        </p:nvSpPr>
        <p:spPr>
          <a:xfrm>
            <a:off x="930326" y="3933056"/>
            <a:ext cx="1338828"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Behavior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[18]</a:t>
            </a:r>
          </a:p>
        </p:txBody>
      </p:sp>
      <p:sp>
        <p:nvSpPr>
          <p:cNvPr id="12" name="Rounded Rectangle 11"/>
          <p:cNvSpPr/>
          <p:nvPr/>
        </p:nvSpPr>
        <p:spPr>
          <a:xfrm>
            <a:off x="493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6294" y="13609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a:t>
            </a:r>
            <a:r>
              <a:rPr lang="en-US" dirty="0"/>
              <a:t>Riskiest</a:t>
            </a:r>
            <a:r>
              <a:rPr lang="fr-FR" dirty="0"/>
              <a:t> Transactions</a:t>
            </a:r>
          </a:p>
        </p:txBody>
      </p:sp>
      <p:sp>
        <p:nvSpPr>
          <p:cNvPr id="14" name="TextBox 13"/>
          <p:cNvSpPr txBox="1"/>
          <p:nvPr/>
        </p:nvSpPr>
        <p:spPr>
          <a:xfrm>
            <a:off x="2117930" y="17864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TOP_RISKIEST_TRANSACTIONS</a:t>
            </a:r>
          </a:p>
        </p:txBody>
      </p:sp>
      <p:sp>
        <p:nvSpPr>
          <p:cNvPr id="15" name="TextBox 14"/>
          <p:cNvSpPr txBox="1"/>
          <p:nvPr/>
        </p:nvSpPr>
        <p:spPr>
          <a:xfrm>
            <a:off x="646722" y="17728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66536"/>
            <a:ext cx="6630534" cy="101566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SRC=PERF|ROB|SEC (by default SRC=PERF)</a:t>
            </a:r>
          </a:p>
          <a:p>
            <a:r>
              <a:rPr lang="en-US" sz="1400" dirty="0"/>
              <a:t>Indicates the transaction type where top riskiest transactions will be searched</a:t>
            </a:r>
            <a:endParaRPr lang="en-US" dirty="0"/>
          </a:p>
          <a:p>
            <a:r>
              <a:rPr lang="en-US" dirty="0"/>
              <a:t>COUNT=N (by default COUNT=10)</a:t>
            </a:r>
          </a:p>
          <a:p>
            <a:r>
              <a:rPr lang="en-US" sz="1400" dirty="0"/>
              <a:t>where N indicates the top N number (default value = 10)</a:t>
            </a:r>
          </a:p>
        </p:txBody>
      </p:sp>
      <p:sp>
        <p:nvSpPr>
          <p:cNvPr id="17" name="TextBox 16"/>
          <p:cNvSpPr txBox="1"/>
          <p:nvPr/>
        </p:nvSpPr>
        <p:spPr>
          <a:xfrm>
            <a:off x="1066259" y="213584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54062402"/>
              </p:ext>
            </p:extLst>
          </p:nvPr>
        </p:nvGraphicFramePr>
        <p:xfrm>
          <a:off x="1187624" y="3717032"/>
          <a:ext cx="6768753" cy="199986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
        <p:nvSpPr>
          <p:cNvPr id="10" name="TextBox 9">
            <a:extLst>
              <a:ext uri="{FF2B5EF4-FFF2-40B4-BE49-F238E27FC236}">
                <a16:creationId xmlns:a16="http://schemas.microsoft.com/office/drawing/2014/main" id="{A8AE1388-9792-463E-97E4-BA7030AA2A20}"/>
              </a:ext>
            </a:extLst>
          </p:cNvPr>
          <p:cNvSpPr txBox="1"/>
          <p:nvPr/>
        </p:nvSpPr>
        <p:spPr>
          <a:xfrm>
            <a:off x="1547664" y="3247095"/>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899592" y="3212976"/>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Autofit/>
          </a:bodyPr>
          <a:lstStyle/>
          <a:p>
            <a:pPr algn="l"/>
            <a:r>
              <a:rPr lang="fr-FR" dirty="0"/>
              <a:t>PowerPoint Templates – Tables [19]</a:t>
            </a:r>
          </a:p>
        </p:txBody>
      </p:sp>
      <p:sp>
        <p:nvSpPr>
          <p:cNvPr id="12" name="Rounded Rectangle 11"/>
          <p:cNvSpPr/>
          <p:nvPr/>
        </p:nvSpPr>
        <p:spPr>
          <a:xfrm>
            <a:off x="479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Top Riskiest Components</a:t>
            </a:r>
          </a:p>
        </p:txBody>
      </p:sp>
      <p:sp>
        <p:nvSpPr>
          <p:cNvPr id="14" name="TextBox 13"/>
          <p:cNvSpPr txBox="1"/>
          <p:nvPr/>
        </p:nvSpPr>
        <p:spPr>
          <a:xfrm>
            <a:off x="2086866" y="14574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TOP_RISKIEST_COMPONENTS</a:t>
            </a:r>
          </a:p>
        </p:txBody>
      </p:sp>
      <p:sp>
        <p:nvSpPr>
          <p:cNvPr id="15" name="TextBox 14"/>
          <p:cNvSpPr txBox="1"/>
          <p:nvPr/>
        </p:nvSpPr>
        <p:spPr>
          <a:xfrm>
            <a:off x="615658" y="14574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6866" y="1835443"/>
            <a:ext cx="6630534" cy="166199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SRC=PERF|ROB|SEC</a:t>
            </a:r>
          </a:p>
          <a:p>
            <a:r>
              <a:rPr lang="en-US" sz="1400" dirty="0"/>
              <a:t>(by default SRC=PERF) indicates the searched business criterion type</a:t>
            </a:r>
          </a:p>
          <a:p>
            <a:r>
              <a:rPr lang="en-US" sz="1400" dirty="0"/>
              <a:t>MOD=N (by default MOD is null)</a:t>
            </a:r>
          </a:p>
          <a:p>
            <a:r>
              <a:rPr lang="en-US" sz="1400" dirty="0"/>
              <a:t>where N indicates that the searched result will be applied on the module identified by this id and on the entire snapshot if this value isn’t indicated</a:t>
            </a:r>
          </a:p>
          <a:p>
            <a:r>
              <a:rPr lang="en-US" sz="1400" dirty="0"/>
              <a:t>COUNT=N (by default COUNT=5)</a:t>
            </a:r>
          </a:p>
          <a:p>
            <a:r>
              <a:rPr lang="en-US" sz="1400" dirty="0"/>
              <a:t>where N indicates the top N number (default value = 10)</a:t>
            </a:r>
          </a:p>
        </p:txBody>
      </p:sp>
      <p:sp>
        <p:nvSpPr>
          <p:cNvPr id="17" name="TextBox 16"/>
          <p:cNvSpPr txBox="1"/>
          <p:nvPr/>
        </p:nvSpPr>
        <p:spPr>
          <a:xfrm>
            <a:off x="103519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421333625"/>
              </p:ext>
            </p:extLst>
          </p:nvPr>
        </p:nvGraphicFramePr>
        <p:xfrm>
          <a:off x="1187624" y="4149080"/>
          <a:ext cx="6768753" cy="10923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0" name="TextBox 9">
            <a:extLst>
              <a:ext uri="{FF2B5EF4-FFF2-40B4-BE49-F238E27FC236}">
                <a16:creationId xmlns:a16="http://schemas.microsoft.com/office/drawing/2014/main" id="{8ADD936D-EE52-413E-BB40-BE781A3C9B91}"/>
              </a:ext>
            </a:extLst>
          </p:cNvPr>
          <p:cNvSpPr txBox="1"/>
          <p:nvPr/>
        </p:nvSpPr>
        <p:spPr>
          <a:xfrm>
            <a:off x="1547664" y="3628621"/>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899592" y="3594502"/>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[20]</a:t>
            </a:r>
          </a:p>
        </p:txBody>
      </p:sp>
      <p:sp>
        <p:nvSpPr>
          <p:cNvPr id="12" name="Rounded Rectangle 11"/>
          <p:cNvSpPr/>
          <p:nvPr/>
        </p:nvSpPr>
        <p:spPr>
          <a:xfrm>
            <a:off x="493182" y="1196752"/>
            <a:ext cx="8157600" cy="4968552"/>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0248" y="123769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Action Plans</a:t>
            </a:r>
          </a:p>
        </p:txBody>
      </p:sp>
      <p:sp>
        <p:nvSpPr>
          <p:cNvPr id="14" name="TextBox 13"/>
          <p:cNvSpPr txBox="1"/>
          <p:nvPr/>
        </p:nvSpPr>
        <p:spPr>
          <a:xfrm>
            <a:off x="2189938" y="16560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ACTION_PLANS</a:t>
            </a:r>
          </a:p>
        </p:txBody>
      </p:sp>
      <p:sp>
        <p:nvSpPr>
          <p:cNvPr id="15" name="TextBox 14"/>
          <p:cNvSpPr txBox="1"/>
          <p:nvPr/>
        </p:nvSpPr>
        <p:spPr>
          <a:xfrm>
            <a:off x="645312"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09698" y="2043057"/>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none</a:t>
            </a:r>
          </a:p>
        </p:txBody>
      </p:sp>
      <p:sp>
        <p:nvSpPr>
          <p:cNvPr id="17" name="TextBox 16"/>
          <p:cNvSpPr txBox="1"/>
          <p:nvPr/>
        </p:nvSpPr>
        <p:spPr>
          <a:xfrm>
            <a:off x="1062491" y="202601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302146969"/>
              </p:ext>
            </p:extLst>
          </p:nvPr>
        </p:nvGraphicFramePr>
        <p:xfrm>
          <a:off x="1259650" y="3486120"/>
          <a:ext cx="6768753" cy="21031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
        <p:nvSpPr>
          <p:cNvPr id="10" name="TextBox 9">
            <a:extLst>
              <a:ext uri="{FF2B5EF4-FFF2-40B4-BE49-F238E27FC236}">
                <a16:creationId xmlns:a16="http://schemas.microsoft.com/office/drawing/2014/main" id="{20E43597-F58A-43A8-B6C0-CCFD4CC59B74}"/>
              </a:ext>
            </a:extLst>
          </p:cNvPr>
          <p:cNvSpPr txBox="1"/>
          <p:nvPr/>
        </p:nvSpPr>
        <p:spPr>
          <a:xfrm>
            <a:off x="1547664" y="2815047"/>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899592" y="2780928"/>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28096" y="3616128"/>
            <a:ext cx="8157600" cy="2765199"/>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Tables [21]</a:t>
            </a:r>
          </a:p>
        </p:txBody>
      </p:sp>
      <p:sp>
        <p:nvSpPr>
          <p:cNvPr id="12" name="Rounded Rectangle 11"/>
          <p:cNvSpPr/>
          <p:nvPr/>
        </p:nvSpPr>
        <p:spPr>
          <a:xfrm>
            <a:off x="493182" y="836712"/>
            <a:ext cx="8157600"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Complexity Distribution</a:t>
            </a:r>
          </a:p>
        </p:txBody>
      </p:sp>
      <p:sp>
        <p:nvSpPr>
          <p:cNvPr id="14" name="TextBox 13"/>
          <p:cNvSpPr txBox="1"/>
          <p:nvPr/>
        </p:nvSpPr>
        <p:spPr>
          <a:xfrm>
            <a:off x="2117930" y="12376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15" name="TextBox 14"/>
          <p:cNvSpPr txBox="1"/>
          <p:nvPr/>
        </p:nvSpPr>
        <p:spPr>
          <a:xfrm>
            <a:off x="646722" y="122404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515473"/>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66259" y="15120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4106056682"/>
              </p:ext>
            </p:extLst>
          </p:nvPr>
        </p:nvGraphicFramePr>
        <p:xfrm>
          <a:off x="1506085" y="1916832"/>
          <a:ext cx="6738322"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9" name="TextBox 18"/>
          <p:cNvSpPr txBox="1"/>
          <p:nvPr/>
        </p:nvSpPr>
        <p:spPr>
          <a:xfrm>
            <a:off x="440248" y="36003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CAST Distribution</a:t>
            </a:r>
          </a:p>
        </p:txBody>
      </p:sp>
      <p:sp>
        <p:nvSpPr>
          <p:cNvPr id="20" name="TextBox 19"/>
          <p:cNvSpPr txBox="1"/>
          <p:nvPr/>
        </p:nvSpPr>
        <p:spPr>
          <a:xfrm>
            <a:off x="2126296" y="3960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21" name="TextBox 20"/>
          <p:cNvSpPr txBox="1"/>
          <p:nvPr/>
        </p:nvSpPr>
        <p:spPr>
          <a:xfrm>
            <a:off x="655088" y="3933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26296" y="426542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PAR = distribution id</a:t>
            </a:r>
          </a:p>
        </p:txBody>
      </p:sp>
      <p:sp>
        <p:nvSpPr>
          <p:cNvPr id="23" name="TextBox 22"/>
          <p:cNvSpPr txBox="1"/>
          <p:nvPr/>
        </p:nvSpPr>
        <p:spPr>
          <a:xfrm>
            <a:off x="1074625" y="422108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3966807684"/>
              </p:ext>
            </p:extLst>
          </p:nvPr>
        </p:nvGraphicFramePr>
        <p:xfrm>
          <a:off x="1547664" y="4869160"/>
          <a:ext cx="6938607"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8" name="TextBox 27"/>
          <p:cNvSpPr txBox="1"/>
          <p:nvPr/>
        </p:nvSpPr>
        <p:spPr>
          <a:xfrm>
            <a:off x="5364088" y="3829984"/>
            <a:ext cx="3096344"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PAR = 65501 by default, </a:t>
            </a:r>
            <a:r>
              <a:rPr lang="en-GB" sz="1200" dirty="0" err="1"/>
              <a:t>Cyclomatic</a:t>
            </a:r>
            <a:r>
              <a:rPr lang="en-GB" sz="120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1547664" y="4615247"/>
            <a:ext cx="6991830" cy="2308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1072716" y="4581128"/>
            <a:ext cx="559769" cy="2616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050" dirty="0"/>
              <a:t>Note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5940152" y="980367"/>
            <a:ext cx="222386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5332119" y="956369"/>
            <a:ext cx="608033" cy="253916"/>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1050" dirty="0"/>
              <a:t>Note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494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Tables [22]</a:t>
            </a:r>
          </a:p>
        </p:txBody>
      </p:sp>
      <p:sp>
        <p:nvSpPr>
          <p:cNvPr id="12" name="Rounded Rectangle 11"/>
          <p:cNvSpPr/>
          <p:nvPr/>
        </p:nvSpPr>
        <p:spPr>
          <a:xfrm>
            <a:off x="493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7544" y="1008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High and Very High Complexity</a:t>
            </a:r>
          </a:p>
        </p:txBody>
      </p:sp>
      <p:sp>
        <p:nvSpPr>
          <p:cNvPr id="14" name="TextBox 13"/>
          <p:cNvSpPr txBox="1"/>
          <p:nvPr/>
        </p:nvSpPr>
        <p:spPr>
          <a:xfrm>
            <a:off x="2154776" y="14537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CAST_HIGH_COMPLEXITY</a:t>
            </a:r>
          </a:p>
        </p:txBody>
      </p:sp>
      <p:sp>
        <p:nvSpPr>
          <p:cNvPr id="15" name="TextBox 14"/>
          <p:cNvSpPr txBox="1"/>
          <p:nvPr/>
        </p:nvSpPr>
        <p:spPr>
          <a:xfrm>
            <a:off x="683568" y="144007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61946" y="17765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9214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36181563"/>
              </p:ext>
            </p:extLst>
          </p:nvPr>
        </p:nvGraphicFramePr>
        <p:xfrm>
          <a:off x="1547664" y="2471172"/>
          <a:ext cx="6272952" cy="5257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9" name="TextBox 18"/>
          <p:cNvSpPr txBox="1"/>
          <p:nvPr/>
        </p:nvSpPr>
        <p:spPr>
          <a:xfrm>
            <a:off x="440248" y="380268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High and Very High Distribution</a:t>
            </a:r>
          </a:p>
        </p:txBody>
      </p:sp>
      <p:sp>
        <p:nvSpPr>
          <p:cNvPr id="20" name="TextBox 19"/>
          <p:cNvSpPr txBox="1"/>
          <p:nvPr/>
        </p:nvSpPr>
        <p:spPr>
          <a:xfrm>
            <a:off x="2117930" y="42173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CAST_HIGH_DISTRIBUTION</a:t>
            </a:r>
          </a:p>
        </p:txBody>
      </p:sp>
      <p:sp>
        <p:nvSpPr>
          <p:cNvPr id="21" name="TextBox 20"/>
          <p:cNvSpPr txBox="1"/>
          <p:nvPr/>
        </p:nvSpPr>
        <p:spPr>
          <a:xfrm>
            <a:off x="646722" y="41900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31578" y="4570359"/>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66259" y="455331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927898386"/>
              </p:ext>
            </p:extLst>
          </p:nvPr>
        </p:nvGraphicFramePr>
        <p:xfrm>
          <a:off x="1631703" y="5351492"/>
          <a:ext cx="6252666"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8" name="TextBox 27"/>
          <p:cNvSpPr txBox="1"/>
          <p:nvPr/>
        </p:nvSpPr>
        <p:spPr>
          <a:xfrm>
            <a:off x="5652120" y="3903439"/>
            <a:ext cx="2880320"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PAR = 65501 by default, </a:t>
            </a:r>
            <a:r>
              <a:rPr lang="en-GB" sz="1200" dirty="0" err="1"/>
              <a:t>Cyclomatic</a:t>
            </a:r>
            <a:r>
              <a:rPr lang="en-GB" sz="120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1547664" y="4924765"/>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899592" y="4890646"/>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6236568" y="1763524"/>
            <a:ext cx="222386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5628535" y="1739526"/>
            <a:ext cx="608033" cy="253916"/>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1050" dirty="0"/>
              <a:t>Note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sp>
        <p:nvSpPr>
          <p:cNvPr id="5" name="Rounded Rectangle 4"/>
          <p:cNvSpPr/>
          <p:nvPr/>
        </p:nvSpPr>
        <p:spPr>
          <a:xfrm>
            <a:off x="493200" y="980728"/>
            <a:ext cx="8157600" cy="5400600"/>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89240" y="980728"/>
            <a:ext cx="850324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Health Factor Score by Modules &amp; Evolution on Previous version</a:t>
            </a:r>
          </a:p>
        </p:txBody>
      </p:sp>
      <p:sp>
        <p:nvSpPr>
          <p:cNvPr id="7" name="TextBox 6"/>
          <p:cNvSpPr txBox="1"/>
          <p:nvPr/>
        </p:nvSpPr>
        <p:spPr>
          <a:xfrm>
            <a:off x="2096746" y="142642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HF_BY_MODULE</a:t>
            </a:r>
          </a:p>
        </p:txBody>
      </p:sp>
      <p:sp>
        <p:nvSpPr>
          <p:cNvPr id="8" name="TextBox 7"/>
          <p:cNvSpPr txBox="1"/>
          <p:nvPr/>
        </p:nvSpPr>
        <p:spPr>
          <a:xfrm>
            <a:off x="625538"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077242" y="1807000"/>
            <a:ext cx="6696839"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HEADER=SHORT (by default HEADER=SHORT)</a:t>
            </a:r>
          </a:p>
          <a:p>
            <a:r>
              <a:rPr lang="en-US" dirty="0"/>
              <a:t>Indicates that short headers will be shown, obviously long headers will be shown</a:t>
            </a:r>
          </a:p>
        </p:txBody>
      </p:sp>
      <p:sp>
        <p:nvSpPr>
          <p:cNvPr id="10" name="TextBox 9"/>
          <p:cNvSpPr txBox="1"/>
          <p:nvPr/>
        </p:nvSpPr>
        <p:spPr>
          <a:xfrm>
            <a:off x="104507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4076981443"/>
              </p:ext>
            </p:extLst>
          </p:nvPr>
        </p:nvGraphicFramePr>
        <p:xfrm>
          <a:off x="1045072" y="2664208"/>
          <a:ext cx="7127330" cy="331241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08720"/>
            <a:ext cx="8157600" cy="2801836"/>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0304"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Modules</a:t>
            </a:r>
          </a:p>
        </p:txBody>
      </p:sp>
      <p:sp>
        <p:nvSpPr>
          <p:cNvPr id="14" name="TextBox 13"/>
          <p:cNvSpPr txBox="1"/>
          <p:nvPr/>
        </p:nvSpPr>
        <p:spPr>
          <a:xfrm>
            <a:off x="2139944" y="12824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MODULE_LIST</a:t>
            </a:r>
          </a:p>
        </p:txBody>
      </p:sp>
      <p:sp>
        <p:nvSpPr>
          <p:cNvPr id="15" name="TextBox 14"/>
          <p:cNvSpPr txBox="1"/>
          <p:nvPr/>
        </p:nvSpPr>
        <p:spPr>
          <a:xfrm>
            <a:off x="655088" y="126876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6296" y="161941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HEADER=SHORT </a:t>
            </a:r>
            <a:r>
              <a:rPr lang="en-US" dirty="0"/>
              <a:t>(by default HEADER=SHORT)</a:t>
            </a:r>
          </a:p>
          <a:p>
            <a:r>
              <a:rPr lang="en-US" dirty="0"/>
              <a:t>Indicates that short headers will be shown, obviously long headers will be shown</a:t>
            </a:r>
          </a:p>
        </p:txBody>
      </p:sp>
      <p:sp>
        <p:nvSpPr>
          <p:cNvPr id="17" name="TextBox 16"/>
          <p:cNvSpPr txBox="1"/>
          <p:nvPr/>
        </p:nvSpPr>
        <p:spPr>
          <a:xfrm>
            <a:off x="1074625" y="158873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sp>
        <p:nvSpPr>
          <p:cNvPr id="12" name="Rounded Rectangle 11"/>
          <p:cNvSpPr/>
          <p:nvPr/>
        </p:nvSpPr>
        <p:spPr>
          <a:xfrm>
            <a:off x="467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8" name="TextBox 17"/>
          <p:cNvSpPr txBox="1"/>
          <p:nvPr/>
        </p:nvSpPr>
        <p:spPr>
          <a:xfrm>
            <a:off x="395536" y="393305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Total Quality index Grade &amp; Evolution</a:t>
            </a:r>
          </a:p>
        </p:txBody>
      </p:sp>
      <p:sp>
        <p:nvSpPr>
          <p:cNvPr id="19" name="TextBox 18"/>
          <p:cNvSpPr txBox="1"/>
          <p:nvPr/>
        </p:nvSpPr>
        <p:spPr>
          <a:xfrm>
            <a:off x="2208184" y="43476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a:t>
            </a:r>
          </a:p>
        </p:txBody>
      </p:sp>
      <p:sp>
        <p:nvSpPr>
          <p:cNvPr id="20" name="TextBox 19"/>
          <p:cNvSpPr txBox="1"/>
          <p:nvPr/>
        </p:nvSpPr>
        <p:spPr>
          <a:xfrm>
            <a:off x="641440" y="433404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22" name="Table 17" descr="TABLE;TQI"/>
          <p:cNvGraphicFramePr>
            <a:graphicFrameLocks noGrp="1"/>
          </p:cNvGraphicFramePr>
          <p:nvPr>
            <p:extLst>
              <p:ext uri="{D42A27DB-BD31-4B8C-83A1-F6EECF244321}">
                <p14:modId xmlns:p14="http://schemas.microsoft.com/office/powerpoint/2010/main" val="1655776391"/>
              </p:ext>
            </p:extLst>
          </p:nvPr>
        </p:nvGraphicFramePr>
        <p:xfrm>
          <a:off x="3051858" y="5157192"/>
          <a:ext cx="3248334" cy="37680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5" name="TextBox 24"/>
          <p:cNvSpPr txBox="1"/>
          <p:nvPr/>
        </p:nvSpPr>
        <p:spPr>
          <a:xfrm>
            <a:off x="2234650" y="467142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6" name="TextBox 25"/>
          <p:cNvSpPr txBox="1"/>
          <p:nvPr/>
        </p:nvSpPr>
        <p:spPr>
          <a:xfrm>
            <a:off x="1064849" y="468507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7" descr="TABLE;MODULE_LIST"/>
          <p:cNvGraphicFramePr>
            <a:graphicFrameLocks noGrp="1"/>
          </p:cNvGraphicFramePr>
          <p:nvPr>
            <p:extLst>
              <p:ext uri="{D42A27DB-BD31-4B8C-83A1-F6EECF244321}">
                <p14:modId xmlns:p14="http://schemas.microsoft.com/office/powerpoint/2010/main" val="3153142805"/>
              </p:ext>
            </p:extLst>
          </p:nvPr>
        </p:nvGraphicFramePr>
        <p:xfrm>
          <a:off x="3131840" y="2564904"/>
          <a:ext cx="3312368" cy="36804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216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Total Quality Index by Module &amp; Evolution</a:t>
            </a:r>
          </a:p>
        </p:txBody>
      </p:sp>
      <p:sp>
        <p:nvSpPr>
          <p:cNvPr id="14" name="TextBox 13"/>
          <p:cNvSpPr txBox="1"/>
          <p:nvPr/>
        </p:nvSpPr>
        <p:spPr>
          <a:xfrm>
            <a:off x="2076472" y="1440072"/>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TQI_BY_MODULE</a:t>
            </a:r>
          </a:p>
          <a:p>
            <a:endParaRPr lang="fr-FR" sz="1800" dirty="0"/>
          </a:p>
        </p:txBody>
      </p:sp>
      <p:sp>
        <p:nvSpPr>
          <p:cNvPr id="15" name="TextBox 14"/>
          <p:cNvSpPr txBox="1"/>
          <p:nvPr/>
        </p:nvSpPr>
        <p:spPr>
          <a:xfrm>
            <a:off x="605264" y="14264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76472" y="184685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HEADER=SHORT (by default HEADER=SHORT)</a:t>
            </a:r>
          </a:p>
          <a:p>
            <a:r>
              <a:rPr lang="en-US" dirty="0"/>
              <a:t>Indicates that short headers will be shown, obviously long headers will be shown</a:t>
            </a:r>
          </a:p>
        </p:txBody>
      </p:sp>
      <p:sp>
        <p:nvSpPr>
          <p:cNvPr id="17" name="TextBox 16"/>
          <p:cNvSpPr txBox="1"/>
          <p:nvPr/>
        </p:nvSpPr>
        <p:spPr>
          <a:xfrm>
            <a:off x="1024801" y="18161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171577144"/>
              </p:ext>
            </p:extLst>
          </p:nvPr>
        </p:nvGraphicFramePr>
        <p:xfrm>
          <a:off x="1619672" y="3181912"/>
          <a:ext cx="5786295" cy="134641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35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Technology distribution by Module</a:t>
            </a:r>
          </a:p>
        </p:txBody>
      </p:sp>
      <p:sp>
        <p:nvSpPr>
          <p:cNvPr id="14" name="TextBox 13"/>
          <p:cNvSpPr txBox="1"/>
          <p:nvPr/>
        </p:nvSpPr>
        <p:spPr>
          <a:xfrm>
            <a:off x="2127810" y="152572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TECHNO_LOC_BY_MODULE</a:t>
            </a:r>
          </a:p>
        </p:txBody>
      </p:sp>
      <p:sp>
        <p:nvSpPr>
          <p:cNvPr id="15" name="TextBox 14"/>
          <p:cNvSpPr txBox="1"/>
          <p:nvPr/>
        </p:nvSpPr>
        <p:spPr>
          <a:xfrm>
            <a:off x="574714" y="151208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1485164132"/>
              </p:ext>
            </p:extLst>
          </p:nvPr>
        </p:nvGraphicFramePr>
        <p:xfrm>
          <a:off x="1089960" y="2564904"/>
          <a:ext cx="6794408" cy="1690729"/>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
        <p:nvSpPr>
          <p:cNvPr id="11" name="TextBox 10"/>
          <p:cNvSpPr txBox="1"/>
          <p:nvPr/>
        </p:nvSpPr>
        <p:spPr>
          <a:xfrm>
            <a:off x="2180058" y="187965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10257" y="189330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8038427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1248"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Statistics about Artifacts – CAST Complexity &amp; Violations</a:t>
            </a:r>
          </a:p>
        </p:txBody>
      </p:sp>
      <p:sp>
        <p:nvSpPr>
          <p:cNvPr id="14" name="TextBox 13"/>
          <p:cNvSpPr txBox="1"/>
          <p:nvPr/>
        </p:nvSpPr>
        <p:spPr>
          <a:xfrm>
            <a:off x="2263960" y="14978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CAST_COMPLEXITY_WITH_VIOL</a:t>
            </a:r>
          </a:p>
        </p:txBody>
      </p:sp>
      <p:sp>
        <p:nvSpPr>
          <p:cNvPr id="15" name="TextBox 14"/>
          <p:cNvSpPr txBox="1"/>
          <p:nvPr/>
        </p:nvSpPr>
        <p:spPr>
          <a:xfrm>
            <a:off x="683568" y="14705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892540147"/>
              </p:ext>
            </p:extLst>
          </p:nvPr>
        </p:nvGraphicFramePr>
        <p:xfrm>
          <a:off x="2172649" y="2924944"/>
          <a:ext cx="4199551" cy="1474705"/>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
        <p:nvSpPr>
          <p:cNvPr id="11" name="TextBox 10"/>
          <p:cNvSpPr txBox="1"/>
          <p:nvPr/>
        </p:nvSpPr>
        <p:spPr>
          <a:xfrm>
            <a:off x="2261946" y="183871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92145" y="185236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1547664" y="2455007"/>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899592" y="2420888"/>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4684960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Critical Violations by Module</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CRITICAL_VIOL_BY_MODULE</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(by default HEADER=SHORT)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2687766953"/>
              </p:ext>
            </p:extLst>
          </p:nvPr>
        </p:nvGraphicFramePr>
        <p:xfrm>
          <a:off x="1048969" y="2393966"/>
          <a:ext cx="6809747" cy="371551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r>
              <a:rPr lang="fr-FR" dirty="0"/>
              <a:t>Now you can select a Shape and edit the alternative text property value</a:t>
            </a:r>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33688"/>
            <a:ext cx="8305088"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to objectives </a:t>
            </a:r>
          </a:p>
        </p:txBody>
      </p:sp>
      <p:sp>
        <p:nvSpPr>
          <p:cNvPr id="14" name="TextBox 13"/>
          <p:cNvSpPr txBox="1"/>
          <p:nvPr/>
        </p:nvSpPr>
        <p:spPr>
          <a:xfrm>
            <a:off x="2100640" y="13544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COMPLIANCE_TO_OBJ_TABLE</a:t>
            </a:r>
          </a:p>
        </p:txBody>
      </p:sp>
      <p:sp>
        <p:nvSpPr>
          <p:cNvPr id="15" name="TextBox 14"/>
          <p:cNvSpPr txBox="1"/>
          <p:nvPr/>
        </p:nvSpPr>
        <p:spPr>
          <a:xfrm>
            <a:off x="629432" y="13544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76343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HEADER=SHORT (by default HEADER=SHORT)</a:t>
            </a:r>
          </a:p>
        </p:txBody>
      </p:sp>
      <p:sp>
        <p:nvSpPr>
          <p:cNvPr id="17" name="TextBox 16"/>
          <p:cNvSpPr txBox="1"/>
          <p:nvPr/>
        </p:nvSpPr>
        <p:spPr>
          <a:xfrm>
            <a:off x="1048969" y="171909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3684877365"/>
              </p:ext>
            </p:extLst>
          </p:nvPr>
        </p:nvGraphicFramePr>
        <p:xfrm>
          <a:off x="1434867" y="2780928"/>
          <a:ext cx="6497751" cy="62929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
        <p:nvSpPr>
          <p:cNvPr id="3" name="TextBox 2"/>
          <p:cNvSpPr txBox="1"/>
          <p:nvPr/>
        </p:nvSpPr>
        <p:spPr>
          <a:xfrm>
            <a:off x="755576" y="4005064"/>
            <a:ext cx="7200800" cy="160813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This component works only if current snapshot and previous snapshot selected are continuous snapshots</a:t>
            </a:r>
          </a:p>
          <a:p>
            <a:r>
              <a:rPr lang="en-US" dirty="0"/>
              <a:t>Objectives corresponds to the number of critical rules in the current snapshot</a:t>
            </a:r>
          </a:p>
          <a:p>
            <a:r>
              <a:rPr lang="en-US" dirty="0"/>
              <a:t>Achievement corresponds to the number of critical rules with no violation for each critical rule</a:t>
            </a:r>
          </a:p>
          <a:p>
            <a:endParaRPr lang="en-US" dirty="0"/>
          </a:p>
        </p:txBody>
      </p:sp>
    </p:spTree>
    <p:extLst>
      <p:ext uri="{BB962C8B-B14F-4D97-AF65-F5344CB8AC3E}">
        <p14:creationId xmlns:p14="http://schemas.microsoft.com/office/powerpoint/2010/main" val="14140802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765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Technical debt Information</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TECHNICAL_DEBT</a:t>
            </a:r>
          </a:p>
        </p:txBody>
      </p:sp>
      <p:sp>
        <p:nvSpPr>
          <p:cNvPr id="15" name="TextBox 14"/>
          <p:cNvSpPr txBox="1"/>
          <p:nvPr/>
        </p:nvSpPr>
        <p:spPr>
          <a:xfrm>
            <a:off x="646722"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78759"/>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(by default HEADER=SHORT)</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TECHNICAL_DEBT;"/>
          <p:cNvGraphicFramePr>
            <a:graphicFrameLocks noGrp="1"/>
          </p:cNvGraphicFramePr>
          <p:nvPr>
            <p:extLst>
              <p:ext uri="{D42A27DB-BD31-4B8C-83A1-F6EECF244321}">
                <p14:modId xmlns:p14="http://schemas.microsoft.com/office/powerpoint/2010/main" val="389893715"/>
              </p:ext>
            </p:extLst>
          </p:nvPr>
        </p:nvGraphicFramePr>
        <p:xfrm>
          <a:off x="1755322" y="2492898"/>
          <a:ext cx="5616624" cy="1154297"/>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1" name="TextBox 10"/>
          <p:cNvSpPr txBox="1"/>
          <p:nvPr/>
        </p:nvSpPr>
        <p:spPr>
          <a:xfrm>
            <a:off x="683568" y="4182179"/>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current snapshot and previous snapshot selected are not continuous snapshots, results will be the sum of Technical Debt added and Technical Debt removed</a:t>
            </a:r>
          </a:p>
        </p:txBody>
      </p:sp>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all versions</a:t>
            </a:r>
          </a:p>
        </p:txBody>
      </p:sp>
      <p:sp>
        <p:nvSpPr>
          <p:cNvPr id="36" name="TextBox 35"/>
          <p:cNvSpPr txBox="1"/>
          <p:nvPr/>
        </p:nvSpPr>
        <p:spPr>
          <a:xfrm>
            <a:off x="2051720"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LIST_OF_ALL_VERSIONS</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IST_OF_ALL_VERSIONS"/>
          <p:cNvGraphicFramePr>
            <a:graphicFrameLocks noGrp="1"/>
          </p:cNvGraphicFramePr>
          <p:nvPr>
            <p:extLst/>
          </p:nvPr>
        </p:nvGraphicFramePr>
        <p:xfrm>
          <a:off x="3527884" y="2222280"/>
          <a:ext cx="2268252" cy="86218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Critical Violations by Application</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CRITICAL_VIOL_BY_APPLICATION</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(by default HEADER=SHORT)</a:t>
            </a:r>
          </a:p>
          <a:p>
            <a:r>
              <a:rPr lang="fr-FR" sz="1800" b="1" dirty="0"/>
              <a:t>SHOW_PREVIOUS=1</a:t>
            </a:r>
            <a:r>
              <a:rPr lang="fr-FR" sz="1800" dirty="0"/>
              <a:t> (by default SHOW_PREVIOUS=0)</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APPLICATION"/>
          <p:cNvGraphicFramePr>
            <a:graphicFrameLocks noGrp="1"/>
          </p:cNvGraphicFramePr>
          <p:nvPr>
            <p:extLst/>
          </p:nvPr>
        </p:nvGraphicFramePr>
        <p:xfrm>
          <a:off x="1048969" y="2564904"/>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Automated Function Points</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IFPUG_FUNCTIONS</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COUNT=N</a:t>
            </a:r>
            <a:r>
              <a:rPr lang="fr-FR" sz="1800" dirty="0"/>
              <a:t> to </a:t>
            </a:r>
            <a:r>
              <a:rPr lang="fr-FR" sz="1800" dirty="0" err="1"/>
              <a:t>limit</a:t>
            </a:r>
            <a:r>
              <a:rPr lang="fr-FR" sz="1800" dirty="0"/>
              <a:t> </a:t>
            </a:r>
            <a:r>
              <a:rPr lang="fr-FR" sz="1800" dirty="0" err="1"/>
              <a:t>number</a:t>
            </a:r>
            <a:r>
              <a:rPr lang="fr-FR" sz="1800" dirty="0"/>
              <a:t> of items </a:t>
            </a:r>
            <a:r>
              <a:rPr lang="fr-FR" sz="1800" dirty="0" err="1"/>
              <a:t>displayed</a:t>
            </a:r>
            <a:r>
              <a:rPr lang="fr-FR" sz="1800" dirty="0"/>
              <a:t> (by default N=5) – </a:t>
            </a:r>
            <a:r>
              <a:rPr lang="fr-FR" sz="1800" dirty="0" err="1"/>
              <a:t>this</a:t>
            </a:r>
            <a:r>
              <a:rPr lang="fr-FR" sz="1800" dirty="0"/>
              <a:t> </a:t>
            </a:r>
            <a:r>
              <a:rPr lang="fr-FR" sz="1800" dirty="0" err="1"/>
              <a:t>list</a:t>
            </a:r>
            <a:r>
              <a:rPr lang="fr-FR" sz="1800" dirty="0"/>
              <a:t> </a:t>
            </a:r>
            <a:r>
              <a:rPr lang="fr-FR" sz="1800" dirty="0" err="1"/>
              <a:t>will</a:t>
            </a:r>
            <a:r>
              <a:rPr lang="fr-FR" sz="1800" dirty="0"/>
              <a:t> </a:t>
            </a:r>
            <a:r>
              <a:rPr lang="fr-FR" sz="1800" dirty="0" err="1"/>
              <a:t>usually</a:t>
            </a:r>
            <a:r>
              <a:rPr lang="fr-FR" sz="1800" dirty="0"/>
              <a:t> </a:t>
            </a:r>
            <a:r>
              <a:rPr lang="fr-FR" sz="1800" dirty="0" err="1"/>
              <a:t>be</a:t>
            </a:r>
            <a:r>
              <a:rPr lang="fr-FR" sz="1800" dirty="0"/>
              <a:t> </a:t>
            </a:r>
            <a:r>
              <a:rPr lang="fr-FR" sz="1800" dirty="0" err="1"/>
              <a:t>quite</a:t>
            </a:r>
            <a:r>
              <a:rPr lang="fr-FR" sz="1800" dirty="0"/>
              <a:t> large and </a:t>
            </a:r>
            <a:r>
              <a:rPr lang="fr-FR" sz="1800" dirty="0" err="1"/>
              <a:t>will</a:t>
            </a:r>
            <a:r>
              <a:rPr lang="fr-FR" sz="1800" dirty="0"/>
              <a:t> </a:t>
            </a:r>
            <a:r>
              <a:rPr lang="fr-FR" sz="1800" dirty="0" err="1"/>
              <a:t>be</a:t>
            </a:r>
            <a:r>
              <a:rPr lang="fr-FR" sz="1800" dirty="0"/>
              <a:t> best </a:t>
            </a:r>
            <a:r>
              <a:rPr lang="fr-FR" sz="1800" dirty="0" err="1"/>
              <a:t>used</a:t>
            </a:r>
            <a:r>
              <a:rPr lang="fr-FR" sz="1800" dirty="0"/>
              <a:t> in Excel reports</a:t>
            </a:r>
          </a:p>
          <a:p>
            <a:r>
              <a:rPr lang="fr-FR" sz="1800" b="1" dirty="0"/>
              <a:t>TYPE=T</a:t>
            </a:r>
            <a:r>
              <a:rPr lang="fr-FR" sz="1800" dirty="0"/>
              <a:t> to </a:t>
            </a:r>
            <a:r>
              <a:rPr lang="fr-FR" sz="1800" dirty="0" err="1"/>
              <a:t>filter</a:t>
            </a:r>
            <a:r>
              <a:rPr lang="fr-FR" sz="1800" dirty="0"/>
              <a:t> </a:t>
            </a:r>
            <a:r>
              <a:rPr lang="fr-FR" sz="1800" dirty="0" err="1"/>
              <a:t>list</a:t>
            </a:r>
            <a:r>
              <a:rPr lang="fr-FR" sz="1800" dirty="0"/>
              <a:t> by </a:t>
            </a:r>
            <a:r>
              <a:rPr lang="fr-FR" sz="1800" dirty="0" err="1"/>
              <a:t>function</a:t>
            </a:r>
            <a:r>
              <a:rPr lang="fr-FR" sz="1800" dirty="0"/>
              <a:t> types. T </a:t>
            </a:r>
            <a:r>
              <a:rPr lang="fr-FR" sz="1800" dirty="0" err="1"/>
              <a:t>may</a:t>
            </a:r>
            <a:r>
              <a:rPr lang="fr-FR" sz="1800" dirty="0"/>
              <a:t> </a:t>
            </a:r>
            <a:r>
              <a:rPr lang="fr-FR" sz="1800" dirty="0" err="1"/>
              <a:t>be</a:t>
            </a:r>
            <a:r>
              <a:rPr lang="fr-FR" sz="1800" dirty="0"/>
              <a:t> ‘TF’ for </a:t>
            </a:r>
            <a:r>
              <a:rPr lang="fr-FR" sz="1800" dirty="0" err="1"/>
              <a:t>transactional</a:t>
            </a:r>
            <a:r>
              <a:rPr lang="fr-FR" sz="1800" dirty="0"/>
              <a:t> </a:t>
            </a:r>
            <a:r>
              <a:rPr lang="fr-FR" sz="1800" dirty="0" err="1"/>
              <a:t>functions</a:t>
            </a:r>
            <a:r>
              <a:rPr lang="fr-FR" sz="1800" dirty="0"/>
              <a:t>, or ‘DF’ for data </a:t>
            </a:r>
            <a:r>
              <a:rPr lang="fr-FR" sz="1800" dirty="0" err="1"/>
              <a:t>functions</a:t>
            </a:r>
            <a:r>
              <a:rPr lang="fr-FR" sz="1800" dirty="0"/>
              <a:t> (by default no </a:t>
            </a:r>
            <a:r>
              <a:rPr lang="fr-FR" sz="1800" dirty="0" err="1"/>
              <a:t>filtering</a:t>
            </a:r>
            <a:r>
              <a:rPr lang="fr-FR" sz="1800" dirty="0"/>
              <a:t> </a:t>
            </a:r>
            <a:r>
              <a:rPr lang="fr-FR" sz="1800" dirty="0" err="1"/>
              <a:t>will</a:t>
            </a:r>
            <a:r>
              <a:rPr lang="fr-FR" sz="1800" dirty="0"/>
              <a:t> </a:t>
            </a:r>
            <a:r>
              <a:rPr lang="fr-FR" sz="1800" dirty="0" err="1"/>
              <a:t>be</a:t>
            </a:r>
            <a:r>
              <a:rPr lang="fr-FR" sz="1800" dirty="0"/>
              <a:t> </a:t>
            </a:r>
            <a:r>
              <a:rPr lang="fr-FR" sz="1800" dirty="0" err="1"/>
              <a:t>applied</a:t>
            </a:r>
            <a:r>
              <a:rPr lang="fr-FR" sz="1800" dirty="0"/>
              <a: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3804822745"/>
              </p:ext>
            </p:extLst>
          </p:nvPr>
        </p:nvGraphicFramePr>
        <p:xfrm>
          <a:off x="755576" y="4325854"/>
          <a:ext cx="7560839" cy="54330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
        <p:nvSpPr>
          <p:cNvPr id="10" name="TextBox 9">
            <a:extLst>
              <a:ext uri="{FF2B5EF4-FFF2-40B4-BE49-F238E27FC236}">
                <a16:creationId xmlns:a16="http://schemas.microsoft.com/office/drawing/2014/main" id="{ACBE7E57-9999-4619-B071-E82DC7BAB299}"/>
              </a:ext>
            </a:extLst>
          </p:cNvPr>
          <p:cNvSpPr txBox="1"/>
          <p:nvPr/>
        </p:nvSpPr>
        <p:spPr>
          <a:xfrm>
            <a:off x="1547664" y="3700629"/>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899592" y="3666510"/>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39552299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Violation Summary per application or modules</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VIOLATION_SUMMARY</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901971066"/>
              </p:ext>
            </p:extLst>
          </p:nvPr>
        </p:nvGraphicFramePr>
        <p:xfrm>
          <a:off x="819218" y="4077072"/>
          <a:ext cx="7488832"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Grade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fr-FR" sz="1050" dirty="0"/>
                        <a:t># Violations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fr-FR" sz="1050" dirty="0" err="1"/>
                        <a:t>Added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fr-FR" sz="1050" dirty="0" err="1"/>
                        <a:t>Removed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Critical</a:t>
                      </a:r>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2.8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4321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2.9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t>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3.0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3.1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TextBox 8"/>
          <p:cNvSpPr txBox="1"/>
          <p:nvPr/>
        </p:nvSpPr>
        <p:spPr>
          <a:xfrm>
            <a:off x="2143714" y="1818690"/>
            <a:ext cx="6524504" cy="212365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MODULES=1|0</a:t>
            </a:r>
            <a:r>
              <a:rPr lang="fr-FR" sz="1200" dirty="0"/>
              <a:t> to display violations for the </a:t>
            </a:r>
            <a:r>
              <a:rPr lang="fr-FR" sz="1200" dirty="0" err="1"/>
              <a:t>whole</a:t>
            </a:r>
            <a:r>
              <a:rPr lang="fr-FR" sz="1200" dirty="0"/>
              <a:t> application (=0 by default) or per modules (=1)</a:t>
            </a:r>
          </a:p>
          <a:p>
            <a:r>
              <a:rPr lang="en-US" sz="1200" b="1" dirty="0"/>
              <a:t>CRITICAL=1|0</a:t>
            </a:r>
            <a:r>
              <a:rPr lang="en-US" sz="1200" dirty="0"/>
              <a:t> to include critical violations (=1 by default) or not (=0)</a:t>
            </a:r>
          </a:p>
          <a:p>
            <a:r>
              <a:rPr lang="en-US" sz="1200" b="1" dirty="0"/>
              <a:t>NONCRITICAL=1|0 </a:t>
            </a:r>
            <a:r>
              <a:rPr lang="en-US" sz="1200" dirty="0"/>
              <a:t>to include the non-critical violations (=1) or not (=0 by default)</a:t>
            </a:r>
          </a:p>
          <a:p>
            <a:r>
              <a:rPr lang="en-US" sz="1200" b="1" dirty="0"/>
              <a:t>GRADE=1|0</a:t>
            </a:r>
            <a:r>
              <a:rPr lang="en-US" sz="1200" dirty="0"/>
              <a:t> to show the “Grade” column (1 by default)</a:t>
            </a:r>
          </a:p>
          <a:p>
            <a:r>
              <a:rPr lang="en-US" sz="1200" b="1" dirty="0"/>
              <a:t>TOTAL=1|0 </a:t>
            </a:r>
            <a:r>
              <a:rPr lang="en-US" sz="1200" dirty="0"/>
              <a:t>to show the “Total Checks” column (1 by default)</a:t>
            </a:r>
          </a:p>
          <a:p>
            <a:r>
              <a:rPr lang="en-US" sz="1200" b="1" dirty="0"/>
              <a:t>FAILED=1|0 </a:t>
            </a:r>
            <a:r>
              <a:rPr lang="en-US" sz="1200" dirty="0"/>
              <a:t>to show the “Failed Checks” column (0 by default)</a:t>
            </a:r>
          </a:p>
          <a:p>
            <a:r>
              <a:rPr lang="en-US" sz="1200" b="1" dirty="0"/>
              <a:t>SUCCESSFUL=1|0 </a:t>
            </a:r>
            <a:r>
              <a:rPr lang="en-US" sz="1200" dirty="0"/>
              <a:t>to show the “Successful Checks” column (0 by default)</a:t>
            </a:r>
          </a:p>
          <a:p>
            <a:r>
              <a:rPr lang="en-US" sz="1200" b="1" dirty="0"/>
              <a:t>ADDEDREMOVED=1|0</a:t>
            </a:r>
            <a:r>
              <a:rPr lang="en-US" sz="1200" dirty="0"/>
              <a:t> to show the “Added” and “Removed” columns (0 by default)</a:t>
            </a:r>
          </a:p>
          <a:p>
            <a:r>
              <a:rPr lang="en-US" sz="1200" b="1" dirty="0"/>
              <a:t>COMPLIANCE=1|0 </a:t>
            </a:r>
            <a:r>
              <a:rPr lang="en-US" sz="1200" dirty="0"/>
              <a:t>to show the “Compliance Ratio” column (0 by default)</a:t>
            </a:r>
          </a:p>
          <a:p>
            <a:r>
              <a:rPr lang="en-US" sz="1200" b="1" dirty="0"/>
              <a:t>COUNT=-1|N </a:t>
            </a:r>
            <a:r>
              <a:rPr lang="en-US" sz="1200" dirty="0"/>
              <a:t>display only N results, or all results if -1 (5 by default)</a:t>
            </a:r>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2052659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violations for a rule</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QUALITY_RULE_VIOLATIONS</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533944896"/>
              </p:ext>
            </p:extLst>
          </p:nvPr>
        </p:nvGraphicFramePr>
        <p:xfrm>
          <a:off x="1187624" y="4506436"/>
          <a:ext cx="6840760"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PRI</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a:t>Status</a:t>
                      </a:r>
                      <a:endParaRPr lang="fr-FR" sz="1050" dirty="0"/>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1,234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t>added</a:t>
                      </a:r>
                      <a:endParaRPr lang="fr-FR" sz="1000" kern="1200" dirty="0"/>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t>123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updated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unchanged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unchanged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TextBox 8"/>
          <p:cNvSpPr txBox="1"/>
          <p:nvPr/>
        </p:nvSpPr>
        <p:spPr>
          <a:xfrm>
            <a:off x="2143714" y="1818690"/>
            <a:ext cx="6524504" cy="18928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dirty="0"/>
              <a:t>- </a:t>
            </a:r>
            <a:r>
              <a:rPr lang="en-GB" sz="1200" b="1" dirty="0"/>
              <a:t>BCID= </a:t>
            </a:r>
            <a:r>
              <a:rPr lang="en-GB" sz="1200" dirty="0"/>
              <a:t>The Id of the business criterion. If this id correspond to efficiency (60014), robustness (60013), or security (60016), the </a:t>
            </a:r>
            <a:r>
              <a:rPr lang="en-GB" sz="1200" dirty="0" err="1"/>
              <a:t>propagatedRiskIndex</a:t>
            </a:r>
            <a:r>
              <a:rPr lang="en-GB" sz="1200" dirty="0"/>
              <a:t> is displayed. By default, BCID = 60013</a:t>
            </a:r>
            <a:br>
              <a:rPr lang="en-GB" sz="1200" dirty="0"/>
            </a:br>
            <a:r>
              <a:rPr lang="en-GB" sz="1200" dirty="0"/>
              <a:t>- </a:t>
            </a:r>
            <a:r>
              <a:rPr lang="en-GB" sz="1200" b="1" dirty="0"/>
              <a:t>ID=</a:t>
            </a:r>
            <a:r>
              <a:rPr lang="en-GB" sz="1200" dirty="0"/>
              <a:t> The Id of the quality rule for which you want to display the list of violations. By default, ID=7788 (Avoid empty </a:t>
            </a:r>
            <a:r>
              <a:rPr lang="en-GB" sz="1200"/>
              <a:t>catch block)</a:t>
            </a:r>
            <a:br>
              <a:rPr lang="en-GB" sz="1200" dirty="0"/>
            </a:br>
            <a:r>
              <a:rPr lang="en-GB" sz="1200" dirty="0"/>
              <a:t>- </a:t>
            </a:r>
            <a:r>
              <a:rPr lang="en-GB" sz="1200" b="1" dirty="0"/>
              <a:t>COUNT=N</a:t>
            </a:r>
            <a:r>
              <a:rPr lang="en-GB" sz="1200" dirty="0"/>
              <a:t> where N indicates the top N number ; default value = 10</a:t>
            </a:r>
            <a:endParaRPr lang="en-US" sz="1200" dirty="0"/>
          </a:p>
          <a:p>
            <a:r>
              <a:rPr lang="en-GB" sz="1200" dirty="0"/>
              <a:t>- </a:t>
            </a:r>
            <a:r>
              <a:rPr lang="en-GB" sz="1200" b="1" dirty="0"/>
              <a:t>NAME=FULL|SHORT</a:t>
            </a:r>
            <a:r>
              <a:rPr lang="en-GB" sz="1200" dirty="0"/>
              <a:t> to display short name or full name of objects (full name by default)</a:t>
            </a:r>
            <a:endParaRPr lang="en-US" sz="1200" dirty="0"/>
          </a:p>
          <a:p>
            <a:r>
              <a:rPr lang="en-GB" sz="1200" dirty="0"/>
              <a:t>- </a:t>
            </a:r>
            <a:r>
              <a:rPr lang="en-GB" sz="1200" b="1" dirty="0"/>
              <a:t>SNAPSHOT=CURRENT|PREVIOUS</a:t>
            </a:r>
            <a:r>
              <a:rPr lang="en-GB" sz="1200" dirty="0"/>
              <a:t> to select from which snapshot we take results; default is Current</a:t>
            </a:r>
            <a:endParaRPr lang="en-US" sz="1200" dirty="0"/>
          </a:p>
          <a:p>
            <a:r>
              <a:rPr lang="en-GB" sz="1200" dirty="0"/>
              <a:t>If there is no previous snapshot, column Status is not displayed</a:t>
            </a:r>
            <a:endParaRPr lang="en-US" sz="1200" dirty="0"/>
          </a:p>
          <a:p>
            <a:endParaRPr lang="en-US" sz="9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 name="Rectangle 3"/>
          <p:cNvSpPr/>
          <p:nvPr/>
        </p:nvSpPr>
        <p:spPr>
          <a:xfrm>
            <a:off x="7158524" y="-51185"/>
            <a:ext cx="1345240"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New</a:t>
            </a:r>
          </a:p>
        </p:txBody>
      </p:sp>
      <p:sp>
        <p:nvSpPr>
          <p:cNvPr id="12" name="TextBox 11">
            <a:extLst>
              <a:ext uri="{FF2B5EF4-FFF2-40B4-BE49-F238E27FC236}">
                <a16:creationId xmlns:a16="http://schemas.microsoft.com/office/drawing/2014/main" id="{4750D274-4F63-4C7D-A8E5-8E17BCFA7CAE}"/>
              </a:ext>
            </a:extLst>
          </p:cNvPr>
          <p:cNvSpPr txBox="1"/>
          <p:nvPr/>
        </p:nvSpPr>
        <p:spPr>
          <a:xfrm>
            <a:off x="1547664" y="3772637"/>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899592" y="3738518"/>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38381779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violations in </a:t>
            </a:r>
            <a:r>
              <a:rPr lang="en-US"/>
              <a:t>action plan</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ACTION_PLAN_VIOLATIONS</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[36]</a:t>
            </a:r>
          </a:p>
        </p:txBody>
      </p:sp>
      <p:sp>
        <p:nvSpPr>
          <p:cNvPr id="9" name="TextBox 8"/>
          <p:cNvSpPr txBox="1"/>
          <p:nvPr/>
        </p:nvSpPr>
        <p:spPr>
          <a:xfrm>
            <a:off x="2143714" y="1818690"/>
            <a:ext cx="6524504"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dirty="0"/>
              <a:t>- </a:t>
            </a:r>
            <a:r>
              <a:rPr lang="en-GB" sz="1200" b="1" dirty="0"/>
              <a:t>COUNT=N|ALL</a:t>
            </a:r>
            <a:r>
              <a:rPr lang="en-GB" sz="1200" dirty="0"/>
              <a:t> where N indicates the top N number ; default value = 10 (ALL for all violations)</a:t>
            </a:r>
            <a:endParaRPr lang="en-US" sz="1200" dirty="0"/>
          </a:p>
          <a:p>
            <a:r>
              <a:rPr lang="en-GB" sz="1200" dirty="0"/>
              <a:t>- </a:t>
            </a:r>
            <a:r>
              <a:rPr lang="en-GB" sz="1200" b="1" dirty="0"/>
              <a:t>NAME=FULL|SHORT</a:t>
            </a:r>
            <a:r>
              <a:rPr lang="en-GB" sz="1200" dirty="0"/>
              <a:t> to display short name or full name of objects (full name by default)</a:t>
            </a:r>
            <a:endParaRPr lang="en-US" sz="1200" dirty="0"/>
          </a:p>
          <a:p>
            <a:r>
              <a:rPr lang="en-GB" sz="1200" dirty="0"/>
              <a:t>- </a:t>
            </a:r>
            <a:r>
              <a:rPr lang="en-GB" sz="1200" b="1" dirty="0"/>
              <a:t>FILTER=ADDED|SOLVED|PENDING|ALL</a:t>
            </a:r>
            <a:r>
              <a:rPr lang="en-GB" sz="1200" dirty="0"/>
              <a:t> to filter the list by the remedial action status; default is ALL</a:t>
            </a:r>
            <a:endParaRPr lang="en-US" sz="9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 name="Rectangle 3"/>
          <p:cNvSpPr/>
          <p:nvPr/>
        </p:nvSpPr>
        <p:spPr>
          <a:xfrm>
            <a:off x="7158524" y="-51185"/>
            <a:ext cx="1345240"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New</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57281147"/>
              </p:ext>
            </p:extLst>
          </p:nvPr>
        </p:nvGraphicFramePr>
        <p:xfrm>
          <a:off x="827584" y="3980032"/>
          <a:ext cx="7488832" cy="10515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Rule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Artefact two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6" name="TextBox 15">
            <a:extLst>
              <a:ext uri="{FF2B5EF4-FFF2-40B4-BE49-F238E27FC236}">
                <a16:creationId xmlns:a16="http://schemas.microsoft.com/office/drawing/2014/main" id="{87D9D11F-85A9-4326-B787-2DA683DFA1C9}"/>
              </a:ext>
            </a:extLst>
          </p:cNvPr>
          <p:cNvSpPr txBox="1"/>
          <p:nvPr/>
        </p:nvSpPr>
        <p:spPr>
          <a:xfrm>
            <a:off x="1547664" y="3247095"/>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899592" y="3212976"/>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40282427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violations for health factor</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VIOLATIONS_LIST</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[37]</a:t>
            </a:r>
          </a:p>
        </p:txBody>
      </p:sp>
      <p:sp>
        <p:nvSpPr>
          <p:cNvPr id="9" name="TextBox 8"/>
          <p:cNvSpPr txBox="1"/>
          <p:nvPr/>
        </p:nvSpPr>
        <p:spPr>
          <a:xfrm>
            <a:off x="2143714" y="1818690"/>
            <a:ext cx="6524504" cy="230832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dirty="0"/>
              <a:t>-   </a:t>
            </a:r>
            <a:r>
              <a:rPr lang="en-GB" sz="1200" b="1" dirty="0"/>
              <a:t>BCID= </a:t>
            </a:r>
            <a:r>
              <a:rPr lang="en-GB" sz="1200" dirty="0"/>
              <a:t>list of ids of business criterion separated by | : </a:t>
            </a:r>
            <a:r>
              <a:rPr lang="en-GB" sz="1200" b="1" dirty="0"/>
              <a:t>60011|60012|60013|60014|60016|60017</a:t>
            </a:r>
            <a:r>
              <a:rPr lang="en-GB" sz="1200" dirty="0"/>
              <a:t> one or several ; default value = 60016 (Security)</a:t>
            </a:r>
            <a:endParaRPr lang="en-US" sz="1200" dirty="0"/>
          </a:p>
          <a:p>
            <a:r>
              <a:rPr lang="en-GB" sz="1200" dirty="0"/>
              <a:t>-   </a:t>
            </a:r>
            <a:r>
              <a:rPr lang="en-GB" sz="1200" b="1" dirty="0"/>
              <a:t>COUNT=N|ALL</a:t>
            </a:r>
            <a:r>
              <a:rPr lang="en-GB" sz="1200" dirty="0"/>
              <a:t> where N indicates the top N number ; default value = 10 (ALL for all violations)</a:t>
            </a:r>
            <a:endParaRPr lang="en-US" sz="1200" dirty="0"/>
          </a:p>
          <a:p>
            <a:r>
              <a:rPr lang="en-GB" sz="1200" dirty="0"/>
              <a:t>-   </a:t>
            </a:r>
            <a:r>
              <a:rPr lang="en-GB" sz="1200" b="1" dirty="0"/>
              <a:t>NAME=FULL|SHORT</a:t>
            </a:r>
            <a:r>
              <a:rPr lang="en-GB" sz="1200" dirty="0"/>
              <a:t> to display short name or full name of objects (full name by default)</a:t>
            </a:r>
            <a:endParaRPr lang="en-US" sz="1200" dirty="0"/>
          </a:p>
          <a:p>
            <a:pPr marL="171450" indent="-171450">
              <a:buFontTx/>
              <a:buChar char="-"/>
            </a:pPr>
            <a:r>
              <a:rPr lang="en-GB" sz="1200" b="1" dirty="0"/>
              <a:t>FILTER=ADDED|UNCHANGED|UPDATED|ALL</a:t>
            </a:r>
            <a:r>
              <a:rPr lang="en-GB" sz="1200" dirty="0"/>
              <a:t> to filter the list by the violation status; default is ALL</a:t>
            </a:r>
          </a:p>
          <a:p>
            <a:pPr marL="171450" indent="-171450">
              <a:buFontTx/>
              <a:buChar char="-"/>
            </a:pPr>
            <a:r>
              <a:rPr lang="en-US" sz="1200" b="1" dirty="0"/>
              <a:t>VIOLATIONS=CRITICAL|ALL </a:t>
            </a:r>
            <a:r>
              <a:rPr lang="en-US" sz="1200" dirty="0"/>
              <a:t>by default, only CRITICAL violations are listed</a:t>
            </a:r>
            <a:endParaRPr lang="en-GB" sz="1200" dirty="0"/>
          </a:p>
          <a:p>
            <a:pPr marL="171450" indent="-171450">
              <a:buFontTx/>
              <a:buChar char="-"/>
            </a:pPr>
            <a:r>
              <a:rPr lang="en-US" sz="1200" b="1" dirty="0"/>
              <a:t>MODULE=</a:t>
            </a:r>
            <a:r>
              <a:rPr lang="en-US" sz="1200" b="1" dirty="0" err="1"/>
              <a:t>ModuleName</a:t>
            </a:r>
            <a:r>
              <a:rPr lang="en-US" sz="1200" dirty="0"/>
              <a:t>, parameter used to restrict the list for one module, by default violation are listed for the application</a:t>
            </a:r>
          </a:p>
          <a:p>
            <a:pPr marL="171450" indent="-171450">
              <a:buFontTx/>
              <a:buChar char="-"/>
            </a:pPr>
            <a:r>
              <a:rPr lang="en-US" sz="1200" b="1" dirty="0"/>
              <a:t>TECHNOLOGIES=techno1|techno2</a:t>
            </a:r>
            <a:r>
              <a:rPr lang="en-US" sz="1200" dirty="0"/>
              <a:t>, parameter used to restrict the list of violations, by default all technologies</a:t>
            </a:r>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 name="Rectangle 3"/>
          <p:cNvSpPr/>
          <p:nvPr/>
        </p:nvSpPr>
        <p:spPr>
          <a:xfrm>
            <a:off x="7158524" y="-51185"/>
            <a:ext cx="1345240"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New</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997135954"/>
              </p:ext>
            </p:extLst>
          </p:nvPr>
        </p:nvGraphicFramePr>
        <p:xfrm>
          <a:off x="543660" y="4879548"/>
          <a:ext cx="7964210" cy="78170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l">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Name</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Status</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n/a</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1</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Updated</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2</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unchanged</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B612763E-F360-4DC8-9971-93D9C02EB45D}"/>
              </a:ext>
            </a:extLst>
          </p:cNvPr>
          <p:cNvSpPr txBox="1"/>
          <p:nvPr/>
        </p:nvSpPr>
        <p:spPr>
          <a:xfrm>
            <a:off x="1547664" y="4276693"/>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899592" y="4242574"/>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5562087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Id indicator</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ID_NAME_INDICATOR_MAPPING</a:t>
            </a:r>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a:t>
            </a:r>
          </a:p>
        </p:txBody>
      </p:sp>
      <p:sp>
        <p:nvSpPr>
          <p:cNvPr id="10" name="TextBox 9"/>
          <p:cNvSpPr txBox="1"/>
          <p:nvPr/>
        </p:nvSpPr>
        <p:spPr>
          <a:xfrm>
            <a:off x="827584" y="5013176"/>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This component is used to get updated id for quality rules if you need to configure another component.</a:t>
            </a:r>
          </a:p>
          <a:p>
            <a:r>
              <a:rPr lang="en-US" dirty="0"/>
              <a:t>To get list of ids by default, see next slide</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1484674967"/>
              </p:ext>
            </p:extLst>
          </p:nvPr>
        </p:nvGraphicFramePr>
        <p:xfrm>
          <a:off x="1515634" y="2046352"/>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a:t>Id</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a:xfrm>
            <a:off x="325438" y="907126"/>
            <a:ext cx="8504237" cy="769441"/>
          </a:xfrm>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a:t>Text</a:t>
            </a:r>
            <a:r>
              <a:rPr lang="fr-FR" dirty="0"/>
              <a:t>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[1]</a:t>
            </a:r>
          </a:p>
        </p:txBody>
      </p:sp>
      <p:sp>
        <p:nvSpPr>
          <p:cNvPr id="78" name="Content Placeholder 77"/>
          <p:cNvSpPr>
            <a:spLocks noGrp="1"/>
          </p:cNvSpPr>
          <p:nvPr>
            <p:ph type="body" sz="quarter" idx="11"/>
          </p:nvPr>
        </p:nvSpPr>
        <p:spPr>
          <a:xfrm>
            <a:off x="325438" y="907126"/>
            <a:ext cx="8504237" cy="1626086"/>
          </a:xfrm>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Tree>
  </p:cSld>
  <p:clrMapOvr>
    <a:masterClrMapping/>
  </p:clrMapOvr>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16417</TotalTime>
  <Words>6394</Words>
  <Application>Microsoft Office PowerPoint</Application>
  <PresentationFormat>On-screen Show (4:3)</PresentationFormat>
  <Paragraphs>1952</Paragraphs>
  <Slides>69</Slides>
  <Notes>1</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69</vt:i4>
      </vt:variant>
    </vt:vector>
  </HeadingPairs>
  <TitlesOfParts>
    <vt:vector size="86"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PowerPoint Templates</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PowerPoint Templates</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857</cp:revision>
  <dcterms:created xsi:type="dcterms:W3CDTF">2013-01-22T15:43:13Z</dcterms:created>
  <dcterms:modified xsi:type="dcterms:W3CDTF">2018-02-08T07:19:51Z</dcterms:modified>
</cp:coreProperties>
</file>