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notesMasterIdLst>
    <p:notesMasterId r:id="rId30"/>
  </p:notesMasterIdLst>
  <p:sldIdLst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321" r:id="rId16"/>
    <p:sldId id="324" r:id="rId17"/>
    <p:sldId id="334" r:id="rId18"/>
    <p:sldId id="295" r:id="rId19"/>
    <p:sldId id="276" r:id="rId20"/>
    <p:sldId id="279" r:id="rId21"/>
    <p:sldId id="331" r:id="rId22"/>
    <p:sldId id="297" r:id="rId23"/>
    <p:sldId id="294" r:id="rId24"/>
    <p:sldId id="280" r:id="rId25"/>
    <p:sldId id="332" r:id="rId26"/>
    <p:sldId id="303" r:id="rId27"/>
    <p:sldId id="333" r:id="rId28"/>
    <p:sldId id="318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987CC"/>
    <a:srgbClr val="2F65B4"/>
    <a:srgbClr val="3B82E5"/>
    <a:srgbClr val="EEB000"/>
    <a:srgbClr val="E68708"/>
    <a:srgbClr val="5E5E5E"/>
    <a:srgbClr val="98D7E8"/>
    <a:srgbClr val="65D7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>
      <p:cViewPr varScale="1">
        <p:scale>
          <a:sx n="165" d="100"/>
          <a:sy n="165" d="100"/>
        </p:scale>
        <p:origin x="67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#,##0\ "$"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#,##0\ "$"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822856"/>
        <c:axId val="431812664"/>
      </c:barChart>
      <c:catAx>
        <c:axId val="431822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431812664"/>
        <c:crosses val="autoZero"/>
        <c:auto val="0"/>
        <c:lblAlgn val="ctr"/>
        <c:lblOffset val="100"/>
        <c:noMultiLvlLbl val="1"/>
      </c:catAx>
      <c:valAx>
        <c:axId val="431812664"/>
        <c:scaling>
          <c:orientation val="minMax"/>
        </c:scaling>
        <c:delete val="0"/>
        <c:axPos val="l"/>
        <c:majorGridlines/>
        <c:numFmt formatCode="#,##0\ &quot;$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4318228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2605335455879"/>
          <c:y val="0.68998065871468828"/>
          <c:w val="0.18510122101578969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12848888181621"/>
          <c:y val="5.3362798398744228E-2"/>
          <c:w val="0.66369318170176406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818544"/>
        <c:axId val="431818936"/>
      </c:barChart>
      <c:catAx>
        <c:axId val="431818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431818936"/>
        <c:crosses val="autoZero"/>
        <c:auto val="0"/>
        <c:lblAlgn val="ctr"/>
        <c:lblOffset val="100"/>
        <c:noMultiLvlLbl val="1"/>
      </c:catAx>
      <c:valAx>
        <c:axId val="431818936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431818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4841098731729497E-2"/>
          <c:y val="0.7583790072707971"/>
          <c:w val="0.94393364697721571"/>
          <c:h val="0.12328558475581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CV/LOC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A7AD98C-3B53-41A3-ABF6-6335616800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E60121-880A-4763-B8D8-A1968C72006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06D24B-0683-4B76-BD8D-7BA91F004382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AE3B448-2881-4A65-8BE2-A23BEADA401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180FFCD-2353-48F5-9F08-728021E7084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300D55C-1338-493F-9A81-35934F4B715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0E7EA84-BB43-4D73-8A83-5C9277234347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6E445B3-1457-42E1-9099-8877A8F79E8A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F7F9534-D5F9-410E-8F3D-C3348E8710EF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13FCB3F-D413-4EEF-B6E0-0BD655C74EC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964F65A-1972-4D1C-BDFE-52EA70D7701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14090C2-C54D-42F4-B038-F13E77D4D8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5F4D7DA-0B84-44BB-9E93-F5C34538469C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numFmt formatCode="General" sourceLinked="0"/>
            <c:spPr>
              <a:noFill/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1.2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3.7</c:v>
                </c:pt>
                <c:pt idx="5">
                  <c:v>2.6</c:v>
                </c:pt>
                <c:pt idx="6">
                  <c:v>3</c:v>
                </c:pt>
                <c:pt idx="7">
                  <c:v>3.7</c:v>
                </c:pt>
                <c:pt idx="8">
                  <c:v>2.6</c:v>
                </c:pt>
                <c:pt idx="9">
                  <c:v>3</c:v>
                </c:pt>
                <c:pt idx="10">
                  <c:v>3.7</c:v>
                </c:pt>
                <c:pt idx="11">
                  <c:v>1.2</c:v>
                </c:pt>
                <c:pt idx="12">
                  <c:v>1.9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</c:numCache>
            </c:numRef>
          </c:yVal>
          <c:bubbleSize>
            <c:numRef>
              <c:f>Sheet1!$C$2:$C$14</c:f>
              <c:numCache>
                <c:formatCode>General</c:formatCode>
                <c:ptCount val="1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10.6</c:v>
                </c:pt>
                <c:pt idx="6">
                  <c:v>11.2</c:v>
                </c:pt>
                <c:pt idx="7">
                  <c:v>11.8</c:v>
                </c:pt>
                <c:pt idx="8">
                  <c:v>12.4</c:v>
                </c:pt>
                <c:pt idx="9">
                  <c:v>13</c:v>
                </c:pt>
                <c:pt idx="10">
                  <c:v>13.6</c:v>
                </c:pt>
                <c:pt idx="11">
                  <c:v>14.2</c:v>
                </c:pt>
                <c:pt idx="12">
                  <c:v>14.8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Sheet1!$D$2:$D$14</c15:f>
                <c15:dlblRangeCache>
                  <c:ptCount val="13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  <c:pt idx="6">
                    <c:v>G</c:v>
                  </c:pt>
                  <c:pt idx="7">
                    <c:v>H</c:v>
                  </c:pt>
                  <c:pt idx="8">
                    <c:v>I</c:v>
                  </c:pt>
                  <c:pt idx="9">
                    <c:v>J</c:v>
                  </c:pt>
                  <c:pt idx="10">
                    <c:v>K</c:v>
                  </c:pt>
                  <c:pt idx="11">
                    <c:v>L</c:v>
                  </c:pt>
                  <c:pt idx="12">
                    <c:v>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431813840"/>
        <c:axId val="431814232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Application</c:v>
                      </c:pt>
                    </c:strCache>
                  </c:strRef>
                </c:tx>
                <c:spPr>
                  <a:ln w="25400">
                    <a:noFill/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1.8</c:v>
                      </c:pt>
                      <c:pt idx="2">
                        <c:v>2.6</c:v>
                      </c:pt>
                      <c:pt idx="3">
                        <c:v>3</c:v>
                      </c:pt>
                      <c:pt idx="4">
                        <c:v>3.7</c:v>
                      </c:pt>
                      <c:pt idx="5">
                        <c:v>2.6</c:v>
                      </c:pt>
                      <c:pt idx="6">
                        <c:v>3</c:v>
                      </c:pt>
                      <c:pt idx="7">
                        <c:v>3.7</c:v>
                      </c:pt>
                      <c:pt idx="8">
                        <c:v>2.6</c:v>
                      </c:pt>
                      <c:pt idx="9">
                        <c:v>3</c:v>
                      </c:pt>
                      <c:pt idx="10">
                        <c:v>3.7</c:v>
                      </c:pt>
                      <c:pt idx="11">
                        <c:v>1.2</c:v>
                      </c:pt>
                      <c:pt idx="12">
                        <c:v>1.9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yVal>
                <c:bubbleSize>
                  <c:numLit>
                    <c:formatCode>General</c:formatCode>
                    <c:ptCount val="13"/>
                    <c:pt idx="0">
                      <c:v>1</c:v>
                    </c:pt>
                    <c:pt idx="1">
                      <c:v>1</c:v>
                    </c:pt>
                    <c:pt idx="2">
                      <c:v>1</c:v>
                    </c:pt>
                    <c:pt idx="3">
                      <c:v>1</c:v>
                    </c:pt>
                    <c:pt idx="4">
                      <c:v>1</c:v>
                    </c:pt>
                    <c:pt idx="5">
                      <c:v>1</c:v>
                    </c:pt>
                    <c:pt idx="6">
                      <c:v>1</c:v>
                    </c:pt>
                    <c:pt idx="7">
                      <c:v>1</c:v>
                    </c:pt>
                    <c:pt idx="8">
                      <c:v>1</c:v>
                    </c:pt>
                    <c:pt idx="9">
                      <c:v>1</c:v>
                    </c:pt>
                    <c:pt idx="10">
                      <c:v>1</c:v>
                    </c:pt>
                    <c:pt idx="11">
                      <c:v>1</c:v>
                    </c:pt>
                    <c:pt idx="12">
                      <c:v>1</c:v>
                    </c:pt>
                  </c:numLit>
                </c:bubbleSize>
                <c:bubble3D val="1"/>
              </c15:ser>
            </c15:filteredBubbleSeries>
          </c:ext>
        </c:extLst>
      </c:bubbleChart>
      <c:valAx>
        <c:axId val="431813840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TQI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814232"/>
        <c:crosses val="autoZero"/>
        <c:crossBetween val="midCat"/>
        <c:minorUnit val="0.25"/>
      </c:valAx>
      <c:valAx>
        <c:axId val="4318142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CV/LoC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81384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42A1-6D91-4513-A62D-1E3FD70C84B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7CC5-7618-4C1F-9BF1-A6F782C40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Portfolio 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Templates – Text [2]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99592" y="2774942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1829011" y="3999078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69"/>
          <p:cNvSpPr/>
          <p:nvPr/>
        </p:nvSpPr>
        <p:spPr>
          <a:xfrm>
            <a:off x="899592" y="773108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789064" y="196932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9592" y="2780928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203684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PF_TAG_NAME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983" y="3999078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608" y="3213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7416" y="3536940"/>
            <a:ext cx="5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tag selected « all »  value is displayed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83433" y="35331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 descr="TEXT;PF_TAG_NAME" title="TEXT;PF_TAG_NAME"/>
          <p:cNvSpPr txBox="1"/>
          <p:nvPr/>
        </p:nvSpPr>
        <p:spPr>
          <a:xfrm>
            <a:off x="1852937" y="3986304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TagName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1216" y="8079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 descr="TEXT;PF_CATEGORY_NAME" title="TEXT;PF_CATEGORY_NAME"/>
          <p:cNvSpPr txBox="1"/>
          <p:nvPr/>
        </p:nvSpPr>
        <p:spPr>
          <a:xfrm>
            <a:off x="1886720" y="1972166"/>
            <a:ext cx="1782299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fr-F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CategoryName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2867" y="118514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484" y="1505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38649" y="196932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82410" y="1176719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PF_CATEGORY_NAME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97814" y="1522402"/>
            <a:ext cx="50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category selected, « all » value is displayed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6282" y="4677665"/>
            <a:ext cx="721611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829011" y="590180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592" y="4653136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apps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318" y="5078749"/>
            <a:ext cx="37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TEXT;PF_#APPLICATIONS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8596" y="590180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005" y="5115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7318" y="5453311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9845" y="5435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Options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 descr="TEXT;PF_#APPLICATIONS" title="TEXT;PF_#APPLICATIONS"/>
          <p:cNvSpPr txBox="1"/>
          <p:nvPr/>
        </p:nvSpPr>
        <p:spPr>
          <a:xfrm>
            <a:off x="1901019" y="5889027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numberOfApps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[3]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AFP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PF_TECHDEBT_VS_AFP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2092786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2098947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TECHDEBT_VS_AFP" title="TEXT;PF_TECHDEBT_VS_AFP"/>
          <p:cNvSpPr txBox="1"/>
          <p:nvPr/>
        </p:nvSpPr>
        <p:spPr>
          <a:xfrm>
            <a:off x="2816114" y="2092786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87624" y="2793157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2843645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LOC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1800" y="3240273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PF_TECHDEBT_VS_LOC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0183" y="4037003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964" y="32036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1800" y="3546595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63804" y="3563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43" name="Rounded Rectangle 42"/>
          <p:cNvSpPr/>
          <p:nvPr/>
        </p:nvSpPr>
        <p:spPr>
          <a:xfrm>
            <a:off x="2809636" y="4043164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TEXT;PF_TECHDEBT_VS_LOC" title="TEXT;PF_TECHDEBT_VS_LOC"/>
          <p:cNvSpPr txBox="1"/>
          <p:nvPr/>
        </p:nvSpPr>
        <p:spPr>
          <a:xfrm>
            <a:off x="2816114" y="4037003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87624" y="4737373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4787861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800" y="5184489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TEXT;PF_CRITICAL_VIOLATIONS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0183" y="5981219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4964" y="514790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3804" y="550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2809636" y="5987380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 descr="TEXT;PF_CRITICAL_VIOLATIONS;BCID=60017" title="TEXT;PF_CRITICAL_VIOLATIONS"/>
          <p:cNvSpPr txBox="1"/>
          <p:nvPr/>
        </p:nvSpPr>
        <p:spPr>
          <a:xfrm>
            <a:off x="2816114" y="5981219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556949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b="1" dirty="0" smtClean="0"/>
              <a:t>BCID=N</a:t>
            </a:r>
            <a:r>
              <a:rPr lang="en-US" sz="1400" dirty="0" smtClean="0"/>
              <a:t> (where N is an health factor (by default 60017)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3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[4]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517234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Custom Expression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PF_CUSTOM_EXPRESSION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3296044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48245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100" dirty="0" smtClean="0"/>
              <a:t>- PARAMS=SZ </a:t>
            </a:r>
            <a:r>
              <a:rPr lang="en-US" sz="1100" dirty="0"/>
              <a:t>a SZ b, (SZ pour sizing measure, QR pour quality rule, BF for background fact)</a:t>
            </a:r>
          </a:p>
          <a:p>
            <a:r>
              <a:rPr lang="en-US" sz="1100" dirty="0" smtClean="0"/>
              <a:t>- EXPR=b/a</a:t>
            </a:r>
            <a:r>
              <a:rPr lang="en-US" sz="1100" dirty="0"/>
              <a:t>, (operators can be +, -, *, / , (, ) )</a:t>
            </a:r>
          </a:p>
          <a:p>
            <a:r>
              <a:rPr lang="en-US" sz="1100" dirty="0" smtClean="0"/>
              <a:t>- a=67011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- b=67010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- FORMAT=N0 </a:t>
            </a:r>
            <a:r>
              <a:rPr lang="en-US" sz="1100" dirty="0"/>
              <a:t>(N2 by default, if nothing or erroneous format is set),</a:t>
            </a:r>
          </a:p>
          <a:p>
            <a:r>
              <a:rPr lang="en-US" sz="1100" dirty="0" smtClean="0"/>
              <a:t>- AGGREGATOR=SUM|AVERAGE </a:t>
            </a:r>
            <a:r>
              <a:rPr lang="en-US" sz="1100" dirty="0"/>
              <a:t>(for portfolio component, to aggregate results of all applications for the custom expression, AVERAGE by default or if erroneous format is set)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3302205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CUSTOM_EXPRESSION;PARAMS=SZ a SZ b,EXPR = a/b,a=67010, b=67011,FORMAT=N0,AGGREGATOR=SUM"/>
          <p:cNvSpPr txBox="1"/>
          <p:nvPr/>
        </p:nvSpPr>
        <p:spPr>
          <a:xfrm>
            <a:off x="2808529" y="3284984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28111" y="3863690"/>
            <a:ext cx="482453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you could have as number of parameters as you want (</a:t>
            </a:r>
            <a:r>
              <a:rPr lang="en-GB" sz="1100" dirty="0" err="1"/>
              <a:t>theorical</a:t>
            </a:r>
            <a:r>
              <a:rPr lang="en-GB" sz="1100" dirty="0"/>
              <a:t> limit is 16383 !!)</a:t>
            </a:r>
            <a:endParaRPr lang="en-US" sz="1100" dirty="0"/>
          </a:p>
          <a:p>
            <a:r>
              <a:rPr lang="en-GB" sz="1100" dirty="0" err="1"/>
              <a:t>cf</a:t>
            </a:r>
            <a:r>
              <a:rPr lang="en-GB" sz="1100" dirty="0"/>
              <a:t> https://msdn.microsoft.com/en-us/library/dwhawy9k.aspx for the format</a:t>
            </a:r>
            <a:endParaRPr lang="en-US" sz="1100" dirty="0"/>
          </a:p>
          <a:p>
            <a:r>
              <a:rPr lang="en-GB" sz="1100" dirty="0"/>
              <a:t>(examples for double https://msdn.microsoft.com/en-us/library/kfsatb94.aspx)</a:t>
            </a:r>
            <a:endParaRPr lang="en-US" sz="1100" dirty="0"/>
          </a:p>
          <a:p>
            <a:r>
              <a:rPr lang="en-GB" sz="1100" dirty="0"/>
              <a:t>only N format is interesting here :</a:t>
            </a:r>
            <a:endParaRPr lang="en-US" sz="1100" dirty="0"/>
          </a:p>
          <a:p>
            <a:r>
              <a:rPr lang="en-GB" sz="1100" dirty="0"/>
              <a:t>N: -195,489,100.84</a:t>
            </a:r>
            <a:endParaRPr lang="en-US" sz="1100" dirty="0"/>
          </a:p>
          <a:p>
            <a:r>
              <a:rPr lang="en-GB" sz="1100" dirty="0"/>
              <a:t>N0: -195,489,101</a:t>
            </a:r>
            <a:endParaRPr lang="en-US" sz="1100" dirty="0"/>
          </a:p>
          <a:p>
            <a:r>
              <a:rPr lang="en-GB" sz="1100" dirty="0"/>
              <a:t>N1: -195,489,100.8</a:t>
            </a:r>
            <a:endParaRPr lang="en-US" sz="1100" dirty="0"/>
          </a:p>
          <a:p>
            <a:r>
              <a:rPr lang="en-GB" sz="1100" dirty="0"/>
              <a:t>N2: -195,489,100.84</a:t>
            </a:r>
            <a:endParaRPr lang="en-US" sz="1100" dirty="0"/>
          </a:p>
          <a:p>
            <a:r>
              <a:rPr lang="en-GB" sz="1100" dirty="0"/>
              <a:t>N3: -195,489,100.838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9289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Graphics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7491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Type = </a:t>
            </a:r>
            <a:r>
              <a:rPr lang="fr-FR" sz="2400" b="1" dirty="0" smtClean="0"/>
              <a:t>GRAPH</a:t>
            </a:r>
          </a:p>
          <a:p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528" y="1052736"/>
            <a:ext cx="8327272" cy="511256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PF_TREND_TECH_DEBT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6425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graphicFrame>
        <p:nvGraphicFramePr>
          <p:cNvPr id="14" name="Chart 13" descr="GRAPH;PF_TREND_TECH_DEBT"/>
          <p:cNvGraphicFramePr/>
          <p:nvPr>
            <p:extLst>
              <p:ext uri="{D42A27DB-BD31-4B8C-83A1-F6EECF244321}">
                <p14:modId xmlns:p14="http://schemas.microsoft.com/office/powerpoint/2010/main" val="3190128981"/>
              </p:ext>
            </p:extLst>
          </p:nvPr>
        </p:nvGraphicFramePr>
        <p:xfrm>
          <a:off x="343036" y="2708920"/>
          <a:ext cx="8500411" cy="388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 Delta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PF_TREND_CRIT_VIOL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BCID=N</a:t>
            </a:r>
            <a:r>
              <a:rPr lang="en-US" sz="1800" dirty="0" smtClean="0"/>
              <a:t> (where N is an health factor (by default 60017)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9493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graphicFrame>
        <p:nvGraphicFramePr>
          <p:cNvPr id="16" name="Chart 15" descr="GRAPH;PF_TREND_CRIT_VIOL;BCID=60017"/>
          <p:cNvGraphicFramePr/>
          <p:nvPr>
            <p:extLst>
              <p:ext uri="{D42A27DB-BD31-4B8C-83A1-F6EECF244321}">
                <p14:modId xmlns:p14="http://schemas.microsoft.com/office/powerpoint/2010/main" val="1170693162"/>
              </p:ext>
            </p:extLst>
          </p:nvPr>
        </p:nvGraphicFramePr>
        <p:xfrm>
          <a:off x="251520" y="3097939"/>
          <a:ext cx="8286718" cy="36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err="1" smtClean="0"/>
              <a:t>Graphics</a:t>
            </a:r>
            <a:r>
              <a:rPr lang="fr-FR" dirty="0" smtClean="0"/>
              <a:t> [6]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251520" y="908720"/>
            <a:ext cx="8399280" cy="547260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80728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TQI </a:t>
            </a:r>
            <a:r>
              <a:rPr lang="en-US" sz="1800" dirty="0"/>
              <a:t>Score by Critical </a:t>
            </a:r>
            <a:r>
              <a:rPr lang="en-US" sz="1800" dirty="0" smtClean="0"/>
              <a:t>Violations/LoC by AFP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3914" y="1340768"/>
            <a:ext cx="2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fr-FR" sz="1800" dirty="0" smtClean="0"/>
              <a:t>PF_QS_BY_CVLOC</a:t>
            </a:r>
            <a:endParaRPr lang="fr-FR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4884" y="13407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/>
              <a:t>Block Name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2911" y="19075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 smtClean="0"/>
              <a:t>Note </a:t>
            </a:r>
            <a:r>
              <a:rPr lang="fr-FR" sz="1800" dirty="0"/>
              <a:t>:</a:t>
            </a:r>
          </a:p>
        </p:txBody>
      </p:sp>
      <p:graphicFrame>
        <p:nvGraphicFramePr>
          <p:cNvPr id="9" name="Content Placeholder 21" descr="GRAPH;PF_QS_BY_CVLOC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650552"/>
              </p:ext>
            </p:extLst>
          </p:nvPr>
        </p:nvGraphicFramePr>
        <p:xfrm>
          <a:off x="827584" y="2348880"/>
          <a:ext cx="669674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9712" y="190754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Bubble = application, Size of bubble = AFP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9181" y="90872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600" i="0" dirty="0" smtClean="0">
                <a:solidFill>
                  <a:srgbClr val="FF0000"/>
                </a:solidFill>
              </a:rPr>
              <a:t>Only working with </a:t>
            </a:r>
            <a:r>
              <a:rPr lang="en-US" sz="1600" i="0" dirty="0" err="1" smtClean="0">
                <a:solidFill>
                  <a:srgbClr val="FF0000"/>
                </a:solidFill>
              </a:rPr>
              <a:t>Powerpoint</a:t>
            </a:r>
            <a:r>
              <a:rPr lang="en-US" sz="1600" i="0" dirty="0" smtClean="0">
                <a:solidFill>
                  <a:srgbClr val="FF0000"/>
                </a:solidFill>
              </a:rPr>
              <a:t> 2013, after report generated, need to edit data in </a:t>
            </a:r>
            <a:r>
              <a:rPr lang="en-US" sz="1600" i="0" dirty="0" err="1" smtClean="0">
                <a:solidFill>
                  <a:srgbClr val="FF0000"/>
                </a:solidFill>
              </a:rPr>
              <a:t>exel</a:t>
            </a:r>
            <a:r>
              <a:rPr lang="en-US" sz="1600" i="0" dirty="0" smtClean="0">
                <a:solidFill>
                  <a:srgbClr val="FF0000"/>
                </a:solidFill>
              </a:rPr>
              <a:t> to get label of applications updated into the graph</a:t>
            </a:r>
            <a:endParaRPr lang="en-US" sz="16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Tables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22082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 smtClean="0"/>
              <a:t>			Type = </a:t>
            </a:r>
            <a:r>
              <a:rPr lang="fr-FR" sz="2400" b="1" dirty="0" smtClean="0"/>
              <a:t>TABLE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When Word uses placeholder to target a customizable component, PowerPoint uses alternative text property of TextBox, Table or ChartArea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 see alternative text property of all component, you should activate « Size and Position »  button in Powerpoint properties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[8]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182" y="1340768"/>
            <a:ext cx="8157600" cy="4752528"/>
          </a:xfrm>
          <a:prstGeom prst="roundRect">
            <a:avLst>
              <a:gd name="adj" fmla="val 12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11" y="1340768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Top Riskiest Application regarding Health Factor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047" y="172531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PF_TOP_RISKIEST_APPS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141" y="172531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922" y="2083157"/>
            <a:ext cx="663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COUNT=N</a:t>
            </a:r>
            <a:r>
              <a:rPr lang="en-US" dirty="0" smtClean="0"/>
              <a:t> (by default COUNT=5)</a:t>
            </a:r>
          </a:p>
          <a:p>
            <a:r>
              <a:rPr lang="en-US" dirty="0" smtClean="0"/>
              <a:t>where N indicates the number of top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278" y="204528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TOP_RISKIEST_APPS;COUNT=5;ALT=600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39397"/>
              </p:ext>
            </p:extLst>
          </p:nvPr>
        </p:nvGraphicFramePr>
        <p:xfrm>
          <a:off x="619731" y="3284984"/>
          <a:ext cx="7696684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244292"/>
                <a:gridCol w="1637844"/>
                <a:gridCol w="1433114"/>
                <a:gridCol w="2381434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Application Name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r>
                        <a:rPr lang="en-GB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Violations</a:t>
                      </a:r>
                      <a:endParaRPr lang="fr-FR" sz="12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TQI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Last </a:t>
                      </a:r>
                      <a:r>
                        <a:rPr lang="fr-FR" sz="1200" kern="1200" dirty="0" err="1" smtClean="0"/>
                        <a:t>Analysis</a:t>
                      </a:r>
                      <a:r>
                        <a:rPr lang="fr-FR" sz="1200" kern="1200" dirty="0" smtClean="0"/>
                        <a:t> Date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699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ALT=N</a:t>
            </a:r>
            <a:r>
              <a:rPr lang="en-US" sz="1800" dirty="0" smtClean="0"/>
              <a:t> (where N is an health factor id - </a:t>
            </a:r>
            <a:r>
              <a:rPr lang="en-US" sz="1800" dirty="0" err="1" smtClean="0"/>
              <a:t>eg</a:t>
            </a:r>
            <a:r>
              <a:rPr lang="en-US" sz="1800" dirty="0" smtClean="0"/>
              <a:t>. 60017)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908720"/>
            <a:ext cx="8267157" cy="5688632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90872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SLA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126876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PF_BC_RELEASE_PERFORMANCE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6876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87" y="1671191"/>
            <a:ext cx="66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BF=T1 T2 T3 </a:t>
            </a:r>
            <a:r>
              <a:rPr lang="en-US" sz="1200" dirty="0"/>
              <a:t>T</a:t>
            </a:r>
            <a:r>
              <a:rPr lang="en-US" sz="1200" dirty="0" smtClean="0"/>
              <a:t>4 T5 </a:t>
            </a:r>
            <a:r>
              <a:rPr lang="en-US" sz="1200" dirty="0"/>
              <a:t>T</a:t>
            </a:r>
            <a:r>
              <a:rPr lang="en-US" sz="1200" dirty="0" smtClean="0"/>
              <a:t>6 </a:t>
            </a:r>
            <a:r>
              <a:rPr lang="en-US" sz="1200" dirty="0"/>
              <a:t>T</a:t>
            </a:r>
            <a:r>
              <a:rPr lang="en-US" sz="1200" dirty="0" smtClean="0"/>
              <a:t>7 </a:t>
            </a:r>
            <a:r>
              <a:rPr lang="en-US" sz="1200" dirty="0"/>
              <a:t>T</a:t>
            </a:r>
            <a:r>
              <a:rPr lang="en-US" sz="1200" dirty="0" smtClean="0"/>
              <a:t>8 where </a:t>
            </a:r>
            <a:r>
              <a:rPr lang="en-US" sz="1200" dirty="0" err="1"/>
              <a:t>T</a:t>
            </a:r>
            <a:r>
              <a:rPr lang="en-US" sz="1200" dirty="0" err="1" smtClean="0"/>
              <a:t>x</a:t>
            </a:r>
            <a:r>
              <a:rPr lang="en-US" sz="1200" dirty="0" smtClean="0"/>
              <a:t> is a target to fix regarding each line</a:t>
            </a:r>
          </a:p>
          <a:p>
            <a:r>
              <a:rPr lang="en-US" sz="1200" dirty="0" smtClean="0"/>
              <a:t>SLA=X Y where X is corresponding to the 2% and Y is corresponding to the 5% </a:t>
            </a:r>
            <a:r>
              <a:rPr lang="en-US" sz="1200" dirty="0"/>
              <a:t>in the formula below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5673" y="15887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BC_RELEASE_PERFORMANCE;BF=2.90 2.90 2.90 2.90 2.90 2.90 2.90 2.90;SLA=2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98948"/>
              </p:ext>
            </p:extLst>
          </p:nvPr>
        </p:nvGraphicFramePr>
        <p:xfrm>
          <a:off x="827584" y="3755990"/>
          <a:ext cx="7488834" cy="2697346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80320"/>
                <a:gridCol w="1320733"/>
                <a:gridCol w="1095927"/>
                <a:gridCol w="913272"/>
                <a:gridCol w="1278582"/>
              </a:tblGrid>
              <a:tr h="4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Application Quality Measure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quarter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Target</a:t>
                      </a:r>
                      <a:r>
                        <a:rPr lang="en-US" sz="1100" kern="1200" baseline="0" dirty="0" smtClean="0">
                          <a:effectLst/>
                        </a:rPr>
                        <a:t> s</a:t>
                      </a:r>
                      <a:r>
                        <a:rPr lang="en-US" sz="1100" kern="1200" dirty="0" smtClean="0">
                          <a:effectLst/>
                        </a:rPr>
                        <a:t>core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 score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SLA Assessment</a:t>
                      </a: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Robustness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Security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Efficiency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Changeability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Transferability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Programming Practice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Documentation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Architecture/Design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5510" y="2248996"/>
            <a:ext cx="67858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SLA Assessment thresholds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Good if % difference between Target and Actual is less than 2%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Acceptable if &amp; difference between Target and Actual is between 2% and 5%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Poor if % difference between Target and Actual is greater than 5%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Actual score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average score using latest snapshot data (even if snapshot date is before current quarter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Target score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score to reach, to be configured as an option of the component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Score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from previous quarter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average score using snapshot from previous quarter. If last snapshot date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old and previous current quarter, last snapshot date will be used also for previous quarter calculation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152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1196752"/>
            <a:ext cx="8267157" cy="4896544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8" name="Table 17" descr="TABLE;PF_IGNORED_APPLICATIONS" title="TABLE;PF_IGNORED_APPLICA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2897"/>
              </p:ext>
            </p:extLst>
          </p:nvPr>
        </p:nvGraphicFramePr>
        <p:xfrm>
          <a:off x="619730" y="3591600"/>
          <a:ext cx="3304197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04197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Apps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Table 19" descr="TABLE;PF_IGNORED_SNAPSHOTS" title="TABLE;PF_IGNORED_SNAPSHO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23369"/>
              </p:ext>
            </p:extLst>
          </p:nvPr>
        </p:nvGraphicFramePr>
        <p:xfrm>
          <a:off x="4932040" y="3591600"/>
          <a:ext cx="3312368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12368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Snapshots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1 HReF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2 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3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4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5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126876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Identification of ignored Applications or snapshots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9047" y="180475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/>
              <a:t>PF_IGNORED_APPLICATIONS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382" y="1772816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Blocks Name 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17930" y="220486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PF_IGNORED_SNAPSHOTS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252483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0585" y="25248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539552" y="296733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The following block provides potential applications </a:t>
            </a:r>
            <a:r>
              <a:rPr lang="en-US" sz="1200" i="1" dirty="0" smtClean="0"/>
              <a:t>or snapshots of application that </a:t>
            </a:r>
            <a:r>
              <a:rPr lang="en-US" sz="1200" i="1" dirty="0"/>
              <a:t>didn’t work during the </a:t>
            </a:r>
            <a:r>
              <a:rPr lang="en-US" sz="1200" i="1" dirty="0" smtClean="0"/>
              <a:t>with other blocks generation. </a:t>
            </a:r>
            <a:r>
              <a:rPr lang="en-US" sz="1200" i="1" dirty="0"/>
              <a:t>Investigation into the central </a:t>
            </a:r>
            <a:r>
              <a:rPr lang="en-US" sz="1200" i="1" dirty="0" smtClean="0"/>
              <a:t>schema for </a:t>
            </a:r>
            <a:r>
              <a:rPr lang="en-US" sz="1200" i="1" dirty="0"/>
              <a:t>the application or snapshot listed must be done.</a:t>
            </a:r>
          </a:p>
        </p:txBody>
      </p:sp>
    </p:spTree>
    <p:extLst>
      <p:ext uri="{BB962C8B-B14F-4D97-AF65-F5344CB8AC3E}">
        <p14:creationId xmlns:p14="http://schemas.microsoft.com/office/powerpoint/2010/main" val="30219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23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Tables </a:t>
            </a:r>
            <a:r>
              <a:rPr lang="en-US" dirty="0" smtClean="0"/>
              <a:t>[11]</a:t>
            </a:r>
            <a:endParaRPr lang="en-US" dirty="0"/>
          </a:p>
        </p:txBody>
      </p:sp>
      <p:graphicFrame>
        <p:nvGraphicFramePr>
          <p:cNvPr id="5" name="Table 4" descr="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3750"/>
              </p:ext>
            </p:extLst>
          </p:nvPr>
        </p:nvGraphicFramePr>
        <p:xfrm>
          <a:off x="1331640" y="836712"/>
          <a:ext cx="6096000" cy="5500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5112568"/>
                <a:gridCol w="983432"/>
              </a:tblGrid>
              <a:tr h="251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Name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Total Quality Index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60017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Security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60016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Robustness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Performance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60014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Changeability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Transferability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ProgrammingPractices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ArchitecturalDesign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Documentation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SEIMaintainability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CostComplexityDistribution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67001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CyclomaticComplexityDistribution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65501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OOComplexityDistribution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65701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SQLComplexityDistribution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65801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CouplingDistribution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65350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ClassFanOutDistribution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ClassFanInDistribution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SizeDistribution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65105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1" y="1556793"/>
            <a:ext cx="58279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2" y="1556793"/>
            <a:ext cx="582791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A new enabled button is now available on the top head of Powerpoint application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This button gives you the possibility to access to the alternative text property of all components</a:t>
            </a:r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0" y="4374629"/>
            <a:ext cx="2667000" cy="1358627"/>
            <a:chOff x="3238500" y="3078485"/>
            <a:chExt cx="2667000" cy="135862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8500" y="3094087"/>
              <a:ext cx="2667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394077" y="3078485"/>
              <a:ext cx="26898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Now you can select a Shape and edit the alternative text property value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53" y="2060848"/>
            <a:ext cx="6411094" cy="368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769441"/>
          </a:xfrm>
        </p:spPr>
        <p:txBody>
          <a:bodyPr/>
          <a:lstStyle/>
          <a:p>
            <a:pPr algn="just"/>
            <a:r>
              <a:rPr lang="en-US" smtClean="0"/>
              <a:t>Then, type and name of component and then options can be configured in the area below. </a:t>
            </a:r>
            <a:endParaRPr lang="en-US"/>
          </a:p>
        </p:txBody>
      </p:sp>
      <p:pic>
        <p:nvPicPr>
          <p:cNvPr id="1026" name="Picture 2" descr="C:\Users\dch\AppData\Local\Temp\SNAGHTML20554c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607"/>
            <a:ext cx="4743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 – Text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626086"/>
          </a:xfrm>
        </p:spPr>
        <p:txBody>
          <a:bodyPr/>
          <a:lstStyle/>
          <a:p>
            <a:r>
              <a:rPr lang="fr-FR" dirty="0" smtClean="0"/>
              <a:t>This kind of template is identified by a type value as</a:t>
            </a:r>
            <a:br>
              <a:rPr lang="fr-FR" dirty="0" smtClean="0"/>
            </a:br>
            <a:r>
              <a:rPr lang="fr-FR" dirty="0" smtClean="0"/>
              <a:t>			</a:t>
            </a:r>
          </a:p>
          <a:p>
            <a:pPr marL="0" indent="0">
              <a:buNone/>
            </a:pPr>
            <a:r>
              <a:rPr lang="fr-FR" dirty="0" smtClean="0"/>
              <a:t>			Type = </a:t>
            </a:r>
            <a:r>
              <a:rPr lang="fr-FR" b="1" dirty="0" smtClean="0"/>
              <a:t>TEXT</a:t>
            </a:r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18263</TotalTime>
  <Words>1027</Words>
  <Application>Microsoft Office PowerPoint</Application>
  <PresentationFormat>On-screen Show (4:3)</PresentationFormat>
  <Paragraphs>291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Arial</vt:lpstr>
      <vt:lpstr>Calibri</vt:lpstr>
      <vt:lpstr>Georgia</vt:lpstr>
      <vt:lpstr>Symbol</vt:lpstr>
      <vt:lpstr>Tahoma</vt:lpstr>
      <vt:lpstr>Times New Roman</vt:lpstr>
      <vt:lpstr>Utsaah</vt:lpstr>
      <vt:lpstr>Webdings</vt:lpstr>
      <vt:lpstr>Wingdings</vt:lpstr>
      <vt:lpstr>Wingdings 2</vt:lpstr>
      <vt:lpstr>Wingdings 3</vt:lpstr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Portfolio 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 – Text [1]</vt:lpstr>
      <vt:lpstr>PowerPoint Templates – Text [2]</vt:lpstr>
      <vt:lpstr>PowerPoint Templates – Text [3]</vt:lpstr>
      <vt:lpstr>PowerPoint Templates – Text [4]</vt:lpstr>
      <vt:lpstr>PowerPoint Templates</vt:lpstr>
      <vt:lpstr>PowerPoint Templates – Graphics [1]</vt:lpstr>
      <vt:lpstr>PowerPoint Templates – Graphics [5]</vt:lpstr>
      <vt:lpstr>PowerPoint Templates – Graphics [5]</vt:lpstr>
      <vt:lpstr>PowerPoint Templates – Graphics [6]</vt:lpstr>
      <vt:lpstr>PowerPoint Templates</vt:lpstr>
      <vt:lpstr>PowerPoint Templates – Tables [1]</vt:lpstr>
      <vt:lpstr>PowerPoint Templates – Tables – [8]</vt:lpstr>
      <vt:lpstr>PowerPoint Templates – Tables – [9]</vt:lpstr>
      <vt:lpstr>PowerPoint Templates – Tables – [9]</vt:lpstr>
      <vt:lpstr>PowerPoint Templates – Tables [11]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fro;d.charlemagne@castsoftware.com</dc:creator>
  <cp:lastModifiedBy>Aurore Eteve</cp:lastModifiedBy>
  <cp:revision>848</cp:revision>
  <dcterms:created xsi:type="dcterms:W3CDTF">2013-01-22T15:43:13Z</dcterms:created>
  <dcterms:modified xsi:type="dcterms:W3CDTF">2016-11-15T17:03:31Z</dcterms:modified>
</cp:coreProperties>
</file>