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6.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7.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8.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9.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342" r:id="rId2"/>
    <p:sldId id="267" r:id="rId3"/>
    <p:sldId id="776" r:id="rId4"/>
    <p:sldId id="759" r:id="rId5"/>
    <p:sldId id="260" r:id="rId6"/>
    <p:sldId id="386" r:id="rId7"/>
    <p:sldId id="263" r:id="rId8"/>
    <p:sldId id="379" r:id="rId9"/>
    <p:sldId id="378" r:id="rId10"/>
    <p:sldId id="380" r:id="rId11"/>
    <p:sldId id="381" r:id="rId12"/>
    <p:sldId id="382" r:id="rId13"/>
    <p:sldId id="328" r:id="rId14"/>
    <p:sldId id="275" r:id="rId15"/>
    <p:sldId id="299" r:id="rId16"/>
    <p:sldId id="385" r:id="rId17"/>
    <p:sldId id="327" r:id="rId18"/>
    <p:sldId id="296" r:id="rId19"/>
    <p:sldId id="288" r:id="rId20"/>
    <p:sldId id="286" r:id="rId21"/>
    <p:sldId id="303" r:id="rId22"/>
    <p:sldId id="302" r:id="rId23"/>
    <p:sldId id="282" r:id="rId24"/>
    <p:sldId id="304" r:id="rId25"/>
    <p:sldId id="334" r:id="rId26"/>
    <p:sldId id="277" r:id="rId27"/>
    <p:sldId id="274" r:id="rId28"/>
    <p:sldId id="278"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10" autoAdjust="0"/>
    <p:restoredTop sz="94280" autoAdjust="0"/>
  </p:normalViewPr>
  <p:slideViewPr>
    <p:cSldViewPr snapToGrid="0" snapToObjects="1" showGuides="1">
      <p:cViewPr varScale="1">
        <p:scale>
          <a:sx n="127" d="100"/>
          <a:sy n="127" d="100"/>
        </p:scale>
        <p:origin x="256" y="18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14.xlsx"/><Relationship Id="rId2" Type="http://schemas.microsoft.com/office/2011/relationships/chartColorStyle" Target="colors11.xml"/><Relationship Id="rId1" Type="http://schemas.microsoft.com/office/2011/relationships/chartStyle" Target="style1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5.xlsx"/><Relationship Id="rId2" Type="http://schemas.microsoft.com/office/2011/relationships/chartColorStyle" Target="colors12.xml"/><Relationship Id="rId1" Type="http://schemas.microsoft.com/office/2011/relationships/chartStyle" Target="style12.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16.xlsx"/><Relationship Id="rId2" Type="http://schemas.microsoft.com/office/2011/relationships/chartColorStyle" Target="colors13.xml"/><Relationship Id="rId1" Type="http://schemas.microsoft.com/office/2011/relationships/chartStyle" Target="style13.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17.xlsx"/><Relationship Id="rId2" Type="http://schemas.microsoft.com/office/2011/relationships/chartColorStyle" Target="colors14.xml"/><Relationship Id="rId1" Type="http://schemas.microsoft.com/office/2011/relationships/chartStyle" Target="style14.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___18.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___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___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___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___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___23.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4550645875148302"/>
          <c:y val="3.2133153882921761E-2"/>
          <c:w val="0.62073855053833549"/>
          <c:h val="0.91066434061011869"/>
        </c:manualLayout>
      </c:layout>
      <c:pieChart>
        <c:varyColors val="1"/>
        <c:ser>
          <c:idx val="0"/>
          <c:order val="0"/>
          <c:tx>
            <c:strRef>
              <c:f>Sheet1!$B$1:$B$2</c:f>
              <c:strCache>
                <c:ptCount val="2"/>
                <c:pt idx="0">
                  <c:v>LOCs</c:v>
                </c:pt>
                <c:pt idx="1">
                  <c:v>39429</c:v>
                </c:pt>
              </c:strCache>
            </c:strRef>
          </c:tx>
          <c:dPt>
            <c:idx val="0"/>
            <c:bubble3D val="0"/>
            <c:spPr>
              <a:solidFill>
                <a:schemeClr val="accent3"/>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0-E6B6-4200-92CD-94BFF518B1D0}"/>
              </c:ext>
            </c:extLst>
          </c:dPt>
          <c:dLbls>
            <c:dLbl>
              <c:idx val="0"/>
              <c:layout>
                <c:manualLayout>
                  <c:x val="0.24288311061129531"/>
                  <c:y val="-9.6750717452054838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E6B6-4200-92CD-94BFF518B1D0}"/>
                </c:ext>
              </c:extLst>
            </c:dLbl>
            <c:dLbl>
              <c:idx val="1"/>
              <c:layout>
                <c:manualLayout>
                  <c:x val="-0.16499665241873709"/>
                  <c:y val="0"/>
                </c:manualLayout>
              </c:layout>
              <c:tx>
                <c:rich>
                  <a:bodyPr/>
                  <a:lstStyle/>
                  <a:p>
                    <a:r>
                      <a:rPr lang="en-US" dirty="0"/>
                      <a:t>JavaScript
19,610</a:t>
                    </a:r>
                  </a:p>
                </c:rich>
              </c:tx>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6B6-4200-92CD-94BFF518B1D0}"/>
                </c:ext>
              </c:extLst>
            </c:dLbl>
            <c:dLbl>
              <c:idx val="2"/>
              <c:layout>
                <c:manualLayout>
                  <c:x val="2.1036860101964011E-2"/>
                  <c:y val="0.19099752174741891"/>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E6B6-4200-92CD-94BFF518B1D0}"/>
                </c:ext>
              </c:extLst>
            </c:dLbl>
            <c:dLbl>
              <c:idx val="3"/>
              <c:layout>
                <c:manualLayout>
                  <c:x val="0.22487230950946971"/>
                  <c:y val="0"/>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6B6-4200-92CD-94BFF518B1D0}"/>
                </c:ext>
              </c:extLst>
            </c:dLbl>
            <c:dLbl>
              <c:idx val="4"/>
              <c:layout>
                <c:manualLayout>
                  <c:x val="0.40546210295141688"/>
                  <c:y val="4.1916167664670663E-2"/>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E6B6-4200-92CD-94BFF518B1D0}"/>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showLegendKey val="0"/>
            <c:showVal val="0"/>
            <c:showCatName val="1"/>
            <c:showSerName val="0"/>
            <c:showPercent val="0"/>
            <c:showBubbleSize val="0"/>
            <c:separator>
</c:separator>
            <c:showLeaderLines val="0"/>
            <c:extLst>
              <c:ext xmlns:c15="http://schemas.microsoft.com/office/drawing/2012/chart" uri="{CE6537A1-D6FC-4f65-9D91-7224C49458BB}"/>
            </c:extLst>
          </c:dLbls>
          <c:cat>
            <c:strRef>
              <c:f>Sheet1!$A$2:$B$2</c:f>
              <c:strCache>
                <c:ptCount val="2"/>
                <c:pt idx="0">
                  <c:v>JEE</c:v>
                </c:pt>
                <c:pt idx="1">
                  <c:v>39429</c:v>
                </c:pt>
              </c:strCache>
            </c:strRef>
          </c:cat>
          <c:val>
            <c:numRef>
              <c:f>Sheet1!$B$2:$B$2</c:f>
              <c:numCache>
                <c:formatCode>#,##0</c:formatCode>
                <c:ptCount val="1"/>
                <c:pt idx="0">
                  <c:v>39429</c:v>
                </c:pt>
              </c:numCache>
            </c:numRef>
          </c:val>
          <c:extLst>
            <c:ext xmlns:c16="http://schemas.microsoft.com/office/drawing/2014/chart" uri="{C3380CC4-5D6E-409C-BE32-E72D297353CC}">
              <c16:uniqueId val="{00000005-E6B6-4200-92CD-94BFF518B1D0}"/>
            </c:ext>
          </c:extLst>
        </c:ser>
        <c:dLbls>
          <c:showLegendKey val="0"/>
          <c:showVal val="1"/>
          <c:showCatName val="1"/>
          <c:showSerName val="0"/>
          <c:showPercent val="0"/>
          <c:showBubbleSize val="0"/>
          <c:showLeaderLines val="0"/>
        </c:dLbls>
        <c:firstSliceAng val="0"/>
      </c:pieChart>
      <c:spPr>
        <a:noFill/>
        <a:ln>
          <a:noFill/>
        </a:ln>
        <a:effectLst/>
      </c:spPr>
    </c:plotArea>
    <c:plotVisOnly val="1"/>
    <c:dispBlanksAs val="zero"/>
    <c:showDLblsOverMax val="0"/>
  </c:chart>
  <c:spPr>
    <a:solidFill>
      <a:schemeClr val="lt1"/>
    </a:solidFill>
    <a:ln w="6350" cap="flat" cmpd="sng" algn="ctr">
      <a:noFill/>
      <a:prstDash val="solid"/>
      <a:round/>
    </a:ln>
    <a:effectLst/>
  </c:spPr>
  <c:txPr>
    <a:bodyPr/>
    <a:lstStyle/>
    <a:p>
      <a:pPr>
        <a:defRPr sz="1800"/>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Computed on 201809070319 - v2</c:v>
                </c:pt>
              </c:strCache>
            </c:strRef>
          </c:tx>
          <c:spPr>
            <a:solidFill>
              <a:schemeClr val="accent1"/>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Sheet1!$B$2:$B$6</c:f>
              <c:numCache>
                <c:formatCode>General</c:formatCode>
                <c:ptCount val="5"/>
                <c:pt idx="0">
                  <c:v>2.79</c:v>
                </c:pt>
                <c:pt idx="1">
                  <c:v>2.5499999999999998</c:v>
                </c:pt>
                <c:pt idx="2">
                  <c:v>2.29</c:v>
                </c:pt>
                <c:pt idx="3">
                  <c:v>1.97</c:v>
                </c:pt>
                <c:pt idx="4">
                  <c:v>1.62</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Computed on 201809070311 - v1</c:v>
                </c:pt>
              </c:strCache>
            </c:strRef>
          </c:tx>
          <c:spPr>
            <a:solidFill>
              <a:schemeClr val="accent2"/>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Sheet1!$C$2:$C$6</c:f>
              <c:numCache>
                <c:formatCode>General</c:formatCode>
                <c:ptCount val="5"/>
                <c:pt idx="0">
                  <c:v>2.79</c:v>
                </c:pt>
                <c:pt idx="1">
                  <c:v>2.44</c:v>
                </c:pt>
                <c:pt idx="2">
                  <c:v>2.2200000000000002</c:v>
                </c:pt>
                <c:pt idx="3">
                  <c:v>1.86</c:v>
                </c:pt>
                <c:pt idx="4">
                  <c:v>1.51</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全部关键违规数</c:v>
                </c:pt>
              </c:strCache>
            </c:strRef>
          </c:tx>
          <c:spPr>
            <a:solidFill>
              <a:schemeClr val="accent1"/>
            </a:solidFill>
            <a:ln>
              <a:noFill/>
            </a:ln>
            <a:effectLst/>
          </c:spPr>
          <c:invertIfNegative val="0"/>
          <c:cat>
            <c:strRef>
              <c:f>Sheet1!$A$2:$A$2</c:f>
              <c:strCache>
                <c:ptCount val="1"/>
                <c:pt idx="0">
                  <c:v>RGTemp full content</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新增关键违规</c:v>
                </c:pt>
              </c:strCache>
            </c:strRef>
          </c:tx>
          <c:spPr>
            <a:solidFill>
              <a:schemeClr val="accent2"/>
            </a:solidFill>
            <a:ln>
              <a:noFill/>
            </a:ln>
            <a:effectLst/>
          </c:spPr>
          <c:invertIfNegative val="0"/>
          <c:cat>
            <c:strRef>
              <c:f>Sheet1!$A$2:$A$2</c:f>
              <c:strCache>
                <c:ptCount val="1"/>
                <c:pt idx="0">
                  <c:v>RGTemp full content</c:v>
                </c:pt>
              </c:strCache>
            </c:strRef>
          </c:cat>
          <c:val>
            <c:numRef>
              <c:f>Sheet1!$C$2:$C$2</c:f>
              <c:numCache>
                <c:formatCode>General</c:formatCode>
                <c:ptCount val="1"/>
                <c:pt idx="0">
                  <c:v>22</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已减少关键违规</c:v>
                </c:pt>
              </c:strCache>
            </c:strRef>
          </c:tx>
          <c:spPr>
            <a:solidFill>
              <a:schemeClr val="accent3"/>
            </a:solidFill>
            <a:ln>
              <a:noFill/>
            </a:ln>
            <a:effectLst/>
          </c:spPr>
          <c:invertIfNegative val="0"/>
          <c:cat>
            <c:strRef>
              <c:f>Sheet1!$A$2:$A$2</c:f>
              <c:strCache>
                <c:ptCount val="1"/>
                <c:pt idx="0">
                  <c:v>RGTemp full content</c:v>
                </c:pt>
              </c:strCache>
            </c:strRef>
          </c:cat>
          <c:val>
            <c:numRef>
              <c:f>Sheet1!$D$2:$D$2</c:f>
              <c:numCache>
                <c:formatCode>General</c:formatCode>
                <c:ptCount val="1"/>
                <c:pt idx="0">
                  <c:v>11</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stacked"/>
        <c:varyColors val="0"/>
        <c:ser>
          <c:idx val="0"/>
          <c:order val="0"/>
          <c:tx>
            <c:strRef>
              <c:f>Sheet1!$B$1</c:f>
              <c:strCache>
                <c:ptCount val="1"/>
                <c:pt idx="0">
                  <c:v>新增关键违规</c:v>
                </c:pt>
              </c:strCache>
            </c:strRef>
          </c:tx>
          <c:spPr>
            <a:solidFill>
              <a:schemeClr val="accent1"/>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Sheet1!$B$2:$B$6</c:f>
              <c:numCache>
                <c:formatCode>General</c:formatCode>
                <c:ptCount val="5"/>
                <c:pt idx="0">
                  <c:v>0</c:v>
                </c:pt>
                <c:pt idx="1">
                  <c:v>1</c:v>
                </c:pt>
                <c:pt idx="2">
                  <c:v>22</c:v>
                </c:pt>
                <c:pt idx="3">
                  <c:v>36</c:v>
                </c:pt>
                <c:pt idx="4">
                  <c:v>56</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已减少关键违规</c:v>
                </c:pt>
              </c:strCache>
            </c:strRef>
          </c:tx>
          <c:spPr>
            <a:solidFill>
              <a:schemeClr val="accent2"/>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Sheet1!$C$2:$C$6</c:f>
              <c:numCache>
                <c:formatCode>General</c:formatCode>
                <c:ptCount val="5"/>
                <c:pt idx="0">
                  <c:v>1</c:v>
                </c:pt>
                <c:pt idx="1">
                  <c:v>3</c:v>
                </c:pt>
                <c:pt idx="2">
                  <c:v>11</c:v>
                </c:pt>
                <c:pt idx="3">
                  <c:v>12</c:v>
                </c:pt>
                <c:pt idx="4">
                  <c:v>21</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radarChart>
        <c:radarStyle val="marker"/>
        <c:varyColors val="0"/>
        <c:ser>
          <c:idx val="0"/>
          <c:order val="0"/>
          <c:tx>
            <c:strRef>
              <c:f>Sheet1!$B$1</c:f>
              <c:strCache>
                <c:ptCount val="1"/>
                <c:pt idx="0">
                  <c:v>Computed on 201809070319 - v2</c:v>
                </c:pt>
              </c:strCache>
            </c:strRef>
          </c:tx>
          <c:spPr>
            <a:ln w="19050" cap="rnd">
              <a:solidFill>
                <a:schemeClr val="accent1"/>
              </a:solidFill>
              <a:round/>
            </a:ln>
            <a:effectLst/>
          </c:spPr>
          <c:marker>
            <c:symbol val="none"/>
          </c:marker>
          <c:cat>
            <c:strRef>
              <c:f>Sheet1!$A$2:$A$4</c:f>
              <c:strCache>
                <c:ptCount val="3"/>
                <c:pt idx="0">
                  <c:v>健壮性</c:v>
                </c:pt>
                <c:pt idx="1">
                  <c:v>效率</c:v>
                </c:pt>
                <c:pt idx="2">
                  <c:v>安全性</c:v>
                </c:pt>
              </c:strCache>
            </c:strRef>
          </c:cat>
          <c:val>
            <c:numRef>
              <c:f>Sheet1!$B$2:$B$4</c:f>
              <c:numCache>
                <c:formatCode>General</c:formatCode>
                <c:ptCount val="3"/>
                <c:pt idx="0">
                  <c:v>2.29</c:v>
                </c:pt>
                <c:pt idx="1">
                  <c:v>1.97</c:v>
                </c:pt>
                <c:pt idx="2">
                  <c:v>1.62</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Computed on 201809070311 - v1</c:v>
                </c:pt>
              </c:strCache>
            </c:strRef>
          </c:tx>
          <c:spPr>
            <a:ln w="12700" cap="rnd">
              <a:solidFill>
                <a:schemeClr val="accent2"/>
              </a:solidFill>
              <a:prstDash val="dash"/>
              <a:round/>
            </a:ln>
            <a:effectLst/>
          </c:spPr>
          <c:marker>
            <c:symbol val="none"/>
          </c:marker>
          <c:cat>
            <c:strRef>
              <c:f>Sheet1!$A$2:$A$4</c:f>
              <c:strCache>
                <c:ptCount val="3"/>
                <c:pt idx="0">
                  <c:v>健壮性</c:v>
                </c:pt>
                <c:pt idx="1">
                  <c:v>效率</c:v>
                </c:pt>
                <c:pt idx="2">
                  <c:v>安全性</c:v>
                </c:pt>
              </c:strCache>
            </c:strRef>
          </c:cat>
          <c:val>
            <c:numRef>
              <c:f>Sheet1!$C$2:$C$4</c:f>
              <c:numCache>
                <c:formatCode>General</c:formatCode>
                <c:ptCount val="3"/>
                <c:pt idx="0">
                  <c:v>2.2200000000000002</c:v>
                </c:pt>
                <c:pt idx="1">
                  <c:v>1.86</c:v>
                </c:pt>
                <c:pt idx="2">
                  <c:v>1.51</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radarChart>
        <c:radarStyle val="marker"/>
        <c:varyColors val="0"/>
        <c:ser>
          <c:idx val="0"/>
          <c:order val="0"/>
          <c:tx>
            <c:strRef>
              <c:f>Sheet1!$B$1</c:f>
              <c:strCache>
                <c:ptCount val="1"/>
                <c:pt idx="0">
                  <c:v>Computed on 201809070319 - v2</c:v>
                </c:pt>
              </c:strCache>
            </c:strRef>
          </c:tx>
          <c:spPr>
            <a:ln w="19050" cap="rnd">
              <a:solidFill>
                <a:schemeClr val="accent1"/>
              </a:solidFill>
              <a:round/>
            </a:ln>
            <a:effectLst/>
          </c:spPr>
          <c:marker>
            <c:symbol val="none"/>
          </c:marker>
          <c:cat>
            <c:strRef>
              <c:f>Sheet1!$A$2:$A$4</c:f>
              <c:strCache>
                <c:ptCount val="3"/>
                <c:pt idx="0">
                  <c:v>文档</c:v>
                </c:pt>
                <c:pt idx="1">
                  <c:v>编程实践</c:v>
                </c:pt>
                <c:pt idx="2">
                  <c:v>构架设计</c:v>
                </c:pt>
              </c:strCache>
            </c:strRef>
          </c:cat>
          <c:val>
            <c:numRef>
              <c:f>Sheet1!$B$2:$B$4</c:f>
              <c:numCache>
                <c:formatCode>General</c:formatCode>
                <c:ptCount val="3"/>
                <c:pt idx="0">
                  <c:v>2.3199999999999998</c:v>
                </c:pt>
                <c:pt idx="1">
                  <c:v>2.6</c:v>
                </c:pt>
                <c:pt idx="2">
                  <c:v>2.29</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Computed on 201809070311 - v1</c:v>
                </c:pt>
              </c:strCache>
            </c:strRef>
          </c:tx>
          <c:spPr>
            <a:ln w="12700" cap="rnd">
              <a:solidFill>
                <a:schemeClr val="accent2"/>
              </a:solidFill>
              <a:prstDash val="dash"/>
              <a:round/>
            </a:ln>
            <a:effectLst/>
          </c:spPr>
          <c:marker>
            <c:symbol val="none"/>
          </c:marker>
          <c:cat>
            <c:strRef>
              <c:f>Sheet1!$A$2:$A$4</c:f>
              <c:strCache>
                <c:ptCount val="3"/>
                <c:pt idx="0">
                  <c:v>文档</c:v>
                </c:pt>
                <c:pt idx="1">
                  <c:v>编程实践</c:v>
                </c:pt>
                <c:pt idx="2">
                  <c:v>构架设计</c:v>
                </c:pt>
              </c:strCache>
            </c:strRef>
          </c:cat>
          <c:val>
            <c:numRef>
              <c:f>Sheet1!$C$2:$C$4</c:f>
              <c:numCache>
                <c:formatCode>General</c:formatCode>
                <c:ptCount val="3"/>
                <c:pt idx="0">
                  <c:v>2.48</c:v>
                </c:pt>
                <c:pt idx="1">
                  <c:v>2.44</c:v>
                </c:pt>
                <c:pt idx="2">
                  <c:v>2.33</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800"/>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800"/>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代码行数</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HTML5</c:v>
                </c:pt>
                <c:pt idx="1">
                  <c:v>JEE</c:v>
                </c:pt>
                <c:pt idx="2">
                  <c:v>PL/SQL</c:v>
                </c:pt>
              </c:strCache>
            </c:strRef>
          </c:cat>
          <c:val>
            <c:numRef>
              <c:f>Sheet1!$B$2:$B$4</c:f>
              <c:numCache>
                <c:formatCode>General</c:formatCode>
                <c:ptCount val="3"/>
                <c:pt idx="0">
                  <c:v>1567</c:v>
                </c:pt>
                <c:pt idx="1">
                  <c:v>23361</c:v>
                </c:pt>
                <c:pt idx="2">
                  <c:v>94</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代码行数</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Sheet1!$A$2:$A$2</c:f>
              <c:strCache>
                <c:ptCount val="1"/>
                <c:pt idx="0">
                  <c:v>RGTemp full content</c:v>
                </c:pt>
              </c:strCache>
            </c:strRef>
          </c:cat>
          <c:val>
            <c:numRef>
              <c:f>Sheet1!$B$2:$B$2</c:f>
              <c:numCache>
                <c:formatCode>General</c:formatCode>
                <c:ptCount val="1"/>
                <c:pt idx="0">
                  <c:v>25022</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7639496560289106"/>
          <c:y val="6.0353242163017446E-3"/>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3">
                      <a:shade val="53000"/>
                      <a:satMod val="103000"/>
                      <a:lumMod val="102000"/>
                      <a:tint val="94000"/>
                    </a:schemeClr>
                  </a:gs>
                  <a:gs pos="50000">
                    <a:schemeClr val="accent3">
                      <a:shade val="53000"/>
                      <a:satMod val="110000"/>
                      <a:lumMod val="100000"/>
                      <a:shade val="100000"/>
                    </a:schemeClr>
                  </a:gs>
                  <a:gs pos="100000">
                    <a:schemeClr val="accent3">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BB4C-405E-8F30-5C25EB09D87C}"/>
              </c:ext>
            </c:extLst>
          </c:dPt>
          <c:dPt>
            <c:idx val="1"/>
            <c:bubble3D val="0"/>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BB4C-405E-8F30-5C25EB09D87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BB4C-405E-8F30-5C25EB09D87C}"/>
              </c:ext>
            </c:extLst>
          </c:dPt>
          <c:dPt>
            <c:idx val="3"/>
            <c:bubble3D val="0"/>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9238-4F36-9F4E-33A259CA187D}"/>
              </c:ext>
            </c:extLst>
          </c:dPt>
          <c:dPt>
            <c:idx val="4"/>
            <c:bubble3D val="0"/>
            <c:spPr>
              <a:gradFill rotWithShape="1">
                <a:gsLst>
                  <a:gs pos="0">
                    <a:schemeClr val="accent3">
                      <a:tint val="54000"/>
                      <a:satMod val="103000"/>
                      <a:lumMod val="102000"/>
                      <a:tint val="94000"/>
                    </a:schemeClr>
                  </a:gs>
                  <a:gs pos="50000">
                    <a:schemeClr val="accent3">
                      <a:tint val="54000"/>
                      <a:satMod val="110000"/>
                      <a:lumMod val="100000"/>
                      <a:shade val="100000"/>
                    </a:schemeClr>
                  </a:gs>
                  <a:gs pos="100000">
                    <a:schemeClr val="accent3">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9238-4F36-9F4E-33A259CA187D}"/>
              </c:ext>
            </c:extLst>
          </c:dPt>
          <c:dLbls>
            <c:dLbl>
              <c:idx val="3"/>
              <c:layout>
                <c:manualLayout>
                  <c:x val="-0.20676843965933492"/>
                  <c:y val="2.3952095808383235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9238-4F36-9F4E-33A259CA187D}"/>
                </c:ext>
              </c:extLst>
            </c:dLbl>
            <c:dLbl>
              <c:idx val="4"/>
              <c:layout>
                <c:manualLayout>
                  <c:x val="0.40546210295141688"/>
                  <c:y val="4.1916167664670663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9238-4F36-9F4E-33A259CA187D}"/>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showLegendKey val="0"/>
            <c:showVal val="1"/>
            <c:showCatName val="1"/>
            <c:showSerName val="0"/>
            <c:showPercent val="1"/>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9238-4F36-9F4E-33A259CA187D}"/>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zh-CN"/>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zh-CN"/>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zh-CN"/>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3.0435065314555598</c:v>
                </c:pt>
                <c:pt idx="1">
                  <c:v>3.0848644120787299</c:v>
                </c:pt>
                <c:pt idx="2">
                  <c:v>3.0700437349600902</c:v>
                </c:pt>
                <c:pt idx="3">
                  <c:v>3.0022934727830801</c:v>
                </c:pt>
                <c:pt idx="4">
                  <c:v>2.7024735254530499</c:v>
                </c:pt>
              </c:numCache>
            </c:numRef>
          </c:val>
          <c:extLst>
            <c:ext xmlns:c16="http://schemas.microsoft.com/office/drawing/2014/chart" uri="{C3380CC4-5D6E-409C-BE32-E72D297353CC}">
              <c16:uniqueId val="{00000000-7649-4A4A-9419-0A7B70CA85CB}"/>
            </c:ext>
          </c:extLst>
        </c:ser>
        <c:ser>
          <c:idx val="1"/>
          <c:order val="1"/>
          <c:tx>
            <c:strRef>
              <c:f>Sheet1!$C$1</c:f>
              <c:strCache>
                <c:ptCount val="1"/>
                <c:pt idx="0">
                  <c:v>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3.1187161625405699</c:v>
                </c:pt>
                <c:pt idx="1">
                  <c:v>3.24086766339442</c:v>
                </c:pt>
                <c:pt idx="2">
                  <c:v>3.2003046895990201</c:v>
                </c:pt>
                <c:pt idx="3">
                  <c:v>2.9649500624748399</c:v>
                </c:pt>
                <c:pt idx="4">
                  <c:v>2.8028936054498699</c:v>
                </c:pt>
              </c:numCache>
            </c:numRef>
          </c:val>
          <c:extLst>
            <c:ext xmlns:c16="http://schemas.microsoft.com/office/drawing/2014/chart" uri="{C3380CC4-5D6E-409C-BE32-E72D297353CC}">
              <c16:uniqueId val="{00000001-7649-4A4A-9419-0A7B70CA85CB}"/>
            </c:ext>
          </c:extLst>
        </c:ser>
        <c:dLbls>
          <c:showLegendKey val="0"/>
          <c:showVal val="0"/>
          <c:showCatName val="0"/>
          <c:showSerName val="0"/>
          <c:showPercent val="0"/>
          <c:showBubbleSize val="0"/>
        </c:dLbls>
        <c:axId val="297695400"/>
        <c:axId val="297699320"/>
      </c:radarChart>
      <c:catAx>
        <c:axId val="297695400"/>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97699320"/>
        <c:crosses val="autoZero"/>
        <c:auto val="1"/>
        <c:lblAlgn val="ctr"/>
        <c:lblOffset val="100"/>
        <c:noMultiLvlLbl val="0"/>
      </c:catAx>
      <c:valAx>
        <c:axId val="297699320"/>
        <c:scaling>
          <c:orientation val="minMax"/>
          <c:max val="4"/>
          <c:min val="1"/>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97695400"/>
        <c:crosses val="autoZero"/>
        <c:crossBetween val="between"/>
      </c:valAx>
      <c:spPr>
        <a:noFill/>
        <a:ln>
          <a:noFill/>
        </a:ln>
        <a:effectLst/>
      </c:spPr>
    </c:plotArea>
    <c:legend>
      <c:legendPos val="r"/>
      <c:layout>
        <c:manualLayout>
          <c:xMode val="edge"/>
          <c:yMode val="edge"/>
          <c:x val="0.23342366496831579"/>
          <c:y val="0.65065387310346023"/>
          <c:w val="0.33971742157848461"/>
          <c:h val="0.3450615529898441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10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Sheet1!$A$2:$A$3</c:f>
              <c:numCache>
                <c:formatCode>m/d/yyyy</c:formatCode>
                <c:ptCount val="2"/>
                <c:pt idx="0">
                  <c:v>41471</c:v>
                </c:pt>
                <c:pt idx="1">
                  <c:v>41471</c:v>
                </c:pt>
              </c:numCache>
            </c:numRef>
          </c:cat>
          <c:val>
            <c:numRef>
              <c:f>Sheet1!$B$2:$B$3</c:f>
              <c:numCache>
                <c:formatCode>General</c:formatCode>
                <c:ptCount val="2"/>
                <c:pt idx="0">
                  <c:v>3.22227833485407</c:v>
                </c:pt>
                <c:pt idx="1">
                  <c:v>3.22227833485407</c:v>
                </c:pt>
              </c:numCache>
            </c:numRef>
          </c:val>
          <c:smooth val="0"/>
          <c:extLst>
            <c:ext xmlns:c16="http://schemas.microsoft.com/office/drawing/2014/chart" uri="{C3380CC4-5D6E-409C-BE32-E72D297353CC}">
              <c16:uniqueId val="{00000000-83AB-4132-B48B-D6E1CA7C8928}"/>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Sheet1!$A$2:$A$3</c:f>
              <c:numCache>
                <c:formatCode>m/d/yyyy</c:formatCode>
                <c:ptCount val="2"/>
                <c:pt idx="0">
                  <c:v>41471</c:v>
                </c:pt>
                <c:pt idx="1">
                  <c:v>41471</c:v>
                </c:pt>
              </c:numCache>
            </c:numRef>
          </c:cat>
          <c:val>
            <c:numRef>
              <c:f>Sheet1!$C$2:$C$3</c:f>
              <c:numCache>
                <c:formatCode>General</c:formatCode>
                <c:ptCount val="2"/>
                <c:pt idx="0">
                  <c:v>3.37460353532239</c:v>
                </c:pt>
                <c:pt idx="1">
                  <c:v>3.37460353532239</c:v>
                </c:pt>
              </c:numCache>
            </c:numRef>
          </c:val>
          <c:smooth val="0"/>
          <c:extLst>
            <c:ext xmlns:c16="http://schemas.microsoft.com/office/drawing/2014/chart" uri="{C3380CC4-5D6E-409C-BE32-E72D297353CC}">
              <c16:uniqueId val="{00000001-83AB-4132-B48B-D6E1CA7C8928}"/>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Sheet1!$A$2:$A$3</c:f>
              <c:numCache>
                <c:formatCode>m/d/yyyy</c:formatCode>
                <c:ptCount val="2"/>
                <c:pt idx="0">
                  <c:v>41471</c:v>
                </c:pt>
                <c:pt idx="1">
                  <c:v>41471</c:v>
                </c:pt>
              </c:numCache>
            </c:numRef>
          </c:cat>
          <c:val>
            <c:numRef>
              <c:f>Sheet1!$D$2:$D$3</c:f>
              <c:numCache>
                <c:formatCode>General</c:formatCode>
                <c:ptCount val="2"/>
                <c:pt idx="0">
                  <c:v>3.0980270042570801</c:v>
                </c:pt>
                <c:pt idx="1">
                  <c:v>3.0980270042570801</c:v>
                </c:pt>
              </c:numCache>
            </c:numRef>
          </c:val>
          <c:smooth val="0"/>
          <c:extLst>
            <c:ext xmlns:c16="http://schemas.microsoft.com/office/drawing/2014/chart" uri="{C3380CC4-5D6E-409C-BE32-E72D297353CC}">
              <c16:uniqueId val="{00000002-83AB-4132-B48B-D6E1CA7C8928}"/>
            </c:ext>
          </c:extLst>
        </c:ser>
        <c:ser>
          <c:idx val="3"/>
          <c:order val="3"/>
          <c:tx>
            <c:strRef>
              <c:f>Sheet1!$E$1</c:f>
              <c:strCache>
                <c:ptCount val="1"/>
                <c:pt idx="0">
                  <c:v>Perf</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m/d/yyyy</c:formatCode>
                <c:ptCount val="2"/>
                <c:pt idx="0">
                  <c:v>41471</c:v>
                </c:pt>
                <c:pt idx="1">
                  <c:v>41471</c:v>
                </c:pt>
              </c:numCache>
            </c:numRef>
          </c:cat>
          <c:val>
            <c:numRef>
              <c:f>Sheet1!$E$2:$E$3</c:f>
              <c:numCache>
                <c:formatCode>General</c:formatCode>
                <c:ptCount val="2"/>
                <c:pt idx="0">
                  <c:v>2.7230321627380198</c:v>
                </c:pt>
                <c:pt idx="1">
                  <c:v>2.7230321627380198</c:v>
                </c:pt>
              </c:numCache>
            </c:numRef>
          </c:val>
          <c:smooth val="0"/>
          <c:extLst>
            <c:ext xmlns:c16="http://schemas.microsoft.com/office/drawing/2014/chart" uri="{C3380CC4-5D6E-409C-BE32-E72D297353CC}">
              <c16:uniqueId val="{00000003-83AB-4132-B48B-D6E1CA7C8928}"/>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m/d/yyyy</c:formatCode>
                <c:ptCount val="2"/>
                <c:pt idx="0">
                  <c:v>41471</c:v>
                </c:pt>
                <c:pt idx="1">
                  <c:v>41471</c:v>
                </c:pt>
              </c:numCache>
            </c:numRef>
          </c:cat>
          <c:val>
            <c:numRef>
              <c:f>Sheet1!$F$2:$F$3</c:f>
              <c:numCache>
                <c:formatCode>General</c:formatCode>
                <c:ptCount val="2"/>
                <c:pt idx="0">
                  <c:v>2.7643778181858401</c:v>
                </c:pt>
                <c:pt idx="1">
                  <c:v>2.7643778181858401</c:v>
                </c:pt>
              </c:numCache>
            </c:numRef>
          </c:val>
          <c:smooth val="0"/>
          <c:extLst>
            <c:ext xmlns:c16="http://schemas.microsoft.com/office/drawing/2014/chart" uri="{C3380CC4-5D6E-409C-BE32-E72D297353CC}">
              <c16:uniqueId val="{00000004-83AB-4132-B48B-D6E1CA7C8928}"/>
            </c:ext>
          </c:extLst>
        </c:ser>
        <c:dLbls>
          <c:showLegendKey val="0"/>
          <c:showVal val="0"/>
          <c:showCatName val="0"/>
          <c:showSerName val="0"/>
          <c:showPercent val="0"/>
          <c:showBubbleSize val="0"/>
        </c:dLbls>
        <c:marker val="1"/>
        <c:smooth val="0"/>
        <c:axId val="297700496"/>
        <c:axId val="29769461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m/d/yyyy</c:formatCode>
                <c:ptCount val="2"/>
                <c:pt idx="0">
                  <c:v>41471</c:v>
                </c:pt>
                <c:pt idx="1">
                  <c:v>41471</c:v>
                </c:pt>
              </c:numCache>
            </c:numRef>
          </c:cat>
          <c:val>
            <c:numRef>
              <c:f>Sheet1!$G$2:$G$3</c:f>
              <c:numCache>
                <c:formatCode>General</c:formatCode>
                <c:ptCount val="2"/>
                <c:pt idx="0">
                  <c:v>247056</c:v>
                </c:pt>
                <c:pt idx="1">
                  <c:v>247056</c:v>
                </c:pt>
              </c:numCache>
            </c:numRef>
          </c:val>
          <c:smooth val="0"/>
          <c:extLst>
            <c:ext xmlns:c16="http://schemas.microsoft.com/office/drawing/2014/chart" uri="{C3380CC4-5D6E-409C-BE32-E72D297353CC}">
              <c16:uniqueId val="{00000005-83AB-4132-B48B-D6E1CA7C8928}"/>
            </c:ext>
          </c:extLst>
        </c:ser>
        <c:dLbls>
          <c:showLegendKey val="0"/>
          <c:showVal val="0"/>
          <c:showCatName val="0"/>
          <c:showSerName val="0"/>
          <c:showPercent val="0"/>
          <c:showBubbleSize val="0"/>
        </c:dLbls>
        <c:marker val="1"/>
        <c:smooth val="0"/>
        <c:axId val="297695008"/>
        <c:axId val="297700104"/>
      </c:lineChart>
      <c:catAx>
        <c:axId val="297700496"/>
        <c:scaling>
          <c:orientation val="minMax"/>
        </c:scaling>
        <c:delete val="0"/>
        <c:axPos val="b"/>
        <c:numFmt formatCode="m/d/yyyy" sourceLinked="1"/>
        <c:majorTickMark val="out"/>
        <c:minorTickMark val="none"/>
        <c:tickLblPos val="nextTo"/>
        <c:spPr>
          <a:ln w="12700" cmpd="sng"/>
        </c:spPr>
        <c:crossAx val="297694616"/>
        <c:crosses val="autoZero"/>
        <c:auto val="0"/>
        <c:lblAlgn val="ctr"/>
        <c:lblOffset val="100"/>
        <c:noMultiLvlLbl val="1"/>
      </c:catAx>
      <c:valAx>
        <c:axId val="297694616"/>
        <c:scaling>
          <c:orientation val="minMax"/>
          <c:max val="3.6"/>
          <c:min val="2.5"/>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97700496"/>
        <c:crosses val="autoZero"/>
        <c:crossBetween val="midCat"/>
        <c:majorUnit val="0.5"/>
      </c:valAx>
      <c:valAx>
        <c:axId val="297700104"/>
        <c:scaling>
          <c:orientation val="minMax"/>
        </c:scaling>
        <c:delete val="0"/>
        <c:axPos val="r"/>
        <c:numFmt formatCode="General" sourceLinked="1"/>
        <c:majorTickMark val="out"/>
        <c:minorTickMark val="none"/>
        <c:tickLblPos val="nextTo"/>
        <c:crossAx val="297695008"/>
        <c:crosses val="max"/>
        <c:crossBetween val="between"/>
      </c:valAx>
      <c:dateAx>
        <c:axId val="297695008"/>
        <c:scaling>
          <c:orientation val="minMax"/>
        </c:scaling>
        <c:delete val="1"/>
        <c:axPos val="b"/>
        <c:numFmt formatCode="m/d/yyyy" sourceLinked="1"/>
        <c:majorTickMark val="out"/>
        <c:minorTickMark val="none"/>
        <c:tickLblPos val="none"/>
        <c:crossAx val="297700104"/>
        <c:crosses val="autoZero"/>
        <c:auto val="1"/>
        <c:lblOffset val="100"/>
        <c:baseTimeUnit val="day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288"/>
          <c:y val="3.2133153882921719E-2"/>
          <c:w val="0.62073855053833493"/>
          <c:h val="0.91066434061011869"/>
        </c:manualLayout>
      </c:layout>
      <c:pieChart>
        <c:varyColors val="1"/>
        <c:ser>
          <c:idx val="0"/>
          <c:order val="0"/>
          <c:tx>
            <c:strRef>
              <c:f>Sheet1!$B$1:$B$2</c:f>
              <c:strCache>
                <c:ptCount val="1"/>
                <c:pt idx="0">
                  <c:v>LOCs 300</c:v>
                </c:pt>
              </c:strCache>
            </c:strRef>
          </c:tx>
          <c:dLbls>
            <c:dLbl>
              <c:idx val="3"/>
              <c:layout>
                <c:manualLayout>
                  <c:x val="-0.20676843965933236"/>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CFBB-4FC2-A257-AB63227E949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CFBB-4FC2-A257-AB63227E949C}"/>
                </c:ext>
              </c:extLst>
            </c:dLbl>
            <c:spPr>
              <a:noFill/>
              <a:ln>
                <a:noFill/>
              </a:ln>
              <a:effectLst/>
            </c:spPr>
            <c:txPr>
              <a:bodyPr/>
              <a:lstStyle/>
              <a:p>
                <a:pPr>
                  <a:defRPr sz="1200">
                    <a:solidFill>
                      <a:schemeClr val="bg1"/>
                    </a:solidFill>
                  </a:defRPr>
                </a:pPr>
                <a:endParaRPr lang="zh-CN"/>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CFBB-4FC2-A257-AB63227E949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642"/>
          <c:y val="0.12779902512185976"/>
          <c:w val="0.44563988115612635"/>
          <c:h val="0.73184818687983622"/>
        </c:manualLayout>
      </c:layout>
      <c:radarChart>
        <c:radarStyle val="filled"/>
        <c:varyColors val="0"/>
        <c:ser>
          <c:idx val="0"/>
          <c:order val="0"/>
          <c:tx>
            <c:strRef>
              <c:f>Sheet1!$B$1</c:f>
              <c:strCache>
                <c:ptCount val="1"/>
                <c:pt idx="0">
                  <c:v>V2</c:v>
                </c:pt>
              </c:strCache>
            </c:strRef>
          </c:tx>
          <c:spPr>
            <a:solidFill>
              <a:schemeClr val="accent2">
                <a:shade val="76000"/>
              </a:schemeClr>
            </a:solidFill>
            <a:ln w="6350" cap="flat" cmpd="sng" algn="ctr">
              <a:solidFill>
                <a:schemeClr val="lt1"/>
              </a:solidFill>
              <a:prstDash val="solid"/>
              <a:round/>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79B-4ACC-84B7-3CB970B2808C}"/>
            </c:ext>
          </c:extLst>
        </c:ser>
        <c:ser>
          <c:idx val="1"/>
          <c:order val="1"/>
          <c:tx>
            <c:strRef>
              <c:f>Sheet1!$C$1</c:f>
              <c:strCache>
                <c:ptCount val="1"/>
                <c:pt idx="0">
                  <c:v>V1</c:v>
                </c:pt>
              </c:strCache>
            </c:strRef>
          </c:tx>
          <c:spPr>
            <a:solidFill>
              <a:schemeClr val="accent2">
                <a:tint val="77000"/>
              </a:schemeClr>
            </a:solidFill>
            <a:ln w="6350" cap="flat" cmpd="sng" algn="ctr">
              <a:solidFill>
                <a:schemeClr val="lt1"/>
              </a:solidFill>
              <a:prstDash val="solid"/>
              <a:round/>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79B-4ACC-84B7-3CB970B2808C}"/>
            </c:ext>
          </c:extLst>
        </c:ser>
        <c:dLbls>
          <c:showLegendKey val="0"/>
          <c:showVal val="0"/>
          <c:showCatName val="0"/>
          <c:showSerName val="0"/>
          <c:showPercent val="0"/>
          <c:showBubbleSize val="0"/>
        </c:dLbls>
        <c:axId val="237844224"/>
        <c:axId val="237845792"/>
      </c:radarChart>
      <c:catAx>
        <c:axId val="237844224"/>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37845792"/>
        <c:crosses val="autoZero"/>
        <c:auto val="1"/>
        <c:lblAlgn val="ctr"/>
        <c:lblOffset val="100"/>
        <c:noMultiLvlLbl val="0"/>
      </c:catAx>
      <c:valAx>
        <c:axId val="237845792"/>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37844224"/>
        <c:crosses val="autoZero"/>
        <c:crossBetween val="between"/>
      </c:valAx>
      <c:spPr>
        <a:noFill/>
        <a:ln>
          <a:noFill/>
        </a:ln>
        <a:effectLst/>
      </c:spPr>
    </c:plotArea>
    <c:legend>
      <c:legendPos val="r"/>
      <c:layout>
        <c:manualLayout>
          <c:xMode val="edge"/>
          <c:yMode val="edge"/>
          <c:x val="0.61681163333273048"/>
          <c:y val="0.65493844701016124"/>
          <c:w val="0.33971742157848173"/>
          <c:h val="0.345061552989839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7"/>
    </mc:Choice>
    <mc:Fallback>
      <c:style val="37"/>
    </mc:Fallback>
  </mc:AlternateContent>
  <c:chart>
    <c:autoTitleDeleted val="1"/>
    <c:plotArea>
      <c:layout>
        <c:manualLayout>
          <c:layoutTarget val="inner"/>
          <c:xMode val="edge"/>
          <c:yMode val="edge"/>
          <c:x val="0.14550645875148288"/>
          <c:y val="3.2133153882921719E-2"/>
          <c:w val="0.62073855053833493"/>
          <c:h val="0.91066434061011869"/>
        </c:manualLayout>
      </c:layout>
      <c:pieChart>
        <c:varyColors val="1"/>
        <c:ser>
          <c:idx val="0"/>
          <c:order val="0"/>
          <c:tx>
            <c:strRef>
              <c:f>Sheet1!$B$1:$B$2</c:f>
              <c:strCache>
                <c:ptCount val="2"/>
                <c:pt idx="0">
                  <c:v>LOCs</c:v>
                </c:pt>
                <c:pt idx="1">
                  <c:v>300</c:v>
                </c:pt>
              </c:strCache>
            </c:strRef>
          </c:tx>
          <c:dLbls>
            <c:dLbl>
              <c:idx val="3"/>
              <c:layout>
                <c:manualLayout>
                  <c:x val="-0.20676843965933236"/>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C32C-4B68-A936-831FBFD05721}"/>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C32C-4B68-A936-831FBFD05721}"/>
                </c:ext>
              </c:extLst>
            </c:dLbl>
            <c:spPr>
              <a:noFill/>
              <a:ln>
                <a:noFill/>
              </a:ln>
              <a:effectLst/>
            </c:spPr>
            <c:txPr>
              <a:bodyPr/>
              <a:lstStyle/>
              <a:p>
                <a:pPr>
                  <a:defRPr sz="800">
                    <a:ln>
                      <a:noFill/>
                    </a:ln>
                    <a:solidFill>
                      <a:schemeClr val="tx1">
                        <a:lumMod val="85000"/>
                        <a:lumOff val="15000"/>
                      </a:schemeClr>
                    </a:solidFill>
                  </a:defRPr>
                </a:pPr>
                <a:endParaRPr lang="zh-CN"/>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C32C-4B68-A936-831FBFD05721}"/>
            </c:ext>
          </c:extLst>
        </c:ser>
        <c:dLbls>
          <c:showLegendKey val="0"/>
          <c:showVal val="1"/>
          <c:showCatName val="1"/>
          <c:showSerName val="0"/>
          <c:showPercent val="0"/>
          <c:showBubbleSize val="0"/>
          <c:showLeaderLines val="1"/>
        </c:dLbls>
        <c:firstSliceAng val="0"/>
      </c:pieChart>
    </c:plotArea>
    <c:plotVisOnly val="1"/>
    <c:dispBlanksAs val="zero"/>
    <c:showDLblsOverMax val="0"/>
  </c:chart>
  <c:spPr>
    <a:noFill/>
    <a:ln>
      <a:noFill/>
    </a:ln>
  </c:spPr>
  <c:txPr>
    <a:bodyPr/>
    <a:lstStyle/>
    <a:p>
      <a:pPr>
        <a:defRPr sz="7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E595-4089-A4D6-50945BBB41E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E595-4089-A4D6-50945BBB41E4}"/>
            </c:ext>
          </c:extLst>
        </c:ser>
        <c:dLbls>
          <c:showLegendKey val="0"/>
          <c:showVal val="0"/>
          <c:showCatName val="0"/>
          <c:showSerName val="0"/>
          <c:showPercent val="0"/>
          <c:showBubbleSize val="0"/>
        </c:dLbls>
        <c:axId val="470320376"/>
        <c:axId val="470310576"/>
      </c:radarChart>
      <c:catAx>
        <c:axId val="470320376"/>
        <c:scaling>
          <c:orientation val="minMax"/>
        </c:scaling>
        <c:delete val="0"/>
        <c:axPos val="b"/>
        <c:majorGridlines/>
        <c:numFmt formatCode="General" sourceLinked="1"/>
        <c:majorTickMark val="out"/>
        <c:minorTickMark val="none"/>
        <c:tickLblPos val="nextTo"/>
        <c:crossAx val="470310576"/>
        <c:crosses val="autoZero"/>
        <c:auto val="1"/>
        <c:lblAlgn val="ctr"/>
        <c:lblOffset val="100"/>
        <c:noMultiLvlLbl val="0"/>
      </c:catAx>
      <c:valAx>
        <c:axId val="470310576"/>
        <c:scaling>
          <c:orientation val="minMax"/>
          <c:max val="4"/>
          <c:min val="0"/>
        </c:scaling>
        <c:delete val="0"/>
        <c:axPos val="l"/>
        <c:majorGridlines/>
        <c:numFmt formatCode="General" sourceLinked="1"/>
        <c:majorTickMark val="cross"/>
        <c:minorTickMark val="none"/>
        <c:tickLblPos val="nextTo"/>
        <c:crossAx val="470320376"/>
        <c:crosses val="autoZero"/>
        <c:crossBetween val="between"/>
      </c:valAx>
    </c:plotArea>
    <c:legend>
      <c:legendPos val="r"/>
      <c:layout>
        <c:manualLayout>
          <c:xMode val="edge"/>
          <c:yMode val="edge"/>
          <c:x val="0.58720890915502133"/>
          <c:y val="0.49796390144685387"/>
          <c:w val="0.38572676707418985"/>
          <c:h val="0.34506155298984414"/>
        </c:manualLayout>
      </c:layout>
      <c:overlay val="0"/>
    </c:legend>
    <c:plotVisOnly val="1"/>
    <c:dispBlanksAs val="gap"/>
    <c:showDLblsOverMax val="0"/>
  </c:chart>
  <c:txPr>
    <a:bodyPr/>
    <a:lstStyle/>
    <a:p>
      <a:pPr>
        <a:defRPr sz="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迁移性</c:v>
                </c:pt>
              </c:strCache>
            </c:strRef>
          </c:tx>
          <c:spPr>
            <a:solidFill>
              <a:schemeClr val="accent1"/>
            </a:solidFill>
            <a:ln>
              <a:noFill/>
            </a:ln>
            <a:effectLst/>
          </c:spPr>
          <c:invertIfNegative val="0"/>
          <c:cat>
            <c:strRef>
              <c:f>Sheet1!$A$2:$A$2</c:f>
              <c:strCache>
                <c:ptCount val="1"/>
                <c:pt idx="0">
                  <c:v>RGTemp full content</c:v>
                </c:pt>
              </c:strCache>
            </c:strRef>
          </c:cat>
          <c:val>
            <c:numRef>
              <c:f>Sheet1!$B$2:$B$2</c:f>
              <c:numCache>
                <c:formatCode>General</c:formatCode>
                <c:ptCount val="1"/>
                <c:pt idx="0">
                  <c:v>2.79</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变更性</c:v>
                </c:pt>
              </c:strCache>
            </c:strRef>
          </c:tx>
          <c:spPr>
            <a:solidFill>
              <a:schemeClr val="accent2"/>
            </a:solidFill>
            <a:ln>
              <a:noFill/>
            </a:ln>
            <a:effectLst/>
          </c:spPr>
          <c:invertIfNegative val="0"/>
          <c:cat>
            <c:strRef>
              <c:f>Sheet1!$A$2:$A$2</c:f>
              <c:strCache>
                <c:ptCount val="1"/>
                <c:pt idx="0">
                  <c:v>RGTemp full content</c:v>
                </c:pt>
              </c:strCache>
            </c:strRef>
          </c:cat>
          <c:val>
            <c:numRef>
              <c:f>Sheet1!$C$2:$C$2</c:f>
              <c:numCache>
                <c:formatCode>General</c:formatCode>
                <c:ptCount val="1"/>
                <c:pt idx="0">
                  <c:v>2.5499999999999998</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健壮性</c:v>
                </c:pt>
              </c:strCache>
            </c:strRef>
          </c:tx>
          <c:spPr>
            <a:solidFill>
              <a:schemeClr val="accent3"/>
            </a:solidFill>
            <a:ln>
              <a:noFill/>
            </a:ln>
            <a:effectLst/>
          </c:spPr>
          <c:invertIfNegative val="0"/>
          <c:cat>
            <c:strRef>
              <c:f>Sheet1!$A$2:$A$2</c:f>
              <c:strCache>
                <c:ptCount val="1"/>
                <c:pt idx="0">
                  <c:v>RGTemp full content</c:v>
                </c:pt>
              </c:strCache>
            </c:strRef>
          </c:cat>
          <c:val>
            <c:numRef>
              <c:f>Sheet1!$D$2:$D$2</c:f>
              <c:numCache>
                <c:formatCode>General</c:formatCode>
                <c:ptCount val="1"/>
                <c:pt idx="0">
                  <c:v>2.29</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效率</c:v>
                </c:pt>
              </c:strCache>
            </c:strRef>
          </c:tx>
          <c:spPr>
            <a:solidFill>
              <a:schemeClr val="accent4"/>
            </a:solidFill>
            <a:ln>
              <a:noFill/>
            </a:ln>
            <a:effectLst/>
          </c:spPr>
          <c:invertIfNegative val="0"/>
          <c:cat>
            <c:strRef>
              <c:f>Sheet1!$A$2:$A$2</c:f>
              <c:strCache>
                <c:ptCount val="1"/>
                <c:pt idx="0">
                  <c:v>RGTemp full content</c:v>
                </c:pt>
              </c:strCache>
            </c:strRef>
          </c:cat>
          <c:val>
            <c:numRef>
              <c:f>Sheet1!$E$2:$E$2</c:f>
              <c:numCache>
                <c:formatCode>General</c:formatCode>
                <c:ptCount val="1"/>
                <c:pt idx="0">
                  <c:v>1.97</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安全性</c:v>
                </c:pt>
              </c:strCache>
            </c:strRef>
          </c:tx>
          <c:spPr>
            <a:solidFill>
              <a:schemeClr val="accent5"/>
            </a:solidFill>
            <a:ln>
              <a:noFill/>
            </a:ln>
            <a:effectLst/>
          </c:spPr>
          <c:invertIfNegative val="0"/>
          <c:cat>
            <c:strRef>
              <c:f>Sheet1!$A$2:$A$2</c:f>
              <c:strCache>
                <c:ptCount val="1"/>
                <c:pt idx="0">
                  <c:v>RGTemp full content</c:v>
                </c:pt>
              </c:strCache>
            </c:strRef>
          </c:cat>
          <c:val>
            <c:numRef>
              <c:f>Sheet1!$F$2:$F$2</c:f>
              <c:numCache>
                <c:formatCode>General</c:formatCode>
                <c:ptCount val="1"/>
                <c:pt idx="0">
                  <c:v>1.62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35">
  <cs:axisTitle>
    <cs:lnRef idx="0"/>
    <cs:fillRef idx="0"/>
    <cs:effectRef idx="0"/>
    <cs:fontRef idx="minor">
      <a:schemeClr val="dk1"/>
    </cs:fontRef>
    <cs:defRPr sz="1000" b="1" kern="1200"/>
  </cs:axisTitle>
  <cs:categoryAxis>
    <cs:lnRef idx="1">
      <a:schemeClr val="dk1">
        <a:tint val="75000"/>
      </a:schemeClr>
    </cs:lnRef>
    <cs:fillRef idx="0"/>
    <cs:effectRef idx="0"/>
    <cs:fontRef idx="minor">
      <a:schemeClr val="dk1"/>
    </cs:fontRef>
    <cs:spPr>
      <a:ln>
        <a:round/>
      </a:ln>
    </cs:spPr>
    <cs:defRPr sz="1000" kern="1200"/>
  </cs:categoryAxis>
  <cs:chartArea>
    <cs:lnRef idx="1">
      <a:schemeClr val="dk1">
        <a:tint val="75000"/>
      </a:schemeClr>
    </cs:lnRef>
    <cs:fillRef idx="1">
      <a:schemeClr val="lt1"/>
    </cs:fillRef>
    <cs:effectRef idx="0"/>
    <cs:fontRef idx="minor">
      <a:schemeClr val="dk1"/>
    </cs:fontRef>
    <cs:spPr>
      <a:ln>
        <a:round/>
      </a:ln>
    </cs:spPr>
    <cs:defRPr sz="1000" kern="1200"/>
  </cs:chartArea>
  <cs:dataLabel>
    <cs:lnRef idx="0"/>
    <cs:fillRef idx="0"/>
    <cs:effectRef idx="0"/>
    <cs:fontRef idx="minor">
      <a:schemeClr val="dk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mods="ignoreCSTransforms">
      <cs:styleClr val="0">
        <a:shade val="50000"/>
      </cs:styleClr>
    </cs:lnRef>
    <cs:fillRef idx="1">
      <cs:styleClr val="auto"/>
    </cs:fillRef>
    <cs:effectRef idx="0"/>
    <cs:fontRef idx="minor">
      <a:schemeClr val="dk1"/>
    </cs:fontRef>
    <cs:spPr>
      <a:ln>
        <a:round/>
      </a:ln>
    </cs:spPr>
  </cs:dataPoint>
  <cs:dataPoint3D>
    <cs:lnRef idx="1" mods="ignoreCSTransforms">
      <cs:styleClr val="0">
        <a:shade val="50000"/>
      </cs:styleClr>
    </cs:lnRef>
    <cs:fillRef idx="1">
      <cs:styleClr val="auto"/>
    </cs:fillRef>
    <cs:effectRef idx="0"/>
    <cs:fontRef idx="minor">
      <a:schemeClr val="dk1"/>
    </cs:fontRef>
    <cs:spPr>
      <a:ln>
        <a:round/>
      </a:ln>
    </cs:spPr>
  </cs:dataPoint3D>
  <cs:dataPointLine>
    <cs:lnRef idx="1">
      <cs:styleClr val="auto"/>
    </cs:lnRef>
    <cs:lineWidthScale>5</cs:lineWidthScale>
    <cs:fillRef idx="0"/>
    <cs:effectRef idx="0"/>
    <cs:fontRef idx="minor">
      <a:schemeClr val="dk1"/>
    </cs:fontRef>
    <cs:spPr>
      <a:ln cap="rnd">
        <a:round/>
      </a:ln>
    </cs:spPr>
  </cs:dataPointLine>
  <cs:dataPointMarker>
    <cs:lnRef idx="1">
      <cs:styleClr val="auto"/>
    </cs:lnRef>
    <cs:fillRef idx="1">
      <cs:styleClr val="auto"/>
    </cs:fillRef>
    <cs:effectRef idx="0"/>
    <cs:fontRef idx="minor">
      <a:schemeClr val="dk1"/>
    </cs:fontRef>
    <cs:spPr>
      <a:ln>
        <a:round/>
      </a:ln>
    </cs:spPr>
  </cs:dataPointMarker>
  <cs:dataPointMarkerLayout/>
  <cs:dataPointWireframe>
    <cs:lnRef idx="1">
      <cs:styleClr val="auto"/>
    </cs:lnRef>
    <cs:fillRef idx="0"/>
    <cs:effectRef idx="0"/>
    <cs:fontRef idx="minor">
      <a:schemeClr val="dk1"/>
    </cs:fontRef>
    <cs:spPr>
      <a:ln>
        <a:round/>
      </a:ln>
    </cs:spPr>
  </cs:dataPointWireframe>
  <cs:dataTable>
    <cs:lnRef idx="1">
      <a:schemeClr val="dk1">
        <a:tint val="75000"/>
      </a:schemeClr>
    </cs:lnRef>
    <cs:fillRef idx="0"/>
    <cs:effectRef idx="0"/>
    <cs:fontRef idx="minor">
      <a:schemeClr val="dk1"/>
    </cs:fontRef>
    <cs:spPr>
      <a:ln>
        <a:round/>
      </a:ln>
    </cs:spPr>
    <cs:defRPr sz="1000" kern="1200"/>
  </cs:dataTable>
  <cs:downBar>
    <cs:lnRef idx="1" mods="ignoreCSTransforms">
      <cs:styleClr val="0">
        <a:shade val="25000"/>
      </cs:styleClr>
    </cs:lnRef>
    <cs:fillRef idx="1" mods="ignoreCSTransforms">
      <cs:styleClr val="0">
        <a:shade val="25000"/>
      </cs:styleClr>
    </cs:fillRef>
    <cs:effectRef idx="0"/>
    <cs:fontRef idx="minor">
      <a:schemeClr val="dk1"/>
    </cs:fontRef>
    <cs:spPr>
      <a:ln>
        <a:round/>
      </a:ln>
    </cs:spPr>
  </cs:downBar>
  <cs:dropLine>
    <cs:lnRef idx="1">
      <a:schemeClr val="dk1"/>
    </cs:lnRef>
    <cs:fillRef idx="0"/>
    <cs:effectRef idx="0"/>
    <cs:fontRef idx="minor">
      <a:schemeClr val="dk1"/>
    </cs:fontRef>
    <cs:spPr>
      <a:ln>
        <a:round/>
      </a:ln>
    </cs:spPr>
  </cs:dropLine>
  <cs:errorBar>
    <cs:lnRef idx="1">
      <a:schemeClr val="dk1"/>
    </cs:lnRef>
    <cs:fillRef idx="1">
      <a:schemeClr val="dk1"/>
    </cs:fillRef>
    <cs:effectRef idx="0"/>
    <cs:fontRef idx="minor">
      <a:schemeClr val="dk1"/>
    </cs:fontRef>
    <cs:spPr>
      <a:ln>
        <a:round/>
      </a:ln>
    </cs:spPr>
  </cs:errorBar>
  <cs:floor>
    <cs:lnRef idx="1">
      <a:schemeClr val="dk1">
        <a:tint val="75000"/>
      </a:schemeClr>
    </cs:lnRef>
    <cs:fillRef idx="1" mods="ignoreCSTransforms">
      <cs:styleClr val="0">
        <a:tint val="20000"/>
      </cs:styleClr>
    </cs:fillRef>
    <cs:effectRef idx="0"/>
    <cs:fontRef idx="minor">
      <a:schemeClr val="dk1"/>
    </cs:fontRef>
    <cs:spPr>
      <a:ln>
        <a:round/>
      </a:ln>
    </cs:spPr>
  </cs:floor>
  <cs:gridlineMajor>
    <cs:lnRef idx="1">
      <a:schemeClr val="dk1">
        <a:tint val="75000"/>
      </a:schemeClr>
    </cs:lnRef>
    <cs:fillRef idx="0"/>
    <cs:effectRef idx="0"/>
    <cs:fontRef idx="minor">
      <a:schemeClr val="dk1"/>
    </cs:fontRef>
    <cs:spPr>
      <a:ln>
        <a:round/>
      </a:ln>
    </cs:spPr>
  </cs:gridlineMajor>
  <cs:gridlineMinor>
    <cs:lnRef idx="1">
      <a:schemeClr val="dk1">
        <a:tint val="50000"/>
      </a:schemeClr>
    </cs:lnRef>
    <cs:fillRef idx="0"/>
    <cs:effectRef idx="0"/>
    <cs:fontRef idx="minor">
      <a:schemeClr val="dk1"/>
    </cs:fontRef>
    <cs:spPr>
      <a:ln>
        <a:round/>
      </a:ln>
    </cs:spPr>
  </cs:gridlineMinor>
  <cs:hiLoLine>
    <cs:lnRef idx="1">
      <a:schemeClr val="dk1"/>
    </cs:lnRef>
    <cs:fillRef idx="0"/>
    <cs:effectRef idx="0"/>
    <cs:fontRef idx="minor">
      <a:schemeClr val="dk1"/>
    </cs:fontRef>
    <cs:spPr>
      <a:ln>
        <a:round/>
      </a:ln>
    </cs:spPr>
  </cs:hiLoLine>
  <cs:leaderLine>
    <cs:lnRef idx="1">
      <a:schemeClr val="dk1"/>
    </cs:lnRef>
    <cs:fillRef idx="0"/>
    <cs:effectRef idx="0"/>
    <cs:fontRef idx="minor">
      <a:schemeClr val="dk1"/>
    </cs:fontRef>
    <cs:spPr>
      <a:ln>
        <a:round/>
      </a:ln>
    </cs:spPr>
  </cs:leaderLine>
  <cs:legend>
    <cs:lnRef idx="0"/>
    <cs:fillRef idx="0"/>
    <cs:effectRef idx="0"/>
    <cs:fontRef idx="minor">
      <a:schemeClr val="dk1"/>
    </cs:fontRef>
    <cs:defRPr sz="1000" kern="1200"/>
  </cs:legend>
  <cs:plotArea>
    <cs:lnRef idx="0"/>
    <cs:fillRef idx="1" mods="ignoreCSTransforms">
      <cs:styleClr val="0">
        <a:tint val="20000"/>
      </cs:styleClr>
    </cs:fillRef>
    <cs:effectRef idx="0"/>
    <cs:fontRef idx="minor">
      <a:schemeClr val="dk1"/>
    </cs:fontRef>
  </cs:plotArea>
  <cs:plotArea3D>
    <cs:lnRef idx="0"/>
    <cs:fillRef idx="0"/>
    <cs:effectRef idx="0"/>
    <cs:fontRef idx="minor">
      <a:schemeClr val="dk1"/>
    </cs:fontRef>
  </cs:plotArea3D>
  <cs:seriesAxis>
    <cs:lnRef idx="1">
      <a:schemeClr val="dk1">
        <a:tint val="75000"/>
      </a:schemeClr>
    </cs:lnRef>
    <cs:fillRef idx="0"/>
    <cs:effectRef idx="0"/>
    <cs:fontRef idx="minor">
      <a:schemeClr val="dk1"/>
    </cs:fontRef>
    <cs:spPr>
      <a:ln>
        <a:round/>
      </a:ln>
    </cs:spPr>
    <cs:defRPr sz="1000" kern="1200"/>
  </cs:seriesAxis>
  <cs:seriesLine>
    <cs:lnRef idx="1">
      <a:schemeClr val="dk1"/>
    </cs:lnRef>
    <cs:fillRef idx="0"/>
    <cs:effectRef idx="0"/>
    <cs:fontRef idx="minor">
      <a:schemeClr val="dk1"/>
    </cs:fontRef>
    <cs:spPr>
      <a:ln>
        <a:round/>
      </a:ln>
    </cs:spPr>
  </cs:seriesLine>
  <cs:title>
    <cs:lnRef idx="0"/>
    <cs:fillRef idx="0"/>
    <cs:effectRef idx="0"/>
    <cs:fontRef idx="minor">
      <a:schemeClr val="dk1"/>
    </cs:fontRef>
    <cs:defRPr sz="1800" b="1" kern="1200"/>
  </cs:title>
  <cs:trendline>
    <cs:lnRef idx="1">
      <a:schemeClr val="dk1"/>
    </cs:lnRef>
    <cs:fillRef idx="0"/>
    <cs:effectRef idx="0"/>
    <cs:fontRef idx="minor">
      <a:schemeClr val="dk1"/>
    </cs:fontRef>
    <cs:spPr>
      <a:ln cap="rnd">
        <a:round/>
      </a:ln>
    </cs:spPr>
  </cs:trendline>
  <cs:trendlineLabel>
    <cs:lnRef idx="0"/>
    <cs:fillRef idx="0"/>
    <cs:effectRef idx="0"/>
    <cs:fontRef idx="minor">
      <a:schemeClr val="dk1"/>
    </cs:fontRef>
    <cs:defRPr sz="1000" kern="1200"/>
  </cs:trendlineLabel>
  <cs:upBar>
    <cs:lnRef idx="1" mods="ignoreCSTransforms">
      <cs:styleClr val="0">
        <a:shade val="25000"/>
      </cs:styleClr>
    </cs:lnRef>
    <cs:fillRef idx="1">
      <a:schemeClr val="lt1"/>
    </cs:fillRef>
    <cs:effectRef idx="0"/>
    <cs:fontRef idx="minor">
      <a:schemeClr val="dk1"/>
    </cs:fontRef>
    <cs:spPr>
      <a:ln>
        <a:round/>
      </a:ln>
    </cs:spPr>
  </cs:upBar>
  <cs:valueAxis>
    <cs:lnRef idx="1">
      <a:schemeClr val="dk1">
        <a:tint val="75000"/>
      </a:schemeClr>
    </cs:lnRef>
    <cs:fillRef idx="0"/>
    <cs:effectRef idx="0"/>
    <cs:fontRef idx="minor">
      <a:schemeClr val="dk1"/>
    </cs:fontRef>
    <cs:spPr>
      <a:ln>
        <a:round/>
      </a:ln>
    </cs:spPr>
    <cs:defRPr sz="1000" kern="1200"/>
  </cs:valueAxis>
  <cs:wall>
    <cs:lnRef idx="0"/>
    <cs:fillRef idx="1" mods="ignoreCSTransforms">
      <cs:styleClr val="0">
        <a:tint val="20000"/>
      </cs:styleClr>
    </cs:fillRef>
    <cs:effectRef idx="0"/>
    <cs:fontRef idx="minor">
      <a:schemeClr val="dk1"/>
    </cs:fontRef>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10">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a:schemeClr val="lt1"/>
    </cs:lnRef>
    <cs:fillRef idx="1">
      <cs:styleClr val="auto"/>
    </cs:fillRef>
    <cs:effectRef idx="1">
      <a:schemeClr val="dk1"/>
    </cs:effectRef>
    <cs:fontRef idx="minor">
      <a:schemeClr val="tx1"/>
    </cs:fontRef>
    <cs:spPr>
      <a:ln>
        <a:round/>
      </a:ln>
    </cs:spPr>
  </cs:dataPoint>
  <cs:dataPoint3D>
    <cs:lnRef idx="1">
      <a:schemeClr val="lt1"/>
    </cs:lnRef>
    <cs:fillRef idx="1">
      <cs:styleClr val="auto"/>
    </cs:fillRef>
    <cs:effectRef idx="1">
      <a:schemeClr val="dk1"/>
    </cs:effectRef>
    <cs:fontRef idx="minor">
      <a:schemeClr val="tx1"/>
    </cs:fontRef>
    <cs:spPr>
      <a:ln>
        <a:round/>
      </a:ln>
    </cs:spPr>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1">
      <cs:styleClr val="auto"/>
    </cs:fillRef>
    <cs:effectRef idx="1">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1">
      <a:schemeClr val="dk1"/>
    </cs:effectRef>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1">
      <a:schemeClr val="dk1"/>
    </cs:effectRef>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3</a:t>
            </a:fld>
            <a:endParaRPr lang="en-US" dirty="0"/>
          </a:p>
        </p:txBody>
      </p:sp>
    </p:spTree>
    <p:extLst>
      <p:ext uri="{BB962C8B-B14F-4D97-AF65-F5344CB8AC3E}">
        <p14:creationId xmlns:p14="http://schemas.microsoft.com/office/powerpoint/2010/main" val="398357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296520881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 id="2147483703" r:id="rId32"/>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2.xml"/><Relationship Id="rId4" Type="http://schemas.openxmlformats.org/officeDocument/2006/relationships/chart" Target="../charts/char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23.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www.omg.org/spec/AFP/" TargetMode="External"/><Relationship Id="rId2" Type="http://schemas.openxmlformats.org/officeDocument/2006/relationships/chart" Target="../charts/chart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zh-CN" altLang="en-US" dirty="0"/>
              <a:t>软件分析和缺陷预防的行业领导者</a:t>
            </a:r>
            <a:endParaRPr lang="en-US" dirty="0"/>
          </a:p>
        </p:txBody>
      </p:sp>
      <p:sp>
        <p:nvSpPr>
          <p:cNvPr id="4" name="Text Placeholder 3"/>
          <p:cNvSpPr>
            <a:spLocks noGrp="1"/>
          </p:cNvSpPr>
          <p:nvPr>
            <p:ph type="body" sz="quarter" idx="17"/>
          </p:nvPr>
        </p:nvSpPr>
        <p:spPr/>
        <p:txBody>
          <a:bodyPr/>
          <a:lstStyle/>
          <a:p>
            <a:r>
              <a:rPr lang="zh-CN" altLang="en-US" dirty="0"/>
              <a:t>图形报告模板</a:t>
            </a:r>
            <a:endParaRPr lang="en-US" dirty="0"/>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关键违规数变化</a:t>
            </a:r>
            <a:endParaRPr lang="en-US" dirty="0"/>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关键违规按</a:t>
            </a:r>
            <a:r>
              <a:rPr lang="en-US" altLang="zh-CN" dirty="0"/>
              <a:t> </a:t>
            </a:r>
            <a:r>
              <a:rPr lang="zh-CN" altLang="zh-CN" i="1" dirty="0"/>
              <a:t>健康维度</a:t>
            </a:r>
            <a:r>
              <a:rPr lang="en-US" altLang="zh-CN" dirty="0"/>
              <a:t>  </a:t>
            </a:r>
            <a:r>
              <a:rPr lang="zh-CN" altLang="zh-CN" dirty="0"/>
              <a:t>分布结果变化</a:t>
            </a:r>
            <a:br>
              <a:rPr lang="zh-CN" altLang="zh-CN" dirty="0"/>
            </a:br>
            <a:endParaRPr lang="en-US" dirty="0"/>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雷达图</a:t>
            </a:r>
            <a:endParaRPr lang="en-US" dirty="0"/>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nvPr>
        </p:nvGraphicFramePr>
        <p:xfrm>
          <a:off x="2572970" y="3452928"/>
          <a:ext cx="6809747" cy="665171"/>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zh-CN" altLang="en-US" dirty="0"/>
              <a:t>关键违规演进</a:t>
            </a:r>
            <a:endParaRPr lang="en-US" dirty="0"/>
          </a:p>
        </p:txBody>
      </p:sp>
    </p:spTree>
    <p:extLst>
      <p:ext uri="{BB962C8B-B14F-4D97-AF65-F5344CB8AC3E}">
        <p14:creationId xmlns:p14="http://schemas.microsoft.com/office/powerpoint/2010/main" val="13883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nvPr>
        </p:nvGraphicFramePr>
        <p:xfrm>
          <a:off x="2569072" y="2740165"/>
          <a:ext cx="7127330" cy="3112880"/>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a:t>
            </a:r>
            <a:r>
              <a:rPr lang="zh-CN" altLang="en-US" dirty="0"/>
              <a:t>图</a:t>
            </a:r>
            <a:endParaRPr lang="en-US" dirty="0"/>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nvPr>
        </p:nvGraphicFramePr>
        <p:xfrm>
          <a:off x="4145152" y="1802353"/>
          <a:ext cx="6738322" cy="1502730"/>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nvPr>
        </p:nvGraphicFramePr>
        <p:xfrm>
          <a:off x="4579102" y="4381886"/>
          <a:ext cx="6938607" cy="1502730"/>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nvPr>
        </p:nvGraphicFramePr>
        <p:xfrm>
          <a:off x="3359695" y="2966288"/>
          <a:ext cx="5904657" cy="237626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3552" y="4216488"/>
            <a:ext cx="2020824" cy="20208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5" name="TextBox 4"/>
          <p:cNvSpPr txBox="1"/>
          <p:nvPr/>
        </p:nvSpPr>
        <p:spPr>
          <a:xfrm>
            <a:off x="2063552" y="4214621"/>
            <a:ext cx="2020824" cy="307777"/>
          </a:xfrm>
          <a:prstGeom prst="rect">
            <a:avLst/>
          </a:prstGeom>
          <a:noFill/>
        </p:spPr>
        <p:txBody>
          <a:bodyPr wrap="square" rtlCol="0">
            <a:spAutoFit/>
          </a:bodyPr>
          <a:lstStyle/>
          <a:p>
            <a:r>
              <a:rPr lang="en-GB" sz="1400" b="1" dirty="0">
                <a:solidFill>
                  <a:schemeClr val="bg1"/>
                </a:solidFill>
              </a:rPr>
              <a:t>RELIABILITY</a:t>
            </a:r>
            <a:endParaRPr lang="fr-FR" sz="1400" dirty="0">
              <a:solidFill>
                <a:schemeClr val="bg1"/>
              </a:solidFill>
            </a:endParaRPr>
          </a:p>
        </p:txBody>
      </p:sp>
      <p:sp>
        <p:nvSpPr>
          <p:cNvPr id="6" name="TextBox 5" descr="TEXT;APPLICATION_RULE;ID=60013"/>
          <p:cNvSpPr txBox="1"/>
          <p:nvPr/>
        </p:nvSpPr>
        <p:spPr>
          <a:xfrm>
            <a:off x="2495601" y="5103232"/>
            <a:ext cx="1792793" cy="523220"/>
          </a:xfrm>
          <a:prstGeom prst="rect">
            <a:avLst/>
          </a:prstGeom>
          <a:noFill/>
        </p:spPr>
        <p:txBody>
          <a:bodyPr wrap="square" rtlCol="0">
            <a:spAutoFit/>
          </a:bodyPr>
          <a:lstStyle/>
          <a:p>
            <a:r>
              <a:rPr lang="fr-FR" sz="2800" dirty="0">
                <a:solidFill>
                  <a:schemeClr val="bg1"/>
                </a:solidFill>
                <a:latin typeface="Arial" panose="020B0604020202020204" pitchFamily="34" charset="0"/>
                <a:cs typeface="Arial" panose="020B0604020202020204" pitchFamily="34" charset="0"/>
              </a:rPr>
              <a:t>Rob.</a:t>
            </a:r>
          </a:p>
        </p:txBody>
      </p:sp>
      <p:sp>
        <p:nvSpPr>
          <p:cNvPr id="8" name="Rectangle 7"/>
          <p:cNvSpPr/>
          <p:nvPr/>
        </p:nvSpPr>
        <p:spPr>
          <a:xfrm>
            <a:off x="5159896" y="4216488"/>
            <a:ext cx="2020824" cy="2020824"/>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9" name="TextBox 8"/>
          <p:cNvSpPr txBox="1"/>
          <p:nvPr/>
        </p:nvSpPr>
        <p:spPr>
          <a:xfrm>
            <a:off x="5159896" y="4214621"/>
            <a:ext cx="2020824" cy="523220"/>
          </a:xfrm>
          <a:prstGeom prst="rect">
            <a:avLst/>
          </a:prstGeom>
          <a:noFill/>
        </p:spPr>
        <p:txBody>
          <a:bodyPr wrap="square" rtlCol="0">
            <a:spAutoFit/>
          </a:bodyPr>
          <a:lstStyle/>
          <a:p>
            <a:r>
              <a:rPr lang="en-GB" sz="1400" b="1" dirty="0">
                <a:solidFill>
                  <a:schemeClr val="bg1"/>
                </a:solidFill>
              </a:rPr>
              <a:t>CODE PERFORMANCE</a:t>
            </a:r>
            <a:endParaRPr lang="fr-FR" sz="1400" dirty="0">
              <a:solidFill>
                <a:schemeClr val="bg1"/>
              </a:solidFill>
            </a:endParaRPr>
          </a:p>
        </p:txBody>
      </p:sp>
      <p:sp>
        <p:nvSpPr>
          <p:cNvPr id="10" name="TextBox 9" descr="TEXT;APPLICATION_RULE;ID=60014"/>
          <p:cNvSpPr txBox="1"/>
          <p:nvPr/>
        </p:nvSpPr>
        <p:spPr>
          <a:xfrm>
            <a:off x="5536389" y="5103232"/>
            <a:ext cx="1792793" cy="523220"/>
          </a:xfrm>
          <a:prstGeom prst="rect">
            <a:avLst/>
          </a:prstGeom>
          <a:noFill/>
        </p:spPr>
        <p:txBody>
          <a:bodyPr wrap="square" rtlCol="0">
            <a:spAutoFit/>
          </a:bodyPr>
          <a:lstStyle/>
          <a:p>
            <a:r>
              <a:rPr lang="fr-FR" sz="2800" dirty="0">
                <a:solidFill>
                  <a:schemeClr val="bg1"/>
                </a:solidFill>
                <a:latin typeface="Arial" panose="020B0604020202020204" pitchFamily="34" charset="0"/>
                <a:cs typeface="Arial" panose="020B0604020202020204" pitchFamily="34" charset="0"/>
              </a:rPr>
              <a:t>Perf.</a:t>
            </a:r>
          </a:p>
        </p:txBody>
      </p:sp>
      <p:sp>
        <p:nvSpPr>
          <p:cNvPr id="11" name="Rectangle 10"/>
          <p:cNvSpPr/>
          <p:nvPr/>
        </p:nvSpPr>
        <p:spPr>
          <a:xfrm>
            <a:off x="7910057" y="1484784"/>
            <a:ext cx="2016223" cy="2020824"/>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2" name="TextBox 11"/>
          <p:cNvSpPr txBox="1"/>
          <p:nvPr/>
        </p:nvSpPr>
        <p:spPr>
          <a:xfrm>
            <a:off x="7910055" y="1556792"/>
            <a:ext cx="2016224" cy="523220"/>
          </a:xfrm>
          <a:prstGeom prst="rect">
            <a:avLst/>
          </a:prstGeom>
          <a:noFill/>
        </p:spPr>
        <p:txBody>
          <a:bodyPr wrap="square" rtlCol="0">
            <a:spAutoFit/>
          </a:bodyPr>
          <a:lstStyle/>
          <a:p>
            <a:r>
              <a:rPr lang="en-GB" sz="1400" b="1" dirty="0">
                <a:solidFill>
                  <a:schemeClr val="bg1"/>
                </a:solidFill>
              </a:rPr>
              <a:t>TECHNICAL QUALITY INDEX</a:t>
            </a:r>
            <a:endParaRPr lang="fr-FR" sz="1400" dirty="0">
              <a:solidFill>
                <a:schemeClr val="bg1"/>
              </a:solidFill>
            </a:endParaRPr>
          </a:p>
        </p:txBody>
      </p:sp>
      <p:sp>
        <p:nvSpPr>
          <p:cNvPr id="13" name="TextBox 12" descr="TEXT;APPLICATION_RULE;ID=60017"/>
          <p:cNvSpPr txBox="1"/>
          <p:nvPr/>
        </p:nvSpPr>
        <p:spPr>
          <a:xfrm>
            <a:off x="8342104" y="2414960"/>
            <a:ext cx="1792793" cy="646331"/>
          </a:xfrm>
          <a:prstGeom prst="rect">
            <a:avLst/>
          </a:prstGeom>
          <a:noFill/>
        </p:spPr>
        <p:txBody>
          <a:bodyPr wrap="square" rtlCol="0">
            <a:spAutoFit/>
          </a:bodyPr>
          <a:lstStyle/>
          <a:p>
            <a:r>
              <a:rPr lang="fr-FR" sz="3600" dirty="0">
                <a:solidFill>
                  <a:schemeClr val="bg1"/>
                </a:solidFill>
                <a:latin typeface="Arial" panose="020B0604020202020204" pitchFamily="34" charset="0"/>
                <a:cs typeface="Arial" panose="020B0604020202020204" pitchFamily="34" charset="0"/>
              </a:rPr>
              <a:t>TQI</a:t>
            </a:r>
          </a:p>
        </p:txBody>
      </p:sp>
      <p:sp>
        <p:nvSpPr>
          <p:cNvPr id="14" name="Rectangle 13"/>
          <p:cNvSpPr/>
          <p:nvPr/>
        </p:nvSpPr>
        <p:spPr>
          <a:xfrm>
            <a:off x="7968209" y="4211888"/>
            <a:ext cx="2020824" cy="2020824"/>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5" name="TextBox 14"/>
          <p:cNvSpPr txBox="1"/>
          <p:nvPr/>
        </p:nvSpPr>
        <p:spPr>
          <a:xfrm>
            <a:off x="7954354" y="4214621"/>
            <a:ext cx="2020825" cy="307777"/>
          </a:xfrm>
          <a:prstGeom prst="rect">
            <a:avLst/>
          </a:prstGeom>
          <a:noFill/>
        </p:spPr>
        <p:txBody>
          <a:bodyPr wrap="square" rtlCol="0">
            <a:spAutoFit/>
          </a:bodyPr>
          <a:lstStyle/>
          <a:p>
            <a:r>
              <a:rPr lang="en-GB" sz="1400" b="1" dirty="0">
                <a:solidFill>
                  <a:schemeClr val="bg1"/>
                </a:solidFill>
              </a:rPr>
              <a:t>SECURITY</a:t>
            </a:r>
            <a:endParaRPr lang="fr-FR" sz="1400" dirty="0">
              <a:solidFill>
                <a:schemeClr val="bg1"/>
              </a:solidFill>
            </a:endParaRPr>
          </a:p>
        </p:txBody>
      </p:sp>
      <p:sp>
        <p:nvSpPr>
          <p:cNvPr id="16" name="TextBox 15" descr="TEXT;APPLICATION_RULE;ID=60016"/>
          <p:cNvSpPr txBox="1"/>
          <p:nvPr/>
        </p:nvSpPr>
        <p:spPr>
          <a:xfrm>
            <a:off x="8416709" y="5098632"/>
            <a:ext cx="1792793" cy="523220"/>
          </a:xfrm>
          <a:prstGeom prst="rect">
            <a:avLst/>
          </a:prstGeom>
          <a:noFill/>
        </p:spPr>
        <p:txBody>
          <a:bodyPr wrap="square" rtlCol="0">
            <a:spAutoFit/>
          </a:bodyPr>
          <a:lstStyle/>
          <a:p>
            <a:r>
              <a:rPr lang="fr-FR" sz="2800" dirty="0">
                <a:solidFill>
                  <a:schemeClr val="bg1"/>
                </a:solidFill>
                <a:latin typeface="Arial" panose="020B0604020202020204" pitchFamily="34" charset="0"/>
                <a:cs typeface="Arial" panose="020B0604020202020204" pitchFamily="34" charset="0"/>
              </a:rPr>
              <a:t>Sec</a:t>
            </a:r>
          </a:p>
        </p:txBody>
      </p:sp>
      <p:sp>
        <p:nvSpPr>
          <p:cNvPr id="17" name="Rectangle 16"/>
          <p:cNvSpPr/>
          <p:nvPr/>
        </p:nvSpPr>
        <p:spPr>
          <a:xfrm>
            <a:off x="2049699" y="1268760"/>
            <a:ext cx="5040559" cy="2520280"/>
          </a:xfrm>
          <a:prstGeom prst="rect">
            <a:avLst/>
          </a:prstGeom>
          <a:solidFill>
            <a:schemeClr val="bg1">
              <a:lumMod val="65000"/>
            </a:schemeClr>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8" name="TextBox 17"/>
          <p:cNvSpPr txBox="1"/>
          <p:nvPr/>
        </p:nvSpPr>
        <p:spPr>
          <a:xfrm>
            <a:off x="2116642" y="1711930"/>
            <a:ext cx="1260986" cy="307777"/>
          </a:xfrm>
          <a:prstGeom prst="rect">
            <a:avLst/>
          </a:prstGeom>
          <a:noFill/>
        </p:spPr>
        <p:txBody>
          <a:bodyPr wrap="none" rtlCol="0">
            <a:spAutoFit/>
          </a:bodyPr>
          <a:lstStyle/>
          <a:p>
            <a:r>
              <a:rPr lang="fr-FR" sz="1400" dirty="0">
                <a:solidFill>
                  <a:schemeClr val="bg1"/>
                </a:solidFill>
              </a:rPr>
              <a:t>Application </a:t>
            </a:r>
          </a:p>
        </p:txBody>
      </p:sp>
      <p:sp>
        <p:nvSpPr>
          <p:cNvPr id="19" name="TextBox 18" descr="TEXT;APPLICATION_NAME"/>
          <p:cNvSpPr txBox="1"/>
          <p:nvPr/>
        </p:nvSpPr>
        <p:spPr>
          <a:xfrm>
            <a:off x="4121151" y="1700808"/>
            <a:ext cx="2969106" cy="307777"/>
          </a:xfrm>
          <a:prstGeom prst="rect">
            <a:avLst/>
          </a:prstGeom>
          <a:noFill/>
        </p:spPr>
        <p:txBody>
          <a:bodyPr wrap="square" rtlCol="0">
            <a:spAutoFit/>
          </a:bodyPr>
          <a:lstStyle>
            <a:defPPr>
              <a:defRPr lang="fr-FR"/>
            </a:defPPr>
            <a:lvl1pPr>
              <a:defRPr sz="2000" b="1">
                <a:solidFill>
                  <a:schemeClr val="bg1"/>
                </a:solidFill>
              </a:defRPr>
            </a:lvl1pPr>
          </a:lstStyle>
          <a:p>
            <a:r>
              <a:rPr lang="fr-FR" sz="1400" dirty="0" err="1"/>
              <a:t>ApplicationName</a:t>
            </a:r>
            <a:endParaRPr lang="fr-FR" sz="1400" dirty="0"/>
          </a:p>
        </p:txBody>
      </p:sp>
      <p:sp>
        <p:nvSpPr>
          <p:cNvPr id="20" name="TextBox 19" descr="TEXT;LAST_SNAPSHOT_VERSION"/>
          <p:cNvSpPr txBox="1"/>
          <p:nvPr/>
        </p:nvSpPr>
        <p:spPr>
          <a:xfrm>
            <a:off x="4121151" y="2063629"/>
            <a:ext cx="2969106" cy="307777"/>
          </a:xfrm>
          <a:prstGeom prst="rect">
            <a:avLst/>
          </a:prstGeom>
          <a:noFill/>
        </p:spPr>
        <p:txBody>
          <a:bodyPr wrap="square" rtlCol="0">
            <a:spAutoFit/>
          </a:bodyPr>
          <a:lstStyle>
            <a:defPPr>
              <a:defRPr lang="fr-FR"/>
            </a:defPPr>
            <a:lvl1pPr>
              <a:defRPr sz="2000" b="1">
                <a:solidFill>
                  <a:schemeClr val="bg1"/>
                </a:solidFill>
              </a:defRPr>
            </a:lvl1pPr>
          </a:lstStyle>
          <a:p>
            <a:r>
              <a:rPr lang="fr-FR" sz="1400" dirty="0"/>
              <a:t>version</a:t>
            </a:r>
          </a:p>
        </p:txBody>
      </p:sp>
      <p:sp>
        <p:nvSpPr>
          <p:cNvPr id="21" name="TextBox 20"/>
          <p:cNvSpPr txBox="1"/>
          <p:nvPr/>
        </p:nvSpPr>
        <p:spPr>
          <a:xfrm>
            <a:off x="2049697" y="1268760"/>
            <a:ext cx="2824764" cy="307777"/>
          </a:xfrm>
          <a:prstGeom prst="rect">
            <a:avLst/>
          </a:prstGeom>
          <a:noFill/>
        </p:spPr>
        <p:txBody>
          <a:bodyPr wrap="square" rtlCol="0">
            <a:spAutoFit/>
          </a:bodyPr>
          <a:lstStyle/>
          <a:p>
            <a:r>
              <a:rPr lang="en-GB" sz="1400" b="1" dirty="0">
                <a:solidFill>
                  <a:schemeClr val="bg1"/>
                </a:solidFill>
              </a:rPr>
              <a:t>ID Card</a:t>
            </a:r>
            <a:endParaRPr lang="fr-FR" sz="1400" dirty="0">
              <a:solidFill>
                <a:schemeClr val="bg1"/>
              </a:solidFill>
            </a:endParaRPr>
          </a:p>
        </p:txBody>
      </p:sp>
      <p:sp>
        <p:nvSpPr>
          <p:cNvPr id="22" name="TextBox 21" descr="TEXT;APPLICATION_SIZE_TYPE"/>
          <p:cNvSpPr txBox="1"/>
          <p:nvPr/>
        </p:nvSpPr>
        <p:spPr>
          <a:xfrm>
            <a:off x="4121151" y="2789271"/>
            <a:ext cx="2969106" cy="307777"/>
          </a:xfrm>
          <a:prstGeom prst="rect">
            <a:avLst/>
          </a:prstGeom>
          <a:noFill/>
        </p:spPr>
        <p:txBody>
          <a:bodyPr wrap="square" rtlCol="0">
            <a:spAutoFit/>
          </a:bodyPr>
          <a:lstStyle/>
          <a:p>
            <a:r>
              <a:rPr lang="fr-FR" sz="1400" b="1" dirty="0">
                <a:solidFill>
                  <a:schemeClr val="bg1"/>
                </a:solidFill>
              </a:rPr>
              <a:t>SizeType</a:t>
            </a:r>
          </a:p>
        </p:txBody>
      </p:sp>
      <p:sp>
        <p:nvSpPr>
          <p:cNvPr id="23" name="TextBox 22"/>
          <p:cNvSpPr txBox="1"/>
          <p:nvPr/>
        </p:nvSpPr>
        <p:spPr>
          <a:xfrm>
            <a:off x="2116642" y="2749807"/>
            <a:ext cx="549061" cy="307777"/>
          </a:xfrm>
          <a:prstGeom prst="rect">
            <a:avLst/>
          </a:prstGeom>
          <a:noFill/>
        </p:spPr>
        <p:txBody>
          <a:bodyPr wrap="none" rtlCol="0">
            <a:spAutoFit/>
          </a:bodyPr>
          <a:lstStyle/>
          <a:p>
            <a:r>
              <a:rPr lang="fr-FR" sz="1400" dirty="0">
                <a:solidFill>
                  <a:schemeClr val="bg1"/>
                </a:solidFill>
              </a:rPr>
              <a:t>Size</a:t>
            </a:r>
          </a:p>
        </p:txBody>
      </p:sp>
      <p:sp>
        <p:nvSpPr>
          <p:cNvPr id="24" name="TextBox 23"/>
          <p:cNvSpPr txBox="1"/>
          <p:nvPr/>
        </p:nvSpPr>
        <p:spPr>
          <a:xfrm>
            <a:off x="2116643" y="3095767"/>
            <a:ext cx="822661" cy="307777"/>
          </a:xfrm>
          <a:prstGeom prst="rect">
            <a:avLst/>
          </a:prstGeom>
          <a:noFill/>
        </p:spPr>
        <p:txBody>
          <a:bodyPr wrap="none" rtlCol="0">
            <a:spAutoFit/>
          </a:bodyPr>
          <a:lstStyle/>
          <a:p>
            <a:r>
              <a:rPr lang="fr-FR" sz="1400" dirty="0" err="1">
                <a:solidFill>
                  <a:schemeClr val="bg1"/>
                </a:solidFill>
              </a:rPr>
              <a:t>Quality</a:t>
            </a:r>
            <a:endParaRPr lang="fr-FR" sz="1400" dirty="0">
              <a:solidFill>
                <a:schemeClr val="bg1"/>
              </a:solidFill>
            </a:endParaRPr>
          </a:p>
        </p:txBody>
      </p:sp>
      <p:sp>
        <p:nvSpPr>
          <p:cNvPr id="25" name="TextBox 24" descr="TEXT;APPLICATION_QUALITY_TYPE"/>
          <p:cNvSpPr txBox="1"/>
          <p:nvPr/>
        </p:nvSpPr>
        <p:spPr>
          <a:xfrm>
            <a:off x="4121151" y="3152090"/>
            <a:ext cx="2888860" cy="338554"/>
          </a:xfrm>
          <a:prstGeom prst="rect">
            <a:avLst/>
          </a:prstGeom>
          <a:noFill/>
        </p:spPr>
        <p:txBody>
          <a:bodyPr wrap="square" rtlCol="0">
            <a:spAutoFit/>
          </a:bodyPr>
          <a:lstStyle/>
          <a:p>
            <a:r>
              <a:rPr lang="fr-FR" sz="1600" b="1" dirty="0" err="1">
                <a:solidFill>
                  <a:schemeClr val="bg1"/>
                </a:solidFill>
              </a:rPr>
              <a:t>QualityType</a:t>
            </a:r>
            <a:endParaRPr lang="fr-FR" sz="1600" b="1" dirty="0">
              <a:solidFill>
                <a:schemeClr val="bg1"/>
              </a:solidFill>
            </a:endParaRPr>
          </a:p>
        </p:txBody>
      </p:sp>
      <p:sp>
        <p:nvSpPr>
          <p:cNvPr id="26" name="TextBox 25"/>
          <p:cNvSpPr txBox="1"/>
          <p:nvPr/>
        </p:nvSpPr>
        <p:spPr>
          <a:xfrm>
            <a:off x="2116642" y="2057889"/>
            <a:ext cx="1573957" cy="307777"/>
          </a:xfrm>
          <a:prstGeom prst="rect">
            <a:avLst/>
          </a:prstGeom>
          <a:noFill/>
        </p:spPr>
        <p:txBody>
          <a:bodyPr wrap="none" rtlCol="0">
            <a:spAutoFit/>
          </a:bodyPr>
          <a:lstStyle/>
          <a:p>
            <a:r>
              <a:rPr lang="fr-FR" sz="1400" dirty="0" err="1">
                <a:solidFill>
                  <a:schemeClr val="bg1"/>
                </a:solidFill>
              </a:rPr>
              <a:t>Current</a:t>
            </a:r>
            <a:r>
              <a:rPr lang="fr-FR" sz="1400" dirty="0">
                <a:solidFill>
                  <a:schemeClr val="bg1"/>
                </a:solidFill>
              </a:rPr>
              <a:t> Version</a:t>
            </a:r>
          </a:p>
        </p:txBody>
      </p:sp>
      <p:sp>
        <p:nvSpPr>
          <p:cNvPr id="27" name="TextBox 26"/>
          <p:cNvSpPr txBox="1"/>
          <p:nvPr/>
        </p:nvSpPr>
        <p:spPr>
          <a:xfrm>
            <a:off x="2116643" y="2403848"/>
            <a:ext cx="1659237" cy="307777"/>
          </a:xfrm>
          <a:prstGeom prst="rect">
            <a:avLst/>
          </a:prstGeom>
          <a:noFill/>
        </p:spPr>
        <p:txBody>
          <a:bodyPr wrap="none" rtlCol="0">
            <a:spAutoFit/>
          </a:bodyPr>
          <a:lstStyle/>
          <a:p>
            <a:r>
              <a:rPr lang="fr-FR" sz="1400" dirty="0" err="1">
                <a:solidFill>
                  <a:schemeClr val="bg1"/>
                </a:solidFill>
              </a:rPr>
              <a:t>Previous</a:t>
            </a:r>
            <a:r>
              <a:rPr lang="fr-FR" sz="1400" dirty="0">
                <a:solidFill>
                  <a:schemeClr val="bg1"/>
                </a:solidFill>
              </a:rPr>
              <a:t> Version</a:t>
            </a:r>
          </a:p>
        </p:txBody>
      </p:sp>
      <p:sp>
        <p:nvSpPr>
          <p:cNvPr id="28" name="TextBox 27" descr="TEXT;PREVIOUS_SNAPSHOT_VERSION"/>
          <p:cNvSpPr txBox="1"/>
          <p:nvPr/>
        </p:nvSpPr>
        <p:spPr>
          <a:xfrm>
            <a:off x="4129711" y="2426450"/>
            <a:ext cx="2879321"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versionNumber</a:t>
            </a:r>
          </a:p>
        </p:txBody>
      </p:sp>
      <p:sp>
        <p:nvSpPr>
          <p:cNvPr id="2" name="Title 1">
            <a:extLst>
              <a:ext uri="{FF2B5EF4-FFF2-40B4-BE49-F238E27FC236}">
                <a16:creationId xmlns:a16="http://schemas.microsoft.com/office/drawing/2014/main" id="{D71439EE-FD4E-46D7-ADA8-FF012BF53E0A}"/>
              </a:ext>
            </a:extLst>
          </p:cNvPr>
          <p:cNvSpPr>
            <a:spLocks noGrp="1"/>
          </p:cNvSpPr>
          <p:nvPr>
            <p:ph type="title"/>
          </p:nvPr>
        </p:nvSpPr>
        <p:spPr/>
        <p:txBody>
          <a:bodyPr/>
          <a:lstStyle/>
          <a:p>
            <a:r>
              <a:rPr lang="zh-CN" altLang="en-US" dirty="0"/>
              <a:t>结果概述</a:t>
            </a:r>
            <a:endParaRPr lang="en-US" dirty="0"/>
          </a:p>
        </p:txBody>
      </p:sp>
    </p:spTree>
    <p:extLst>
      <p:ext uri="{BB962C8B-B14F-4D97-AF65-F5344CB8AC3E}">
        <p14:creationId xmlns:p14="http://schemas.microsoft.com/office/powerpoint/2010/main" val="298234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nvPr>
        </p:nvGraphicFramePr>
        <p:xfrm>
          <a:off x="2279576" y="3970850"/>
          <a:ext cx="7611795" cy="1659513"/>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nvPr>
        </p:nvGraphicFramePr>
        <p:xfrm>
          <a:off x="2135560" y="2780929"/>
          <a:ext cx="7920880" cy="1787403"/>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nvPr>
        </p:nvGraphicFramePr>
        <p:xfrm>
          <a:off x="3053560" y="3047986"/>
          <a:ext cx="5760640" cy="685540"/>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nvPr>
        </p:nvGraphicFramePr>
        <p:xfrm>
          <a:off x="2927649" y="2412600"/>
          <a:ext cx="6264697" cy="1082424"/>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nvPr>
        </p:nvGraphicFramePr>
        <p:xfrm>
          <a:off x="3359695" y="5157192"/>
          <a:ext cx="5328592" cy="1082424"/>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3</a:t>
            </a:fld>
            <a:endParaRPr lang="en-US" dirty="0"/>
          </a:p>
        </p:txBody>
      </p:sp>
      <p:sp>
        <p:nvSpPr>
          <p:cNvPr id="3" name="Title 2"/>
          <p:cNvSpPr>
            <a:spLocks noGrp="1"/>
          </p:cNvSpPr>
          <p:nvPr>
            <p:ph type="title"/>
          </p:nvPr>
        </p:nvSpPr>
        <p:spPr/>
        <p:txBody>
          <a:bodyPr/>
          <a:lstStyle/>
          <a:p>
            <a:r>
              <a:rPr lang="zh-CN" altLang="fr-FR" dirty="0"/>
              <a:t>技术</a:t>
            </a:r>
            <a:r>
              <a:rPr lang="zh-CN" altLang="en-US" dirty="0"/>
              <a:t>规模信息</a:t>
            </a:r>
            <a:endParaRPr lang="en-US" dirty="0"/>
          </a:p>
        </p:txBody>
      </p:sp>
      <p:sp>
        <p:nvSpPr>
          <p:cNvPr id="39" name="Text Placeholder 38"/>
          <p:cNvSpPr>
            <a:spLocks noGrp="1"/>
          </p:cNvSpPr>
          <p:nvPr>
            <p:ph type="body" sz="quarter" idx="4294967295"/>
          </p:nvPr>
        </p:nvSpPr>
        <p:spPr>
          <a:xfrm>
            <a:off x="3905652" y="4614210"/>
            <a:ext cx="7893625" cy="1084710"/>
          </a:xfrm>
          <a:solidFill>
            <a:schemeClr val="bg1">
              <a:lumMod val="95000"/>
            </a:schemeClr>
          </a:solidFill>
          <a:ln>
            <a:noFill/>
          </a:ln>
        </p:spPr>
        <p:txBody>
          <a:bodyPr>
            <a:normAutofit/>
          </a:bodyPr>
          <a:lstStyle/>
          <a:p>
            <a:pPr marL="0" indent="0" algn="just">
              <a:buNone/>
            </a:pPr>
            <a:r>
              <a:rPr lang="fr-FR" sz="1400" dirty="0">
                <a:solidFill>
                  <a:srgbClr val="293C47"/>
                </a:solidFill>
              </a:rPr>
              <a:t>Le nombre de lignes de code JEE a augmenté de manière importante, soit plus de 40%.</a:t>
            </a:r>
          </a:p>
        </p:txBody>
      </p:sp>
      <p:graphicFrame>
        <p:nvGraphicFramePr>
          <p:cNvPr id="6" name="Chart 5" descr="GRAPH;TECHNO_LOC"/>
          <p:cNvGraphicFramePr/>
          <p:nvPr>
            <p:extLst/>
          </p:nvPr>
        </p:nvGraphicFramePr>
        <p:xfrm>
          <a:off x="1134976" y="3256729"/>
          <a:ext cx="1992952" cy="216445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110807" y="1577733"/>
            <a:ext cx="2064960" cy="338554"/>
          </a:xfrm>
          <a:prstGeom prst="rect">
            <a:avLst/>
          </a:prstGeom>
          <a:noFill/>
        </p:spPr>
        <p:txBody>
          <a:bodyPr wrap="square" rtlCol="0">
            <a:spAutoFit/>
          </a:bodyPr>
          <a:lstStyle/>
          <a:p>
            <a:r>
              <a:rPr lang="zh-CN" altLang="en-US" sz="1600" b="1" dirty="0">
                <a:solidFill>
                  <a:srgbClr val="CF7600"/>
                </a:solidFill>
              </a:rPr>
              <a:t>技术规模</a:t>
            </a:r>
            <a:endParaRPr lang="en-US" sz="1600" b="1" dirty="0">
              <a:solidFill>
                <a:srgbClr val="CF7600"/>
              </a:solidFill>
            </a:endParaRPr>
          </a:p>
        </p:txBody>
      </p:sp>
      <p:graphicFrame>
        <p:nvGraphicFramePr>
          <p:cNvPr id="29" name="Table 28" descr="TABLE;TECHNICAL_SIZING"/>
          <p:cNvGraphicFramePr>
            <a:graphicFrameLocks noGrp="1"/>
          </p:cNvGraphicFramePr>
          <p:nvPr>
            <p:extLst/>
          </p:nvPr>
        </p:nvGraphicFramePr>
        <p:xfrm>
          <a:off x="1184774" y="1970695"/>
          <a:ext cx="1811867" cy="1162074"/>
        </p:xfrm>
        <a:graphic>
          <a:graphicData uri="http://schemas.openxmlformats.org/drawingml/2006/table">
            <a:tbl>
              <a:tblPr firstRow="1" bandRow="1">
                <a:tableStyleId>{1E171933-4619-4E11-9A3F-F7608DF75F80}</a:tableStyleId>
              </a:tblPr>
              <a:tblGrid>
                <a:gridCol w="1062129">
                  <a:extLst>
                    <a:ext uri="{9D8B030D-6E8A-4147-A177-3AD203B41FA5}">
                      <a16:colId xmlns:a16="http://schemas.microsoft.com/office/drawing/2014/main" val="20000"/>
                    </a:ext>
                  </a:extLst>
                </a:gridCol>
                <a:gridCol w="749738">
                  <a:extLst>
                    <a:ext uri="{9D8B030D-6E8A-4147-A177-3AD203B41FA5}">
                      <a16:colId xmlns:a16="http://schemas.microsoft.com/office/drawing/2014/main" val="20001"/>
                    </a:ext>
                  </a:extLst>
                </a:gridCol>
              </a:tblGrid>
              <a:tr h="19367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367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367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341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367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208</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3679">
                <a:tc>
                  <a:txBody>
                    <a:bodyPr/>
                    <a:lstStyle/>
                    <a:p>
                      <a:pPr>
                        <a:lnSpc>
                          <a:spcPct val="115000"/>
                        </a:lnSpc>
                        <a:spcAft>
                          <a:spcPts val="0"/>
                        </a:spcAft>
                      </a:pPr>
                      <a:r>
                        <a:rPr lang="en-GB" sz="1000" dirty="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367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3" name="Table 12" descr="TABLE;TECHNO_LOC"/>
          <p:cNvGraphicFramePr>
            <a:graphicFrameLocks noGrp="1"/>
          </p:cNvGraphicFramePr>
          <p:nvPr>
            <p:extLst/>
          </p:nvPr>
        </p:nvGraphicFramePr>
        <p:xfrm>
          <a:off x="1099171" y="5272489"/>
          <a:ext cx="2088232" cy="336038"/>
        </p:xfrm>
        <a:graphic>
          <a:graphicData uri="http://schemas.openxmlformats.org/drawingml/2006/table">
            <a:tbl>
              <a:tblPr firstRow="1" bandRow="1">
                <a:tableStyleId>{1E171933-4619-4E11-9A3F-F7608DF75F80}</a:tableStyleId>
              </a:tblPr>
              <a:tblGrid>
                <a:gridCol w="122413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LOCs</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39,429</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4" name="Table 13" descr="TABLE;TECHNO_LOC_EVOLUTION"/>
          <p:cNvGraphicFramePr>
            <a:graphicFrameLocks noGrp="1"/>
          </p:cNvGraphicFramePr>
          <p:nvPr>
            <p:extLst/>
          </p:nvPr>
        </p:nvGraphicFramePr>
        <p:xfrm>
          <a:off x="3905651" y="3412633"/>
          <a:ext cx="4695820" cy="553594"/>
        </p:xfrm>
        <a:graphic>
          <a:graphicData uri="http://schemas.openxmlformats.org/drawingml/2006/table">
            <a:tbl>
              <a:tblPr firstRow="1" bandRow="1">
                <a:tableStyleId>{1E171933-4619-4E11-9A3F-F7608DF75F80}</a:tableStyleId>
              </a:tblPr>
              <a:tblGrid>
                <a:gridCol w="867594">
                  <a:extLst>
                    <a:ext uri="{9D8B030D-6E8A-4147-A177-3AD203B41FA5}">
                      <a16:colId xmlns:a16="http://schemas.microsoft.com/office/drawing/2014/main" val="20000"/>
                    </a:ext>
                  </a:extLst>
                </a:gridCol>
                <a:gridCol w="978148">
                  <a:extLst>
                    <a:ext uri="{9D8B030D-6E8A-4147-A177-3AD203B41FA5}">
                      <a16:colId xmlns:a16="http://schemas.microsoft.com/office/drawing/2014/main" val="20001"/>
                    </a:ext>
                  </a:extLst>
                </a:gridCol>
                <a:gridCol w="1021278">
                  <a:extLst>
                    <a:ext uri="{9D8B030D-6E8A-4147-A177-3AD203B41FA5}">
                      <a16:colId xmlns:a16="http://schemas.microsoft.com/office/drawing/2014/main" val="20002"/>
                    </a:ext>
                  </a:extLst>
                </a:gridCol>
                <a:gridCol w="890650">
                  <a:extLst>
                    <a:ext uri="{9D8B030D-6E8A-4147-A177-3AD203B41FA5}">
                      <a16:colId xmlns:a16="http://schemas.microsoft.com/office/drawing/2014/main" val="20003"/>
                    </a:ext>
                  </a:extLst>
                </a:gridCol>
                <a:gridCol w="938150">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39,429</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28,124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+11,305</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+40.2 %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5" name="Table 14" descr="TABLE;TECHNICAL_SIZING_EVOLUTION"/>
          <p:cNvGraphicFramePr>
            <a:graphicFrameLocks noGrp="1"/>
          </p:cNvGraphicFramePr>
          <p:nvPr>
            <p:extLst/>
          </p:nvPr>
        </p:nvGraphicFramePr>
        <p:xfrm>
          <a:off x="3905652" y="2010151"/>
          <a:ext cx="4701757" cy="1082424"/>
        </p:xfrm>
        <a:graphic>
          <a:graphicData uri="http://schemas.openxmlformats.org/drawingml/2006/table">
            <a:tbl>
              <a:tblPr firstRow="1" bandRow="1">
                <a:tableStyleId>{1E171933-4619-4E11-9A3F-F7608DF75F80}</a:tableStyleId>
              </a:tblPr>
              <a:tblGrid>
                <a:gridCol w="1143201">
                  <a:extLst>
                    <a:ext uri="{9D8B030D-6E8A-4147-A177-3AD203B41FA5}">
                      <a16:colId xmlns:a16="http://schemas.microsoft.com/office/drawing/2014/main" val="20000"/>
                    </a:ext>
                  </a:extLst>
                </a:gridCol>
                <a:gridCol w="816574">
                  <a:extLst>
                    <a:ext uri="{9D8B030D-6E8A-4147-A177-3AD203B41FA5}">
                      <a16:colId xmlns:a16="http://schemas.microsoft.com/office/drawing/2014/main" val="20001"/>
                    </a:ext>
                  </a:extLst>
                </a:gridCol>
                <a:gridCol w="816574">
                  <a:extLst>
                    <a:ext uri="{9D8B030D-6E8A-4147-A177-3AD203B41FA5}">
                      <a16:colId xmlns:a16="http://schemas.microsoft.com/office/drawing/2014/main" val="20002"/>
                    </a:ext>
                  </a:extLst>
                </a:gridCol>
                <a:gridCol w="839995">
                  <a:extLst>
                    <a:ext uri="{9D8B030D-6E8A-4147-A177-3AD203B41FA5}">
                      <a16:colId xmlns:a16="http://schemas.microsoft.com/office/drawing/2014/main" val="20003"/>
                    </a:ext>
                  </a:extLst>
                </a:gridCol>
                <a:gridCol w="1085413">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28</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+11.3</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+40.2 %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341</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256</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+85.0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+33.2 %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208</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164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+44.0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+26.8 %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N/A</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N/A</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
        <p:nvSpPr>
          <p:cNvPr id="16" name="TextBox 15"/>
          <p:cNvSpPr txBox="1"/>
          <p:nvPr/>
        </p:nvSpPr>
        <p:spPr>
          <a:xfrm>
            <a:off x="3804712" y="1540436"/>
            <a:ext cx="3076258" cy="338554"/>
          </a:xfrm>
          <a:prstGeom prst="rect">
            <a:avLst/>
          </a:prstGeom>
          <a:noFill/>
        </p:spPr>
        <p:txBody>
          <a:bodyPr wrap="square" rtlCol="0">
            <a:spAutoFit/>
          </a:bodyPr>
          <a:lstStyle/>
          <a:p>
            <a:r>
              <a:rPr lang="zh-CN" altLang="en-US" sz="1600" b="1" dirty="0">
                <a:solidFill>
                  <a:srgbClr val="CF7600"/>
                </a:solidFill>
              </a:rPr>
              <a:t>技术规模演进</a:t>
            </a:r>
            <a:endParaRPr lang="en-US" sz="1600" b="1" dirty="0">
              <a:solidFill>
                <a:srgbClr val="CF7600"/>
              </a:solidFill>
            </a:endParaRPr>
          </a:p>
        </p:txBody>
      </p:sp>
      <p:graphicFrame>
        <p:nvGraphicFramePr>
          <p:cNvPr id="17" name="Chart 12" descr="GRAPH;MODULES_ARTIFACTS;COUNT=5"/>
          <p:cNvGraphicFramePr/>
          <p:nvPr>
            <p:extLst/>
          </p:nvPr>
        </p:nvGraphicFramePr>
        <p:xfrm>
          <a:off x="8803250" y="2454661"/>
          <a:ext cx="3092250" cy="1759247"/>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9611426" y="1662918"/>
            <a:ext cx="1783405" cy="307777"/>
          </a:xfrm>
          <a:prstGeom prst="rect">
            <a:avLst/>
          </a:prstGeom>
          <a:noFill/>
        </p:spPr>
        <p:txBody>
          <a:bodyPr wrap="square" rtlCol="0">
            <a:spAutoFit/>
          </a:bodyPr>
          <a:lstStyle/>
          <a:p>
            <a:r>
              <a:rPr lang="zh-CN" altLang="en-US" sz="1400" b="1" dirty="0">
                <a:solidFill>
                  <a:srgbClr val="CF7600"/>
                </a:solidFill>
              </a:rPr>
              <a:t>按模块和技术分布</a:t>
            </a:r>
            <a:endParaRPr lang="en-US" sz="1400" b="1" dirty="0">
              <a:solidFill>
                <a:srgbClr val="CF7600"/>
              </a:solidFill>
            </a:endParaRPr>
          </a:p>
        </p:txBody>
      </p:sp>
    </p:spTree>
    <p:extLst>
      <p:ext uri="{BB962C8B-B14F-4D97-AF65-F5344CB8AC3E}">
        <p14:creationId xmlns:p14="http://schemas.microsoft.com/office/powerpoint/2010/main" val="12347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97" y="22988"/>
            <a:ext cx="8756784" cy="874707"/>
          </a:xfrm>
        </p:spPr>
        <p:txBody>
          <a:bodyPr/>
          <a:lstStyle/>
          <a:p>
            <a:r>
              <a:rPr lang="zh-CN" altLang="fr-FR" dirty="0"/>
              <a:t>健康指数</a:t>
            </a:r>
            <a:r>
              <a:rPr lang="zh-CN" altLang="en-US" dirty="0"/>
              <a:t>雷达图</a:t>
            </a:r>
            <a:endParaRPr lang="en-US" dirty="0"/>
          </a:p>
        </p:txBody>
      </p:sp>
      <p:sp>
        <p:nvSpPr>
          <p:cNvPr id="16" name="Slide Number Placeholder 3"/>
          <p:cNvSpPr txBox="1">
            <a:spLocks/>
          </p:cNvSpPr>
          <p:nvPr/>
        </p:nvSpPr>
        <p:spPr>
          <a:xfrm>
            <a:off x="5478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4</a:t>
            </a:fld>
            <a:endParaRPr lang="en-US" sz="1000" dirty="0">
              <a:solidFill>
                <a:schemeClr val="tx2">
                  <a:lumMod val="65000"/>
                  <a:lumOff val="35000"/>
                </a:schemeClr>
              </a:solidFill>
              <a:latin typeface="+mn-lt"/>
            </a:endParaRPr>
          </a:p>
        </p:txBody>
      </p:sp>
      <p:graphicFrame>
        <p:nvGraphicFramePr>
          <p:cNvPr id="17" name="Table 16" descr="TABLE;HEALTH_FACTOR;HEADER=SHORT"/>
          <p:cNvGraphicFramePr>
            <a:graphicFrameLocks noGrp="1"/>
          </p:cNvGraphicFramePr>
          <p:nvPr>
            <p:extLst/>
          </p:nvPr>
        </p:nvGraphicFramePr>
        <p:xfrm>
          <a:off x="4294496" y="1758355"/>
          <a:ext cx="5812462" cy="685540"/>
        </p:xfrm>
        <a:graphic>
          <a:graphicData uri="http://schemas.openxmlformats.org/drawingml/2006/table">
            <a:tbl>
              <a:tblPr firstRow="1" bandRow="1">
                <a:tableStyleId>{1E171933-4619-4E11-9A3F-F7608DF75F80}</a:tableStyleId>
              </a:tblPr>
              <a:tblGrid>
                <a:gridCol w="1520182">
                  <a:extLst>
                    <a:ext uri="{9D8B030D-6E8A-4147-A177-3AD203B41FA5}">
                      <a16:colId xmlns:a16="http://schemas.microsoft.com/office/drawing/2014/main" val="20000"/>
                    </a:ext>
                  </a:extLst>
                </a:gridCol>
                <a:gridCol w="715380">
                  <a:extLst>
                    <a:ext uri="{9D8B030D-6E8A-4147-A177-3AD203B41FA5}">
                      <a16:colId xmlns:a16="http://schemas.microsoft.com/office/drawing/2014/main" val="20001"/>
                    </a:ext>
                  </a:extLst>
                </a:gridCol>
                <a:gridCol w="715380">
                  <a:extLst>
                    <a:ext uri="{9D8B030D-6E8A-4147-A177-3AD203B41FA5}">
                      <a16:colId xmlns:a16="http://schemas.microsoft.com/office/drawing/2014/main" val="20002"/>
                    </a:ext>
                  </a:extLst>
                </a:gridCol>
                <a:gridCol w="715380">
                  <a:extLst>
                    <a:ext uri="{9D8B030D-6E8A-4147-A177-3AD203B41FA5}">
                      <a16:colId xmlns:a16="http://schemas.microsoft.com/office/drawing/2014/main" val="20003"/>
                    </a:ext>
                  </a:extLst>
                </a:gridCol>
                <a:gridCol w="715380">
                  <a:extLst>
                    <a:ext uri="{9D8B030D-6E8A-4147-A177-3AD203B41FA5}">
                      <a16:colId xmlns:a16="http://schemas.microsoft.com/office/drawing/2014/main" val="20004"/>
                    </a:ext>
                  </a:extLst>
                </a:gridCol>
                <a:gridCol w="715380">
                  <a:extLst>
                    <a:ext uri="{9D8B030D-6E8A-4147-A177-3AD203B41FA5}">
                      <a16:colId xmlns:a16="http://schemas.microsoft.com/office/drawing/2014/main" val="20005"/>
                    </a:ext>
                  </a:extLst>
                </a:gridCol>
                <a:gridCol w="71538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Perf.</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2.96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3.07</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3.00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3.06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3.20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2.96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3.12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3.24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-3.25 %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-4.07 %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+1.26 %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-3.58 %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-2.41 %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-4.81 %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12" name="Chart 11" descr="GRAPH;RADAR_HEALTH_FACTOR_2_LAST_SNAPSHOTS"/>
          <p:cNvGraphicFramePr/>
          <p:nvPr>
            <p:extLst/>
          </p:nvPr>
        </p:nvGraphicFramePr>
        <p:xfrm>
          <a:off x="1704245" y="1627379"/>
          <a:ext cx="3272638" cy="29171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703929" y="2748641"/>
            <a:ext cx="404598"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a:solidFill>
                  <a:prstClr val="black"/>
                </a:solidFill>
              </a:rPr>
              <a:t>Note</a:t>
            </a:r>
          </a:p>
        </p:txBody>
      </p:sp>
      <p:sp>
        <p:nvSpPr>
          <p:cNvPr id="11" name="TextBox 10"/>
          <p:cNvSpPr txBox="1"/>
          <p:nvPr/>
        </p:nvSpPr>
        <p:spPr>
          <a:xfrm>
            <a:off x="8773232" y="2762288"/>
            <a:ext cx="351699"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err="1">
                <a:solidFill>
                  <a:prstClr val="black"/>
                </a:solidFill>
              </a:rPr>
              <a:t>LoC</a:t>
            </a:r>
            <a:endParaRPr lang="fr-FR" sz="1000" i="1" dirty="0">
              <a:solidFill>
                <a:prstClr val="black"/>
              </a:solidFill>
            </a:endParaRPr>
          </a:p>
        </p:txBody>
      </p:sp>
      <p:sp>
        <p:nvSpPr>
          <p:cNvPr id="13" name="Text Placeholder 38"/>
          <p:cNvSpPr txBox="1">
            <a:spLocks/>
          </p:cNvSpPr>
          <p:nvPr/>
        </p:nvSpPr>
        <p:spPr>
          <a:xfrm>
            <a:off x="2198946" y="4876747"/>
            <a:ext cx="8114210" cy="307777"/>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ts val="0"/>
              </a:spcBef>
              <a:spcAft>
                <a:spcPts val="0"/>
              </a:spcAft>
            </a:pPr>
            <a:r>
              <a:rPr lang="zh-CN" altLang="en-US" sz="1400" kern="0" dirty="0">
                <a:solidFill>
                  <a:srgbClr val="293C47"/>
                </a:solidFill>
              </a:rPr>
              <a:t>添加：</a:t>
            </a:r>
            <a:r>
              <a:rPr lang="zh-CN" altLang="fr-FR" sz="1400" i="1" kern="0" dirty="0">
                <a:solidFill>
                  <a:srgbClr val="293C47"/>
                </a:solidFill>
              </a:rPr>
              <a:t>健康指数</a:t>
            </a:r>
            <a:r>
              <a:rPr lang="zh-CN" altLang="en-US" sz="1400" i="1" kern="0" dirty="0">
                <a:solidFill>
                  <a:srgbClr val="293C47"/>
                </a:solidFill>
              </a:rPr>
              <a:t>状态结果总结和说明</a:t>
            </a:r>
            <a:endParaRPr lang="fr-FR" sz="1400" i="1" kern="0" dirty="0">
              <a:solidFill>
                <a:srgbClr val="293C47"/>
              </a:solidFill>
            </a:endParaRPr>
          </a:p>
        </p:txBody>
      </p:sp>
      <p:graphicFrame>
        <p:nvGraphicFramePr>
          <p:cNvPr id="15" name="Chart 14" descr="GRAPH;TREND_HEALTH_FACTOR;ZOOM=0.2"/>
          <p:cNvGraphicFramePr/>
          <p:nvPr>
            <p:extLst/>
          </p:nvPr>
        </p:nvGraphicFramePr>
        <p:xfrm>
          <a:off x="4227355" y="2748641"/>
          <a:ext cx="6175742" cy="22928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302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41"/>
          <p:cNvSpPr>
            <a:spLocks noChangeArrowheads="1"/>
          </p:cNvSpPr>
          <p:nvPr/>
        </p:nvSpPr>
        <p:spPr bwMode="auto">
          <a:xfrm>
            <a:off x="5854313" y="4077073"/>
            <a:ext cx="4320811" cy="2217197"/>
          </a:xfrm>
          <a:prstGeom prst="roundRect">
            <a:avLst>
              <a:gd name="adj" fmla="val 0"/>
            </a:avLst>
          </a:prstGeom>
          <a:solidFill>
            <a:schemeClr val="accent4">
              <a:lumMod val="50000"/>
            </a:schemeClr>
          </a:solidFill>
          <a:ln w="38100">
            <a:no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sz="1400"/>
          </a:p>
        </p:txBody>
      </p:sp>
      <p:sp>
        <p:nvSpPr>
          <p:cNvPr id="45" name="AutoShape 39"/>
          <p:cNvSpPr>
            <a:spLocks noChangeArrowheads="1"/>
          </p:cNvSpPr>
          <p:nvPr/>
        </p:nvSpPr>
        <p:spPr bwMode="auto">
          <a:xfrm>
            <a:off x="1849852" y="4077074"/>
            <a:ext cx="3742092" cy="2217197"/>
          </a:xfrm>
          <a:prstGeom prst="roundRect">
            <a:avLst>
              <a:gd name="adj" fmla="val 0"/>
            </a:avLst>
          </a:prstGeom>
          <a:solidFill>
            <a:schemeClr val="tx2">
              <a:lumMod val="60000"/>
              <a:lumOff val="40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sp>
        <p:nvSpPr>
          <p:cNvPr id="1027" name="AutoShape 39"/>
          <p:cNvSpPr>
            <a:spLocks noChangeArrowheads="1"/>
          </p:cNvSpPr>
          <p:nvPr/>
        </p:nvSpPr>
        <p:spPr bwMode="auto">
          <a:xfrm>
            <a:off x="1847528" y="1284726"/>
            <a:ext cx="3718894" cy="2432306"/>
          </a:xfrm>
          <a:prstGeom prst="roundRect">
            <a:avLst>
              <a:gd name="adj" fmla="val 0"/>
            </a:avLst>
          </a:prstGeom>
          <a:solidFill>
            <a:schemeClr val="bg1">
              <a:lumMod val="75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graphicFrame>
        <p:nvGraphicFramePr>
          <p:cNvPr id="13" name="Chart 12" descr="GRAPH;TECHNO_LOC"/>
          <p:cNvGraphicFramePr/>
          <p:nvPr>
            <p:extLst/>
          </p:nvPr>
        </p:nvGraphicFramePr>
        <p:xfrm>
          <a:off x="2098218" y="4540480"/>
          <a:ext cx="3456384" cy="1590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Table 14" descr="TABLE;TECHNICAL_SIZING"/>
          <p:cNvGraphicFramePr>
            <a:graphicFrameLocks noGrp="1"/>
          </p:cNvGraphicFramePr>
          <p:nvPr>
            <p:extLst/>
          </p:nvPr>
        </p:nvGraphicFramePr>
        <p:xfrm>
          <a:off x="1938312" y="1819224"/>
          <a:ext cx="3365600" cy="1792584"/>
        </p:xfrm>
        <a:graphic>
          <a:graphicData uri="http://schemas.openxmlformats.org/drawingml/2006/table">
            <a:tbl>
              <a:tblPr firstRow="1" bandRow="1">
                <a:tableStyleId>{2D5ABB26-0587-4C30-8999-92F81FD0307C}</a:tableStyleId>
              </a:tblPr>
              <a:tblGrid>
                <a:gridCol w="1165016">
                  <a:extLst>
                    <a:ext uri="{9D8B030D-6E8A-4147-A177-3AD203B41FA5}">
                      <a16:colId xmlns:a16="http://schemas.microsoft.com/office/drawing/2014/main" val="20000"/>
                    </a:ext>
                  </a:extLst>
                </a:gridCol>
                <a:gridCol w="2200584">
                  <a:extLst>
                    <a:ext uri="{9D8B030D-6E8A-4147-A177-3AD203B41FA5}">
                      <a16:colId xmlns:a16="http://schemas.microsoft.com/office/drawing/2014/main" val="20001"/>
                    </a:ext>
                  </a:extLst>
                </a:gridCol>
              </a:tblGrid>
              <a:tr h="298764">
                <a:tc>
                  <a:txBody>
                    <a:bodyPr/>
                    <a:lstStyle/>
                    <a:p>
                      <a:pPr>
                        <a:lnSpc>
                          <a:spcPct val="115000"/>
                        </a:lnSpc>
                        <a:spcAft>
                          <a:spcPts val="0"/>
                        </a:spcAft>
                      </a:pPr>
                      <a:r>
                        <a:rPr lang="en-GB" sz="1200" dirty="0">
                          <a:solidFill>
                            <a:schemeClr val="bg1"/>
                          </a:solidFill>
                        </a:rPr>
                        <a:t>Name</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Number</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8764">
                <a:tc>
                  <a:txBody>
                    <a:bodyPr/>
                    <a:lstStyle/>
                    <a:p>
                      <a:pPr>
                        <a:lnSpc>
                          <a:spcPct val="115000"/>
                        </a:lnSpc>
                        <a:spcAft>
                          <a:spcPts val="0"/>
                        </a:spcAft>
                      </a:pPr>
                      <a:r>
                        <a:rPr lang="en-GB" sz="1200" dirty="0" err="1">
                          <a:solidFill>
                            <a:schemeClr val="bg1"/>
                          </a:solidFill>
                        </a:rPr>
                        <a:t>kLOCs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8764">
                <a:tc>
                  <a:txBody>
                    <a:bodyPr/>
                    <a:lstStyle/>
                    <a:p>
                      <a:pPr>
                        <a:lnSpc>
                          <a:spcPct val="115000"/>
                        </a:lnSpc>
                        <a:spcAft>
                          <a:spcPts val="0"/>
                        </a:spcAft>
                      </a:pPr>
                      <a:r>
                        <a:rPr lang="en-GB" sz="1200" dirty="0">
                          <a:solidFill>
                            <a:schemeClr val="bg1"/>
                          </a:solidFill>
                        </a:rPr>
                        <a:t>Files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8764">
                <a:tc>
                  <a:txBody>
                    <a:bodyPr/>
                    <a:lstStyle/>
                    <a:p>
                      <a:pPr>
                        <a:lnSpc>
                          <a:spcPct val="115000"/>
                        </a:lnSpc>
                        <a:spcAft>
                          <a:spcPts val="0"/>
                        </a:spcAft>
                      </a:pPr>
                      <a:r>
                        <a:rPr lang="en-GB" sz="1200" dirty="0">
                          <a:solidFill>
                            <a:schemeClr val="bg1"/>
                          </a:solidFill>
                        </a:rPr>
                        <a:t>Classes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8764">
                <a:tc>
                  <a:txBody>
                    <a:bodyPr/>
                    <a:lstStyle/>
                    <a:p>
                      <a:pPr>
                        <a:lnSpc>
                          <a:spcPct val="115000"/>
                        </a:lnSpc>
                        <a:spcAft>
                          <a:spcPts val="0"/>
                        </a:spcAft>
                      </a:pPr>
                      <a:r>
                        <a:rPr lang="en-GB" sz="1200" dirty="0">
                          <a:solidFill>
                            <a:schemeClr val="bg1"/>
                          </a:solidFill>
                        </a:rPr>
                        <a:t>SQL Art.</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8764">
                <a:tc>
                  <a:txBody>
                    <a:bodyPr/>
                    <a:lstStyle/>
                    <a:p>
                      <a:pPr>
                        <a:lnSpc>
                          <a:spcPct val="115000"/>
                        </a:lnSpc>
                        <a:spcAft>
                          <a:spcPts val="0"/>
                        </a:spcAft>
                      </a:pPr>
                      <a:r>
                        <a:rPr lang="en-GB" sz="1200" dirty="0">
                          <a:solidFill>
                            <a:schemeClr val="bg1"/>
                          </a:solidFill>
                        </a:rPr>
                        <a:t>Tables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3" name="Rectangle 32"/>
          <p:cNvSpPr/>
          <p:nvPr/>
        </p:nvSpPr>
        <p:spPr>
          <a:xfrm>
            <a:off x="5854311" y="1291778"/>
            <a:ext cx="4320812" cy="2425254"/>
          </a:xfrm>
          <a:prstGeom prst="rect">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34" name="TextBox 33"/>
          <p:cNvSpPr txBox="1"/>
          <p:nvPr/>
        </p:nvSpPr>
        <p:spPr>
          <a:xfrm>
            <a:off x="6058128" y="3306471"/>
            <a:ext cx="4430360" cy="276999"/>
          </a:xfrm>
          <a:prstGeom prst="rect">
            <a:avLst/>
          </a:prstGeom>
          <a:noFill/>
        </p:spPr>
        <p:txBody>
          <a:bodyPr wrap="square" rtlCol="0">
            <a:spAutoFit/>
          </a:bodyPr>
          <a:lstStyle>
            <a:defPPr>
              <a:defRPr lang="fr-FR"/>
            </a:defPPr>
            <a:lvl1pPr>
              <a:defRPr b="1">
                <a:solidFill>
                  <a:schemeClr val="bg1"/>
                </a:solidFill>
              </a:defRPr>
            </a:lvl1pPr>
          </a:lstStyle>
          <a:p>
            <a:r>
              <a:rPr lang="fr-FR" sz="1200" dirty="0">
                <a:hlinkClick r:id="rId3"/>
              </a:rPr>
              <a:t>OMG</a:t>
            </a:r>
            <a:r>
              <a:rPr lang="fr-FR" sz="1200" dirty="0"/>
              <a:t> – </a:t>
            </a:r>
            <a:r>
              <a:rPr lang="fr-FR" sz="1200" dirty="0" err="1"/>
              <a:t>Compliant</a:t>
            </a:r>
            <a:r>
              <a:rPr lang="fr-FR" sz="1200" dirty="0"/>
              <a:t> </a:t>
            </a:r>
            <a:r>
              <a:rPr lang="fr-FR" sz="1200" dirty="0" err="1"/>
              <a:t>Automated</a:t>
            </a:r>
            <a:r>
              <a:rPr lang="fr-FR" sz="1200" dirty="0"/>
              <a:t> </a:t>
            </a:r>
            <a:r>
              <a:rPr lang="fr-FR" sz="1200" dirty="0" err="1"/>
              <a:t>Function</a:t>
            </a:r>
            <a:r>
              <a:rPr lang="fr-FR" sz="1200" dirty="0"/>
              <a:t> Point</a:t>
            </a:r>
          </a:p>
        </p:txBody>
      </p:sp>
      <p:sp>
        <p:nvSpPr>
          <p:cNvPr id="27" name="TextBox 26"/>
          <p:cNvSpPr txBox="1"/>
          <p:nvPr/>
        </p:nvSpPr>
        <p:spPr>
          <a:xfrm>
            <a:off x="5883669" y="2298358"/>
            <a:ext cx="2880320" cy="276999"/>
          </a:xfrm>
          <a:prstGeom prst="rect">
            <a:avLst/>
          </a:prstGeom>
          <a:noFill/>
        </p:spPr>
        <p:txBody>
          <a:bodyPr wrap="square" rtlCol="0">
            <a:spAutoFit/>
          </a:bodyPr>
          <a:lstStyle/>
          <a:p>
            <a:r>
              <a:rPr lang="fr-FR" sz="1200" dirty="0">
                <a:solidFill>
                  <a:schemeClr val="bg1"/>
                </a:solidFill>
              </a:rPr>
              <a:t>Transaction </a:t>
            </a:r>
            <a:r>
              <a:rPr lang="fr-FR" sz="1200" dirty="0" err="1">
                <a:solidFill>
                  <a:schemeClr val="bg1"/>
                </a:solidFill>
              </a:rPr>
              <a:t>Functions</a:t>
            </a:r>
            <a:r>
              <a:rPr lang="fr-FR" sz="1200" dirty="0">
                <a:solidFill>
                  <a:schemeClr val="bg1"/>
                </a:solidFill>
              </a:rPr>
              <a:t> </a:t>
            </a:r>
          </a:p>
        </p:txBody>
      </p:sp>
      <p:sp>
        <p:nvSpPr>
          <p:cNvPr id="28" name="TextBox 27" descr="TEXT;METRIC_AFP_TF"/>
          <p:cNvSpPr txBox="1"/>
          <p:nvPr/>
        </p:nvSpPr>
        <p:spPr>
          <a:xfrm>
            <a:off x="8921860" y="2284940"/>
            <a:ext cx="1027434" cy="276999"/>
          </a:xfrm>
          <a:prstGeom prst="rect">
            <a:avLst/>
          </a:prstGeom>
          <a:noFill/>
        </p:spPr>
        <p:txBody>
          <a:bodyPr wrap="square" rtlCol="0">
            <a:spAutoFit/>
          </a:bodyPr>
          <a:lstStyle/>
          <a:p>
            <a:r>
              <a:rPr lang="fr-FR" sz="1200" b="1" dirty="0" err="1">
                <a:solidFill>
                  <a:schemeClr val="bg1"/>
                </a:solidFill>
              </a:rPr>
              <a:t>NbTF</a:t>
            </a:r>
            <a:endParaRPr lang="fr-FR" sz="1200" b="1" dirty="0">
              <a:solidFill>
                <a:schemeClr val="bg1"/>
              </a:solidFill>
            </a:endParaRPr>
          </a:p>
        </p:txBody>
      </p:sp>
      <p:sp>
        <p:nvSpPr>
          <p:cNvPr id="29" name="TextBox 28"/>
          <p:cNvSpPr txBox="1"/>
          <p:nvPr/>
        </p:nvSpPr>
        <p:spPr>
          <a:xfrm>
            <a:off x="5883669" y="2802414"/>
            <a:ext cx="1872208" cy="276999"/>
          </a:xfrm>
          <a:prstGeom prst="rect">
            <a:avLst/>
          </a:prstGeom>
          <a:noFill/>
        </p:spPr>
        <p:txBody>
          <a:bodyPr wrap="square" rtlCol="0">
            <a:spAutoFit/>
          </a:bodyPr>
          <a:lstStyle/>
          <a:p>
            <a:r>
              <a:rPr lang="fr-FR" sz="1200" dirty="0">
                <a:solidFill>
                  <a:schemeClr val="bg1"/>
                </a:solidFill>
              </a:rPr>
              <a:t>Data </a:t>
            </a:r>
            <a:r>
              <a:rPr lang="fr-FR" sz="1200" dirty="0" err="1">
                <a:solidFill>
                  <a:schemeClr val="bg1"/>
                </a:solidFill>
              </a:rPr>
              <a:t>Functions</a:t>
            </a:r>
            <a:r>
              <a:rPr lang="fr-FR" sz="1200" dirty="0">
                <a:solidFill>
                  <a:schemeClr val="bg1"/>
                </a:solidFill>
              </a:rPr>
              <a:t> </a:t>
            </a:r>
          </a:p>
        </p:txBody>
      </p:sp>
      <p:sp>
        <p:nvSpPr>
          <p:cNvPr id="30" name="TextBox 29" descr="TEXT;METRIC_AFP_DF"/>
          <p:cNvSpPr txBox="1"/>
          <p:nvPr/>
        </p:nvSpPr>
        <p:spPr>
          <a:xfrm>
            <a:off x="8921860" y="2723314"/>
            <a:ext cx="1027434" cy="276999"/>
          </a:xfrm>
          <a:prstGeom prst="rect">
            <a:avLst/>
          </a:prstGeom>
          <a:noFill/>
        </p:spPr>
        <p:txBody>
          <a:bodyPr wrap="square" rtlCol="0">
            <a:spAutoFit/>
          </a:bodyPr>
          <a:lstStyle/>
          <a:p>
            <a:r>
              <a:rPr lang="fr-FR" sz="1200" b="1" dirty="0" err="1">
                <a:solidFill>
                  <a:schemeClr val="bg1"/>
                </a:solidFill>
              </a:rPr>
              <a:t>NbDF</a:t>
            </a:r>
            <a:endParaRPr lang="fr-FR" sz="1200" b="1" dirty="0">
              <a:solidFill>
                <a:schemeClr val="bg1"/>
              </a:solidFill>
            </a:endParaRPr>
          </a:p>
        </p:txBody>
      </p:sp>
      <p:sp>
        <p:nvSpPr>
          <p:cNvPr id="35" name="TextBox 34" descr="TEXT;APPLICATION_RULE;ID=10202"/>
          <p:cNvSpPr txBox="1"/>
          <p:nvPr/>
        </p:nvSpPr>
        <p:spPr>
          <a:xfrm>
            <a:off x="8921861" y="1859219"/>
            <a:ext cx="1209321" cy="276999"/>
          </a:xfrm>
          <a:prstGeom prst="rect">
            <a:avLst/>
          </a:prstGeom>
          <a:noFill/>
        </p:spPr>
        <p:txBody>
          <a:bodyPr wrap="square" rtlCol="0">
            <a:spAutoFit/>
          </a:bodyPr>
          <a:lstStyle/>
          <a:p>
            <a:r>
              <a:rPr lang="fr-FR" sz="1200" b="1" dirty="0">
                <a:solidFill>
                  <a:schemeClr val="bg1"/>
                </a:solidFill>
              </a:rPr>
              <a:t>AFP</a:t>
            </a:r>
          </a:p>
        </p:txBody>
      </p:sp>
      <p:sp>
        <p:nvSpPr>
          <p:cNvPr id="43" name="TextBox 42"/>
          <p:cNvSpPr txBox="1"/>
          <p:nvPr/>
        </p:nvSpPr>
        <p:spPr>
          <a:xfrm>
            <a:off x="5883669" y="1806957"/>
            <a:ext cx="2663336" cy="276999"/>
          </a:xfrm>
          <a:prstGeom prst="rect">
            <a:avLst/>
          </a:prstGeom>
          <a:noFill/>
        </p:spPr>
        <p:txBody>
          <a:bodyPr wrap="square" rtlCol="0">
            <a:spAutoFit/>
          </a:bodyPr>
          <a:lstStyle/>
          <a:p>
            <a:r>
              <a:rPr lang="fr-FR" sz="1200" dirty="0" err="1">
                <a:solidFill>
                  <a:schemeClr val="bg1"/>
                </a:solidFill>
              </a:rPr>
              <a:t>Automated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47" name="TextBox 46"/>
          <p:cNvSpPr txBox="1"/>
          <p:nvPr/>
        </p:nvSpPr>
        <p:spPr>
          <a:xfrm>
            <a:off x="5869814" y="4125935"/>
            <a:ext cx="4176465"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ENHANCEMENT FUNCTION POINTS</a:t>
            </a:r>
          </a:p>
        </p:txBody>
      </p:sp>
      <p:sp>
        <p:nvSpPr>
          <p:cNvPr id="48" name="TextBox 47"/>
          <p:cNvSpPr txBox="1"/>
          <p:nvPr/>
        </p:nvSpPr>
        <p:spPr>
          <a:xfrm>
            <a:off x="5879976" y="5059924"/>
            <a:ext cx="2880320" cy="276999"/>
          </a:xfrm>
          <a:prstGeom prst="rect">
            <a:avLst/>
          </a:prstGeom>
          <a:noFill/>
        </p:spPr>
        <p:txBody>
          <a:bodyPr wrap="square" rtlCol="0">
            <a:spAutoFit/>
          </a:bodyPr>
          <a:lstStyle/>
          <a:p>
            <a:r>
              <a:rPr lang="fr-FR" sz="1200" dirty="0" err="1">
                <a:solidFill>
                  <a:schemeClr val="bg1"/>
                </a:solidFill>
              </a:rPr>
              <a:t>Modified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50" name="TextBox 49"/>
          <p:cNvSpPr txBox="1"/>
          <p:nvPr/>
        </p:nvSpPr>
        <p:spPr>
          <a:xfrm>
            <a:off x="5879976" y="5466711"/>
            <a:ext cx="2880320" cy="276999"/>
          </a:xfrm>
          <a:prstGeom prst="rect">
            <a:avLst/>
          </a:prstGeom>
          <a:noFill/>
        </p:spPr>
        <p:txBody>
          <a:bodyPr wrap="square" rtlCol="0">
            <a:spAutoFit/>
          </a:bodyPr>
          <a:lstStyle/>
          <a:p>
            <a:r>
              <a:rPr lang="fr-FR" sz="1200" dirty="0" err="1">
                <a:solidFill>
                  <a:schemeClr val="bg1"/>
                </a:solidFill>
              </a:rPr>
              <a:t>Deleted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52" name="TextBox 51" descr="TEXT;APPLICATION_RULE;ID=10300"/>
          <p:cNvSpPr txBox="1"/>
          <p:nvPr/>
        </p:nvSpPr>
        <p:spPr>
          <a:xfrm>
            <a:off x="8918167" y="4705400"/>
            <a:ext cx="1213014" cy="276999"/>
          </a:xfrm>
          <a:prstGeom prst="rect">
            <a:avLst/>
          </a:prstGeom>
          <a:noFill/>
        </p:spPr>
        <p:txBody>
          <a:bodyPr wrap="square" rtlCol="0">
            <a:spAutoFit/>
          </a:bodyPr>
          <a:lstStyle/>
          <a:p>
            <a:r>
              <a:rPr lang="fr-FR" sz="1200" b="1" dirty="0" err="1">
                <a:solidFill>
                  <a:schemeClr val="bg1"/>
                </a:solidFill>
              </a:rPr>
              <a:t>Added</a:t>
            </a:r>
            <a:endParaRPr lang="fr-FR" sz="1200" b="1" dirty="0">
              <a:solidFill>
                <a:schemeClr val="bg1"/>
              </a:solidFill>
            </a:endParaRPr>
          </a:p>
        </p:txBody>
      </p:sp>
      <p:sp>
        <p:nvSpPr>
          <p:cNvPr id="53" name="TextBox 52"/>
          <p:cNvSpPr txBox="1"/>
          <p:nvPr/>
        </p:nvSpPr>
        <p:spPr>
          <a:xfrm>
            <a:off x="5879976" y="4653137"/>
            <a:ext cx="2520280" cy="276999"/>
          </a:xfrm>
          <a:prstGeom prst="rect">
            <a:avLst/>
          </a:prstGeom>
          <a:noFill/>
        </p:spPr>
        <p:txBody>
          <a:bodyPr wrap="square" rtlCol="0">
            <a:spAutoFit/>
          </a:bodyPr>
          <a:lstStyle/>
          <a:p>
            <a:r>
              <a:rPr lang="fr-FR" sz="1200" dirty="0" err="1">
                <a:solidFill>
                  <a:schemeClr val="bg1"/>
                </a:solidFill>
              </a:rPr>
              <a:t>Added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54" name="TextBox 53" descr="TEXT;APPLICATION_RULE;ID=10310"/>
          <p:cNvSpPr txBox="1"/>
          <p:nvPr/>
        </p:nvSpPr>
        <p:spPr>
          <a:xfrm>
            <a:off x="8904313" y="5074547"/>
            <a:ext cx="1152128" cy="276999"/>
          </a:xfrm>
          <a:prstGeom prst="rect">
            <a:avLst/>
          </a:prstGeom>
          <a:noFill/>
        </p:spPr>
        <p:txBody>
          <a:bodyPr wrap="square" rtlCol="0">
            <a:spAutoFit/>
          </a:bodyPr>
          <a:lstStyle/>
          <a:p>
            <a:r>
              <a:rPr lang="fr-FR" sz="1200" b="1" dirty="0" err="1">
                <a:solidFill>
                  <a:schemeClr val="bg1"/>
                </a:solidFill>
              </a:rPr>
              <a:t>Modified</a:t>
            </a:r>
            <a:endParaRPr lang="fr-FR" sz="1200" b="1" dirty="0">
              <a:solidFill>
                <a:schemeClr val="bg1"/>
              </a:solidFill>
            </a:endParaRPr>
          </a:p>
        </p:txBody>
      </p:sp>
      <p:sp>
        <p:nvSpPr>
          <p:cNvPr id="55" name="TextBox 54" descr="TEXT;APPLICATION_RULE;ID=10320"/>
          <p:cNvSpPr txBox="1"/>
          <p:nvPr/>
        </p:nvSpPr>
        <p:spPr>
          <a:xfrm>
            <a:off x="8904313" y="5443693"/>
            <a:ext cx="1226868" cy="276999"/>
          </a:xfrm>
          <a:prstGeom prst="rect">
            <a:avLst/>
          </a:prstGeom>
          <a:noFill/>
        </p:spPr>
        <p:txBody>
          <a:bodyPr wrap="square" rtlCol="0">
            <a:spAutoFit/>
          </a:bodyPr>
          <a:lstStyle/>
          <a:p>
            <a:r>
              <a:rPr lang="fr-FR" sz="1200" b="1" dirty="0" err="1">
                <a:solidFill>
                  <a:schemeClr val="bg1"/>
                </a:solidFill>
              </a:rPr>
              <a:t>Deleted</a:t>
            </a:r>
            <a:endParaRPr lang="fr-FR" sz="1200" b="1" dirty="0">
              <a:solidFill>
                <a:schemeClr val="bg1"/>
              </a:solidFill>
            </a:endParaRPr>
          </a:p>
        </p:txBody>
      </p:sp>
      <p:sp>
        <p:nvSpPr>
          <p:cNvPr id="58" name="TextBox 57"/>
          <p:cNvSpPr txBox="1"/>
          <p:nvPr/>
        </p:nvSpPr>
        <p:spPr>
          <a:xfrm>
            <a:off x="1822142" y="1315168"/>
            <a:ext cx="2824764" cy="307777"/>
          </a:xfrm>
          <a:prstGeom prst="rect">
            <a:avLst/>
          </a:prstGeom>
          <a:noFill/>
        </p:spPr>
        <p:txBody>
          <a:bodyPr wrap="square" rtlCol="0">
            <a:spAutoFit/>
          </a:bodyPr>
          <a:lstStyle/>
          <a:p>
            <a:r>
              <a:rPr lang="en-GB" sz="1400" b="1" dirty="0">
                <a:solidFill>
                  <a:schemeClr val="bg1"/>
                </a:solidFill>
              </a:rPr>
              <a:t>TECHNICAL SIZE</a:t>
            </a:r>
            <a:endParaRPr lang="fr-FR" sz="1400" dirty="0">
              <a:solidFill>
                <a:schemeClr val="bg1"/>
              </a:solidFill>
            </a:endParaRPr>
          </a:p>
        </p:txBody>
      </p:sp>
      <p:sp>
        <p:nvSpPr>
          <p:cNvPr id="59" name="TextBox 58"/>
          <p:cNvSpPr txBox="1"/>
          <p:nvPr/>
        </p:nvSpPr>
        <p:spPr>
          <a:xfrm>
            <a:off x="1847528" y="4099139"/>
            <a:ext cx="3024337"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TECHNOLOGIES</a:t>
            </a:r>
          </a:p>
        </p:txBody>
      </p:sp>
      <p:sp>
        <p:nvSpPr>
          <p:cNvPr id="51" name="TextBox 50"/>
          <p:cNvSpPr txBox="1"/>
          <p:nvPr/>
        </p:nvSpPr>
        <p:spPr>
          <a:xfrm>
            <a:off x="5879977" y="1340768"/>
            <a:ext cx="4176465"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FUNCTIONAL SIZE</a:t>
            </a:r>
          </a:p>
        </p:txBody>
      </p:sp>
      <p:sp>
        <p:nvSpPr>
          <p:cNvPr id="2" name="Title 1">
            <a:extLst>
              <a:ext uri="{FF2B5EF4-FFF2-40B4-BE49-F238E27FC236}">
                <a16:creationId xmlns:a16="http://schemas.microsoft.com/office/drawing/2014/main" id="{8F9E8451-4E4E-4352-9B21-D8ABA1F1BBCD}"/>
              </a:ext>
            </a:extLst>
          </p:cNvPr>
          <p:cNvSpPr>
            <a:spLocks noGrp="1"/>
          </p:cNvSpPr>
          <p:nvPr>
            <p:ph type="title"/>
          </p:nvPr>
        </p:nvSpPr>
        <p:spPr/>
        <p:txBody>
          <a:bodyPr/>
          <a:lstStyle/>
          <a:p>
            <a:r>
              <a:rPr lang="zh-CN" altLang="en-US" dirty="0"/>
              <a:t>功能点概述</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E354D12-4BBF-4E20-AF2E-084B656EE79B}"/>
              </a:ext>
            </a:extLst>
          </p:cNvPr>
          <p:cNvSpPr/>
          <p:nvPr/>
        </p:nvSpPr>
        <p:spPr>
          <a:xfrm>
            <a:off x="6096000" y="2780928"/>
            <a:ext cx="6096000" cy="37077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9B74044-01B3-48CE-8441-1226B6EB05BD}"/>
              </a:ext>
            </a:extLst>
          </p:cNvPr>
          <p:cNvSpPr/>
          <p:nvPr/>
        </p:nvSpPr>
        <p:spPr>
          <a:xfrm>
            <a:off x="0" y="2780927"/>
            <a:ext cx="6096000" cy="37077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descr="GRAPH;RADAR_HEALTH_FACTOR_2_LAST_SNAPSHOTS"/>
          <p:cNvGraphicFramePr/>
          <p:nvPr>
            <p:extLst/>
          </p:nvPr>
        </p:nvGraphicFramePr>
        <p:xfrm>
          <a:off x="4955807" y="908720"/>
          <a:ext cx="3096344" cy="18722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descr="TABLE;HEALTH_FACTOR;HEADER=SHORT"/>
          <p:cNvGraphicFramePr>
            <a:graphicFrameLocks noGrp="1"/>
          </p:cNvGraphicFramePr>
          <p:nvPr>
            <p:extLst/>
          </p:nvPr>
        </p:nvGraphicFramePr>
        <p:xfrm>
          <a:off x="7808087" y="1241798"/>
          <a:ext cx="4152898" cy="819658"/>
        </p:xfrm>
        <a:graphic>
          <a:graphicData uri="http://schemas.openxmlformats.org/drawingml/2006/table">
            <a:tbl>
              <a:tblPr bandRow="1">
                <a:tableStyleId>{775DCB02-9BB8-47FD-8907-85C794F793BA}</a:tableStyleId>
              </a:tblPr>
              <a:tblGrid>
                <a:gridCol w="955856">
                  <a:extLst>
                    <a:ext uri="{9D8B030D-6E8A-4147-A177-3AD203B41FA5}">
                      <a16:colId xmlns:a16="http://schemas.microsoft.com/office/drawing/2014/main" val="20000"/>
                    </a:ext>
                  </a:extLst>
                </a:gridCol>
                <a:gridCol w="532423">
                  <a:extLst>
                    <a:ext uri="{9D8B030D-6E8A-4147-A177-3AD203B41FA5}">
                      <a16:colId xmlns:a16="http://schemas.microsoft.com/office/drawing/2014/main" val="20001"/>
                    </a:ext>
                  </a:extLst>
                </a:gridCol>
                <a:gridCol w="533049">
                  <a:extLst>
                    <a:ext uri="{9D8B030D-6E8A-4147-A177-3AD203B41FA5}">
                      <a16:colId xmlns:a16="http://schemas.microsoft.com/office/drawing/2014/main" val="20002"/>
                    </a:ext>
                  </a:extLst>
                </a:gridCol>
                <a:gridCol w="532423">
                  <a:extLst>
                    <a:ext uri="{9D8B030D-6E8A-4147-A177-3AD203B41FA5}">
                      <a16:colId xmlns:a16="http://schemas.microsoft.com/office/drawing/2014/main" val="20003"/>
                    </a:ext>
                  </a:extLst>
                </a:gridCol>
                <a:gridCol w="533049">
                  <a:extLst>
                    <a:ext uri="{9D8B030D-6E8A-4147-A177-3AD203B41FA5}">
                      <a16:colId xmlns:a16="http://schemas.microsoft.com/office/drawing/2014/main" val="20004"/>
                    </a:ext>
                  </a:extLst>
                </a:gridCol>
                <a:gridCol w="533049">
                  <a:extLst>
                    <a:ext uri="{9D8B030D-6E8A-4147-A177-3AD203B41FA5}">
                      <a16:colId xmlns:a16="http://schemas.microsoft.com/office/drawing/2014/main" val="20005"/>
                    </a:ext>
                  </a:extLst>
                </a:gridCol>
                <a:gridCol w="533049">
                  <a:extLst>
                    <a:ext uri="{9D8B030D-6E8A-4147-A177-3AD203B41FA5}">
                      <a16:colId xmlns:a16="http://schemas.microsoft.com/office/drawing/2014/main" val="20006"/>
                    </a:ext>
                  </a:extLst>
                </a:gridCol>
              </a:tblGrid>
              <a:tr h="171450">
                <a:tc>
                  <a:txBody>
                    <a:bodyPr/>
                    <a:lstStyle/>
                    <a:p>
                      <a:endParaRPr lang="fr-FR" sz="1000" b="1" dirty="0">
                        <a:solidFill>
                          <a:schemeClr val="accent1">
                            <a:lumMod val="75000"/>
                          </a:schemeClr>
                        </a:solidFill>
                        <a:latin typeface="Calibri"/>
                      </a:endParaRPr>
                    </a:p>
                  </a:txBody>
                  <a:tcPr marL="68580" marR="68580" marT="0" marB="0"/>
                </a:tc>
                <a:tc>
                  <a:txBody>
                    <a:bodyPr/>
                    <a:lstStyle/>
                    <a:p>
                      <a:pPr algn="ctr">
                        <a:lnSpc>
                          <a:spcPct val="115000"/>
                        </a:lnSpc>
                        <a:spcAft>
                          <a:spcPts val="0"/>
                        </a:spcAft>
                      </a:pPr>
                      <a:r>
                        <a:rPr lang="en-US" sz="1000"/>
                        <a:t>TQI</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Robu.</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Perf.</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Secu.</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Trans.</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dirty="0"/>
                        <a:t>Chang.</a:t>
                      </a:r>
                      <a:endParaRPr lang="fr-FR" sz="110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0"/>
                  </a:ext>
                </a:extLst>
              </a:tr>
              <a:tr h="171450">
                <a:tc>
                  <a:txBody>
                    <a:bodyPr/>
                    <a:lstStyle/>
                    <a:p>
                      <a:pPr>
                        <a:lnSpc>
                          <a:spcPct val="115000"/>
                        </a:lnSpc>
                        <a:spcAft>
                          <a:spcPts val="0"/>
                        </a:spcAft>
                      </a:pPr>
                      <a:r>
                        <a:rPr lang="fr-FR" sz="900" dirty="0" err="1"/>
                        <a:t>Current</a:t>
                      </a:r>
                      <a:r>
                        <a:rPr lang="fr-FR" sz="900" dirty="0"/>
                        <a:t> version</a:t>
                      </a:r>
                      <a:endParaRPr lang="fr-FR" sz="110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1"/>
                  </a:ext>
                </a:extLst>
              </a:tr>
              <a:tr h="171450">
                <a:tc>
                  <a:txBody>
                    <a:bodyPr/>
                    <a:lstStyle/>
                    <a:p>
                      <a:pPr>
                        <a:lnSpc>
                          <a:spcPct val="115000"/>
                        </a:lnSpc>
                        <a:spcAft>
                          <a:spcPts val="0"/>
                        </a:spcAft>
                      </a:pPr>
                      <a:r>
                        <a:rPr lang="fr-FR" sz="900" dirty="0" err="1"/>
                        <a:t>Previous</a:t>
                      </a:r>
                      <a:r>
                        <a:rPr lang="fr-FR" sz="900" dirty="0"/>
                        <a:t> version</a:t>
                      </a:r>
                      <a:endParaRPr lang="fr-FR" sz="110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2"/>
                  </a:ext>
                </a:extLst>
              </a:tr>
              <a:tr h="171450">
                <a:tc>
                  <a:txBody>
                    <a:bodyPr/>
                    <a:lstStyle/>
                    <a:p>
                      <a:pPr>
                        <a:lnSpc>
                          <a:spcPct val="115000"/>
                        </a:lnSpc>
                        <a:spcAft>
                          <a:spcPts val="0"/>
                        </a:spcAft>
                      </a:pPr>
                      <a:r>
                        <a:rPr lang="fr-FR" sz="900" dirty="0"/>
                        <a:t>Variation</a:t>
                      </a:r>
                      <a:endParaRPr lang="fr-FR" sz="110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0,00 %</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extLst>
                  <a:ext uri="{0D108BD9-81ED-4DB2-BD59-A6C34878D82A}">
                    <a16:rowId xmlns:a16="http://schemas.microsoft.com/office/drawing/2014/main" val="10003"/>
                  </a:ext>
                </a:extLst>
              </a:tr>
            </a:tbl>
          </a:graphicData>
        </a:graphic>
      </p:graphicFrame>
      <p:graphicFrame>
        <p:nvGraphicFramePr>
          <p:cNvPr id="13" name="Chart 12" descr="GRAPH;TECHNO_LOC"/>
          <p:cNvGraphicFramePr/>
          <p:nvPr>
            <p:extLst/>
          </p:nvPr>
        </p:nvGraphicFramePr>
        <p:xfrm>
          <a:off x="6312025" y="4102711"/>
          <a:ext cx="3456384" cy="1590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descr="TABLE;TECHNICAL_SIZING"/>
          <p:cNvGraphicFramePr>
            <a:graphicFrameLocks noGrp="1"/>
          </p:cNvGraphicFramePr>
          <p:nvPr>
            <p:extLst/>
          </p:nvPr>
        </p:nvGraphicFramePr>
        <p:xfrm>
          <a:off x="9620046" y="3317031"/>
          <a:ext cx="1872208" cy="983742"/>
        </p:xfrm>
        <a:graphic>
          <a:graphicData uri="http://schemas.openxmlformats.org/drawingml/2006/table">
            <a:tbl>
              <a:tblPr firstRow="1" bandRow="1">
                <a:tableStyleId>{1FECB4D8-DB02-4DC6-A0A2-4F2EBAE1DC90}</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00" dirty="0" err="1">
                          <a:solidFill>
                            <a:schemeClr val="accent3">
                              <a:lumMod val="50000"/>
                            </a:schemeClr>
                          </a:solidFill>
                        </a:rPr>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000" dirty="0">
                          <a:solidFill>
                            <a:schemeClr val="accent3">
                              <a:lumMod val="50000"/>
                            </a:schemeClr>
                          </a:solidFill>
                        </a:rPr>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000" dirty="0">
                          <a:solidFill>
                            <a:schemeClr val="accent3">
                              <a:lumMod val="50000"/>
                            </a:schemeClr>
                          </a:solidFill>
                        </a:rPr>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solidFill>
                            <a:schemeClr val="accent3">
                              <a:lumMod val="50000"/>
                            </a:schemeClr>
                          </a:solidFill>
                        </a:rPr>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000" dirty="0">
                          <a:solidFill>
                            <a:schemeClr val="accent3">
                              <a:lumMod val="50000"/>
                            </a:schemeClr>
                          </a:solidFill>
                        </a:rPr>
                        <a:t>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1030" name="Rectangle 6"/>
          <p:cNvSpPr>
            <a:spLocks noChangeArrowheads="1"/>
          </p:cNvSpPr>
          <p:nvPr/>
        </p:nvSpPr>
        <p:spPr bwMode="auto">
          <a:xfrm>
            <a:off x="9620046" y="3055421"/>
            <a:ext cx="11876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4F6228"/>
                </a:solidFill>
                <a:ea typeface="Calibri" pitchFamily="34" charset="0"/>
                <a:cs typeface="Times New Roman" pitchFamily="18" charset="0"/>
              </a:rPr>
              <a:t>Technical Size</a:t>
            </a:r>
            <a:endParaRPr lang="en-GB" cap="small" dirty="0">
              <a:cs typeface="Arial" pitchFamily="34" charset="0"/>
            </a:endParaRPr>
          </a:p>
        </p:txBody>
      </p:sp>
      <p:graphicFrame>
        <p:nvGraphicFramePr>
          <p:cNvPr id="19" name="Table 18" descr="TABLE;TOP_CRITICAL_VIOLATIONS;BC-ID=60017,COUNT=8"/>
          <p:cNvGraphicFramePr>
            <a:graphicFrameLocks noGrp="1"/>
          </p:cNvGraphicFramePr>
          <p:nvPr>
            <p:extLst/>
          </p:nvPr>
        </p:nvGraphicFramePr>
        <p:xfrm>
          <a:off x="1195872" y="3154622"/>
          <a:ext cx="3312368" cy="1320165"/>
        </p:xfrm>
        <a:graphic>
          <a:graphicData uri="http://schemas.openxmlformats.org/drawingml/2006/table">
            <a:tbl>
              <a:tblPr bandRow="1">
                <a:tableStyleId>{775DCB02-9BB8-47FD-8907-85C794F793BA}</a:tableStyleId>
              </a:tblPr>
              <a:tblGrid>
                <a:gridCol w="2478530">
                  <a:extLst>
                    <a:ext uri="{9D8B030D-6E8A-4147-A177-3AD203B41FA5}">
                      <a16:colId xmlns:a16="http://schemas.microsoft.com/office/drawing/2014/main" val="20000"/>
                    </a:ext>
                  </a:extLst>
                </a:gridCol>
                <a:gridCol w="833838">
                  <a:extLst>
                    <a:ext uri="{9D8B030D-6E8A-4147-A177-3AD203B41FA5}">
                      <a16:colId xmlns:a16="http://schemas.microsoft.com/office/drawing/2014/main" val="20001"/>
                    </a:ext>
                  </a:extLst>
                </a:gridCol>
              </a:tblGrid>
              <a:tr h="172085">
                <a:tc>
                  <a:txBody>
                    <a:bodyPr/>
                    <a:lstStyle/>
                    <a:p>
                      <a:pPr>
                        <a:lnSpc>
                          <a:spcPct val="115000"/>
                        </a:lnSpc>
                        <a:spcAft>
                          <a:spcPts val="0"/>
                        </a:spcAft>
                      </a:pPr>
                      <a:r>
                        <a:rPr lang="en-GB" sz="1000" dirty="0"/>
                        <a:t>Critical</a:t>
                      </a:r>
                      <a:r>
                        <a:rPr lang="en-GB" sz="1000" baseline="0" dirty="0"/>
                        <a:t> </a:t>
                      </a:r>
                      <a:r>
                        <a:rPr lang="en-GB" sz="1000" dirty="0"/>
                        <a:t>Rule Names</a:t>
                      </a:r>
                      <a:endParaRPr lang="fr-FR" sz="1100" b="1" dirty="0">
                        <a:solidFill>
                          <a:schemeClr val="accent2">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b="1" dirty="0">
                        <a:solidFill>
                          <a:schemeClr val="accent2">
                            <a:lumMod val="75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91440">
                        <a:lnSpc>
                          <a:spcPct val="115000"/>
                        </a:lnSpc>
                        <a:spcAft>
                          <a:spcPts val="0"/>
                        </a:spcAft>
                      </a:pPr>
                      <a:r>
                        <a:rPr lang="en-GB" sz="700" dirty="0"/>
                        <a:t>Rule1</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0">
                <a:tc>
                  <a:txBody>
                    <a:bodyPr/>
                    <a:lstStyle/>
                    <a:p>
                      <a:pPr marL="91440">
                        <a:lnSpc>
                          <a:spcPct val="115000"/>
                        </a:lnSpc>
                        <a:spcAft>
                          <a:spcPts val="0"/>
                        </a:spcAft>
                      </a:pPr>
                      <a:r>
                        <a:rPr lang="en-GB" sz="700" dirty="0"/>
                        <a:t>Rule2</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marL="0" algn="ctr" defTabSz="914400" rtl="0" eaLnBrk="1" latinLnBrk="0" hangingPunct="1">
                        <a:lnSpc>
                          <a:spcPct val="115000"/>
                        </a:lnSpc>
                        <a:spcAft>
                          <a:spcPts val="0"/>
                        </a:spcAft>
                      </a:pPr>
                      <a:r>
                        <a:rPr lang="fr-FR" sz="700" kern="1200" dirty="0"/>
                        <a:t>0</a:t>
                      </a:r>
                      <a:endParaRPr lang="fr-FR" sz="700" kern="12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0">
                <a:tc>
                  <a:txBody>
                    <a:bodyPr/>
                    <a:lstStyle/>
                    <a:p>
                      <a:pPr marL="91440">
                        <a:lnSpc>
                          <a:spcPct val="115000"/>
                        </a:lnSpc>
                        <a:spcAft>
                          <a:spcPts val="0"/>
                        </a:spcAft>
                      </a:pPr>
                      <a:r>
                        <a:rPr lang="en-GB" sz="700" dirty="0"/>
                        <a:t>Rule3</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marL="0" algn="ctr" defTabSz="914400" rtl="0" eaLnBrk="1" latinLnBrk="0" hangingPunct="1">
                        <a:lnSpc>
                          <a:spcPct val="115000"/>
                        </a:lnSpc>
                        <a:spcAft>
                          <a:spcPts val="0"/>
                        </a:spcAft>
                      </a:pPr>
                      <a:r>
                        <a:rPr lang="fr-FR" sz="700" kern="1200" dirty="0"/>
                        <a:t>0</a:t>
                      </a:r>
                      <a:endParaRPr lang="fr-FR" sz="700" kern="12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0">
                <a:tc>
                  <a:txBody>
                    <a:bodyPr/>
                    <a:lstStyle/>
                    <a:p>
                      <a:pPr marL="91440">
                        <a:lnSpc>
                          <a:spcPct val="115000"/>
                        </a:lnSpc>
                        <a:spcAft>
                          <a:spcPts val="0"/>
                        </a:spcAft>
                      </a:pPr>
                      <a:r>
                        <a:rPr lang="en-GB" sz="700" dirty="0"/>
                        <a:t>Rule4</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0">
                <a:tc>
                  <a:txBody>
                    <a:bodyPr/>
                    <a:lstStyle/>
                    <a:p>
                      <a:pPr marL="91440">
                        <a:lnSpc>
                          <a:spcPct val="115000"/>
                        </a:lnSpc>
                        <a:spcAft>
                          <a:spcPts val="0"/>
                        </a:spcAft>
                      </a:pPr>
                      <a:r>
                        <a:rPr lang="en-GB" sz="700" dirty="0"/>
                        <a:t>Rule5</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0">
                <a:tc>
                  <a:txBody>
                    <a:bodyPr/>
                    <a:lstStyle/>
                    <a:p>
                      <a:pPr marL="91440">
                        <a:lnSpc>
                          <a:spcPct val="115000"/>
                        </a:lnSpc>
                        <a:spcAft>
                          <a:spcPts val="0"/>
                        </a:spcAft>
                      </a:pPr>
                      <a:r>
                        <a:rPr lang="en-GB" sz="700" dirty="0"/>
                        <a:t>Rule6</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0">
                <a:tc>
                  <a:txBody>
                    <a:bodyPr/>
                    <a:lstStyle/>
                    <a:p>
                      <a:pPr marL="91440">
                        <a:lnSpc>
                          <a:spcPct val="115000"/>
                        </a:lnSpc>
                        <a:spcAft>
                          <a:spcPts val="0"/>
                        </a:spcAft>
                      </a:pPr>
                      <a:r>
                        <a:rPr lang="en-GB" sz="700" dirty="0"/>
                        <a:t>Rule7</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marL="0" algn="ctr" defTabSz="914400" rtl="0" eaLnBrk="1" latinLnBrk="0" hangingPunct="1">
                        <a:lnSpc>
                          <a:spcPct val="115000"/>
                        </a:lnSpc>
                        <a:spcAft>
                          <a:spcPts val="0"/>
                        </a:spcAft>
                      </a:pPr>
                      <a:r>
                        <a:rPr lang="fr-FR" sz="700" kern="1200" dirty="0"/>
                        <a:t>0</a:t>
                      </a:r>
                      <a:endParaRPr lang="fr-FR" sz="700" kern="12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0">
                <a:tc>
                  <a:txBody>
                    <a:bodyPr/>
                    <a:lstStyle/>
                    <a:p>
                      <a:pPr marL="91440">
                        <a:lnSpc>
                          <a:spcPct val="115000"/>
                        </a:lnSpc>
                        <a:spcAft>
                          <a:spcPts val="0"/>
                        </a:spcAft>
                      </a:pPr>
                      <a:r>
                        <a:rPr lang="en-GB" sz="700" dirty="0"/>
                        <a:t>Rule8</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0">
                <a:tc>
                  <a:txBody>
                    <a:bodyPr/>
                    <a:lstStyle/>
                    <a:p>
                      <a:pPr marL="91440">
                        <a:lnSpc>
                          <a:spcPct val="115000"/>
                        </a:lnSpc>
                        <a:spcAft>
                          <a:spcPts val="0"/>
                        </a:spcAft>
                      </a:pPr>
                      <a:r>
                        <a:rPr lang="en-GB" sz="700" dirty="0"/>
                        <a:t>Rule9</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0">
                <a:tc>
                  <a:txBody>
                    <a:bodyPr/>
                    <a:lstStyle/>
                    <a:p>
                      <a:pPr marL="91440">
                        <a:lnSpc>
                          <a:spcPct val="115000"/>
                        </a:lnSpc>
                        <a:spcAft>
                          <a:spcPts val="0"/>
                        </a:spcAft>
                      </a:pPr>
                      <a:r>
                        <a:rPr lang="en-GB" sz="700" dirty="0"/>
                        <a:t>Rule10</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10"/>
                  </a:ext>
                </a:extLst>
              </a:tr>
            </a:tbl>
          </a:graphicData>
        </a:graphic>
      </p:graphicFrame>
      <p:graphicFrame>
        <p:nvGraphicFramePr>
          <p:cNvPr id="21" name="Table 20" descr="TABLE;TOP_NON_CRITICAL_VIOLATIONS;BC-ID=60017,COUNT=8"/>
          <p:cNvGraphicFramePr>
            <a:graphicFrameLocks noGrp="1"/>
          </p:cNvGraphicFramePr>
          <p:nvPr>
            <p:extLst/>
          </p:nvPr>
        </p:nvGraphicFramePr>
        <p:xfrm>
          <a:off x="1199456" y="4941169"/>
          <a:ext cx="3312368" cy="1320165"/>
        </p:xfrm>
        <a:graphic>
          <a:graphicData uri="http://schemas.openxmlformats.org/drawingml/2006/table">
            <a:tbl>
              <a:tblPr bandRow="1">
                <a:tableStyleId>{775DCB02-9BB8-47FD-8907-85C794F793BA}</a:tableStyleId>
              </a:tblPr>
              <a:tblGrid>
                <a:gridCol w="252028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72085">
                <a:tc>
                  <a:txBody>
                    <a:bodyPr/>
                    <a:lstStyle/>
                    <a:p>
                      <a:pPr>
                        <a:lnSpc>
                          <a:spcPct val="115000"/>
                        </a:lnSpc>
                        <a:spcAft>
                          <a:spcPts val="0"/>
                        </a:spcAft>
                      </a:pPr>
                      <a:r>
                        <a:rPr lang="en-GB" sz="1000" dirty="0"/>
                        <a:t>Non Critical Rule Names</a:t>
                      </a:r>
                      <a:endParaRPr lang="en-GB" sz="1000" b="1" dirty="0">
                        <a:solidFill>
                          <a:schemeClr val="accent2">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b="1" dirty="0">
                        <a:solidFill>
                          <a:schemeClr val="accent2">
                            <a:lumMod val="75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91440">
                        <a:lnSpc>
                          <a:spcPct val="115000"/>
                        </a:lnSpc>
                        <a:spcAft>
                          <a:spcPts val="0"/>
                        </a:spcAft>
                      </a:pPr>
                      <a:r>
                        <a:rPr lang="en-GB" sz="700" dirty="0"/>
                        <a:t>Rule1</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0">
                <a:tc>
                  <a:txBody>
                    <a:bodyPr/>
                    <a:lstStyle/>
                    <a:p>
                      <a:pPr marL="91440">
                        <a:lnSpc>
                          <a:spcPct val="115000"/>
                        </a:lnSpc>
                        <a:spcAft>
                          <a:spcPts val="0"/>
                        </a:spcAft>
                      </a:pPr>
                      <a:r>
                        <a:rPr lang="en-GB" sz="700" dirty="0"/>
                        <a:t>Rule2</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0">
                <a:tc>
                  <a:txBody>
                    <a:bodyPr/>
                    <a:lstStyle/>
                    <a:p>
                      <a:pPr marL="91440">
                        <a:lnSpc>
                          <a:spcPct val="115000"/>
                        </a:lnSpc>
                        <a:spcAft>
                          <a:spcPts val="0"/>
                        </a:spcAft>
                      </a:pPr>
                      <a:r>
                        <a:rPr lang="en-GB" sz="700" dirty="0"/>
                        <a:t>Rule3</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0">
                <a:tc>
                  <a:txBody>
                    <a:bodyPr/>
                    <a:lstStyle/>
                    <a:p>
                      <a:pPr marL="91440">
                        <a:lnSpc>
                          <a:spcPct val="115000"/>
                        </a:lnSpc>
                        <a:spcAft>
                          <a:spcPts val="0"/>
                        </a:spcAft>
                      </a:pPr>
                      <a:r>
                        <a:rPr lang="en-GB" sz="700" dirty="0"/>
                        <a:t>Rule4</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0">
                <a:tc>
                  <a:txBody>
                    <a:bodyPr/>
                    <a:lstStyle/>
                    <a:p>
                      <a:pPr marL="91440">
                        <a:lnSpc>
                          <a:spcPct val="115000"/>
                        </a:lnSpc>
                        <a:spcAft>
                          <a:spcPts val="0"/>
                        </a:spcAft>
                      </a:pPr>
                      <a:r>
                        <a:rPr lang="en-GB" sz="700" dirty="0"/>
                        <a:t>Rule5</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0">
                <a:tc>
                  <a:txBody>
                    <a:bodyPr/>
                    <a:lstStyle/>
                    <a:p>
                      <a:pPr marL="91440">
                        <a:lnSpc>
                          <a:spcPct val="115000"/>
                        </a:lnSpc>
                        <a:spcAft>
                          <a:spcPts val="0"/>
                        </a:spcAft>
                      </a:pPr>
                      <a:r>
                        <a:rPr lang="en-GB" sz="700" dirty="0"/>
                        <a:t>Rule6</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0">
                <a:tc>
                  <a:txBody>
                    <a:bodyPr/>
                    <a:lstStyle/>
                    <a:p>
                      <a:pPr marL="91440">
                        <a:lnSpc>
                          <a:spcPct val="115000"/>
                        </a:lnSpc>
                        <a:spcAft>
                          <a:spcPts val="0"/>
                        </a:spcAft>
                      </a:pPr>
                      <a:r>
                        <a:rPr lang="en-GB" sz="700" dirty="0"/>
                        <a:t>Rule7</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0">
                <a:tc>
                  <a:txBody>
                    <a:bodyPr/>
                    <a:lstStyle/>
                    <a:p>
                      <a:pPr marL="91440">
                        <a:lnSpc>
                          <a:spcPct val="115000"/>
                        </a:lnSpc>
                        <a:spcAft>
                          <a:spcPts val="0"/>
                        </a:spcAft>
                      </a:pPr>
                      <a:r>
                        <a:rPr lang="en-GB" sz="700" dirty="0"/>
                        <a:t>Rule8</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0">
                <a:tc>
                  <a:txBody>
                    <a:bodyPr/>
                    <a:lstStyle/>
                    <a:p>
                      <a:pPr marL="91440">
                        <a:lnSpc>
                          <a:spcPct val="115000"/>
                        </a:lnSpc>
                        <a:spcAft>
                          <a:spcPts val="0"/>
                        </a:spcAft>
                      </a:pPr>
                      <a:r>
                        <a:rPr lang="en-GB" sz="700" dirty="0"/>
                        <a:t>Rule9</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0">
                <a:tc>
                  <a:txBody>
                    <a:bodyPr/>
                    <a:lstStyle/>
                    <a:p>
                      <a:pPr marL="91440">
                        <a:lnSpc>
                          <a:spcPct val="115000"/>
                        </a:lnSpc>
                        <a:spcAft>
                          <a:spcPts val="0"/>
                        </a:spcAft>
                      </a:pPr>
                      <a:r>
                        <a:rPr lang="en-GB" sz="700" dirty="0"/>
                        <a:t>Rule10</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10"/>
                  </a:ext>
                </a:extLst>
              </a:tr>
            </a:tbl>
          </a:graphicData>
        </a:graphic>
      </p:graphicFrame>
      <p:sp>
        <p:nvSpPr>
          <p:cNvPr id="25" name="Rectangle 6"/>
          <p:cNvSpPr>
            <a:spLocks noChangeArrowheads="1"/>
          </p:cNvSpPr>
          <p:nvPr/>
        </p:nvSpPr>
        <p:spPr bwMode="auto">
          <a:xfrm>
            <a:off x="9620046" y="4685422"/>
            <a:ext cx="20162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4F6228"/>
                </a:solidFill>
                <a:ea typeface="Calibri" pitchFamily="34" charset="0"/>
                <a:cs typeface="Times New Roman" pitchFamily="18" charset="0"/>
              </a:rPr>
              <a:t>Statistics on Violations</a:t>
            </a:r>
            <a:endParaRPr lang="en-GB" cap="small" dirty="0">
              <a:cs typeface="Arial" pitchFamily="34" charset="0"/>
            </a:endParaRPr>
          </a:p>
        </p:txBody>
      </p:sp>
      <p:graphicFrame>
        <p:nvGraphicFramePr>
          <p:cNvPr id="16" name="Table 15" descr="TABLE;VIOLATION_STATISTICS"/>
          <p:cNvGraphicFramePr>
            <a:graphicFrameLocks noGrp="1"/>
          </p:cNvGraphicFramePr>
          <p:nvPr>
            <p:extLst/>
          </p:nvPr>
        </p:nvGraphicFramePr>
        <p:xfrm>
          <a:off x="9620046" y="4947031"/>
          <a:ext cx="2016224" cy="1334262"/>
        </p:xfrm>
        <a:graphic>
          <a:graphicData uri="http://schemas.openxmlformats.org/drawingml/2006/table">
            <a:tbl>
              <a:tblPr firstRow="1" bandRow="1">
                <a:tableStyleId>{1FECB4D8-DB02-4DC6-A0A2-4F2EBAE1DC90}</a:tableStyleId>
              </a:tblPr>
              <a:tblGrid>
                <a:gridCol w="108012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1000" dirty="0">
                          <a:solidFill>
                            <a:schemeClr val="bg1"/>
                          </a:solidFill>
                        </a:rPr>
                        <a:t>Name</a:t>
                      </a:r>
                      <a:endParaRPr lang="fr-FR" sz="11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bg1"/>
                          </a:solidFill>
                        </a:rPr>
                        <a:t>Number</a:t>
                      </a:r>
                      <a:endParaRPr lang="fr-FR" sz="11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00" dirty="0">
                          <a:solidFill>
                            <a:schemeClr val="accent3">
                              <a:lumMod val="50000"/>
                            </a:schemeClr>
                          </a:solidFill>
                        </a:rPr>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000" dirty="0">
                          <a:solidFill>
                            <a:schemeClr val="accent3">
                              <a:lumMod val="50000"/>
                            </a:schemeClr>
                          </a:solidFill>
                        </a:rPr>
                        <a:t>per 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000" dirty="0">
                          <a:solidFill>
                            <a:schemeClr val="accent3">
                              <a:lumMod val="50000"/>
                            </a:schemeClr>
                          </a:solidFill>
                        </a:rPr>
                        <a:t>Per </a:t>
                      </a:r>
                      <a:r>
                        <a:rPr lang="en-GB" sz="1000" dirty="0" err="1">
                          <a:solidFill>
                            <a:schemeClr val="accent3">
                              <a:lumMod val="50000"/>
                            </a:schemeClr>
                          </a:solidFill>
                        </a:rPr>
                        <a:t>kLOC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solidFill>
                            <a:schemeClr val="accent3">
                              <a:lumMod val="50000"/>
                            </a:schemeClr>
                          </a:solidFill>
                        </a:rPr>
                        <a:t>Complex Objects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000" dirty="0">
                          <a:solidFill>
                            <a:schemeClr val="accent3">
                              <a:lumMod val="50000"/>
                            </a:schemeClr>
                          </a:solidFill>
                        </a:rPr>
                        <a:t>with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91870D2E-3FBC-45ED-AC27-BF308456B034}"/>
              </a:ext>
            </a:extLst>
          </p:cNvPr>
          <p:cNvGrpSpPr/>
          <p:nvPr/>
        </p:nvGrpSpPr>
        <p:grpSpPr>
          <a:xfrm>
            <a:off x="548024" y="1052737"/>
            <a:ext cx="5112568" cy="1584176"/>
            <a:chOff x="1487488" y="1052737"/>
            <a:chExt cx="5112568" cy="1584176"/>
          </a:xfrm>
        </p:grpSpPr>
        <p:sp>
          <p:nvSpPr>
            <p:cNvPr id="22" name="TextBox 21"/>
            <p:cNvSpPr txBox="1"/>
            <p:nvPr/>
          </p:nvSpPr>
          <p:spPr>
            <a:xfrm>
              <a:off x="2504195" y="1052737"/>
              <a:ext cx="1307474" cy="307777"/>
            </a:xfrm>
            <a:prstGeom prst="rect">
              <a:avLst/>
            </a:prstGeom>
            <a:noFill/>
          </p:spPr>
          <p:txBody>
            <a:bodyPr wrap="none" rtlCol="0">
              <a:spAutoFit/>
            </a:bodyPr>
            <a:lstStyle/>
            <a:p>
              <a:pPr algn="r"/>
              <a:r>
                <a:rPr lang="fr-FR" sz="1400" dirty="0"/>
                <a:t>Application :</a:t>
              </a:r>
            </a:p>
          </p:txBody>
        </p:sp>
        <p:sp>
          <p:nvSpPr>
            <p:cNvPr id="23" name="TextBox 22" descr="TEXT;APPLICATION_NAME"/>
            <p:cNvSpPr txBox="1"/>
            <p:nvPr/>
          </p:nvSpPr>
          <p:spPr>
            <a:xfrm>
              <a:off x="3719736" y="1052737"/>
              <a:ext cx="2880320" cy="307777"/>
            </a:xfrm>
            <a:prstGeom prst="rect">
              <a:avLst/>
            </a:prstGeom>
            <a:noFill/>
          </p:spPr>
          <p:txBody>
            <a:bodyPr wrap="square" rtlCol="0">
              <a:spAutoFit/>
            </a:bodyPr>
            <a:lstStyle/>
            <a:p>
              <a:r>
                <a:rPr lang="fr-FR" sz="1400" b="1" dirty="0" err="1">
                  <a:solidFill>
                    <a:schemeClr val="tx2">
                      <a:lumMod val="60000"/>
                      <a:lumOff val="40000"/>
                    </a:schemeClr>
                  </a:solidFill>
                </a:rPr>
                <a:t>ApplicationName</a:t>
              </a:r>
              <a:endParaRPr lang="fr-FR" sz="1400" b="1" dirty="0">
                <a:solidFill>
                  <a:schemeClr val="tx2">
                    <a:lumMod val="60000"/>
                    <a:lumOff val="40000"/>
                  </a:schemeClr>
                </a:solidFill>
              </a:endParaRPr>
            </a:p>
          </p:txBody>
        </p:sp>
        <p:sp>
          <p:nvSpPr>
            <p:cNvPr id="17" name="TextBox 16"/>
            <p:cNvSpPr txBox="1"/>
            <p:nvPr/>
          </p:nvSpPr>
          <p:spPr>
            <a:xfrm>
              <a:off x="2876349" y="1321024"/>
              <a:ext cx="935321" cy="307777"/>
            </a:xfrm>
            <a:prstGeom prst="rect">
              <a:avLst/>
            </a:prstGeom>
            <a:noFill/>
          </p:spPr>
          <p:txBody>
            <a:bodyPr wrap="none" rtlCol="0">
              <a:spAutoFit/>
            </a:bodyPr>
            <a:lstStyle/>
            <a:p>
              <a:pPr algn="r"/>
              <a:r>
                <a:rPr lang="fr-FR" sz="1400" dirty="0"/>
                <a:t>System :</a:t>
              </a:r>
            </a:p>
          </p:txBody>
        </p:sp>
        <p:sp>
          <p:nvSpPr>
            <p:cNvPr id="18" name="TextBox 17" descr="TEXT;SYSTEM_NAME"/>
            <p:cNvSpPr txBox="1"/>
            <p:nvPr/>
          </p:nvSpPr>
          <p:spPr>
            <a:xfrm>
              <a:off x="3719736" y="1321024"/>
              <a:ext cx="2880320" cy="307777"/>
            </a:xfrm>
            <a:prstGeom prst="rect">
              <a:avLst/>
            </a:prstGeom>
            <a:noFill/>
          </p:spPr>
          <p:txBody>
            <a:bodyPr wrap="square" rtlCol="0">
              <a:spAutoFit/>
            </a:bodyPr>
            <a:lstStyle/>
            <a:p>
              <a:r>
                <a:rPr lang="fr-FR" sz="1400" dirty="0" err="1">
                  <a:solidFill>
                    <a:schemeClr val="tx2">
                      <a:lumMod val="60000"/>
                      <a:lumOff val="40000"/>
                    </a:schemeClr>
                  </a:solidFill>
                </a:rPr>
                <a:t>SystemName</a:t>
              </a:r>
              <a:endParaRPr lang="fr-FR" sz="1400" dirty="0">
                <a:solidFill>
                  <a:schemeClr val="tx2">
                    <a:lumMod val="60000"/>
                    <a:lumOff val="40000"/>
                  </a:schemeClr>
                </a:solidFill>
              </a:endParaRPr>
            </a:p>
          </p:txBody>
        </p:sp>
        <p:sp>
          <p:nvSpPr>
            <p:cNvPr id="20" name="TextBox 19"/>
            <p:cNvSpPr txBox="1"/>
            <p:nvPr/>
          </p:nvSpPr>
          <p:spPr>
            <a:xfrm>
              <a:off x="2863717" y="1609056"/>
              <a:ext cx="947953" cy="307777"/>
            </a:xfrm>
            <a:prstGeom prst="rect">
              <a:avLst/>
            </a:prstGeom>
            <a:noFill/>
          </p:spPr>
          <p:txBody>
            <a:bodyPr wrap="none" rtlCol="0">
              <a:spAutoFit/>
            </a:bodyPr>
            <a:lstStyle/>
            <a:p>
              <a:pPr algn="r"/>
              <a:r>
                <a:rPr lang="fr-FR" sz="1400" dirty="0"/>
                <a:t>Version :</a:t>
              </a:r>
            </a:p>
          </p:txBody>
        </p:sp>
        <p:sp>
          <p:nvSpPr>
            <p:cNvPr id="26" name="TextBox 25" descr="TEXT;LAST_SNAPSHOT_VERSION"/>
            <p:cNvSpPr txBox="1"/>
            <p:nvPr/>
          </p:nvSpPr>
          <p:spPr>
            <a:xfrm>
              <a:off x="3719736" y="1609056"/>
              <a:ext cx="2880320" cy="307777"/>
            </a:xfrm>
            <a:prstGeom prst="rect">
              <a:avLst/>
            </a:prstGeom>
            <a:noFill/>
          </p:spPr>
          <p:txBody>
            <a:bodyPr wrap="square" rtlCol="0">
              <a:spAutoFit/>
            </a:bodyPr>
            <a:lstStyle/>
            <a:p>
              <a:r>
                <a:rPr lang="fr-FR" sz="1400" dirty="0">
                  <a:solidFill>
                    <a:schemeClr val="tx2">
                      <a:lumMod val="60000"/>
                      <a:lumOff val="40000"/>
                    </a:schemeClr>
                  </a:solidFill>
                </a:rPr>
                <a:t>version</a:t>
              </a:r>
            </a:p>
          </p:txBody>
        </p:sp>
        <p:sp>
          <p:nvSpPr>
            <p:cNvPr id="27" name="TextBox 26"/>
            <p:cNvSpPr txBox="1"/>
            <p:nvPr/>
          </p:nvSpPr>
          <p:spPr>
            <a:xfrm>
              <a:off x="1487488" y="2041103"/>
              <a:ext cx="2304256" cy="307777"/>
            </a:xfrm>
            <a:prstGeom prst="rect">
              <a:avLst/>
            </a:prstGeom>
            <a:noFill/>
          </p:spPr>
          <p:txBody>
            <a:bodyPr wrap="square" rtlCol="0">
              <a:spAutoFit/>
            </a:bodyPr>
            <a:lstStyle/>
            <a:p>
              <a:pPr algn="r"/>
              <a:r>
                <a:rPr lang="fr-FR" sz="1400" i="1" dirty="0"/>
                <a:t>Transaction </a:t>
              </a:r>
              <a:r>
                <a:rPr lang="fr-FR" sz="1400" i="1" dirty="0" err="1"/>
                <a:t>Functions</a:t>
              </a:r>
              <a:r>
                <a:rPr lang="fr-FR" sz="1400" i="1" dirty="0"/>
                <a:t> :</a:t>
              </a:r>
            </a:p>
          </p:txBody>
        </p:sp>
        <p:sp>
          <p:nvSpPr>
            <p:cNvPr id="28" name="TextBox 27" descr="TEXT;METRIC_AFP_TF"/>
            <p:cNvSpPr txBox="1"/>
            <p:nvPr/>
          </p:nvSpPr>
          <p:spPr>
            <a:xfrm>
              <a:off x="3719736" y="2041104"/>
              <a:ext cx="720080" cy="307777"/>
            </a:xfrm>
            <a:prstGeom prst="rect">
              <a:avLst/>
            </a:prstGeom>
            <a:noFill/>
          </p:spPr>
          <p:txBody>
            <a:bodyPr wrap="square" rtlCol="0">
              <a:spAutoFit/>
            </a:bodyPr>
            <a:lstStyle/>
            <a:p>
              <a:r>
                <a:rPr lang="fr-FR" sz="1400" b="1" dirty="0" err="1">
                  <a:solidFill>
                    <a:schemeClr val="tx2">
                      <a:lumMod val="60000"/>
                      <a:lumOff val="40000"/>
                    </a:schemeClr>
                  </a:solidFill>
                </a:rPr>
                <a:t>NbTF</a:t>
              </a:r>
              <a:endParaRPr lang="fr-FR" sz="1400" b="1" dirty="0">
                <a:solidFill>
                  <a:schemeClr val="tx2">
                    <a:lumMod val="60000"/>
                    <a:lumOff val="40000"/>
                  </a:schemeClr>
                </a:solidFill>
              </a:endParaRPr>
            </a:p>
          </p:txBody>
        </p:sp>
        <p:sp>
          <p:nvSpPr>
            <p:cNvPr id="29" name="TextBox 28"/>
            <p:cNvSpPr txBox="1"/>
            <p:nvPr/>
          </p:nvSpPr>
          <p:spPr>
            <a:xfrm>
              <a:off x="1919536" y="2329136"/>
              <a:ext cx="1872208" cy="307777"/>
            </a:xfrm>
            <a:prstGeom prst="rect">
              <a:avLst/>
            </a:prstGeom>
            <a:noFill/>
          </p:spPr>
          <p:txBody>
            <a:bodyPr wrap="square" rtlCol="0">
              <a:spAutoFit/>
            </a:bodyPr>
            <a:lstStyle/>
            <a:p>
              <a:pPr algn="r"/>
              <a:r>
                <a:rPr lang="fr-FR" sz="1400" i="1" dirty="0"/>
                <a:t>Data </a:t>
              </a:r>
              <a:r>
                <a:rPr lang="fr-FR" sz="1400" i="1" dirty="0" err="1"/>
                <a:t>Functions</a:t>
              </a:r>
              <a:r>
                <a:rPr lang="fr-FR" sz="1400" i="1" dirty="0"/>
                <a:t> :</a:t>
              </a:r>
            </a:p>
          </p:txBody>
        </p:sp>
        <p:sp>
          <p:nvSpPr>
            <p:cNvPr id="30" name="TextBox 29" descr="TEXT;METRIC_AFP_DF"/>
            <p:cNvSpPr txBox="1"/>
            <p:nvPr/>
          </p:nvSpPr>
          <p:spPr>
            <a:xfrm>
              <a:off x="3719736" y="2329136"/>
              <a:ext cx="720080" cy="307777"/>
            </a:xfrm>
            <a:prstGeom prst="rect">
              <a:avLst/>
            </a:prstGeom>
            <a:noFill/>
          </p:spPr>
          <p:txBody>
            <a:bodyPr wrap="square" rtlCol="0">
              <a:spAutoFit/>
            </a:bodyPr>
            <a:lstStyle/>
            <a:p>
              <a:r>
                <a:rPr lang="fr-FR" sz="1400" b="1" dirty="0" err="1">
                  <a:solidFill>
                    <a:schemeClr val="tx2">
                      <a:lumMod val="60000"/>
                      <a:lumOff val="40000"/>
                    </a:schemeClr>
                  </a:solidFill>
                </a:rPr>
                <a:t>NbDF</a:t>
              </a:r>
              <a:endParaRPr lang="fr-FR" sz="1400" b="1" dirty="0">
                <a:solidFill>
                  <a:schemeClr val="tx2">
                    <a:lumMod val="60000"/>
                    <a:lumOff val="40000"/>
                  </a:schemeClr>
                </a:solidFill>
              </a:endParaRPr>
            </a:p>
          </p:txBody>
        </p:sp>
      </p:grpSp>
      <p:sp>
        <p:nvSpPr>
          <p:cNvPr id="2" name="Title 1">
            <a:extLst>
              <a:ext uri="{FF2B5EF4-FFF2-40B4-BE49-F238E27FC236}">
                <a16:creationId xmlns:a16="http://schemas.microsoft.com/office/drawing/2014/main" id="{99B12E3B-BDAC-4A74-ABF1-7E8F325E4695}"/>
              </a:ext>
            </a:extLst>
          </p:cNvPr>
          <p:cNvSpPr>
            <a:spLocks noGrp="1"/>
          </p:cNvSpPr>
          <p:nvPr>
            <p:ph type="title"/>
          </p:nvPr>
        </p:nvSpPr>
        <p:spPr/>
        <p:txBody>
          <a:bodyPr/>
          <a:lstStyle/>
          <a:p>
            <a:r>
              <a:rPr lang="zh-CN" altLang="en-US" dirty="0"/>
              <a:t>报告综述 </a:t>
            </a:r>
            <a:r>
              <a:rPr lang="en-US" altLang="zh-CN" dirty="0"/>
              <a:t>–</a:t>
            </a:r>
            <a:r>
              <a:rPr lang="zh-CN" altLang="en-US" dirty="0"/>
              <a:t> 规则</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9"/>
          <p:cNvSpPr>
            <a:spLocks noChangeArrowheads="1"/>
          </p:cNvSpPr>
          <p:nvPr/>
        </p:nvSpPr>
        <p:spPr bwMode="auto">
          <a:xfrm>
            <a:off x="6314348" y="3789040"/>
            <a:ext cx="3454060" cy="2148112"/>
          </a:xfrm>
          <a:prstGeom prst="roundRect">
            <a:avLst>
              <a:gd name="adj" fmla="val 0"/>
            </a:avLst>
          </a:prstGeom>
          <a:solidFill>
            <a:schemeClr val="tx2">
              <a:lumMod val="60000"/>
              <a:lumOff val="40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sp>
        <p:nvSpPr>
          <p:cNvPr id="3" name="Rectangle 2"/>
          <p:cNvSpPr/>
          <p:nvPr/>
        </p:nvSpPr>
        <p:spPr>
          <a:xfrm>
            <a:off x="2135560" y="1340768"/>
            <a:ext cx="7776864" cy="2124236"/>
          </a:xfrm>
          <a:prstGeom prst="rect">
            <a:avLst/>
          </a:prstGeom>
          <a:solidFill>
            <a:srgbClr val="F54C09"/>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027" name="AutoShape 39"/>
          <p:cNvSpPr>
            <a:spLocks noChangeArrowheads="1"/>
          </p:cNvSpPr>
          <p:nvPr/>
        </p:nvSpPr>
        <p:spPr bwMode="auto">
          <a:xfrm>
            <a:off x="2197404" y="3844271"/>
            <a:ext cx="3466548" cy="2113831"/>
          </a:xfrm>
          <a:prstGeom prst="roundRect">
            <a:avLst>
              <a:gd name="adj" fmla="val 0"/>
            </a:avLst>
          </a:prstGeom>
          <a:solidFill>
            <a:schemeClr val="bg1">
              <a:lumMod val="75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graphicFrame>
        <p:nvGraphicFramePr>
          <p:cNvPr id="12" name="Table 11" descr="TABLE;HEALTH_FACTOR;HEADER=SHORT"/>
          <p:cNvGraphicFramePr>
            <a:graphicFrameLocks noGrp="1"/>
          </p:cNvGraphicFramePr>
          <p:nvPr>
            <p:extLst/>
          </p:nvPr>
        </p:nvGraphicFramePr>
        <p:xfrm>
          <a:off x="2495603" y="1892565"/>
          <a:ext cx="7153970" cy="1308534"/>
        </p:xfrm>
        <a:graphic>
          <a:graphicData uri="http://schemas.openxmlformats.org/drawingml/2006/table">
            <a:tbl>
              <a:tblPr bandRow="1">
                <a:tableStyleId>{2D5ABB26-0587-4C30-8999-92F81FD0307C}</a:tableStyleId>
              </a:tblPr>
              <a:tblGrid>
                <a:gridCol w="1532726">
                  <a:extLst>
                    <a:ext uri="{9D8B030D-6E8A-4147-A177-3AD203B41FA5}">
                      <a16:colId xmlns:a16="http://schemas.microsoft.com/office/drawing/2014/main" val="20000"/>
                    </a:ext>
                  </a:extLst>
                </a:gridCol>
                <a:gridCol w="978684">
                  <a:extLst>
                    <a:ext uri="{9D8B030D-6E8A-4147-A177-3AD203B41FA5}">
                      <a16:colId xmlns:a16="http://schemas.microsoft.com/office/drawing/2014/main" val="20001"/>
                    </a:ext>
                  </a:extLst>
                </a:gridCol>
                <a:gridCol w="928730">
                  <a:extLst>
                    <a:ext uri="{9D8B030D-6E8A-4147-A177-3AD203B41FA5}">
                      <a16:colId xmlns:a16="http://schemas.microsoft.com/office/drawing/2014/main" val="20002"/>
                    </a:ext>
                  </a:extLst>
                </a:gridCol>
                <a:gridCol w="927640">
                  <a:extLst>
                    <a:ext uri="{9D8B030D-6E8A-4147-A177-3AD203B41FA5}">
                      <a16:colId xmlns:a16="http://schemas.microsoft.com/office/drawing/2014/main" val="20003"/>
                    </a:ext>
                  </a:extLst>
                </a:gridCol>
                <a:gridCol w="928730">
                  <a:extLst>
                    <a:ext uri="{9D8B030D-6E8A-4147-A177-3AD203B41FA5}">
                      <a16:colId xmlns:a16="http://schemas.microsoft.com/office/drawing/2014/main" val="20004"/>
                    </a:ext>
                  </a:extLst>
                </a:gridCol>
                <a:gridCol w="928730">
                  <a:extLst>
                    <a:ext uri="{9D8B030D-6E8A-4147-A177-3AD203B41FA5}">
                      <a16:colId xmlns:a16="http://schemas.microsoft.com/office/drawing/2014/main" val="20005"/>
                    </a:ext>
                  </a:extLst>
                </a:gridCol>
                <a:gridCol w="928730">
                  <a:extLst>
                    <a:ext uri="{9D8B030D-6E8A-4147-A177-3AD203B41FA5}">
                      <a16:colId xmlns:a16="http://schemas.microsoft.com/office/drawing/2014/main" val="20006"/>
                    </a:ext>
                  </a:extLst>
                </a:gridCol>
              </a:tblGrid>
              <a:tr h="314706">
                <a:tc>
                  <a:txBody>
                    <a:bodyPr/>
                    <a:lstStyle/>
                    <a:p>
                      <a:endParaRPr lang="fr-FR" sz="1200" b="1" dirty="0">
                        <a:solidFill>
                          <a:schemeClr val="bg1"/>
                        </a:solidFill>
                        <a:latin typeface="Calibri"/>
                      </a:endParaRPr>
                    </a:p>
                  </a:txBody>
                  <a:tcPr marL="68580" marR="68580" marT="0" marB="0"/>
                </a:tc>
                <a:tc>
                  <a:txBody>
                    <a:bodyPr/>
                    <a:lstStyle/>
                    <a:p>
                      <a:pPr algn="ctr">
                        <a:lnSpc>
                          <a:spcPct val="115000"/>
                        </a:lnSpc>
                        <a:spcAft>
                          <a:spcPts val="0"/>
                        </a:spcAft>
                      </a:pPr>
                      <a:r>
                        <a:rPr lang="en-US" sz="1200" dirty="0">
                          <a:solidFill>
                            <a:schemeClr val="bg1"/>
                          </a:solidFill>
                        </a:rPr>
                        <a:t>TQI</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a:solidFill>
                            <a:schemeClr val="bg1"/>
                          </a:solidFill>
                        </a:rPr>
                        <a:t>Robu.</a:t>
                      </a:r>
                      <a:endParaRPr lang="fr-FR" sz="1600" b="1">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a:solidFill>
                            <a:schemeClr val="bg1"/>
                          </a:solidFill>
                        </a:rPr>
                        <a:t>Perf.</a:t>
                      </a:r>
                      <a:endParaRPr lang="fr-FR" sz="1600" b="1">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a:solidFill>
                            <a:schemeClr val="bg1"/>
                          </a:solidFill>
                        </a:rPr>
                        <a:t>Secu.</a:t>
                      </a:r>
                      <a:endParaRPr lang="fr-FR" sz="1600" b="1">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dirty="0">
                          <a:solidFill>
                            <a:schemeClr val="bg1"/>
                          </a:solidFill>
                        </a:rPr>
                        <a:t>Trans.</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dirty="0">
                          <a:solidFill>
                            <a:schemeClr val="bg1"/>
                          </a:solidFill>
                        </a:rPr>
                        <a:t>Chang.</a:t>
                      </a:r>
                      <a:endParaRPr lang="fr-FR" sz="1600" b="1" dirty="0">
                        <a:solidFill>
                          <a:schemeClr val="bg1"/>
                        </a:solidFill>
                        <a:latin typeface="Calibri"/>
                        <a:ea typeface="Calibri"/>
                        <a:cs typeface="Times New Roman"/>
                      </a:endParaRPr>
                    </a:p>
                  </a:txBody>
                  <a:tcPr marL="0" marR="0" marT="0" marB="0"/>
                </a:tc>
                <a:extLst>
                  <a:ext uri="{0D108BD9-81ED-4DB2-BD59-A6C34878D82A}">
                    <a16:rowId xmlns:a16="http://schemas.microsoft.com/office/drawing/2014/main" val="10000"/>
                  </a:ext>
                </a:extLst>
              </a:tr>
              <a:tr h="300891">
                <a:tc>
                  <a:txBody>
                    <a:bodyPr/>
                    <a:lstStyle/>
                    <a:p>
                      <a:pPr>
                        <a:lnSpc>
                          <a:spcPct val="115000"/>
                        </a:lnSpc>
                        <a:spcAft>
                          <a:spcPts val="0"/>
                        </a:spcAft>
                      </a:pPr>
                      <a:r>
                        <a:rPr lang="fr-FR" sz="1100" dirty="0" err="1">
                          <a:solidFill>
                            <a:schemeClr val="bg1"/>
                          </a:solidFill>
                        </a:rPr>
                        <a:t>Current</a:t>
                      </a:r>
                      <a:r>
                        <a:rPr lang="fr-FR" sz="1100" dirty="0">
                          <a:solidFill>
                            <a:schemeClr val="bg1"/>
                          </a:solidFill>
                        </a:rPr>
                        <a:t> version</a:t>
                      </a:r>
                      <a:endParaRPr lang="fr-FR" sz="1600" b="1" dirty="0">
                        <a:solidFill>
                          <a:schemeClr val="bg1"/>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extLst>
                  <a:ext uri="{0D108BD9-81ED-4DB2-BD59-A6C34878D82A}">
                    <a16:rowId xmlns:a16="http://schemas.microsoft.com/office/drawing/2014/main" val="10001"/>
                  </a:ext>
                </a:extLst>
              </a:tr>
              <a:tr h="392046">
                <a:tc>
                  <a:txBody>
                    <a:bodyPr/>
                    <a:lstStyle/>
                    <a:p>
                      <a:pPr>
                        <a:lnSpc>
                          <a:spcPct val="115000"/>
                        </a:lnSpc>
                        <a:spcAft>
                          <a:spcPts val="0"/>
                        </a:spcAft>
                      </a:pPr>
                      <a:r>
                        <a:rPr lang="fr-FR" sz="1100" dirty="0" err="1">
                          <a:solidFill>
                            <a:schemeClr val="bg1"/>
                          </a:solidFill>
                        </a:rPr>
                        <a:t>Previous</a:t>
                      </a:r>
                      <a:r>
                        <a:rPr lang="fr-FR" sz="1100" dirty="0">
                          <a:solidFill>
                            <a:schemeClr val="bg1"/>
                          </a:solidFill>
                        </a:rPr>
                        <a:t> version</a:t>
                      </a:r>
                      <a:endParaRPr lang="fr-FR" sz="1600" b="1" dirty="0">
                        <a:solidFill>
                          <a:schemeClr val="bg1"/>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extLst>
                  <a:ext uri="{0D108BD9-81ED-4DB2-BD59-A6C34878D82A}">
                    <a16:rowId xmlns:a16="http://schemas.microsoft.com/office/drawing/2014/main" val="10002"/>
                  </a:ext>
                </a:extLst>
              </a:tr>
              <a:tr h="300891">
                <a:tc>
                  <a:txBody>
                    <a:bodyPr/>
                    <a:lstStyle/>
                    <a:p>
                      <a:pPr>
                        <a:lnSpc>
                          <a:spcPct val="115000"/>
                        </a:lnSpc>
                        <a:spcAft>
                          <a:spcPts val="0"/>
                        </a:spcAft>
                      </a:pPr>
                      <a:r>
                        <a:rPr lang="fr-FR" sz="1100" dirty="0">
                          <a:solidFill>
                            <a:schemeClr val="bg1"/>
                          </a:solidFill>
                        </a:rPr>
                        <a:t>Variation</a:t>
                      </a:r>
                      <a:endParaRPr lang="fr-FR" sz="1600" b="1" dirty="0">
                        <a:solidFill>
                          <a:schemeClr val="bg1"/>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solidFill>
                            <a:schemeClr val="bg1"/>
                          </a:solidFill>
                        </a:rPr>
                        <a:t>0,00 %</a:t>
                      </a:r>
                      <a:endParaRPr lang="fr-FR" sz="1600" b="1" dirty="0">
                        <a:solidFill>
                          <a:schemeClr val="bg1"/>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extLst>
                  <a:ext uri="{0D108BD9-81ED-4DB2-BD59-A6C34878D82A}">
                    <a16:rowId xmlns:a16="http://schemas.microsoft.com/office/drawing/2014/main" val="10003"/>
                  </a:ext>
                </a:extLst>
              </a:tr>
            </a:tbl>
          </a:graphicData>
        </a:graphic>
      </p:graphicFrame>
      <p:graphicFrame>
        <p:nvGraphicFramePr>
          <p:cNvPr id="16" name="Table 15" descr="TABLE;VIOLATION_STATISTICS"/>
          <p:cNvGraphicFramePr>
            <a:graphicFrameLocks noGrp="1"/>
          </p:cNvGraphicFramePr>
          <p:nvPr>
            <p:extLst/>
          </p:nvPr>
        </p:nvGraphicFramePr>
        <p:xfrm>
          <a:off x="2368034" y="4333557"/>
          <a:ext cx="3079894" cy="1479660"/>
        </p:xfrm>
        <a:graphic>
          <a:graphicData uri="http://schemas.openxmlformats.org/drawingml/2006/table">
            <a:tbl>
              <a:tblPr firstRow="1" bandRow="1">
                <a:tableStyleId>{2D5ABB26-0587-4C30-8999-92F81FD0307C}</a:tableStyleId>
              </a:tblPr>
              <a:tblGrid>
                <a:gridCol w="1933017">
                  <a:extLst>
                    <a:ext uri="{9D8B030D-6E8A-4147-A177-3AD203B41FA5}">
                      <a16:colId xmlns:a16="http://schemas.microsoft.com/office/drawing/2014/main" val="20000"/>
                    </a:ext>
                  </a:extLst>
                </a:gridCol>
                <a:gridCol w="1146877">
                  <a:extLst>
                    <a:ext uri="{9D8B030D-6E8A-4147-A177-3AD203B41FA5}">
                      <a16:colId xmlns:a16="http://schemas.microsoft.com/office/drawing/2014/main" val="20001"/>
                    </a:ext>
                  </a:extLst>
                </a:gridCol>
              </a:tblGrid>
              <a:tr h="246610">
                <a:tc>
                  <a:txBody>
                    <a:bodyPr/>
                    <a:lstStyle/>
                    <a:p>
                      <a:pPr>
                        <a:lnSpc>
                          <a:spcPct val="115000"/>
                        </a:lnSpc>
                        <a:spcAft>
                          <a:spcPts val="0"/>
                        </a:spcAft>
                      </a:pPr>
                      <a:r>
                        <a:rPr lang="en-GB" sz="1100" dirty="0">
                          <a:solidFill>
                            <a:schemeClr val="bg1"/>
                          </a:solidFill>
                        </a:rPr>
                        <a:t>Name</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Number</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46610">
                <a:tc>
                  <a:txBody>
                    <a:bodyPr/>
                    <a:lstStyle/>
                    <a:p>
                      <a:pPr>
                        <a:lnSpc>
                          <a:spcPct val="115000"/>
                        </a:lnSpc>
                        <a:spcAft>
                          <a:spcPts val="0"/>
                        </a:spcAft>
                      </a:pPr>
                      <a:r>
                        <a:rPr lang="en-GB" sz="1100" dirty="0">
                          <a:solidFill>
                            <a:schemeClr val="bg1"/>
                          </a:solidFill>
                        </a:rPr>
                        <a:t>Critical Violations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6610">
                <a:tc>
                  <a:txBody>
                    <a:bodyPr/>
                    <a:lstStyle/>
                    <a:p>
                      <a:pPr>
                        <a:lnSpc>
                          <a:spcPct val="115000"/>
                        </a:lnSpc>
                        <a:spcAft>
                          <a:spcPts val="0"/>
                        </a:spcAft>
                      </a:pPr>
                      <a:r>
                        <a:rPr lang="en-GB" sz="1100" dirty="0">
                          <a:solidFill>
                            <a:schemeClr val="bg1"/>
                          </a:solidFill>
                        </a:rPr>
                        <a:t>per Files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46610">
                <a:tc>
                  <a:txBody>
                    <a:bodyPr/>
                    <a:lstStyle/>
                    <a:p>
                      <a:pPr>
                        <a:lnSpc>
                          <a:spcPct val="115000"/>
                        </a:lnSpc>
                        <a:spcAft>
                          <a:spcPts val="0"/>
                        </a:spcAft>
                      </a:pPr>
                      <a:r>
                        <a:rPr lang="en-GB" sz="1100" dirty="0">
                          <a:solidFill>
                            <a:schemeClr val="bg1"/>
                          </a:solidFill>
                        </a:rPr>
                        <a:t>Per </a:t>
                      </a:r>
                      <a:r>
                        <a:rPr lang="en-GB" sz="1100" dirty="0" err="1">
                          <a:solidFill>
                            <a:schemeClr val="bg1"/>
                          </a:solidFill>
                        </a:rPr>
                        <a:t>kLOC</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46610">
                <a:tc>
                  <a:txBody>
                    <a:bodyPr/>
                    <a:lstStyle/>
                    <a:p>
                      <a:pPr>
                        <a:lnSpc>
                          <a:spcPct val="115000"/>
                        </a:lnSpc>
                        <a:spcAft>
                          <a:spcPts val="0"/>
                        </a:spcAft>
                      </a:pPr>
                      <a:r>
                        <a:rPr lang="en-GB" sz="1100" dirty="0">
                          <a:solidFill>
                            <a:schemeClr val="bg1"/>
                          </a:solidFill>
                        </a:rPr>
                        <a:t>Complex Objects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46610">
                <a:tc>
                  <a:txBody>
                    <a:bodyPr/>
                    <a:lstStyle/>
                    <a:p>
                      <a:pPr>
                        <a:lnSpc>
                          <a:spcPct val="115000"/>
                        </a:lnSpc>
                        <a:spcAft>
                          <a:spcPts val="0"/>
                        </a:spcAft>
                      </a:pPr>
                      <a:r>
                        <a:rPr lang="en-GB" sz="1100" dirty="0">
                          <a:solidFill>
                            <a:schemeClr val="bg1"/>
                          </a:solidFill>
                        </a:rPr>
                        <a:t>with violations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7" name="TextBox 36"/>
          <p:cNvSpPr txBox="1"/>
          <p:nvPr/>
        </p:nvSpPr>
        <p:spPr>
          <a:xfrm>
            <a:off x="2163271" y="1389629"/>
            <a:ext cx="3375937" cy="307777"/>
          </a:xfrm>
          <a:prstGeom prst="rect">
            <a:avLst/>
          </a:prstGeom>
          <a:noFill/>
        </p:spPr>
        <p:txBody>
          <a:bodyPr wrap="square" rtlCol="0">
            <a:spAutoFit/>
          </a:bodyPr>
          <a:lstStyle/>
          <a:p>
            <a:r>
              <a:rPr lang="en-GB" sz="1400" b="1" dirty="0">
                <a:solidFill>
                  <a:schemeClr val="bg1"/>
                </a:solidFill>
              </a:rPr>
              <a:t>HEALTH FACTORS</a:t>
            </a:r>
            <a:endParaRPr lang="fr-FR" sz="1400" dirty="0">
              <a:solidFill>
                <a:schemeClr val="bg1"/>
              </a:solidFill>
            </a:endParaRPr>
          </a:p>
        </p:txBody>
      </p:sp>
      <p:sp>
        <p:nvSpPr>
          <p:cNvPr id="39" name="TextBox 38"/>
          <p:cNvSpPr txBox="1"/>
          <p:nvPr/>
        </p:nvSpPr>
        <p:spPr>
          <a:xfrm>
            <a:off x="2207568" y="3858126"/>
            <a:ext cx="2824764" cy="307777"/>
          </a:xfrm>
          <a:prstGeom prst="rect">
            <a:avLst/>
          </a:prstGeom>
          <a:noFill/>
        </p:spPr>
        <p:txBody>
          <a:bodyPr wrap="square" rtlCol="0">
            <a:spAutoFit/>
          </a:bodyPr>
          <a:lstStyle/>
          <a:p>
            <a:r>
              <a:rPr lang="en-GB" sz="1400" b="1" dirty="0">
                <a:solidFill>
                  <a:schemeClr val="bg1"/>
                </a:solidFill>
              </a:rPr>
              <a:t>VIOLATION STATISTICS</a:t>
            </a:r>
            <a:endParaRPr lang="fr-FR" sz="1400" dirty="0">
              <a:solidFill>
                <a:schemeClr val="bg1"/>
              </a:solidFill>
            </a:endParaRPr>
          </a:p>
        </p:txBody>
      </p:sp>
      <p:graphicFrame>
        <p:nvGraphicFramePr>
          <p:cNvPr id="13" name="Chart 12" descr="GRAPH;RADAR_HEALTH_FACTOR_2_LAST_SNAPSHOTS"/>
          <p:cNvGraphicFramePr/>
          <p:nvPr>
            <p:extLst/>
          </p:nvPr>
        </p:nvGraphicFramePr>
        <p:xfrm>
          <a:off x="6590425" y="3920928"/>
          <a:ext cx="3312368"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2237FD2-A318-416E-9A56-93A484D1F724}"/>
              </a:ext>
            </a:extLst>
          </p:cNvPr>
          <p:cNvSpPr>
            <a:spLocks noGrp="1"/>
          </p:cNvSpPr>
          <p:nvPr>
            <p:ph type="title"/>
          </p:nvPr>
        </p:nvSpPr>
        <p:spPr/>
        <p:txBody>
          <a:bodyPr/>
          <a:lstStyle/>
          <a:p>
            <a:r>
              <a:rPr lang="zh-CN" altLang="en-US" dirty="0"/>
              <a:t>报告综述 </a:t>
            </a:r>
            <a:r>
              <a:rPr lang="en-US" altLang="zh-CN" dirty="0"/>
              <a:t>–</a:t>
            </a:r>
            <a:r>
              <a:rPr lang="zh-CN" altLang="en-US" dirty="0"/>
              <a:t> 健康指数和违规比</a:t>
            </a:r>
            <a:endParaRPr lang="en-US" dirty="0"/>
          </a:p>
        </p:txBody>
      </p:sp>
    </p:spTree>
    <p:extLst>
      <p:ext uri="{BB962C8B-B14F-4D97-AF65-F5344CB8AC3E}">
        <p14:creationId xmlns:p14="http://schemas.microsoft.com/office/powerpoint/2010/main" val="644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当前版本健康度量结果</a:t>
            </a:r>
            <a:endParaRPr lang="en-US" dirty="0"/>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健康指数对比直方图</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2331</TotalTime>
  <Words>2719</Words>
  <Application>Microsoft Macintosh PowerPoint</Application>
  <PresentationFormat>宽屏</PresentationFormat>
  <Paragraphs>1032</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微软雅黑</vt:lpstr>
      <vt:lpstr>Gotham Book</vt:lpstr>
      <vt:lpstr>Arial</vt:lpstr>
      <vt:lpstr>Arial Black</vt:lpstr>
      <vt:lpstr>Calibri</vt:lpstr>
      <vt:lpstr>Courier New</vt:lpstr>
      <vt:lpstr>Times New Roman</vt:lpstr>
      <vt:lpstr>Wingdings</vt:lpstr>
      <vt:lpstr>Office Theme</vt:lpstr>
      <vt:lpstr>PowerPoint 演示文稿</vt:lpstr>
      <vt:lpstr>结果概述</vt:lpstr>
      <vt:lpstr>技术规模信息</vt:lpstr>
      <vt:lpstr>健康指数雷达图</vt:lpstr>
      <vt:lpstr>功能点概述</vt:lpstr>
      <vt:lpstr>报告综述 – 规则</vt:lpstr>
      <vt:lpstr>报告综述 – 健康指数和违规比</vt:lpstr>
      <vt:lpstr>当前版本健康度量结果</vt:lpstr>
      <vt:lpstr>健康指数对比直方图</vt:lpstr>
      <vt:lpstr>关键违规数变化</vt:lpstr>
      <vt:lpstr>关键违规按 健康维度  分布结果变化 </vt:lpstr>
      <vt:lpstr>雷达图</vt:lpstr>
      <vt:lpstr>关键违规演进</vt:lpstr>
      <vt:lpstr>PowerPoint Templates – Graphics [2]</vt:lpstr>
      <vt:lpstr>PowerPoint Templates – Tables [23]</vt:lpstr>
      <vt:lpstr>Pie 图</vt:lpstr>
      <vt:lpstr>PowerPoint Templates – Tables [31]</vt:lpstr>
      <vt:lpstr>PowerPoint Templates – Tables [21]</vt:lpstr>
      <vt:lpstr>PowerPoint Templates – Tables – [13]</vt:lpstr>
      <vt:lpstr>PowerPoint Templates – Tables – [11]</vt:lpstr>
      <vt:lpstr>PowerPoint Templates – Tables – [9]</vt:lpstr>
      <vt:lpstr>PowerPoint Templates – Tables – [7]</vt:lpstr>
      <vt:lpstr>PowerPoint Templates – Tables – [5]</vt:lpstr>
      <vt:lpstr>PowerPoint Templates – Tables – [3]</vt:lpstr>
      <vt:lpstr>PowerPoint Templates – Graphics [10]</vt:lpstr>
      <vt:lpstr>PowerPoint Templates – Graphics [4]</vt:lpstr>
      <vt:lpstr>PowerPoint Templates – Graphics [3]</vt:lpstr>
      <vt:lpstr>PowerPoint Templates – Graphics [7]</vt:lpstr>
      <vt:lpstr>PowerPoint Templates – Graphics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Kevin Wang</cp:lastModifiedBy>
  <cp:revision>250</cp:revision>
  <dcterms:created xsi:type="dcterms:W3CDTF">2016-10-16T15:51:34Z</dcterms:created>
  <dcterms:modified xsi:type="dcterms:W3CDTF">2018-09-19T04:16:12Z</dcterms:modified>
</cp:coreProperties>
</file>