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0"/>
  </p:notesMasterIdLst>
  <p:handoutMasterIdLst>
    <p:handoutMasterId r:id="rId81"/>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32" r:id="rId20"/>
    <p:sldId id="276" r:id="rId21"/>
    <p:sldId id="275" r:id="rId22"/>
    <p:sldId id="274" r:id="rId23"/>
    <p:sldId id="277" r:id="rId24"/>
    <p:sldId id="279" r:id="rId25"/>
    <p:sldId id="297" r:id="rId26"/>
    <p:sldId id="278" r:id="rId27"/>
    <p:sldId id="300" r:id="rId28"/>
    <p:sldId id="316" r:id="rId29"/>
    <p:sldId id="334" r:id="rId30"/>
    <p:sldId id="335" r:id="rId31"/>
    <p:sldId id="533" r:id="rId32"/>
    <p:sldId id="280" r:id="rId33"/>
    <p:sldId id="281" r:id="rId34"/>
    <p:sldId id="320" r:id="rId35"/>
    <p:sldId id="304" r:id="rId36"/>
    <p:sldId id="305" r:id="rId37"/>
    <p:sldId id="282" r:id="rId38"/>
    <p:sldId id="283" r:id="rId39"/>
    <p:sldId id="302" r:id="rId40"/>
    <p:sldId id="284" r:id="rId41"/>
    <p:sldId id="303" r:id="rId42"/>
    <p:sldId id="285" r:id="rId43"/>
    <p:sldId id="286" r:id="rId44"/>
    <p:sldId id="287" r:id="rId45"/>
    <p:sldId id="288" r:id="rId46"/>
    <p:sldId id="301" r:id="rId47"/>
    <p:sldId id="330" r:id="rId48"/>
    <p:sldId id="289" r:id="rId49"/>
    <p:sldId id="290" r:id="rId50"/>
    <p:sldId id="291" r:id="rId51"/>
    <p:sldId id="292" r:id="rId52"/>
    <p:sldId id="293" r:id="rId53"/>
    <p:sldId id="296" r:id="rId54"/>
    <p:sldId id="298" r:id="rId55"/>
    <p:sldId id="299" r:id="rId56"/>
    <p:sldId id="307" r:id="rId57"/>
    <p:sldId id="309" r:id="rId58"/>
    <p:sldId id="310" r:id="rId59"/>
    <p:sldId id="312" r:id="rId60"/>
    <p:sldId id="313" r:id="rId61"/>
    <p:sldId id="314" r:id="rId62"/>
    <p:sldId id="315" r:id="rId63"/>
    <p:sldId id="327" r:id="rId64"/>
    <p:sldId id="328" r:id="rId65"/>
    <p:sldId id="329" r:id="rId66"/>
    <p:sldId id="331" r:id="rId67"/>
    <p:sldId id="336" r:id="rId68"/>
    <p:sldId id="337" r:id="rId69"/>
    <p:sldId id="338" r:id="rId70"/>
    <p:sldId id="534" r:id="rId71"/>
    <p:sldId id="535" r:id="rId72"/>
    <p:sldId id="536" r:id="rId73"/>
    <p:sldId id="537" r:id="rId74"/>
    <p:sldId id="538" r:id="rId75"/>
    <p:sldId id="539" r:id="rId76"/>
    <p:sldId id="540" r:id="rId77"/>
    <p:sldId id="541" r:id="rId78"/>
    <p:sldId id="317"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32"/>
            <p14:sldId id="276"/>
            <p14:sldId id="275"/>
            <p14:sldId id="274"/>
            <p14:sldId id="277"/>
            <p14:sldId id="279"/>
            <p14:sldId id="297"/>
            <p14:sldId id="278"/>
            <p14:sldId id="300"/>
            <p14:sldId id="316"/>
            <p14:sldId id="334"/>
            <p14:sldId id="335"/>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535"/>
            <p14:sldId id="536"/>
            <p14:sldId id="537"/>
            <p14:sldId id="538"/>
            <p14:sldId id="539"/>
            <p14:sldId id="540"/>
            <p14:sldId id="541"/>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114" d="100"/>
          <a:sy n="114" d="100"/>
        </p:scale>
        <p:origin x="516" y="96"/>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6/25/2019</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6/25/2019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62</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1.xml"/><Relationship Id="rId5" Type="http://schemas.openxmlformats.org/officeDocument/2006/relationships/slide" Target="slide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844040" y="3655646"/>
            <a:ext cx="8212400" cy="2541488"/>
            <a:chOff x="1844040" y="3479800"/>
            <a:chExt cx="8212400" cy="2541488"/>
          </a:xfrm>
        </p:grpSpPr>
        <p:sp>
          <p:nvSpPr>
            <p:cNvPr id="12" name="Rounded Rectangle 11"/>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14" name="TextBox 13"/>
            <p:cNvSpPr txBox="1"/>
            <p:nvPr/>
          </p:nvSpPr>
          <p:spPr>
            <a:xfrm>
              <a:off x="3531272" y="3855057"/>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a:t>
              </a:r>
            </a:p>
          </p:txBody>
        </p:sp>
        <p:sp>
          <p:nvSpPr>
            <p:cNvPr id="15" name="TextBox 14"/>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99881"/>
              <a:ext cx="6381152"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a:t>
              </a:r>
              <a:r>
                <a:rPr lang="fr-FR" sz="1200" dirty="0" err="1"/>
                <a:t>Rule</a:t>
              </a:r>
              <a:r>
                <a:rPr lang="fr-FR" sz="1200" dirty="0"/>
                <a:t>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b="1" dirty="0"/>
                <a:t>SZID</a:t>
              </a:r>
              <a:r>
                <a:rPr lang="fr-FR" sz="1200" dirty="0"/>
                <a:t> = </a:t>
              </a:r>
              <a:r>
                <a:rPr lang="fr-FR" sz="1200" dirty="0" err="1"/>
                <a:t>Sizing</a:t>
              </a:r>
              <a:r>
                <a:rPr lang="fr-FR" sz="1200" dirty="0"/>
                <a:t> </a:t>
              </a:r>
              <a:r>
                <a:rPr lang="fr-FR" sz="1200" dirty="0" err="1"/>
                <a:t>Measure</a:t>
              </a:r>
              <a:r>
                <a:rPr lang="fr-FR" sz="1200" dirty="0"/>
                <a:t> Id</a:t>
              </a:r>
            </a:p>
            <a:p>
              <a:r>
                <a:rPr lang="fr-FR" sz="1200" dirty="0"/>
                <a:t>Or </a:t>
              </a:r>
              <a:r>
                <a:rPr lang="fr-FR" sz="1200" b="1" dirty="0"/>
                <a:t>BFID</a:t>
              </a:r>
              <a:r>
                <a:rPr lang="fr-FR" sz="1200" dirty="0"/>
                <a:t> = Background </a:t>
              </a:r>
              <a:r>
                <a:rPr lang="fr-FR" sz="1200" dirty="0" err="1"/>
                <a:t>fact</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 | … (for SZID or BFID)</a:t>
              </a:r>
            </a:p>
          </p:txBody>
        </p:sp>
        <p:sp>
          <p:nvSpPr>
            <p:cNvPr id="18" name="TextBox 17"/>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APPLICATION_METRIC;SZID=10151,FORMAT=N0,SNAPSHOT=PREVIOUS"/>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grpSp>
        <p:nvGrpSpPr>
          <p:cNvPr id="3" name="Group 2">
            <a:extLst>
              <a:ext uri="{FF2B5EF4-FFF2-40B4-BE49-F238E27FC236}">
                <a16:creationId xmlns:a16="http://schemas.microsoft.com/office/drawing/2014/main" id="{2DCB9D10-EC7D-49E7-B40F-B2BAB6FF960B}"/>
              </a:ext>
            </a:extLst>
          </p:cNvPr>
          <p:cNvGrpSpPr/>
          <p:nvPr/>
        </p:nvGrpSpPr>
        <p:grpSpPr>
          <a:xfrm>
            <a:off x="1844040" y="1156574"/>
            <a:ext cx="8212400" cy="2154078"/>
            <a:chOff x="1844040" y="980728"/>
            <a:chExt cx="8212400" cy="2154078"/>
          </a:xfrm>
        </p:grpSpPr>
        <p:sp>
          <p:nvSpPr>
            <p:cNvPr id="70" name="Rounded Rectangle 69"/>
            <p:cNvSpPr/>
            <p:nvPr/>
          </p:nvSpPr>
          <p:spPr>
            <a:xfrm>
              <a:off x="1988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TextBox 70"/>
            <p:cNvSpPr txBox="1"/>
            <p:nvPr/>
          </p:nvSpPr>
          <p:spPr>
            <a:xfrm>
              <a:off x="1844040" y="9807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Grade for a Quality Rule</a:t>
              </a:r>
            </a:p>
          </p:txBody>
        </p:sp>
        <p:sp>
          <p:nvSpPr>
            <p:cNvPr id="72" name="TextBox 71"/>
            <p:cNvSpPr txBox="1"/>
            <p:nvPr/>
          </p:nvSpPr>
          <p:spPr>
            <a:xfrm>
              <a:off x="3531272" y="135598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APPLICATION_RULE</a:t>
              </a:r>
            </a:p>
          </p:txBody>
        </p:sp>
        <p:sp>
          <p:nvSpPr>
            <p:cNvPr id="75" name="TextBox 74"/>
            <p:cNvSpPr txBox="1"/>
            <p:nvPr/>
          </p:nvSpPr>
          <p:spPr>
            <a:xfrm>
              <a:off x="1917396" y="134693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1" name="TextBox 20">
              <a:extLst>
                <a:ext uri="{FF2B5EF4-FFF2-40B4-BE49-F238E27FC236}">
                  <a16:creationId xmlns:a16="http://schemas.microsoft.com/office/drawing/2014/main" id="{64DDEC29-2E0A-4395-9A8F-D18912AB4802}"/>
                </a:ext>
              </a:extLst>
            </p:cNvPr>
            <p:cNvSpPr txBox="1"/>
            <p:nvPr/>
          </p:nvSpPr>
          <p:spPr>
            <a:xfrm>
              <a:off x="3479234" y="1781058"/>
              <a:ext cx="6217167" cy="738664"/>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has been replaced by APPLICATION_METRIC. It is kept only for backward compatibility. Its options and behavior are </a:t>
              </a:r>
              <a:r>
                <a:rPr lang="en-US" sz="1400" i="1">
                  <a:solidFill>
                    <a:schemeClr val="bg1">
                      <a:lumMod val="50000"/>
                    </a:schemeClr>
                  </a:solidFill>
                </a:rPr>
                <a:t>the same </a:t>
              </a:r>
              <a:r>
                <a:rPr lang="en-US" sz="1400" i="1" dirty="0">
                  <a:solidFill>
                    <a:schemeClr val="bg1">
                      <a:lumMod val="50000"/>
                    </a:schemeClr>
                  </a:solidFill>
                </a:rPr>
                <a:t>than following APPLICATION_METRIC text block.</a:t>
              </a:r>
              <a:endParaRPr lang="fr-FR" sz="1400" i="1" dirty="0" err="1">
                <a:solidFill>
                  <a:schemeClr val="bg1">
                    <a:lumMod val="50000"/>
                  </a:schemeClr>
                </a:solidFill>
              </a:endParaRPr>
            </a:p>
          </p:txBody>
        </p:sp>
        <p:sp>
          <p:nvSpPr>
            <p:cNvPr id="22" name="TextBox 21">
              <a:extLst>
                <a:ext uri="{FF2B5EF4-FFF2-40B4-BE49-F238E27FC236}">
                  <a16:creationId xmlns:a16="http://schemas.microsoft.com/office/drawing/2014/main" id="{F6EE04F7-0B90-4078-A646-7FFCE76C750E}"/>
                </a:ext>
              </a:extLst>
            </p:cNvPr>
            <p:cNvSpPr txBox="1"/>
            <p:nvPr/>
          </p:nvSpPr>
          <p:spPr>
            <a:xfrm>
              <a:off x="2867952" y="1772816"/>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QR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143672" y="4045422"/>
              <a:ext cx="5832648"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a:p>
              <a:r>
                <a:rPr lang="fr-FR" sz="1200" b="1" dirty="0"/>
                <a:t>NOSIZE</a:t>
              </a:r>
              <a:r>
                <a:rPr lang="fr-FR" sz="1200" dirty="0"/>
                <a:t> to </a:t>
              </a:r>
              <a:r>
                <a:rPr lang="fr-FR" sz="1200" dirty="0" err="1"/>
                <a:t>hide</a:t>
              </a:r>
              <a:r>
                <a:rPr lang="fr-FR" sz="1200" dirty="0"/>
                <a:t> the « LOC » </a:t>
              </a:r>
              <a:r>
                <a:rPr lang="fr-FR" sz="1200" dirty="0" err="1"/>
                <a:t>column</a:t>
              </a:r>
              <a:endParaRPr lang="fr-FR" sz="1200" dirty="0"/>
            </a:p>
            <a:p>
              <a:r>
                <a:rPr lang="fr-FR" sz="1200" dirty="0"/>
                <a:t>(by default the « LOC » </a:t>
              </a:r>
              <a:r>
                <a:rPr lang="fr-FR" sz="1200" dirty="0" err="1"/>
                <a:t>column</a:t>
              </a:r>
              <a:r>
                <a:rPr lang="fr-FR" sz="1200" dirty="0"/>
                <a:t> </a:t>
              </a:r>
              <a:r>
                <a:rPr lang="fr-FR" sz="1200" dirty="0" err="1"/>
                <a:t>is</a:t>
              </a:r>
              <a:r>
                <a:rPr lang="fr-FR" sz="1200" dirty="0"/>
                <a:t> </a:t>
              </a:r>
              <a:r>
                <a:rPr lang="fr-FR" sz="1200" dirty="0" err="1"/>
                <a:t>shown</a:t>
              </a:r>
              <a:r>
                <a:rPr lang="fr-FR" sz="1200" dirty="0"/>
                <a:t>)</a:t>
              </a:r>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424936" cy="2160240"/>
            <a:chOff x="1919536" y="3861048"/>
            <a:chExt cx="8424936"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1243074410"/>
              </p:ext>
            </p:extLst>
          </p:nvPr>
        </p:nvGraphicFramePr>
        <p:xfrm>
          <a:off x="2279576" y="3970850"/>
          <a:ext cx="7611795" cy="1671384"/>
        </p:xfrm>
        <a:graphic>
          <a:graphicData uri="http://schemas.openxmlformats.org/drawingml/2006/table">
            <a:tbl>
              <a:tblPr firstRow="1" bandRow="1">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50296"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203132"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0296" y="426542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p:txBody>
        </p:sp>
        <p:sp>
          <p:nvSpPr>
            <p:cNvPr id="23" name="TextBox 22"/>
            <p:cNvSpPr txBox="1"/>
            <p:nvPr/>
          </p:nvSpPr>
          <p:spPr>
            <a:xfrm>
              <a:off x="2619914"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264545"/>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461524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458112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91590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US" sz="1050" b="1" dirty="0"/>
                <a:t>METRICS</a:t>
              </a:r>
              <a:r>
                <a:rPr lang="en-GB" sz="1050" b="1" dirty="0"/>
                <a:t>= </a:t>
              </a:r>
              <a:r>
                <a:rPr lang="en-GB" sz="1050" dirty="0"/>
                <a:t>list of ids or standard tags, separated by | (can be Business or Technical Criterion, quality rules or quality standard tags)</a:t>
              </a:r>
              <a:endParaRPr lang="en-US" sz="1050" dirty="0"/>
            </a:p>
            <a:p>
              <a:r>
                <a:rPr lang="en-GB" sz="1050" dirty="0"/>
                <a:t>-   </a:t>
              </a:r>
              <a:r>
                <a:rPr lang="en-GB" sz="1050" b="1" dirty="0"/>
                <a:t>COMPLIANCE=true or false</a:t>
              </a:r>
              <a:r>
                <a:rPr lang="en-GB" sz="1050" dirty="0"/>
                <a:t> if you want to display the Compliance ratio column (default false)</a:t>
              </a:r>
              <a:endParaRPr lang="en-US" sz="1050" dirty="0"/>
            </a:p>
            <a:p>
              <a:pPr marL="171450" indent="-171450">
                <a:buFontTx/>
                <a:buChar char="-"/>
              </a:pPr>
              <a:r>
                <a:rPr lang="en-GB" sz="1050" b="1" dirty="0"/>
                <a:t>CRITICAL=true or false </a:t>
              </a:r>
              <a:r>
                <a:rPr lang="en-GB" sz="1050" dirty="0"/>
                <a:t>if you want to filter the metrics from the Business or Technical Criteria by critical metrics (default false)</a:t>
              </a:r>
              <a:endParaRPr lang="en-US" sz="1050" dirty="0"/>
            </a:p>
            <a:p>
              <a:pPr marL="171450" indent="-171450">
                <a:buFontTx/>
                <a:buChar char="-"/>
              </a:pPr>
              <a:r>
                <a:rPr lang="en-GB" sz="1050" b="1" dirty="0"/>
                <a:t>SORTED=TOTAL|COMPLIANCE</a:t>
              </a:r>
              <a:r>
                <a:rPr lang="en-GB" sz="1050" dirty="0"/>
                <a:t> to sort the results from max number of violations to min, or by compliance score by worse to better (if compliance score column is displayed), default is TOTAL</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endParaRPr lang="en-US"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76760775"/>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67206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33113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STD =  Name of the parent quality standard you want the details, for example, CWE-2011-Top25 will list total, added and removed violations for standards CWE-22, CWE-78, CWE-79, CWE-89, CWE-134, CWE-327, CWE-434 and CWE-798</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p>
            <a:p>
              <a:pPr marL="171450" indent="-171450">
                <a:buFontTx/>
                <a:buChar char="-"/>
              </a:pPr>
              <a:r>
                <a:rPr lang="en-GB" sz="1100" b="1" dirty="0"/>
                <a:t>MORE</a:t>
              </a:r>
              <a:r>
                <a:rPr lang="en-GB" sz="1100" dirty="0"/>
                <a:t>=true : add this one if you have specified a category in STD and want the evolution of the tags associated to this category (not specified by default)</a:t>
              </a:r>
              <a:endParaRPr lang="en-US" sz="1100" dirty="0"/>
            </a:p>
            <a:p>
              <a:pPr marL="171450" indent="-171450">
                <a:buFontTx/>
                <a:buChar char="-"/>
              </a:pPr>
              <a:endParaRPr lang="en-US" sz="6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061356"/>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02723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[39]</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167007762"/>
              </p:ext>
            </p:extLst>
          </p:nvPr>
        </p:nvGraphicFramePr>
        <p:xfrm>
          <a:off x="2427521" y="3806108"/>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18" name="TextBox 17">
            <a:extLst>
              <a:ext uri="{FF2B5EF4-FFF2-40B4-BE49-F238E27FC236}">
                <a16:creationId xmlns:a16="http://schemas.microsoft.com/office/drawing/2014/main" id="{D52AF15E-5149-4E13-8FA7-98FD20803DA4}"/>
              </a:ext>
            </a:extLst>
          </p:cNvPr>
          <p:cNvSpPr txBox="1"/>
          <p:nvPr/>
        </p:nvSpPr>
        <p:spPr>
          <a:xfrm>
            <a:off x="8137321" y="1343400"/>
            <a:ext cx="1526380" cy="338554"/>
          </a:xfrm>
          <a:prstGeom prst="rect">
            <a:avLst/>
          </a:prstGeom>
        </p:spPr>
        <p:txBody>
          <a:bodyPr vert="horz" wrap="square" lIns="91440" tIns="45720" rIns="91440" bIns="45720" rtlCol="0" anchor="t">
            <a:noAutofit/>
          </a:bodyPr>
          <a:lstStyle/>
          <a:p>
            <a:r>
              <a:rPr lang="en-US" dirty="0">
                <a:solidFill>
                  <a:srgbClr val="FF0000"/>
                </a:solidFill>
              </a:rPr>
              <a:t>UPDATED</a:t>
            </a:r>
          </a:p>
        </p:txBody>
      </p:sp>
    </p:spTree>
    <p:extLst>
      <p:ext uri="{BB962C8B-B14F-4D97-AF65-F5344CB8AC3E}">
        <p14:creationId xmlns:p14="http://schemas.microsoft.com/office/powerpoint/2010/main" val="1140493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0049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PROP1</a:t>
              </a:r>
              <a:r>
                <a:rPr lang="en-US" sz="1100" i="0" dirty="0"/>
                <a:t> : name of first property, </a:t>
              </a:r>
              <a:r>
                <a:rPr lang="en-US" sz="1100" i="0" dirty="0" err="1"/>
                <a:t>cyclomaticComplexity</a:t>
              </a:r>
              <a:r>
                <a:rPr lang="en-US" sz="1100" i="0" dirty="0"/>
                <a:t> if not exists</a:t>
              </a:r>
            </a:p>
            <a:p>
              <a:pPr marL="171450" indent="-171450">
                <a:buFont typeface="Arial" panose="020B0604020202020204" pitchFamily="34" charset="0"/>
                <a:buChar char="•"/>
              </a:pPr>
              <a:r>
                <a:rPr lang="en-US" sz="1100" b="1" i="0" dirty="0"/>
                <a:t>PROP2</a:t>
              </a:r>
              <a:r>
                <a:rPr lang="en-US" sz="1100" i="0" dirty="0"/>
                <a:t> : name of second property, </a:t>
              </a:r>
              <a:r>
                <a:rPr lang="en-US" sz="1100" i="0" dirty="0" err="1"/>
                <a:t>fanOut</a:t>
              </a:r>
              <a:r>
                <a:rPr lang="en-US" sz="1100" i="0" dirty="0"/>
                <a:t> if not exists</a:t>
              </a:r>
            </a:p>
            <a:p>
              <a:pPr marL="171450" indent="-171450">
                <a:buFont typeface="Arial" panose="020B0604020202020204" pitchFamily="34" charset="0"/>
                <a:buChar char="•"/>
              </a:pPr>
              <a:r>
                <a:rPr lang="en-US" sz="1100" b="1" i="0" dirty="0"/>
                <a:t>ORDER1</a:t>
              </a:r>
              <a:r>
                <a:rPr lang="en-US" sz="1100" i="0" dirty="0"/>
                <a:t> : ASC or DESC for PROP1, DESC by default</a:t>
              </a:r>
            </a:p>
            <a:p>
              <a:pPr marL="171450" indent="-171450">
                <a:buFont typeface="Arial" panose="020B0604020202020204" pitchFamily="34" charset="0"/>
                <a:buChar char="•"/>
              </a:pPr>
              <a:r>
                <a:rPr lang="en-US" sz="1100" b="1" i="0" dirty="0"/>
                <a:t>ORDER2</a:t>
              </a:r>
              <a:r>
                <a:rPr lang="en-US" sz="1100" i="0" dirty="0"/>
                <a:t> : ASC or DESC for PROP2, DESC by default</a:t>
              </a:r>
            </a:p>
            <a:p>
              <a:pPr marL="171450" indent="-171450">
                <a:buFont typeface="Arial" panose="020B0604020202020204" pitchFamily="34" charset="0"/>
                <a:buChar char="•"/>
              </a:pPr>
              <a:r>
                <a:rPr lang="en-US" sz="1100" b="1" i="0" dirty="0"/>
                <a:t>COUNT</a:t>
              </a:r>
              <a:r>
                <a:rPr lang="en-US" sz="1100" i="0" dirty="0"/>
                <a:t>: the number of lines to display, 50 by default (-1 or all is not allowed, it will take too much time and paper)</a:t>
              </a:r>
              <a:endParaRPr lang="en-US" sz="900" dirty="0"/>
            </a:p>
            <a:p>
              <a:r>
                <a:rPr lang="en-US" sz="900" dirty="0"/>
                <a:t>For PROP1 and PROP2, the available values are : </a:t>
              </a:r>
              <a:r>
                <a:rPr lang="en-US" sz="900" dirty="0" err="1"/>
                <a:t>codeLines</a:t>
              </a:r>
              <a:r>
                <a:rPr lang="en-US" sz="900" dirty="0"/>
                <a:t>, </a:t>
              </a:r>
              <a:r>
                <a:rPr lang="en-US" sz="900" dirty="0" err="1"/>
                <a:t>commentedCodeLines</a:t>
              </a:r>
              <a:r>
                <a:rPr lang="en-US" sz="900" dirty="0"/>
                <a:t>, </a:t>
              </a:r>
              <a:r>
                <a:rPr lang="en-US" sz="900" dirty="0" err="1"/>
                <a:t>commentLines</a:t>
              </a:r>
              <a:r>
                <a:rPr lang="en-US" sz="900" dirty="0"/>
                <a:t>, coupling, </a:t>
              </a:r>
              <a:r>
                <a:rPr lang="en-US" sz="900" dirty="0" err="1"/>
                <a:t>fanIn</a:t>
              </a:r>
              <a:r>
                <a:rPr lang="en-US" sz="900" dirty="0"/>
                <a:t>, </a:t>
              </a:r>
              <a:r>
                <a:rPr lang="en-US" sz="900" dirty="0" err="1"/>
                <a:t>fanOut</a:t>
              </a:r>
              <a:r>
                <a:rPr lang="en-US" sz="900" dirty="0"/>
                <a:t>, </a:t>
              </a:r>
              <a:r>
                <a:rPr lang="en-US" sz="900" dirty="0" err="1"/>
                <a:t>cyclomaticComplexity</a:t>
              </a:r>
              <a:r>
                <a:rPr lang="en-US" sz="900" dirty="0"/>
                <a:t>, </a:t>
              </a:r>
              <a:r>
                <a:rPr lang="en-US" sz="900" dirty="0" err="1"/>
                <a:t>ratioCommentLinesCodeLines</a:t>
              </a:r>
              <a:r>
                <a:rPr lang="en-US" sz="900" dirty="0"/>
                <a:t>, </a:t>
              </a:r>
              <a:r>
                <a:rPr lang="en-US" sz="900" dirty="0" err="1"/>
                <a:t>halsteadProgramLength</a:t>
              </a:r>
              <a:r>
                <a:rPr lang="en-US" sz="900" dirty="0"/>
                <a:t>, </a:t>
              </a:r>
              <a:r>
                <a:rPr lang="en-US" sz="900" dirty="0" err="1"/>
                <a:t>halsteadProgramVocabulary</a:t>
              </a:r>
              <a:r>
                <a:rPr lang="en-US" sz="900" dirty="0"/>
                <a:t>, </a:t>
              </a:r>
              <a:r>
                <a:rPr lang="en-US" sz="900" dirty="0" err="1"/>
                <a:t>halsteadVolume</a:t>
              </a:r>
              <a:r>
                <a:rPr lang="en-US" sz="900" dirty="0"/>
                <a:t>, </a:t>
              </a:r>
              <a:r>
                <a:rPr lang="en-US" sz="900" dirty="0" err="1"/>
                <a:t>distinctOperators</a:t>
              </a:r>
              <a:r>
                <a:rPr lang="en-US" sz="900" dirty="0"/>
                <a:t>, </a:t>
              </a:r>
              <a:r>
                <a:rPr lang="en-US" sz="900" dirty="0" err="1"/>
                <a:t>distinctOperands</a:t>
              </a:r>
              <a:r>
                <a:rPr lang="en-US" sz="900" dirty="0"/>
                <a:t>, </a:t>
              </a:r>
              <a:r>
                <a:rPr lang="en-US" sz="900" dirty="0" err="1"/>
                <a:t>integrationComplexity</a:t>
              </a:r>
              <a:r>
                <a:rPr lang="en-US" sz="900" dirty="0"/>
                <a:t>, </a:t>
              </a:r>
              <a:r>
                <a:rPr lang="en-US" sz="900" dirty="0" err="1"/>
                <a:t>essentialComplexity</a:t>
              </a:r>
              <a:endParaRPr lang="en-US" sz="900" dirty="0"/>
            </a:p>
            <a:p>
              <a:r>
                <a:rPr lang="en-US" sz="900" dirty="0"/>
                <a:t>If PROP1 and/or PROP2 is not correctly </a:t>
              </a:r>
              <a:r>
                <a:rPr lang="en-US" sz="900" dirty="0" err="1"/>
                <a:t>set,list</a:t>
              </a:r>
              <a:r>
                <a:rPr lang="en-US" sz="900"/>
                <a:t> of available values is displayed</a:t>
              </a:r>
              <a:endParaRPr lang="en-US" sz="1100" i="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9525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56113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[40]</a:t>
            </a:r>
          </a:p>
        </p:txBody>
      </p:sp>
      <p:graphicFrame>
        <p:nvGraphicFramePr>
          <p:cNvPr id="16" name="Table 15" descr="TABLE;TOP_COMPONENTS_BY_PROPERTIES;PROP1=cyclomaticComplexity,PROP2=ratioCommentLinesCodeLines,ORDER1=desc,ORDER2=asc,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18756734"/>
              </p:ext>
            </p:extLst>
          </p:nvPr>
        </p:nvGraphicFramePr>
        <p:xfrm>
          <a:off x="2427521" y="4118774"/>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[41]</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[42]</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
        <p:nvSpPr>
          <p:cNvPr id="4" name="TextBox 3">
            <a:extLst>
              <a:ext uri="{FF2B5EF4-FFF2-40B4-BE49-F238E27FC236}">
                <a16:creationId xmlns:a16="http://schemas.microsoft.com/office/drawing/2014/main" id="{B5EDDA2C-6014-4AEB-94F2-DE8D7D0EABB3}"/>
              </a:ext>
            </a:extLst>
          </p:cNvPr>
          <p:cNvSpPr txBox="1"/>
          <p:nvPr/>
        </p:nvSpPr>
        <p:spPr>
          <a:xfrm>
            <a:off x="7994708" y="1493240"/>
            <a:ext cx="1526380" cy="338554"/>
          </a:xfrm>
          <a:prstGeom prst="rect">
            <a:avLst/>
          </a:prstGeom>
        </p:spPr>
        <p:txBody>
          <a:bodyPr vert="horz" wrap="square" lIns="91440" tIns="45720" rIns="91440" bIns="45720" rtlCol="0" anchor="t">
            <a:noAutofit/>
          </a:bodyPr>
          <a:lstStyle/>
          <a:p>
            <a:r>
              <a:rPr lang="en-US" dirty="0">
                <a:solidFill>
                  <a:srgbClr val="FF0000"/>
                </a:solidFill>
              </a:rPr>
              <a:t>UPDATED</a:t>
            </a:r>
          </a:p>
        </p:txBody>
      </p:sp>
    </p:spTree>
    <p:extLst>
      <p:ext uri="{BB962C8B-B14F-4D97-AF65-F5344CB8AC3E}">
        <p14:creationId xmlns:p14="http://schemas.microsoft.com/office/powerpoint/2010/main" val="32034625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[43]</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3871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a:t>
            </a:r>
            <a:r>
              <a:rPr lang="en-US"/>
              <a:t>[44]</a:t>
            </a:r>
            <a:endParaRPr lang="en-US" dirty="0"/>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 of FPs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9678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66266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616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[45]</a:t>
            </a:r>
          </a:p>
        </p:txBody>
      </p:sp>
      <p:graphicFrame>
        <p:nvGraphicFramePr>
          <p:cNvPr id="16" name="Table 15" descr="TABLE;AET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44828335"/>
              </p:ext>
            </p:extLst>
          </p:nvPr>
        </p:nvGraphicFramePr>
        <p:xfrm>
          <a:off x="968975" y="2888223"/>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40772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37360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16740</TotalTime>
  <Words>7332</Words>
  <Application>Microsoft Office PowerPoint</Application>
  <PresentationFormat>Widescreen</PresentationFormat>
  <Paragraphs>2209</Paragraphs>
  <Slides>78</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78</vt:i4>
      </vt:variant>
    </vt:vector>
  </HeadingPairs>
  <TitlesOfParts>
    <vt:vector size="89" baseType="lpstr">
      <vt:lpstr>Bahnschrift Light</vt:lpstr>
      <vt:lpstr>Arial</vt:lpstr>
      <vt:lpstr>Calibri</vt:lpstr>
      <vt:lpstr>Courier New</vt:lpstr>
      <vt:lpstr>Gotham Book</vt:lpstr>
      <vt:lpstr>Gotham Light</vt:lpstr>
      <vt:lpstr>Times New Roman</vt:lpstr>
      <vt:lpstr>Trebuchet MS</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[39]</vt:lpstr>
      <vt:lpstr>PowerPoint Templates – Tables [40]</vt:lpstr>
      <vt:lpstr>PowerPoint Templates – Tables [41]</vt:lpstr>
      <vt:lpstr>PowerPoint Templates – Tables [42]</vt:lpstr>
      <vt:lpstr>PowerPoint Templates – Tables [43]</vt:lpstr>
      <vt:lpstr>PowerPoint Templates – Tables [44]</vt:lpstr>
      <vt:lpstr>PowerPoint Templates – Tables [45]</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697</cp:revision>
  <dcterms:created xsi:type="dcterms:W3CDTF">2016-10-16T15:51:34Z</dcterms:created>
  <dcterms:modified xsi:type="dcterms:W3CDTF">2019-06-25T13:30:06Z</dcterms:modified>
</cp:coreProperties>
</file>