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342" r:id="rId2"/>
    <p:sldId id="337" r:id="rId3"/>
    <p:sldId id="373" r:id="rId4"/>
    <p:sldId id="346" r:id="rId5"/>
    <p:sldId id="375" r:id="rId6"/>
    <p:sldId id="347" r:id="rId7"/>
    <p:sldId id="376" r:id="rId8"/>
    <p:sldId id="359" r:id="rId9"/>
    <p:sldId id="360" r:id="rId10"/>
    <p:sldId id="372" r:id="rId11"/>
    <p:sldId id="385" r:id="rId12"/>
    <p:sldId id="38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1752" userDrawn="1">
          <p15:clr>
            <a:srgbClr val="A4A3A4"/>
          </p15:clr>
        </p15:guide>
        <p15:guide id="5" orient="horz" pos="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FF4132"/>
    <a:srgbClr val="7859C9"/>
    <a:srgbClr val="323C4B"/>
    <a:srgbClr val="C8C8C8"/>
    <a:srgbClr val="1EBEB4"/>
    <a:srgbClr val="0091FF"/>
    <a:srgbClr val="FFA000"/>
    <a:srgbClr val="C3A5AF"/>
    <a:srgbClr val="1941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11" autoAdjust="0"/>
    <p:restoredTop sz="94280" autoAdjust="0"/>
  </p:normalViewPr>
  <p:slideViewPr>
    <p:cSldViewPr snapToGrid="0" snapToObjects="1" showGuides="1">
      <p:cViewPr varScale="1">
        <p:scale>
          <a:sx n="163" d="100"/>
          <a:sy n="163" d="100"/>
        </p:scale>
        <p:origin x="528" y="132"/>
      </p:cViewPr>
      <p:guideLst>
        <p:guide pos="1752"/>
        <p:guide orient="horz" pos="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CF963-E58D-FC4D-BA9E-60A980752DC6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DE286-B060-1443-B64D-5D3E5B39C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98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DE286-B060-1443-B64D-5D3E5B39C6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58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DE286-B060-1443-B64D-5D3E5B39C6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98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DE286-B060-1443-B64D-5D3E5B39C6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9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C078-9131-4E49-8A0D-400FEE8377B5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ic Content Slide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FD4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8012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780296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eneric Content Slide_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573477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eneric Content Slide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21BF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1363344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ic Content Slide_Dk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32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918511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Generic Content Slid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576877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eneric Content Slide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785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115906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eneric Content Slide_Blue_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058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6032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/>
            </a:lvl1pPr>
            <a:lvl2pPr marL="685800" indent="-228600">
              <a:buFont typeface="Arial" panose="020B0604020202020204" pitchFamily="34" charset="0"/>
              <a:buChar char="−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7603725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ic Content Slide_Red_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FD4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265198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ic Content Slide_Yellow_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875642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ic Content Slide_Green_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21BF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8652961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730" y="261878"/>
            <a:ext cx="10939670" cy="40011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C078-9131-4E49-8A0D-400FEE8377B5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728157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ic Content Slide_Dk Grey_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32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613363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ic Content Slide no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036048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Generic Content Slide no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945164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bustn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 userDrawn="1"/>
        </p:nvSpPr>
        <p:spPr>
          <a:xfrm flipV="1">
            <a:off x="-3048" y="0"/>
            <a:ext cx="12192000" cy="8734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8" name="Rectangle 37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itle Placeholder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337843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Heal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8" name="Rectangle 37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itle Placeholder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572311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fficienc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21BF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Rectangle 27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Placeholder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70099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64" userDrawn="1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ur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Placeholder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893045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ngeabi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32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0" name="Rectangle 29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Placeholder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22585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ferabi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785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08872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chnical Deb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FD4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Rectangle 26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706269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730" y="1033463"/>
            <a:ext cx="1093967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730" y="4562475"/>
            <a:ext cx="10939670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C078-9131-4E49-8A0D-400FEE8377B5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650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750" y="474675"/>
            <a:ext cx="2003608" cy="24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1174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750" y="474675"/>
            <a:ext cx="2003608" cy="247337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29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CAST_grey_100_bl.jpg"/>
          <p:cNvPicPr>
            <a:picLocks noChangeAspect="1"/>
          </p:cNvPicPr>
          <p:nvPr userDrawn="1"/>
        </p:nvPicPr>
        <p:blipFill>
          <a:blip r:embed="rId2" cstate="print"/>
          <a:srcRect b="42816"/>
          <a:stretch>
            <a:fillRect/>
          </a:stretch>
        </p:blipFill>
        <p:spPr>
          <a:xfrm>
            <a:off x="9579864" y="457200"/>
            <a:ext cx="2002536" cy="222877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1579034" y="1803713"/>
            <a:ext cx="914400" cy="914400"/>
          </a:xfrm>
          <a:prstGeom prst="rect">
            <a:avLst/>
          </a:prstGeom>
          <a:solidFill>
            <a:srgbClr val="FF4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255</a:t>
            </a:r>
          </a:p>
          <a:p>
            <a:pPr algn="ctr"/>
            <a:r>
              <a:rPr lang="en-US" sz="1200" dirty="0"/>
              <a:t>65</a:t>
            </a:r>
          </a:p>
          <a:p>
            <a:pPr algn="ctr"/>
            <a:r>
              <a:rPr lang="en-US" sz="1200" dirty="0"/>
              <a:t>50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2912534" y="1803713"/>
            <a:ext cx="914400" cy="914400"/>
          </a:xfrm>
          <a:prstGeom prst="rect">
            <a:avLst/>
          </a:prstGeom>
          <a:solidFill>
            <a:srgbClr val="058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0</a:t>
            </a:r>
          </a:p>
          <a:p>
            <a:pPr algn="ctr"/>
            <a:r>
              <a:rPr lang="en-US" sz="1200" dirty="0"/>
              <a:t>145</a:t>
            </a:r>
          </a:p>
          <a:p>
            <a:pPr algn="ctr"/>
            <a:r>
              <a:rPr lang="en-US" sz="1200" dirty="0"/>
              <a:t>255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4246034" y="1803713"/>
            <a:ext cx="914400" cy="914400"/>
          </a:xfrm>
          <a:prstGeom prst="rect">
            <a:avLst/>
          </a:prstGeom>
          <a:solidFill>
            <a:srgbClr val="FEA1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255</a:t>
            </a:r>
          </a:p>
          <a:p>
            <a:pPr algn="ctr"/>
            <a:r>
              <a:rPr lang="en-US" sz="1200" dirty="0"/>
              <a:t>160</a:t>
            </a:r>
          </a:p>
          <a:p>
            <a:pPr algn="ctr"/>
            <a:r>
              <a:rPr lang="en-US" sz="1200" dirty="0"/>
              <a:t>0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579534" y="1803713"/>
            <a:ext cx="914400" cy="914400"/>
          </a:xfrm>
          <a:prstGeom prst="rect">
            <a:avLst/>
          </a:prstGeom>
          <a:solidFill>
            <a:srgbClr val="1EB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30</a:t>
            </a:r>
          </a:p>
          <a:p>
            <a:pPr algn="ctr"/>
            <a:r>
              <a:rPr lang="en-US" sz="1200" dirty="0"/>
              <a:t>190</a:t>
            </a:r>
          </a:p>
          <a:p>
            <a:pPr algn="ctr"/>
            <a:r>
              <a:rPr lang="en-US" sz="1200" dirty="0"/>
              <a:t>180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6913034" y="1803713"/>
            <a:ext cx="914400" cy="914400"/>
          </a:xfrm>
          <a:prstGeom prst="rect">
            <a:avLst/>
          </a:prstGeom>
          <a:solidFill>
            <a:srgbClr val="B8E2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dirty="0" err="1">
                <a:solidFill>
                  <a:schemeClr val="tx1"/>
                </a:solidFill>
              </a:rPr>
              <a:t>rgb</a:t>
            </a:r>
            <a:r>
              <a:rPr lang="en-US" sz="1200" b="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200" b="0" dirty="0">
                <a:solidFill>
                  <a:schemeClr val="tx1"/>
                </a:solidFill>
              </a:rPr>
              <a:t>185</a:t>
            </a:r>
          </a:p>
          <a:p>
            <a:pPr algn="ctr"/>
            <a:r>
              <a:rPr lang="en-US" sz="1200" b="0" dirty="0">
                <a:solidFill>
                  <a:schemeClr val="tx1"/>
                </a:solidFill>
              </a:rPr>
              <a:t>255</a:t>
            </a:r>
          </a:p>
          <a:p>
            <a:pPr algn="ctr"/>
            <a:r>
              <a:rPr lang="en-US" sz="1200" b="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8246534" y="1803713"/>
            <a:ext cx="914400" cy="914400"/>
          </a:xfrm>
          <a:prstGeom prst="rect">
            <a:avLst/>
          </a:prstGeom>
          <a:solidFill>
            <a:srgbClr val="785A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120</a:t>
            </a:r>
          </a:p>
          <a:p>
            <a:pPr algn="ctr"/>
            <a:r>
              <a:rPr lang="en-US" sz="1200" dirty="0"/>
              <a:t>90</a:t>
            </a:r>
          </a:p>
          <a:p>
            <a:pPr algn="ctr"/>
            <a:r>
              <a:rPr lang="en-US" sz="1200" dirty="0"/>
              <a:t>200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4246034" y="2984813"/>
            <a:ext cx="914400" cy="914400"/>
          </a:xfrm>
          <a:prstGeom prst="rect">
            <a:avLst/>
          </a:prstGeom>
          <a:solidFill>
            <a:srgbClr val="FF71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253</a:t>
            </a:r>
          </a:p>
          <a:p>
            <a:pPr algn="ctr"/>
            <a:r>
              <a:rPr lang="en-US" sz="1200" dirty="0"/>
              <a:t>113</a:t>
            </a:r>
          </a:p>
          <a:p>
            <a:pPr algn="ctr"/>
            <a:r>
              <a:rPr lang="en-US" sz="1200" dirty="0"/>
              <a:t>18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579034" y="2984813"/>
            <a:ext cx="914400" cy="914400"/>
          </a:xfrm>
          <a:prstGeom prst="rect">
            <a:avLst/>
          </a:prstGeom>
          <a:solidFill>
            <a:srgbClr val="C43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196</a:t>
            </a:r>
          </a:p>
          <a:p>
            <a:pPr algn="ctr"/>
            <a:r>
              <a:rPr lang="en-US" sz="1200" dirty="0"/>
              <a:t>50</a:t>
            </a:r>
          </a:p>
          <a:p>
            <a:pPr algn="ctr"/>
            <a:r>
              <a:rPr lang="en-US" sz="1200" dirty="0"/>
              <a:t>39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2912534" y="2984813"/>
            <a:ext cx="914400" cy="914400"/>
          </a:xfrm>
          <a:prstGeom prst="rect">
            <a:avLst/>
          </a:prstGeom>
          <a:solidFill>
            <a:srgbClr val="006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0</a:t>
            </a:r>
          </a:p>
          <a:p>
            <a:pPr algn="ctr"/>
            <a:r>
              <a:rPr lang="en-US" sz="1200" dirty="0"/>
              <a:t>103</a:t>
            </a:r>
          </a:p>
          <a:p>
            <a:pPr algn="ctr"/>
            <a:r>
              <a:rPr lang="en-US" sz="1200" dirty="0"/>
              <a:t>89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579534" y="2984813"/>
            <a:ext cx="914400" cy="914400"/>
          </a:xfrm>
          <a:prstGeom prst="rect">
            <a:avLst/>
          </a:prstGeom>
          <a:solidFill>
            <a:srgbClr val="169A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25</a:t>
            </a:r>
          </a:p>
          <a:p>
            <a:pPr algn="ctr"/>
            <a:r>
              <a:rPr lang="en-US" sz="1200" dirty="0"/>
              <a:t>154</a:t>
            </a:r>
          </a:p>
          <a:p>
            <a:pPr algn="ctr"/>
            <a:r>
              <a:rPr lang="en-US" sz="1200" dirty="0"/>
              <a:t>145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6913034" y="2984813"/>
            <a:ext cx="914400" cy="914400"/>
          </a:xfrm>
          <a:prstGeom prst="rect">
            <a:avLst/>
          </a:prstGeom>
          <a:solidFill>
            <a:srgbClr val="89A8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137</a:t>
            </a:r>
          </a:p>
          <a:p>
            <a:pPr algn="ctr"/>
            <a:r>
              <a:rPr lang="en-US" sz="1200" dirty="0"/>
              <a:t>168</a:t>
            </a:r>
          </a:p>
          <a:p>
            <a:pPr algn="ctr"/>
            <a:r>
              <a:rPr lang="en-US" sz="1200" dirty="0"/>
              <a:t>21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8246534" y="2984813"/>
            <a:ext cx="914400" cy="914400"/>
          </a:xfrm>
          <a:prstGeom prst="rect">
            <a:avLst/>
          </a:prstGeom>
          <a:solidFill>
            <a:srgbClr val="5A43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90</a:t>
            </a:r>
          </a:p>
          <a:p>
            <a:pPr algn="ctr"/>
            <a:r>
              <a:rPr lang="en-US" sz="1200" dirty="0"/>
              <a:t>67</a:t>
            </a:r>
          </a:p>
          <a:p>
            <a:pPr algn="ctr"/>
            <a:r>
              <a:rPr lang="en-US" sz="1200" dirty="0"/>
              <a:t>157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1579034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Reds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2893484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Blues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4234393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Yellows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5563661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Teals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6913034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Greens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8246534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Purples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9551459" y="1288505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Grays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9551459" y="2975288"/>
            <a:ext cx="914400" cy="914400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rgb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200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8256059" y="4127813"/>
            <a:ext cx="914400" cy="914400"/>
          </a:xfrm>
          <a:prstGeom prst="rect">
            <a:avLst/>
          </a:prstGeom>
          <a:solidFill>
            <a:srgbClr val="32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50</a:t>
            </a:r>
          </a:p>
          <a:p>
            <a:pPr algn="ctr"/>
            <a:r>
              <a:rPr lang="en-US" sz="1200" dirty="0"/>
              <a:t>35</a:t>
            </a:r>
          </a:p>
          <a:p>
            <a:pPr algn="ctr"/>
            <a:r>
              <a:rPr lang="en-US" sz="1200" dirty="0"/>
              <a:t>75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9551459" y="4131301"/>
            <a:ext cx="914400" cy="914400"/>
          </a:xfrm>
          <a:prstGeom prst="rect">
            <a:avLst/>
          </a:prstGeom>
          <a:solidFill>
            <a:srgbClr val="32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rgb</a:t>
            </a:r>
            <a:r>
              <a:rPr lang="en-US" sz="1200" dirty="0">
                <a:solidFill>
                  <a:schemeClr val="bg1"/>
                </a:solidFill>
              </a:rPr>
              <a:t>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50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60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75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2912534" y="4127813"/>
            <a:ext cx="914400" cy="914400"/>
          </a:xfrm>
          <a:prstGeom prst="rect">
            <a:avLst/>
          </a:prstGeom>
          <a:solidFill>
            <a:srgbClr val="1941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25</a:t>
            </a:r>
          </a:p>
          <a:p>
            <a:pPr algn="ctr"/>
            <a:r>
              <a:rPr lang="en-US" sz="1200" dirty="0"/>
              <a:t>65</a:t>
            </a:r>
          </a:p>
          <a:p>
            <a:pPr algn="ctr"/>
            <a:r>
              <a:rPr lang="en-US" sz="1200" dirty="0"/>
              <a:t>85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579034" y="4127813"/>
            <a:ext cx="914400" cy="914400"/>
          </a:xfrm>
          <a:prstGeom prst="rect">
            <a:avLst/>
          </a:prstGeom>
          <a:solidFill>
            <a:srgbClr val="C3A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195</a:t>
            </a:r>
          </a:p>
          <a:p>
            <a:pPr algn="ctr"/>
            <a:r>
              <a:rPr lang="en-US" sz="1200" dirty="0"/>
              <a:t>165</a:t>
            </a:r>
          </a:p>
          <a:p>
            <a:pPr algn="ctr"/>
            <a:r>
              <a:rPr lang="en-US" sz="1200" dirty="0"/>
              <a:t>175</a:t>
            </a:r>
          </a:p>
        </p:txBody>
      </p:sp>
    </p:spTree>
    <p:extLst>
      <p:ext uri="{BB962C8B-B14F-4D97-AF65-F5344CB8AC3E}">
        <p14:creationId xmlns:p14="http://schemas.microsoft.com/office/powerpoint/2010/main" val="2660305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49"/>
            <a:ext cx="12192000" cy="539496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749"/>
            <a:ext cx="12192000" cy="5396459"/>
          </a:xfrm>
          <a:prstGeom prst="rect">
            <a:avLst/>
          </a:prstGeom>
          <a:solidFill>
            <a:srgbClr val="FD413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2316164"/>
            <a:ext cx="10972800" cy="651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2977902"/>
            <a:ext cx="10972800" cy="6516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5514975"/>
            <a:ext cx="3810000" cy="952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 baseline="0"/>
            </a:lvl1pPr>
          </a:lstStyle>
          <a:p>
            <a:pPr lvl="0"/>
            <a:r>
              <a:rPr lang="en-US" dirty="0"/>
              <a:t>John Doe</a:t>
            </a:r>
          </a:p>
          <a:p>
            <a:pPr lvl="0"/>
            <a:r>
              <a:rPr lang="en-US" dirty="0"/>
              <a:t>January 2016</a:t>
            </a:r>
          </a:p>
          <a:p>
            <a:pPr lvl="0"/>
            <a:r>
              <a:rPr lang="en-US" dirty="0"/>
              <a:t>Presentation for XXXX</a:t>
            </a:r>
          </a:p>
        </p:txBody>
      </p:sp>
    </p:spTree>
    <p:extLst>
      <p:ext uri="{BB962C8B-B14F-4D97-AF65-F5344CB8AC3E}">
        <p14:creationId xmlns:p14="http://schemas.microsoft.com/office/powerpoint/2010/main" val="17853522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 userDrawn="1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 userDrawn="1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49"/>
            <a:ext cx="12192000" cy="539496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749"/>
            <a:ext cx="12192000" cy="5396459"/>
          </a:xfrm>
          <a:prstGeom prst="rect">
            <a:avLst/>
          </a:prstGeom>
          <a:solidFill>
            <a:schemeClr val="tx1">
              <a:lumMod val="50000"/>
              <a:lumOff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2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2316164"/>
            <a:ext cx="10972800" cy="651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2977902"/>
            <a:ext cx="10972800" cy="6516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4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5514975"/>
            <a:ext cx="3810000" cy="952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 baseline="0"/>
            </a:lvl1pPr>
          </a:lstStyle>
          <a:p>
            <a:pPr lvl="0"/>
            <a:r>
              <a:rPr lang="en-US" dirty="0"/>
              <a:t>John Doe</a:t>
            </a:r>
          </a:p>
          <a:p>
            <a:pPr lvl="0"/>
            <a:r>
              <a:rPr lang="en-US" dirty="0"/>
              <a:t>January 2016</a:t>
            </a:r>
          </a:p>
          <a:p>
            <a:pPr lvl="0"/>
            <a:r>
              <a:rPr lang="en-US" dirty="0"/>
              <a:t>Presentation for XXXX</a:t>
            </a:r>
          </a:p>
        </p:txBody>
      </p:sp>
    </p:spTree>
    <p:extLst>
      <p:ext uri="{BB962C8B-B14F-4D97-AF65-F5344CB8AC3E}">
        <p14:creationId xmlns:p14="http://schemas.microsoft.com/office/powerpoint/2010/main" val="12179455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49"/>
            <a:ext cx="12192000" cy="539496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749"/>
            <a:ext cx="12192000" cy="5396459"/>
          </a:xfrm>
          <a:prstGeom prst="rect">
            <a:avLst/>
          </a:prstGeom>
          <a:solidFill>
            <a:srgbClr val="008FFE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2316164"/>
            <a:ext cx="10972800" cy="651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2977902"/>
            <a:ext cx="10972800" cy="6516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5514975"/>
            <a:ext cx="3810000" cy="952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 baseline="0"/>
            </a:lvl1pPr>
          </a:lstStyle>
          <a:p>
            <a:pPr lvl="0"/>
            <a:r>
              <a:rPr lang="en-US" dirty="0"/>
              <a:t>John Doe</a:t>
            </a:r>
          </a:p>
          <a:p>
            <a:pPr lvl="0"/>
            <a:r>
              <a:rPr lang="en-US" dirty="0"/>
              <a:t>January 2016</a:t>
            </a:r>
          </a:p>
          <a:p>
            <a:pPr lvl="0"/>
            <a:r>
              <a:rPr lang="en-US" dirty="0"/>
              <a:t>Presentation for XXXX</a:t>
            </a:r>
          </a:p>
        </p:txBody>
      </p:sp>
    </p:spTree>
    <p:extLst>
      <p:ext uri="{BB962C8B-B14F-4D97-AF65-F5344CB8AC3E}">
        <p14:creationId xmlns:p14="http://schemas.microsoft.com/office/powerpoint/2010/main" val="3126041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AST_grey_100_bl.jpg"/>
          <p:cNvPicPr>
            <a:picLocks noChangeAspect="1"/>
          </p:cNvPicPr>
          <p:nvPr userDrawn="1"/>
        </p:nvPicPr>
        <p:blipFill>
          <a:blip r:embed="rId2" cstate="print"/>
          <a:srcRect b="42816"/>
          <a:stretch>
            <a:fillRect/>
          </a:stretch>
        </p:blipFill>
        <p:spPr>
          <a:xfrm>
            <a:off x="9381148" y="333532"/>
            <a:ext cx="2222308" cy="24733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9017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384" userDrawn="1">
          <p15:clr>
            <a:srgbClr val="FBAE40"/>
          </p15:clr>
        </p15:guide>
        <p15:guide id="3" pos="7296" userDrawn="1">
          <p15:clr>
            <a:srgbClr val="FBAE40"/>
          </p15:clr>
        </p15:guide>
        <p15:guide id="4" pos="2520" userDrawn="1">
          <p15:clr>
            <a:srgbClr val="FBAE40"/>
          </p15:clr>
        </p15:guide>
        <p15:guide id="5" pos="2784" userDrawn="1">
          <p15:clr>
            <a:srgbClr val="FBAE40"/>
          </p15:clr>
        </p15:guide>
        <p15:guide id="6" pos="4896" userDrawn="1">
          <p15:clr>
            <a:srgbClr val="FBAE40"/>
          </p15:clr>
        </p15:guide>
        <p15:guide id="7" pos="5160" userDrawn="1">
          <p15:clr>
            <a:srgbClr val="FBAE40"/>
          </p15:clr>
        </p15:guide>
        <p15:guide id="8" orient="horz" pos="2160" userDrawn="1">
          <p15:clr>
            <a:srgbClr val="FBAE40"/>
          </p15:clr>
        </p15:guide>
        <p15:guide id="9" orient="horz" pos="720" userDrawn="1">
          <p15:clr>
            <a:srgbClr val="FBAE40"/>
          </p15:clr>
        </p15:guide>
        <p15:guide id="10" orient="horz" pos="840" userDrawn="1">
          <p15:clr>
            <a:srgbClr val="FBAE40"/>
          </p15:clr>
        </p15:guide>
        <p15:guide id="11" orient="horz" pos="288" userDrawn="1">
          <p15:clr>
            <a:srgbClr val="FBAE40"/>
          </p15:clr>
        </p15:guide>
        <p15:guide id="12" orient="horz" pos="3888" userDrawn="1">
          <p15:clr>
            <a:srgbClr val="FBAE40"/>
          </p15:clr>
        </p15:guide>
        <p15:guide id="13" pos="9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ic Content Slid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058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388746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73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73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0C078-9131-4E49-8A0D-400FEE8377B5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642730" y="133113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1637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75" r:id="rId4"/>
    <p:sldLayoutId id="2147483674" r:id="rId5"/>
    <p:sldLayoutId id="2147483692" r:id="rId6"/>
    <p:sldLayoutId id="2147483691" r:id="rId7"/>
    <p:sldLayoutId id="2147483655" r:id="rId8"/>
    <p:sldLayoutId id="2147483688" r:id="rId9"/>
    <p:sldLayoutId id="2147483683" r:id="rId10"/>
    <p:sldLayoutId id="2147483684" r:id="rId11"/>
    <p:sldLayoutId id="2147483685" r:id="rId12"/>
    <p:sldLayoutId id="2147483686" r:id="rId13"/>
    <p:sldLayoutId id="2147483693" r:id="rId14"/>
    <p:sldLayoutId id="2147483687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1" r:id="rId22"/>
    <p:sldLayoutId id="2147483702" r:id="rId23"/>
    <p:sldLayoutId id="2147483676" r:id="rId24"/>
    <p:sldLayoutId id="2147483678" r:id="rId25"/>
    <p:sldLayoutId id="2147483679" r:id="rId26"/>
    <p:sldLayoutId id="2147483680" r:id="rId27"/>
    <p:sldLayoutId id="2147483681" r:id="rId28"/>
    <p:sldLayoutId id="2147483682" r:id="rId29"/>
    <p:sldLayoutId id="2147483660" r:id="rId30"/>
    <p:sldLayoutId id="2147483689" r:id="rId3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>
              <a:lumMod val="50000"/>
              <a:lumOff val="50000"/>
            </a:schemeClr>
          </a:solidFill>
          <a:latin typeface="+mn-lt"/>
          <a:ea typeface="+mj-ea"/>
          <a:cs typeface="+mj-cs"/>
        </a:defRPr>
      </a:lvl1pPr>
    </p:titleStyle>
    <p:bodyStyle>
      <a:lvl1pPr marL="285750" indent="-285750" algn="l" defTabSz="4572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4572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lnSpc>
          <a:spcPct val="100000"/>
        </a:lnSpc>
        <a:spcBef>
          <a:spcPts val="600"/>
        </a:spcBef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lnSpc>
          <a:spcPct val="100000"/>
        </a:lnSpc>
        <a:spcBef>
          <a:spcPts val="600"/>
        </a:spcBef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4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CAST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The Leader in Software Analytics &amp; Risk Prevention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Generic Table Definition</a:t>
            </a:r>
          </a:p>
        </p:txBody>
      </p:sp>
    </p:spTree>
    <p:extLst>
      <p:ext uri="{BB962C8B-B14F-4D97-AF65-F5344CB8AC3E}">
        <p14:creationId xmlns:p14="http://schemas.microsoft.com/office/powerpoint/2010/main" val="2712552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7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Table to monitor sizing information regarding previous snapshot</a:t>
            </a:r>
            <a:endParaRPr lang="en-US" dirty="0"/>
          </a:p>
          <a:p>
            <a:r>
              <a:rPr lang="en-US" sz="1400" dirty="0"/>
              <a:t>TABLE;GENERIC_TABLE;COL1=SNAPSHOTS,ROW1=METRICS,METRICS=TECHNICAL_SIZING,SNAPSHOTS=CURRENT|PREVIOUS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6" name="Table 5" descr="TABLE;GENERIC_TABLE;COL1=SNAPSHOTS,ROW1=METRICS,METRICS=TECHNICAL_SIZING,SNAPSHOTS=CURRENT|PREVIOUS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99125"/>
              </p:ext>
            </p:extLst>
          </p:nvPr>
        </p:nvGraphicFramePr>
        <p:xfrm>
          <a:off x="2682179" y="2647274"/>
          <a:ext cx="5852160" cy="13716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2686098126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4068201546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1479">
                <a:tc>
                  <a:txBody>
                    <a:bodyPr/>
                    <a:lstStyle/>
                    <a:p>
                      <a:r>
                        <a:rPr lang="en-US" sz="900" dirty="0"/>
                        <a:t>Metrics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Current snapshot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Previous snapshot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6671279"/>
                  </a:ext>
                </a:extLst>
              </a:tr>
              <a:tr h="191479">
                <a:tc>
                  <a:txBody>
                    <a:bodyPr/>
                    <a:lstStyle/>
                    <a:p>
                      <a:r>
                        <a:rPr lang="en-US" sz="900" dirty="0"/>
                        <a:t>Sizing metrics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1313564"/>
                  </a:ext>
                </a:extLst>
              </a:tr>
              <a:tr h="191479">
                <a:tc>
                  <a:txBody>
                    <a:bodyPr/>
                    <a:lstStyle/>
                    <a:p>
                      <a:r>
                        <a:rPr lang="en-US" sz="900" dirty="0"/>
                        <a:t>Sizing metrics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50862"/>
                  </a:ext>
                </a:extLst>
              </a:tr>
              <a:tr h="191479">
                <a:tc>
                  <a:txBody>
                    <a:bodyPr/>
                    <a:lstStyle/>
                    <a:p>
                      <a:r>
                        <a:rPr lang="en-US" sz="900" dirty="0"/>
                        <a:t>Sizing metrics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502939"/>
                  </a:ext>
                </a:extLst>
              </a:tr>
              <a:tr h="191479">
                <a:tc>
                  <a:txBody>
                    <a:bodyPr/>
                    <a:lstStyle/>
                    <a:p>
                      <a:r>
                        <a:rPr lang="en-US" sz="900" dirty="0"/>
                        <a:t>Sizing metrics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8638133"/>
                  </a:ext>
                </a:extLst>
              </a:tr>
              <a:tr h="191479">
                <a:tc>
                  <a:txBody>
                    <a:bodyPr/>
                    <a:lstStyle/>
                    <a:p>
                      <a:r>
                        <a:rPr lang="en-US" sz="9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0819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515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8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Table to monitor specific sizing metrics with evolution regarding previous snapshot </a:t>
            </a:r>
            <a:endParaRPr lang="en-US" dirty="0"/>
          </a:p>
          <a:p>
            <a:r>
              <a:rPr lang="en-US" sz="1400" dirty="0"/>
              <a:t>TABLE;GENERIC_TABLE;COL1=SNAPSHOTS,ROW1=METRICS,METRICS=10151|10107|10152|10154|10161,SNAPSHOTS=ALL</a:t>
            </a:r>
          </a:p>
          <a:p>
            <a:endParaRPr lang="en-US" sz="1400" dirty="0"/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8" name="Table 7" descr="TABLE;GENERIC_TABLE;COL1=SNAPSHOTS,ROW1=METRICS,METRICS=10151|10107|10152|10154|10161,SNAPSHOTS=ALL"/>
          <p:cNvGraphicFramePr>
            <a:graphicFrameLocks noGrp="1"/>
          </p:cNvGraphicFramePr>
          <p:nvPr>
            <p:extLst/>
          </p:nvPr>
        </p:nvGraphicFramePr>
        <p:xfrm>
          <a:off x="1906325" y="2799675"/>
          <a:ext cx="8412480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2686098126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4068201546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Metrics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Current snapshot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Previous snapshot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Evolution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% Evolution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6671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Number of Code Lines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1313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Number of Comment Lines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5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Number of Artifacts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502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Number of Files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863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Number of 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0819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3518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b="1" u="sng" dirty="0"/>
              <a:t>No space can be left</a:t>
            </a:r>
            <a:r>
              <a:rPr lang="en-GB" dirty="0"/>
              <a:t> on the configuration (except if your module or technology contains it).</a:t>
            </a:r>
            <a:endParaRPr lang="en-US" dirty="0"/>
          </a:p>
          <a:p>
            <a:r>
              <a:rPr lang="en-GB" b="1" dirty="0"/>
              <a:t>MODULES</a:t>
            </a:r>
            <a:r>
              <a:rPr lang="en-GB" dirty="0"/>
              <a:t>: if no information filled, then default value is "ALL"</a:t>
            </a:r>
            <a:endParaRPr lang="en-US" dirty="0"/>
          </a:p>
          <a:p>
            <a:r>
              <a:rPr lang="en-GB" b="1" dirty="0"/>
              <a:t>TECHNOLOGIES</a:t>
            </a:r>
            <a:r>
              <a:rPr lang="en-GB" dirty="0"/>
              <a:t>: if no information filled, then default value is "ALL"</a:t>
            </a:r>
            <a:endParaRPr lang="en-US" dirty="0"/>
          </a:p>
          <a:p>
            <a:r>
              <a:rPr lang="en-GB" b="1" dirty="0"/>
              <a:t>SNAPSHOTS</a:t>
            </a:r>
            <a:r>
              <a:rPr lang="en-GB" dirty="0"/>
              <a:t>: When a snapshot is displayed in a table, we display "Snapshot Name -Snapshot version".  if no information filled, then default value is "ALL"</a:t>
            </a:r>
            <a:endParaRPr lang="en-US" dirty="0"/>
          </a:p>
          <a:p>
            <a:r>
              <a:rPr lang="en-GB" b="1" dirty="0"/>
              <a:t>VIOLATIONS</a:t>
            </a:r>
            <a:r>
              <a:rPr lang="en-GB"/>
              <a:t>: if </a:t>
            </a:r>
            <a:r>
              <a:rPr lang="en-GB" dirty="0"/>
              <a:t>no information filled, then default value is "ALL"</a:t>
            </a:r>
            <a:endParaRPr lang="en-US" dirty="0"/>
          </a:p>
          <a:p>
            <a:r>
              <a:rPr lang="en-GB" b="1" dirty="0"/>
              <a:t>CRITICAL_VIOLATIONS</a:t>
            </a:r>
            <a:r>
              <a:rPr lang="en-GB" dirty="0"/>
              <a:t>: if no information filled, then default value is "ALL"</a:t>
            </a:r>
            <a:endParaRPr lang="en-US" dirty="0"/>
          </a:p>
          <a:p>
            <a:r>
              <a:rPr lang="en-US" b="1" dirty="0"/>
              <a:t>METRICS</a:t>
            </a:r>
            <a:r>
              <a:rPr lang="en-US" dirty="0"/>
              <a:t>: if no information filled, then default value is "HEALTH_FACTOR"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644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– Data to populate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2730" y="1333500"/>
            <a:ext cx="1093967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AXIS					VALUES</a:t>
            </a:r>
          </a:p>
          <a:p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SNAPSHOTS</a:t>
            </a:r>
          </a:p>
          <a:p>
            <a:r>
              <a:rPr lang="fr-FR" dirty="0">
                <a:solidFill>
                  <a:schemeClr val="accent2"/>
                </a:solidFill>
              </a:rPr>
              <a:t>METRICS</a:t>
            </a:r>
          </a:p>
          <a:p>
            <a:endParaRPr lang="fr-FR" dirty="0">
              <a:solidFill>
                <a:schemeClr val="accent3"/>
              </a:solidFill>
            </a:endParaRPr>
          </a:p>
          <a:p>
            <a:endParaRPr lang="fr-FR" dirty="0">
              <a:solidFill>
                <a:schemeClr val="accent3"/>
              </a:solidFill>
            </a:endParaRPr>
          </a:p>
          <a:p>
            <a:r>
              <a:rPr lang="fr-FR" dirty="0">
                <a:solidFill>
                  <a:schemeClr val="accent3"/>
                </a:solidFill>
              </a:rPr>
              <a:t>MODULES</a:t>
            </a:r>
          </a:p>
          <a:p>
            <a:r>
              <a:rPr lang="fr-FR" dirty="0">
                <a:solidFill>
                  <a:schemeClr val="accent6"/>
                </a:solidFill>
              </a:rPr>
              <a:t>TECHNOLOGIES</a:t>
            </a:r>
          </a:p>
          <a:p>
            <a:r>
              <a:rPr lang="fr-FR" dirty="0">
                <a:solidFill>
                  <a:srgbClr val="00B0F0"/>
                </a:solidFill>
              </a:rPr>
              <a:t>VIOLATIONS</a:t>
            </a:r>
          </a:p>
          <a:p>
            <a:r>
              <a:rPr lang="fr-FR" dirty="0">
                <a:solidFill>
                  <a:schemeClr val="accent1"/>
                </a:solidFill>
              </a:rPr>
              <a:t>CRITICAL VIOLATIONS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sp>
        <p:nvSpPr>
          <p:cNvPr id="4" name="Rectangle: Rounded Corners 3"/>
          <p:cNvSpPr/>
          <p:nvPr/>
        </p:nvSpPr>
        <p:spPr>
          <a:xfrm>
            <a:off x="3501661" y="1767155"/>
            <a:ext cx="998420" cy="3220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CURRENT</a:t>
            </a:r>
            <a:endParaRPr lang="en-US" dirty="0"/>
          </a:p>
        </p:txBody>
      </p:sp>
      <p:sp>
        <p:nvSpPr>
          <p:cNvPr id="14" name="Rectangle: Rounded Corners 13"/>
          <p:cNvSpPr/>
          <p:nvPr/>
        </p:nvSpPr>
        <p:spPr>
          <a:xfrm>
            <a:off x="4564543" y="1767155"/>
            <a:ext cx="1102877" cy="3220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PREVIOUS</a:t>
            </a:r>
            <a:endParaRPr lang="en-US" dirty="0"/>
          </a:p>
        </p:txBody>
      </p:sp>
      <p:sp>
        <p:nvSpPr>
          <p:cNvPr id="15" name="Rectangle: Rounded Corners 14"/>
          <p:cNvSpPr/>
          <p:nvPr/>
        </p:nvSpPr>
        <p:spPr>
          <a:xfrm>
            <a:off x="5731882" y="1767155"/>
            <a:ext cx="719193" cy="3220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EVOL</a:t>
            </a:r>
            <a:endParaRPr lang="en-US" dirty="0"/>
          </a:p>
        </p:txBody>
      </p:sp>
      <p:sp>
        <p:nvSpPr>
          <p:cNvPr id="16" name="Rectangle: Rounded Corners 15"/>
          <p:cNvSpPr/>
          <p:nvPr/>
        </p:nvSpPr>
        <p:spPr>
          <a:xfrm>
            <a:off x="6515537" y="1767155"/>
            <a:ext cx="1510302" cy="3220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EVOL_PERCENT</a:t>
            </a:r>
            <a:endParaRPr lang="en-US" dirty="0"/>
          </a:p>
        </p:txBody>
      </p:sp>
      <p:sp>
        <p:nvSpPr>
          <p:cNvPr id="17" name="Rectangle: Rounded Corners 16"/>
          <p:cNvSpPr/>
          <p:nvPr/>
        </p:nvSpPr>
        <p:spPr>
          <a:xfrm>
            <a:off x="8090301" y="1767155"/>
            <a:ext cx="539991" cy="3220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</a:t>
            </a:r>
            <a:endParaRPr lang="en-US" dirty="0"/>
          </a:p>
        </p:txBody>
      </p:sp>
      <p:sp>
        <p:nvSpPr>
          <p:cNvPr id="18" name="Rectangle: Rounded Corners 17"/>
          <p:cNvSpPr/>
          <p:nvPr/>
        </p:nvSpPr>
        <p:spPr>
          <a:xfrm>
            <a:off x="3517425" y="2203333"/>
            <a:ext cx="560589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&lt;ID&gt;</a:t>
            </a:r>
            <a:endParaRPr lang="en-US" dirty="0"/>
          </a:p>
        </p:txBody>
      </p:sp>
      <p:sp>
        <p:nvSpPr>
          <p:cNvPr id="19" name="Rectangle: Rounded Corners 18"/>
          <p:cNvSpPr/>
          <p:nvPr/>
        </p:nvSpPr>
        <p:spPr>
          <a:xfrm>
            <a:off x="4145498" y="2203333"/>
            <a:ext cx="1540708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HEALTH_FACTOR</a:t>
            </a:r>
            <a:endParaRPr lang="en-US" dirty="0"/>
          </a:p>
        </p:txBody>
      </p:sp>
      <p:sp>
        <p:nvSpPr>
          <p:cNvPr id="20" name="Rectangle: Rounded Corners 19"/>
          <p:cNvSpPr/>
          <p:nvPr/>
        </p:nvSpPr>
        <p:spPr>
          <a:xfrm>
            <a:off x="5753690" y="2203333"/>
            <a:ext cx="1790858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BUSINESS_CRITERIA</a:t>
            </a:r>
            <a:endParaRPr lang="en-US" dirty="0"/>
          </a:p>
        </p:txBody>
      </p:sp>
      <p:sp>
        <p:nvSpPr>
          <p:cNvPr id="21" name="Rectangle: Rounded Corners 20"/>
          <p:cNvSpPr/>
          <p:nvPr/>
        </p:nvSpPr>
        <p:spPr>
          <a:xfrm>
            <a:off x="7612032" y="2203333"/>
            <a:ext cx="1887485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TECHNICAL_CRITERIA</a:t>
            </a:r>
            <a:endParaRPr lang="en-US" dirty="0"/>
          </a:p>
        </p:txBody>
      </p:sp>
      <p:sp>
        <p:nvSpPr>
          <p:cNvPr id="22" name="Rectangle: Rounded Corners 21"/>
          <p:cNvSpPr/>
          <p:nvPr/>
        </p:nvSpPr>
        <p:spPr>
          <a:xfrm>
            <a:off x="9567001" y="2203333"/>
            <a:ext cx="1500390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QUALITY_RULES</a:t>
            </a:r>
            <a:endParaRPr lang="en-US" dirty="0"/>
          </a:p>
        </p:txBody>
      </p:sp>
      <p:sp>
        <p:nvSpPr>
          <p:cNvPr id="28" name="Rectangle: Rounded Corners 27"/>
          <p:cNvSpPr/>
          <p:nvPr/>
        </p:nvSpPr>
        <p:spPr>
          <a:xfrm>
            <a:off x="3517425" y="2607980"/>
            <a:ext cx="1769278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TECHNICAL_SIZING</a:t>
            </a:r>
            <a:endParaRPr lang="en-US" dirty="0"/>
          </a:p>
        </p:txBody>
      </p:sp>
      <p:sp>
        <p:nvSpPr>
          <p:cNvPr id="29" name="Rectangle: Rounded Corners 28"/>
          <p:cNvSpPr/>
          <p:nvPr/>
        </p:nvSpPr>
        <p:spPr>
          <a:xfrm>
            <a:off x="5348048" y="2607980"/>
            <a:ext cx="1913713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FUNCTIONAL_WEIGHT</a:t>
            </a:r>
            <a:endParaRPr lang="en-US" dirty="0"/>
          </a:p>
        </p:txBody>
      </p:sp>
      <p:sp>
        <p:nvSpPr>
          <p:cNvPr id="30" name="Rectangle: Rounded Corners 29"/>
          <p:cNvSpPr/>
          <p:nvPr/>
        </p:nvSpPr>
        <p:spPr>
          <a:xfrm>
            <a:off x="7323106" y="2607980"/>
            <a:ext cx="1608804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TECHNICAL_DEBT</a:t>
            </a:r>
            <a:endParaRPr lang="en-US" dirty="0"/>
          </a:p>
        </p:txBody>
      </p:sp>
      <p:sp>
        <p:nvSpPr>
          <p:cNvPr id="31" name="Rectangle: Rounded Corners 30"/>
          <p:cNvSpPr/>
          <p:nvPr/>
        </p:nvSpPr>
        <p:spPr>
          <a:xfrm>
            <a:off x="8993255" y="2607980"/>
            <a:ext cx="1064968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VIOLATION</a:t>
            </a:r>
            <a:endParaRPr lang="en-US" dirty="0"/>
          </a:p>
        </p:txBody>
      </p:sp>
      <p:sp>
        <p:nvSpPr>
          <p:cNvPr id="32" name="Rectangle: Rounded Corners 31"/>
          <p:cNvSpPr/>
          <p:nvPr/>
        </p:nvSpPr>
        <p:spPr>
          <a:xfrm>
            <a:off x="10119567" y="2607980"/>
            <a:ext cx="1813035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CRITICAL_VIOLATION</a:t>
            </a:r>
            <a:endParaRPr lang="en-US" dirty="0"/>
          </a:p>
        </p:txBody>
      </p:sp>
      <p:sp>
        <p:nvSpPr>
          <p:cNvPr id="33" name="Rectangle: Rounded Corners 32"/>
          <p:cNvSpPr/>
          <p:nvPr/>
        </p:nvSpPr>
        <p:spPr>
          <a:xfrm>
            <a:off x="3517425" y="3020811"/>
            <a:ext cx="1064968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RUN_TIME</a:t>
            </a:r>
            <a:endParaRPr lang="en-US" dirty="0"/>
          </a:p>
        </p:txBody>
      </p:sp>
      <p:sp>
        <p:nvSpPr>
          <p:cNvPr id="34" name="Rectangle: Rounded Corners 33"/>
          <p:cNvSpPr/>
          <p:nvPr/>
        </p:nvSpPr>
        <p:spPr>
          <a:xfrm>
            <a:off x="3520447" y="3507907"/>
            <a:ext cx="998420" cy="32208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&lt;NAME&gt;</a:t>
            </a:r>
            <a:endParaRPr lang="en-US" dirty="0"/>
          </a:p>
        </p:txBody>
      </p:sp>
      <p:sp>
        <p:nvSpPr>
          <p:cNvPr id="35" name="Rectangle: Rounded Corners 34"/>
          <p:cNvSpPr/>
          <p:nvPr/>
        </p:nvSpPr>
        <p:spPr>
          <a:xfrm>
            <a:off x="4583329" y="3507907"/>
            <a:ext cx="524699" cy="32208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</a:t>
            </a:r>
            <a:endParaRPr lang="en-US" dirty="0"/>
          </a:p>
        </p:txBody>
      </p:sp>
      <p:sp>
        <p:nvSpPr>
          <p:cNvPr id="36" name="Rectangle: Rounded Corners 35"/>
          <p:cNvSpPr/>
          <p:nvPr/>
        </p:nvSpPr>
        <p:spPr>
          <a:xfrm>
            <a:off x="3525705" y="3912554"/>
            <a:ext cx="998420" cy="32208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&lt;NAME&gt;</a:t>
            </a:r>
            <a:endParaRPr lang="en-US" dirty="0"/>
          </a:p>
        </p:txBody>
      </p:sp>
      <p:sp>
        <p:nvSpPr>
          <p:cNvPr id="37" name="Rectangle: Rounded Corners 36"/>
          <p:cNvSpPr/>
          <p:nvPr/>
        </p:nvSpPr>
        <p:spPr>
          <a:xfrm>
            <a:off x="4588587" y="3912554"/>
            <a:ext cx="524699" cy="32208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</a:t>
            </a:r>
            <a:endParaRPr lang="en-US" dirty="0"/>
          </a:p>
        </p:txBody>
      </p:sp>
      <p:sp>
        <p:nvSpPr>
          <p:cNvPr id="38" name="Rectangle: Rounded Corners 37"/>
          <p:cNvSpPr/>
          <p:nvPr/>
        </p:nvSpPr>
        <p:spPr>
          <a:xfrm>
            <a:off x="3527358" y="4309398"/>
            <a:ext cx="998420" cy="32208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TOTAL</a:t>
            </a:r>
            <a:endParaRPr lang="en-US" dirty="0"/>
          </a:p>
        </p:txBody>
      </p:sp>
      <p:sp>
        <p:nvSpPr>
          <p:cNvPr id="39" name="Rectangle: Rounded Corners 38"/>
          <p:cNvSpPr/>
          <p:nvPr/>
        </p:nvSpPr>
        <p:spPr>
          <a:xfrm>
            <a:off x="4590240" y="4309398"/>
            <a:ext cx="757808" cy="32208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ADDED</a:t>
            </a:r>
            <a:endParaRPr lang="en-US" dirty="0"/>
          </a:p>
        </p:txBody>
      </p:sp>
      <p:sp>
        <p:nvSpPr>
          <p:cNvPr id="40" name="Rectangle: Rounded Corners 39"/>
          <p:cNvSpPr/>
          <p:nvPr/>
        </p:nvSpPr>
        <p:spPr>
          <a:xfrm>
            <a:off x="5414391" y="4309398"/>
            <a:ext cx="1036683" cy="32208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REMOVED</a:t>
            </a:r>
            <a:endParaRPr lang="en-US" dirty="0"/>
          </a:p>
        </p:txBody>
      </p:sp>
      <p:sp>
        <p:nvSpPr>
          <p:cNvPr id="41" name="Rectangle: Rounded Corners 40"/>
          <p:cNvSpPr/>
          <p:nvPr/>
        </p:nvSpPr>
        <p:spPr>
          <a:xfrm>
            <a:off x="6515537" y="4300758"/>
            <a:ext cx="484353" cy="32208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</a:t>
            </a:r>
            <a:endParaRPr lang="en-US" dirty="0"/>
          </a:p>
        </p:txBody>
      </p:sp>
      <p:sp>
        <p:nvSpPr>
          <p:cNvPr id="42" name="Rectangle: Rounded Corners 41"/>
          <p:cNvSpPr/>
          <p:nvPr/>
        </p:nvSpPr>
        <p:spPr>
          <a:xfrm>
            <a:off x="3553635" y="4735063"/>
            <a:ext cx="998420" cy="3220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TOTAL</a:t>
            </a:r>
            <a:endParaRPr lang="en-US" dirty="0"/>
          </a:p>
        </p:txBody>
      </p:sp>
      <p:sp>
        <p:nvSpPr>
          <p:cNvPr id="43" name="Rectangle: Rounded Corners 42"/>
          <p:cNvSpPr/>
          <p:nvPr/>
        </p:nvSpPr>
        <p:spPr>
          <a:xfrm>
            <a:off x="4616517" y="4735063"/>
            <a:ext cx="757808" cy="3220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ADDED</a:t>
            </a:r>
            <a:endParaRPr lang="en-US" dirty="0"/>
          </a:p>
        </p:txBody>
      </p:sp>
      <p:sp>
        <p:nvSpPr>
          <p:cNvPr id="44" name="Rectangle: Rounded Corners 43"/>
          <p:cNvSpPr/>
          <p:nvPr/>
        </p:nvSpPr>
        <p:spPr>
          <a:xfrm>
            <a:off x="5440668" y="4735063"/>
            <a:ext cx="1036683" cy="3220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REMOVED</a:t>
            </a:r>
            <a:endParaRPr lang="en-US" dirty="0"/>
          </a:p>
        </p:txBody>
      </p:sp>
      <p:sp>
        <p:nvSpPr>
          <p:cNvPr id="45" name="Rectangle: Rounded Corners 44"/>
          <p:cNvSpPr/>
          <p:nvPr/>
        </p:nvSpPr>
        <p:spPr>
          <a:xfrm>
            <a:off x="6541814" y="4726423"/>
            <a:ext cx="484353" cy="3220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– Table Structure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2730" y="1333500"/>
            <a:ext cx="10939670" cy="2480469"/>
          </a:xfrm>
        </p:spPr>
        <p:txBody>
          <a:bodyPr>
            <a:normAutofit fontScale="77500" lnSpcReduction="20000"/>
          </a:bodyPr>
          <a:lstStyle/>
          <a:p>
            <a:r>
              <a:rPr lang="en-GB"/>
              <a:t>COL 1: </a:t>
            </a:r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axis of information, </a:t>
            </a:r>
            <a:r>
              <a:rPr lang="en-GB" dirty="0">
                <a:solidFill>
                  <a:schemeClr val="accent1"/>
                </a:solidFill>
              </a:rPr>
              <a:t>mandatory</a:t>
            </a:r>
            <a:endParaRPr lang="en-US" dirty="0"/>
          </a:p>
          <a:p>
            <a:r>
              <a:rPr lang="en-GB" dirty="0"/>
              <a:t>ROW 1: 1</a:t>
            </a:r>
            <a:r>
              <a:rPr lang="en-GB" baseline="30000" dirty="0"/>
              <a:t>st</a:t>
            </a:r>
            <a:r>
              <a:rPr lang="en-GB" dirty="0"/>
              <a:t> axis of information, </a:t>
            </a:r>
            <a:r>
              <a:rPr lang="en-GB" dirty="0">
                <a:solidFill>
                  <a:schemeClr val="accent1"/>
                </a:solidFill>
              </a:rPr>
              <a:t>mandatory</a:t>
            </a:r>
            <a:endParaRPr lang="en-US" dirty="0"/>
          </a:p>
          <a:p>
            <a:r>
              <a:rPr lang="en-GB" dirty="0"/>
              <a:t>COL 11: 2</a:t>
            </a:r>
            <a:r>
              <a:rPr lang="en-GB" baseline="30000" dirty="0"/>
              <a:t>nd</a:t>
            </a:r>
            <a:r>
              <a:rPr lang="en-GB" dirty="0"/>
              <a:t> axis of information,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optional</a:t>
            </a:r>
            <a:endParaRPr lang="en-US" dirty="0"/>
          </a:p>
          <a:p>
            <a:r>
              <a:rPr lang="en-GB" dirty="0"/>
              <a:t>ROW 11: 2</a:t>
            </a:r>
            <a:r>
              <a:rPr lang="en-GB" baseline="30000" dirty="0"/>
              <a:t>nd</a:t>
            </a:r>
            <a:r>
              <a:rPr lang="en-GB" dirty="0"/>
              <a:t> axis of information,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optional</a:t>
            </a:r>
          </a:p>
          <a:p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ALT STRUCTURE </a:t>
            </a:r>
          </a:p>
          <a:p>
            <a:r>
              <a:rPr lang="en-US" dirty="0"/>
              <a:t>TABLE;GENERIC_TABLE;COL1=</a:t>
            </a:r>
            <a:r>
              <a:rPr lang="en-US" dirty="0">
                <a:solidFill>
                  <a:schemeClr val="accent2"/>
                </a:solidFill>
              </a:rPr>
              <a:t>A</a:t>
            </a:r>
            <a:r>
              <a:rPr lang="en-US" dirty="0"/>
              <a:t>,COL11=</a:t>
            </a:r>
            <a:r>
              <a:rPr lang="en-US" dirty="0">
                <a:solidFill>
                  <a:schemeClr val="accent2"/>
                </a:solidFill>
              </a:rPr>
              <a:t>B</a:t>
            </a:r>
            <a:r>
              <a:rPr lang="en-US" dirty="0"/>
              <a:t>,ROW1=</a:t>
            </a:r>
            <a:r>
              <a:rPr lang="en-US" dirty="0">
                <a:solidFill>
                  <a:schemeClr val="accent2"/>
                </a:solidFill>
              </a:rPr>
              <a:t>C</a:t>
            </a:r>
            <a:r>
              <a:rPr lang="en-US" dirty="0"/>
              <a:t>,ROW11=</a:t>
            </a:r>
            <a:r>
              <a:rPr lang="en-US" dirty="0">
                <a:solidFill>
                  <a:schemeClr val="accent2"/>
                </a:solidFill>
              </a:rPr>
              <a:t>D</a:t>
            </a:r>
            <a:r>
              <a:rPr lang="en-US" dirty="0"/>
              <a:t>,</a:t>
            </a:r>
            <a:r>
              <a:rPr lang="en-US" dirty="0">
                <a:solidFill>
                  <a:schemeClr val="accent2"/>
                </a:solidFill>
              </a:rPr>
              <a:t>A</a:t>
            </a:r>
            <a:r>
              <a:rPr lang="en-US" dirty="0"/>
              <a:t>=</a:t>
            </a:r>
            <a:r>
              <a:rPr lang="en-US" dirty="0" err="1">
                <a:solidFill>
                  <a:schemeClr val="accent2"/>
                </a:solidFill>
              </a:rPr>
              <a:t>a</a:t>
            </a:r>
            <a:r>
              <a:rPr lang="en-US" dirty="0" err="1"/>
              <a:t>,</a:t>
            </a:r>
            <a:r>
              <a:rPr lang="en-US" dirty="0" err="1">
                <a:solidFill>
                  <a:schemeClr val="accent2"/>
                </a:solidFill>
              </a:rPr>
              <a:t>B</a:t>
            </a:r>
            <a:r>
              <a:rPr lang="en-US" dirty="0"/>
              <a:t>=</a:t>
            </a:r>
            <a:r>
              <a:rPr lang="en-US" dirty="0" err="1">
                <a:solidFill>
                  <a:schemeClr val="accent2"/>
                </a:solidFill>
              </a:rPr>
              <a:t>b</a:t>
            </a:r>
            <a:r>
              <a:rPr lang="en-US" dirty="0" err="1"/>
              <a:t>,</a:t>
            </a:r>
            <a:r>
              <a:rPr lang="en-US" dirty="0" err="1">
                <a:solidFill>
                  <a:schemeClr val="accent2"/>
                </a:solidFill>
              </a:rPr>
              <a:t>C</a:t>
            </a:r>
            <a:r>
              <a:rPr lang="en-US" dirty="0"/>
              <a:t>=</a:t>
            </a:r>
            <a:r>
              <a:rPr lang="en-US" dirty="0" err="1">
                <a:solidFill>
                  <a:schemeClr val="accent2"/>
                </a:solidFill>
              </a:rPr>
              <a:t>c</a:t>
            </a:r>
            <a:r>
              <a:rPr lang="en-US" dirty="0" err="1"/>
              <a:t>|</a:t>
            </a:r>
            <a:r>
              <a:rPr lang="en-US" dirty="0" err="1">
                <a:solidFill>
                  <a:schemeClr val="accent2"/>
                </a:solidFill>
              </a:rPr>
              <a:t>d,D</a:t>
            </a:r>
            <a:r>
              <a:rPr lang="en-US" dirty="0"/>
              <a:t>=</a:t>
            </a:r>
            <a:r>
              <a:rPr lang="en-US" dirty="0" err="1">
                <a:solidFill>
                  <a:schemeClr val="accent2"/>
                </a:solidFill>
              </a:rPr>
              <a:t>e</a:t>
            </a:r>
            <a:r>
              <a:rPr lang="en-US" dirty="0" err="1"/>
              <a:t>|</a:t>
            </a:r>
            <a:r>
              <a:rPr lang="en-US" dirty="0" err="1">
                <a:solidFill>
                  <a:schemeClr val="accent2"/>
                </a:solidFill>
              </a:rPr>
              <a:t>f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where “A”, “B”, “C” and “D” can be one of the axis defined in the previous slide</a:t>
            </a:r>
            <a:br>
              <a:rPr lang="en-US" dirty="0"/>
            </a:br>
            <a:r>
              <a:rPr lang="en-US" dirty="0"/>
              <a:t>and “a”, “b”, “c”, “d” and “e” are values from selected axis.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812184"/>
              </p:ext>
            </p:extLst>
          </p:nvPr>
        </p:nvGraphicFramePr>
        <p:xfrm>
          <a:off x="1899920" y="3813969"/>
          <a:ext cx="8128000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75853158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8496168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969169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0982006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41015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COL1 – COL11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COL1- COL12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COL2 –COL21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COL2 –COL22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615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ROW1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707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    ROW11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41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    ROW12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740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ROW2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941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    ROW21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413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    ROW22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204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2379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</a:t>
            </a:r>
            <a:r>
              <a:rPr lang="en-US" dirty="0"/>
              <a:t>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2730" y="1333500"/>
            <a:ext cx="10939670" cy="5077574"/>
          </a:xfrm>
        </p:spPr>
        <p:txBody>
          <a:bodyPr>
            <a:normAutofit/>
          </a:bodyPr>
          <a:lstStyle/>
          <a:p>
            <a:r>
              <a:rPr lang="en-GB" dirty="0"/>
              <a:t>Simple table to get Efficiency, TQI, Robustness scores for current snapshot only</a:t>
            </a:r>
            <a:endParaRPr lang="en-US" dirty="0"/>
          </a:p>
          <a:p>
            <a:r>
              <a:rPr lang="en-GB" sz="1400" dirty="0"/>
              <a:t>TABLE;GENERIC_TABLE;COL1=METRICS,ROW1=SNAPSHOTS,METRICS=60014|60017|60013,SNAPSHOTS=CURRENT</a:t>
            </a:r>
            <a:endParaRPr lang="en-US" sz="1400" dirty="0"/>
          </a:p>
          <a:p>
            <a:endParaRPr lang="en-US" dirty="0"/>
          </a:p>
          <a:p>
            <a:endParaRPr lang="en-US" dirty="0"/>
          </a:p>
          <a:p>
            <a:r>
              <a:rPr lang="en-GB" dirty="0"/>
              <a:t>Simple table to get Efficiency, TQI, Robustness scores for current and previous snapshot </a:t>
            </a:r>
            <a:endParaRPr lang="en-US" dirty="0"/>
          </a:p>
          <a:p>
            <a:r>
              <a:rPr lang="en-GB" sz="1400" dirty="0"/>
              <a:t>TABLE;GENERIC_TABLE;COL1=METRICS,ROW1=SNAPSHOTS,METRICS=60014|60017|60013,SNAPSHOTS=CURRENT|PREVIOUS</a:t>
            </a:r>
          </a:p>
          <a:p>
            <a:endParaRPr lang="en-GB" sz="1400" dirty="0"/>
          </a:p>
          <a:p>
            <a:endParaRPr lang="en-GB" sz="1400" dirty="0"/>
          </a:p>
          <a:p>
            <a:r>
              <a:rPr lang="en-GB" dirty="0"/>
              <a:t>Simple table to get all Health Factors scores for current and previous snapshot with their evolution</a:t>
            </a:r>
            <a:endParaRPr lang="en-US" dirty="0"/>
          </a:p>
          <a:p>
            <a:r>
              <a:rPr lang="en-US" sz="1500" dirty="0"/>
              <a:t>TABLE;GENERIC_TABLE;COL1=METRICS,ROW1=SNAPSHOTS,METRICS=HEALTH_FACTOR,SNAPSHOTS=ALL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6" name="Table 5" descr="TABLE;GENERIC_TABLE;COL1=METRICS,ROW1=SNAPSHOTS,METRICS=60014|60017|60013,SNAPSHOTS=CURRENT|PREVIOUS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516518"/>
              </p:ext>
            </p:extLst>
          </p:nvPr>
        </p:nvGraphicFramePr>
        <p:xfrm>
          <a:off x="3784307" y="3805535"/>
          <a:ext cx="5844633" cy="685800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1455513">
                  <a:extLst>
                    <a:ext uri="{9D8B030D-6E8A-4147-A177-3AD203B41FA5}">
                      <a16:colId xmlns:a16="http://schemas.microsoft.com/office/drawing/2014/main" val="95464947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38068679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93651111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296516978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/>
                        <a:t>Snapshots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/>
                        <a:t>60014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/>
                        <a:t>60017</a:t>
                      </a:r>
                      <a:endParaRPr lang="en-US" sz="1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/>
                        <a:t>60013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316954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/>
                        <a:t>Current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/>
                        <a:t>score</a:t>
                      </a:r>
                      <a:endParaRPr lang="en-US" sz="1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/>
                        <a:t>score</a:t>
                      </a:r>
                      <a:endParaRPr lang="en-US" sz="1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/>
                        <a:t>score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7089934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/>
                        <a:t>Previous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/>
                        <a:t>score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/>
                        <a:t>score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/>
                        <a:t>score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45980124"/>
                  </a:ext>
                </a:extLst>
              </a:tr>
            </a:tbl>
          </a:graphicData>
        </a:graphic>
      </p:graphicFrame>
      <p:graphicFrame>
        <p:nvGraphicFramePr>
          <p:cNvPr id="7" name="Table 6" descr="TABLE;GENERIC_TABLE;COL1=METRICS,ROW1=SNAPSHOTS,METRICS=60014|60017|60013,SNAPSHOTS=CURRENT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904202"/>
              </p:ext>
            </p:extLst>
          </p:nvPr>
        </p:nvGraphicFramePr>
        <p:xfrm>
          <a:off x="3817999" y="2361467"/>
          <a:ext cx="5570313" cy="457200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1455513">
                  <a:extLst>
                    <a:ext uri="{9D8B030D-6E8A-4147-A177-3AD203B41FA5}">
                      <a16:colId xmlns:a16="http://schemas.microsoft.com/office/drawing/2014/main" val="9546494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38068679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93651111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296516978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/>
                        <a:t>Snapshots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/>
                        <a:t>60014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/>
                        <a:t>60017</a:t>
                      </a:r>
                      <a:endParaRPr lang="en-US" sz="1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/>
                        <a:t>60013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316954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/>
                        <a:t>Current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/>
                        <a:t>score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/>
                        <a:t>score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/>
                        <a:t>score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70899348"/>
                  </a:ext>
                </a:extLst>
              </a:tr>
            </a:tbl>
          </a:graphicData>
        </a:graphic>
      </p:graphicFrame>
      <p:graphicFrame>
        <p:nvGraphicFramePr>
          <p:cNvPr id="8" name="Table 7" descr="TABLE;GENERIC_TABLE;COL1=METRICS,ROW1=SNAPSHOTS,METRICS=HEALTH_FACTOR,SNAPSHOTS=CURRENT|PREVIOUS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846658"/>
              </p:ext>
            </p:extLst>
          </p:nvPr>
        </p:nvGraphicFramePr>
        <p:xfrm>
          <a:off x="3441843" y="5470120"/>
          <a:ext cx="7061590" cy="1143000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1575190">
                  <a:extLst>
                    <a:ext uri="{9D8B030D-6E8A-4147-A177-3AD203B41FA5}">
                      <a16:colId xmlns:a16="http://schemas.microsoft.com/office/drawing/2014/main" val="241000623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203829683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023536102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93325076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21783675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34138144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Snapshots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HF1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HF4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9202763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Current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3726794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Previous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0650287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Evolution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247522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Evolution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Percentage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Percentage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Percentage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Percentage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Percentage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38623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7000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Table to get all Health Factors scores to benchmark modules for current and then previous snapshot </a:t>
            </a:r>
            <a:endParaRPr lang="en-US" dirty="0"/>
          </a:p>
          <a:p>
            <a:r>
              <a:rPr lang="en-US" sz="1400" dirty="0"/>
              <a:t>TABLE;GENERIC_TABLE;COL1=METRICS,ROW1=SNAPSHOTS,ROW11=MODULES,METRICS=HEALTH_FACTOR,SNAPSHOTS=CURRENT|PREVIOUS,MODULES=ALL </a:t>
            </a:r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6" name="Table 5" descr="TABLE;GENERIC_TABLE;COL1=METRICS,ROW1=SNAPSHOTS,ROW11=MODULES,METRICS=HEALTH_FACTOR,SNAPSHOTS=CURRENT|PREVIOUS,MODULES=ALL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941688"/>
              </p:ext>
            </p:extLst>
          </p:nvPr>
        </p:nvGraphicFramePr>
        <p:xfrm>
          <a:off x="2417109" y="2902687"/>
          <a:ext cx="7863840" cy="1600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61532806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3862872787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454407782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959737220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3638338537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6987891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Snapshots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HF1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…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04564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Current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3569641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    Module 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4355585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    …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3024622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Previous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5933399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    Module  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6524343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    …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74100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5974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3</a:t>
            </a:r>
          </a:p>
        </p:txBody>
      </p:sp>
      <p:sp>
        <p:nvSpPr>
          <p:cNvPr id="7" name="Text Placeholder 6" descr="TABLE;GENERIC_TABLE;COL1=METRICS,ROW1=MODULES,ROW11=SNAPSHOTS,METRICS=HEALTH_FACTOR,SNAPSHOTS=CURRENT|PREVIOUS,MODULES=ALL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Table to get all Health Factors scores to monitor modules regarding current and previous snapshot</a:t>
            </a:r>
            <a:endParaRPr lang="en-US" dirty="0"/>
          </a:p>
          <a:p>
            <a:r>
              <a:rPr lang="en-US" sz="1400" dirty="0"/>
              <a:t>TABLE;GENERIC_TABLE;COL1=METRICS,ROW1=MODULES,ROW11=SNAPSHOTS,METRICS=HEALTH_FACTOR,SNAPSHOTS=CURRENT|PREVIOUS,MODULES=ALL 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2" name="Table 1" descr="TABLE;GENERIC_TABLE;COL1=METRICS,ROW1=MODULES,ROW11=SNAPSHOTS,METRICS=HEALTH_FACTOR,SNAPSHOTS=CURRENT|PREVIOUS,MODULES=ALL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555234"/>
              </p:ext>
            </p:extLst>
          </p:nvPr>
        </p:nvGraphicFramePr>
        <p:xfrm>
          <a:off x="3138488" y="2707481"/>
          <a:ext cx="7315200" cy="1600200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679271983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811218933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503269170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115571049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1781666869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3527889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Snapshots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…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5270816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Module 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7250287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Current snap.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01557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Previous snap.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4489775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Module 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4368186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Current snap.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312738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Previous snap.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16002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4541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4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Table to get all Health Factors critical violations numbers with risk introduced regarding previous snapshot</a:t>
            </a:r>
            <a:endParaRPr lang="en-US" dirty="0"/>
          </a:p>
          <a:p>
            <a:r>
              <a:rPr lang="en-GB" sz="1400" dirty="0"/>
              <a:t>TABLE;GENERIC_TABLE;COL1=METRICS,ROW1=CRITICAL_VIOLATIONS,METRICS=HEALTH_FACTOR,CRITICAL_VIOLATIONS =ALL,SNAPSHOTS=CURRENT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3" name="Table 2" descr="TABLE;GENERIC_TABLE;COL1=METRICS,ROW1=CRITICAL_VIOLATIONS,METRICS=HEALTH_FACTOR,CRITICAL_VIOLATIONS =ALL,SNAPSHOTS=CURRENT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478423"/>
              </p:ext>
            </p:extLst>
          </p:nvPr>
        </p:nvGraphicFramePr>
        <p:xfrm>
          <a:off x="2102540" y="3050381"/>
          <a:ext cx="8020050" cy="91440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533650">
                  <a:extLst>
                    <a:ext uri="{9D8B030D-6E8A-4147-A177-3AD203B41FA5}">
                      <a16:colId xmlns:a16="http://schemas.microsoft.com/office/drawing/2014/main" val="162176047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16347042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4079471027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20476620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45827572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65313529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Critical violations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…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2131357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Total Critical Violations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8063286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Added Critical Violations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86750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Removed Critical Violations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54557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5256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Table to benchmark module on Health Factors critical violations numbers with risk introduced regarding previous snapshot </a:t>
            </a:r>
            <a:endParaRPr lang="en-US" dirty="0"/>
          </a:p>
          <a:p>
            <a:r>
              <a:rPr lang="en-US" sz="1400" dirty="0"/>
              <a:t>TABLE;GENERIC_TABLE;COL1=METRICS,ROW1=CRITICAL_VIOLATIONS,ROW11=MODULES,METRICS=HEALTH_FACTOR,CRITICAL_VIOLATIONS =ALL,MODULES=ALL,SNAPSHOTS=CURRENT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5" name="Table 4" descr="TABLE;GENERIC_TABLE;COL1=METRICS,ROW1=CRITICAL_VIOLATIONS,ROW11=MODULES,METRICS=HEALTH_FACTOR,CRITICAL_VIOLATIONS =ALL,MODULES=ALL,SNAPSHOTS=CURRENT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625950"/>
              </p:ext>
            </p:extLst>
          </p:nvPr>
        </p:nvGraphicFramePr>
        <p:xfrm>
          <a:off x="2112065" y="2934065"/>
          <a:ext cx="8001000" cy="2971800"/>
        </p:xfrm>
        <a:graphic>
          <a:graphicData uri="http://schemas.openxmlformats.org/drawingml/2006/table">
            <a:tbl>
              <a:tblPr firstRow="1" firstCol="1" bandRow="1">
                <a:tableStyleId>{1E171933-4619-4E11-9A3F-F7608DF75F80}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740772714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643816572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22481066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85109148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2096315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98816891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Critical violations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HF5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908776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Total Critical Violations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154201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 Module 1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5499162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 Module 2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0053114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 Module 3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769027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Added Critical Violations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599553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 Module 1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3657638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 Module 2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672169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 Module 3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5791822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Removed Critical Violations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4859624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 Module 1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2382741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 Module 2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7734588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 Module 3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58489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8512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Table to monitor technologies on added and removed critical violations for Health Factors</a:t>
            </a:r>
            <a:endParaRPr lang="en-US" dirty="0"/>
          </a:p>
          <a:p>
            <a:r>
              <a:rPr lang="en-US" sz="1400" dirty="0"/>
              <a:t>TABLE;GENERIC_TABLE;COL1=METRICS,ROW1=TECHNOLOGIES,ROW11=CRITICAL_VIOLATIONS,METRICS=HEALTH_FACTOR,CRITICAL_VIOLATIONS =ADDED|REMOVED,TECHNOLOGIES=ALL,SNAPSHOTS=CURRENT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6" name="Table 5" descr="TABLE;GENERIC_TABLE;COL1=METRICS,ROW1=TECHNOLOGIES,ROW11=CRITICAL_VIOLATIONS,METRICS=HEALTH_FACTOR,CRITICAL_VIOLATIONS =ADDED|REMOVED,TECHNOLOGIES=ALL,SNAPSHOTS=CURRENT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401299"/>
              </p:ext>
            </p:extLst>
          </p:nvPr>
        </p:nvGraphicFramePr>
        <p:xfrm>
          <a:off x="2171700" y="3556063"/>
          <a:ext cx="8001000" cy="160020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740772714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643816572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22481066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85109148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2096315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98816891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Modules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HF5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908776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Techno 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154201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     added critical violations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5499162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     removed critical violations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0053114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Techno …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599553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     added critical violations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3657638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     removed critical violations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6721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772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AST BASE COLORS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C4132"/>
      </a:accent1>
      <a:accent2>
        <a:srgbClr val="048EFD"/>
      </a:accent2>
      <a:accent3>
        <a:srgbClr val="FDA110"/>
      </a:accent3>
      <a:accent4>
        <a:srgbClr val="20BEB3"/>
      </a:accent4>
      <a:accent5>
        <a:srgbClr val="B8E21D"/>
      </a:accent5>
      <a:accent6>
        <a:srgbClr val="7859C9"/>
      </a:accent6>
      <a:hlink>
        <a:srgbClr val="0563C1"/>
      </a:hlink>
      <a:folHlink>
        <a:srgbClr val="C3A5AE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DD35CA81-8914-1A49-B875-5F4F41E0CEDB}" vid="{8A9920CD-F84F-254A-BADD-2466061D0F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1161</TotalTime>
  <Words>1122</Words>
  <Application>Microsoft Office PowerPoint</Application>
  <PresentationFormat>Widescreen</PresentationFormat>
  <Paragraphs>428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Calibri</vt:lpstr>
      <vt:lpstr>Courier New</vt:lpstr>
      <vt:lpstr>Times New Roman</vt:lpstr>
      <vt:lpstr>Wingdings</vt:lpstr>
      <vt:lpstr>Office Theme</vt:lpstr>
      <vt:lpstr>PowerPoint Presentation</vt:lpstr>
      <vt:lpstr>Rules – Data to populate</vt:lpstr>
      <vt:lpstr>Rules – Table Structure</vt:lpstr>
      <vt:lpstr>SAMPLE 1</vt:lpstr>
      <vt:lpstr>SAMPLE 2</vt:lpstr>
      <vt:lpstr>SAMPLE 3</vt:lpstr>
      <vt:lpstr>SAMPLE 4</vt:lpstr>
      <vt:lpstr>SAMPLE 5</vt:lpstr>
      <vt:lpstr>SAMPLE 6</vt:lpstr>
      <vt:lpstr>SAMPLE 7</vt:lpstr>
      <vt:lpstr>SAMPLE 8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Britney Schaeffer</dc:creator>
  <cp:lastModifiedBy>Aurore Eteve</cp:lastModifiedBy>
  <cp:revision>162</cp:revision>
  <dcterms:created xsi:type="dcterms:W3CDTF">2016-10-16T15:51:34Z</dcterms:created>
  <dcterms:modified xsi:type="dcterms:W3CDTF">2017-07-07T09:50:28Z</dcterms:modified>
</cp:coreProperties>
</file>