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373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107842-6964-42DE-9929-5A0FD1D2D982}">
          <p14:sldIdLst>
            <p14:sldId id="37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47"/>
    <a:srgbClr val="6BE6DE"/>
    <a:srgbClr val="CEF7F4"/>
    <a:srgbClr val="9CEEE9"/>
    <a:srgbClr val="188E86"/>
    <a:srgbClr val="FEB861"/>
    <a:srgbClr val="CF7600"/>
    <a:srgbClr val="FFC692"/>
    <a:srgbClr val="37AEA6"/>
    <a:srgbClr val="EC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75970" autoAdjust="0"/>
  </p:normalViewPr>
  <p:slideViewPr>
    <p:cSldViewPr snapToGrid="0" snapToObjects="1" showGuides="1">
      <p:cViewPr varScale="1">
        <p:scale>
          <a:sx n="87" d="100"/>
          <a:sy n="87" d="100"/>
        </p:scale>
        <p:origin x="562" y="58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3648"/>
    </p:cViewPr>
  </p:sorterViewPr>
  <p:notesViewPr>
    <p:cSldViewPr snapToGrid="0" snapToObjects="1">
      <p:cViewPr varScale="1">
        <p:scale>
          <a:sx n="63" d="100"/>
          <a:sy n="63" d="100"/>
        </p:scale>
        <p:origin x="228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642"/>
          <c:y val="0.12779902512185976"/>
          <c:w val="0.44563988115612635"/>
          <c:h val="0.73184818687983622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 w="6350" cap="flat" cmpd="sng" algn="ctr">
              <a:solidFill>
                <a:schemeClr val="lt1"/>
              </a:solidFill>
              <a:prstDash val="solid"/>
              <a:round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B-4ACC-84B7-3CB970B280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 w="6350" cap="flat" cmpd="sng" algn="ctr">
              <a:solidFill>
                <a:schemeClr val="lt1"/>
              </a:solidFill>
              <a:prstDash val="solid"/>
              <a:round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9B-4ACC-84B7-3CB970B28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844224"/>
        <c:axId val="237845792"/>
      </c:radarChart>
      <c:catAx>
        <c:axId val="23784422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45792"/>
        <c:crosses val="autoZero"/>
        <c:auto val="1"/>
        <c:lblAlgn val="ctr"/>
        <c:lblOffset val="100"/>
        <c:noMultiLvlLbl val="0"/>
      </c:catAx>
      <c:valAx>
        <c:axId val="237845792"/>
        <c:scaling>
          <c:orientation val="minMax"/>
          <c:max val="4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4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81163333273048"/>
          <c:y val="0.65493844701016124"/>
          <c:w val="0.33971742157848173"/>
          <c:h val="0.345061552989839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2"/>
                <c:pt idx="0">
                  <c:v>LOCs</c:v>
                </c:pt>
                <c:pt idx="1">
                  <c:v>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2C-4B68-A936-831FBFD05721}"/>
                </c:ext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2C-4B68-A936-831FBFD057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2C-4B68-A936-831FBFD0572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0.70000000000000062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620-4B62-B144-540513D68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14575000"/>
        <c:axId val="214578528"/>
      </c:bubbleChart>
      <c:valAx>
        <c:axId val="214575000"/>
        <c:scaling>
          <c:orientation val="minMax"/>
          <c:max val="4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14578528"/>
        <c:crosses val="autoZero"/>
        <c:crossBetween val="midCat"/>
        <c:minorUnit val="0.25"/>
      </c:valAx>
      <c:valAx>
        <c:axId val="214578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57500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3F0280-73A8-4D0E-AE4A-F7BA0013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19D10-BACB-4DC6-8266-08198C55FD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845F-21F6-4531-A304-559DC661811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2E07-4672-464B-8D21-624F65F2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60D3B-3403-4DFF-B5D5-3E848A81D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3D1D-50ED-42A0-B153-5A24BEF2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looking at a computer&#10;&#10;Description generated with high confidence">
            <a:extLst>
              <a:ext uri="{FF2B5EF4-FFF2-40B4-BE49-F238E27FC236}">
                <a16:creationId xmlns:a16="http://schemas.microsoft.com/office/drawing/2014/main" id="{8C9A953A-3019-402C-AC2A-CD61DD0EA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9811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400" b="0" kern="1200" dirty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2421C-63E8-4147-95D2-04AD75E6EB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1C67D-2B19-42F2-9286-75912967EBE2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3A30DB9-BAE1-4111-B7FC-3F062DFEE6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725926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0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7140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6096000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5411666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891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4756637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4756637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0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5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3253154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3253154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3253154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3152043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546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Recommendation</a:t>
            </a: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Quick-win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Business Value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Efficiency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unwarranted instantiations would consume memory without adding any functional value.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Changeability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9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exec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Business Value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Efficiency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unwarranted instantiations would consume memory without adding any functional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Changeability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Recommendation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Quick-win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7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3918" y="907126"/>
            <a:ext cx="11338983" cy="183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12192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477259"/>
            <a:ext cx="109728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21792" y="5034686"/>
            <a:ext cx="109728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43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27/08/2018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8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ntre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51F7529-4ADF-46B3-BF2C-689D2027D5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3006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300655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652E9-B7FE-4DD9-9EA7-B7522267DA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1059F-59FA-452E-8175-8E308DC2C0CA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783DA59-EDAF-4DC0-894B-563BEE79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848464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next to a window&#10;&#10;Description generated with very high confidence">
            <a:extLst>
              <a:ext uri="{FF2B5EF4-FFF2-40B4-BE49-F238E27FC236}">
                <a16:creationId xmlns:a16="http://schemas.microsoft.com/office/drawing/2014/main" id="{4AEB56BB-51CA-42E9-A56F-E6B45A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288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8868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0D25B-C944-4E97-8A71-151C39913E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875DA-8301-48D7-AB32-C8DDE9F712A9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329ED3E-F091-4FAD-9F58-7ADBEE350B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291691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2F5FFF99-7973-4CE0-B103-AB5F98C86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2981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361A3-1B9F-409C-826A-261AA012B8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28D3F-59C4-4300-96C9-61B6C782778E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95B55E4-BB4F-4595-8119-A21018CA62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64799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2D2-662A-46A2-BE3D-53A5AE17F8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5EF32B-13FD-4CE8-8ED9-24019B1CE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1D90169D-5422-4860-9F73-D6CF527CC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810463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326B6-B54D-4580-BAF3-3DD6FAFD9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4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33500"/>
            <a:ext cx="10972800" cy="483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3108181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4272217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E9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rgbClr val="293C47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E36E0C-3F4B-43B9-91DF-E842AE0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624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52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  <a:cs typeface="Calibri" panose="020F0502020204030204" pitchFamily="34" charset="0"/>
              </a:rPr>
              <a:t>CAST Findings – 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208B-F98C-4F79-981C-600DD8CFB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354D12-4BBF-4E20-AF2E-084B656EE79B}"/>
              </a:ext>
            </a:extLst>
          </p:cNvPr>
          <p:cNvSpPr/>
          <p:nvPr/>
        </p:nvSpPr>
        <p:spPr>
          <a:xfrm>
            <a:off x="6096000" y="2780928"/>
            <a:ext cx="6096000" cy="37077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74044-01B3-48CE-8441-1226B6EB05BD}"/>
              </a:ext>
            </a:extLst>
          </p:cNvPr>
          <p:cNvSpPr/>
          <p:nvPr/>
        </p:nvSpPr>
        <p:spPr>
          <a:xfrm>
            <a:off x="0" y="2780927"/>
            <a:ext cx="6096000" cy="3707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1984514715"/>
              </p:ext>
            </p:extLst>
          </p:nvPr>
        </p:nvGraphicFramePr>
        <p:xfrm>
          <a:off x="4955807" y="908720"/>
          <a:ext cx="309634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77657"/>
              </p:ext>
            </p:extLst>
          </p:nvPr>
        </p:nvGraphicFramePr>
        <p:xfrm>
          <a:off x="7808087" y="1241798"/>
          <a:ext cx="4152898" cy="95415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95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TQI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Robu.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Perf.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Secu.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Trans.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/>
                        <a:t>Chang.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 err="1"/>
                        <a:t>Current</a:t>
                      </a:r>
                      <a:r>
                        <a:rPr lang="fr-FR" sz="900" dirty="0"/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 err="1"/>
                        <a:t>Previous</a:t>
                      </a:r>
                      <a:r>
                        <a:rPr lang="fr-FR" sz="900" dirty="0"/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Variation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1231806119"/>
              </p:ext>
            </p:extLst>
          </p:nvPr>
        </p:nvGraphicFramePr>
        <p:xfrm>
          <a:off x="6312025" y="4102711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099"/>
              </p:ext>
            </p:extLst>
          </p:nvPr>
        </p:nvGraphicFramePr>
        <p:xfrm>
          <a:off x="9620046" y="3317031"/>
          <a:ext cx="1872208" cy="11612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Name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Number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SQL Art.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Tables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620046" y="3055421"/>
            <a:ext cx="11876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b="1" cap="small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Technical Size</a:t>
            </a:r>
            <a:endParaRPr lang="en-GB" cap="small" dirty="0">
              <a:cs typeface="Arial" pitchFamily="34" charset="0"/>
            </a:endParaRPr>
          </a:p>
        </p:txBody>
      </p:sp>
      <p:graphicFrame>
        <p:nvGraphicFramePr>
          <p:cNvPr id="19" name="Table 18" descr="TABLE;TOP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30460"/>
              </p:ext>
            </p:extLst>
          </p:nvPr>
        </p:nvGraphicFramePr>
        <p:xfrm>
          <a:off x="1195872" y="3154622"/>
          <a:ext cx="3312368" cy="1322705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47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Critical</a:t>
                      </a:r>
                      <a:r>
                        <a:rPr lang="en-GB" sz="1000" baseline="0" dirty="0"/>
                        <a:t> </a:t>
                      </a:r>
                      <a:r>
                        <a:rPr lang="en-GB" sz="1000" dirty="0"/>
                        <a:t>Rule Names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Table 20" descr="TABLE;TOP_NON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76781"/>
              </p:ext>
            </p:extLst>
          </p:nvPr>
        </p:nvGraphicFramePr>
        <p:xfrm>
          <a:off x="1199456" y="4941169"/>
          <a:ext cx="3312368" cy="1322705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Non Critical Rule Names</a:t>
                      </a:r>
                      <a:endParaRPr lang="en-GB" sz="1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620046" y="4685422"/>
            <a:ext cx="20162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b="1" cap="small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Statistics on Violations</a:t>
            </a:r>
            <a:endParaRPr lang="en-GB" cap="small" dirty="0">
              <a:cs typeface="Arial" pitchFamily="34" charset="0"/>
            </a:endParaRPr>
          </a:p>
        </p:txBody>
      </p:sp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83322"/>
              </p:ext>
            </p:extLst>
          </p:nvPr>
        </p:nvGraphicFramePr>
        <p:xfrm>
          <a:off x="9620046" y="4947031"/>
          <a:ext cx="2016224" cy="1336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Critical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</a:t>
                      </a: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Complex Objects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with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1870D2E-3FBC-45ED-AC27-BF308456B034}"/>
              </a:ext>
            </a:extLst>
          </p:cNvPr>
          <p:cNvGrpSpPr/>
          <p:nvPr/>
        </p:nvGrpSpPr>
        <p:grpSpPr>
          <a:xfrm>
            <a:off x="548024" y="1052737"/>
            <a:ext cx="5112568" cy="1584176"/>
            <a:chOff x="1487488" y="1052737"/>
            <a:chExt cx="5112568" cy="1584176"/>
          </a:xfrm>
        </p:grpSpPr>
        <p:sp>
          <p:nvSpPr>
            <p:cNvPr id="22" name="TextBox 21"/>
            <p:cNvSpPr txBox="1"/>
            <p:nvPr/>
          </p:nvSpPr>
          <p:spPr>
            <a:xfrm>
              <a:off x="2504195" y="1052737"/>
              <a:ext cx="1307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Application :</a:t>
              </a:r>
            </a:p>
          </p:txBody>
        </p:sp>
        <p:sp>
          <p:nvSpPr>
            <p:cNvPr id="23" name="TextBox 22" descr="TEXT;APPLICATION_NAME"/>
            <p:cNvSpPr txBox="1"/>
            <p:nvPr/>
          </p:nvSpPr>
          <p:spPr>
            <a:xfrm>
              <a:off x="3719736" y="1052737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ApplicationName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6349" y="1321024"/>
              <a:ext cx="935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System :</a:t>
              </a:r>
            </a:p>
          </p:txBody>
        </p:sp>
        <p:sp>
          <p:nvSpPr>
            <p:cNvPr id="18" name="TextBox 17" descr="TEXT;SYSTEM_NAME"/>
            <p:cNvSpPr txBox="1"/>
            <p:nvPr/>
          </p:nvSpPr>
          <p:spPr>
            <a:xfrm>
              <a:off x="3719736" y="13210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SystemName</a:t>
              </a:r>
              <a:endPara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3717" y="1609056"/>
              <a:ext cx="947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Version :</a:t>
              </a:r>
            </a:p>
          </p:txBody>
        </p:sp>
        <p:sp>
          <p:nvSpPr>
            <p:cNvPr id="26" name="TextBox 25" descr="TEXT;LAST_SNAPSHOT_VERSION"/>
            <p:cNvSpPr txBox="1"/>
            <p:nvPr/>
          </p:nvSpPr>
          <p:spPr>
            <a:xfrm>
              <a:off x="3719736" y="1609056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488" y="2041103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/>
                <a:t>Transaction </a:t>
              </a:r>
              <a:r>
                <a:rPr lang="fr-FR" sz="1400" i="1" dirty="0" err="1"/>
                <a:t>Functions</a:t>
              </a:r>
              <a:r>
                <a:rPr lang="fr-FR" sz="1400" i="1" dirty="0"/>
                <a:t> :</a:t>
              </a:r>
            </a:p>
          </p:txBody>
        </p:sp>
        <p:sp>
          <p:nvSpPr>
            <p:cNvPr id="28" name="TextBox 27" descr="TEXT;METRIC_AFP_TF"/>
            <p:cNvSpPr txBox="1"/>
            <p:nvPr/>
          </p:nvSpPr>
          <p:spPr>
            <a:xfrm>
              <a:off x="3719736" y="204110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NbTF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9536" y="2329136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/>
                <a:t>Data </a:t>
              </a:r>
              <a:r>
                <a:rPr lang="fr-FR" sz="1400" i="1" dirty="0" err="1"/>
                <a:t>Functions</a:t>
              </a:r>
              <a:r>
                <a:rPr lang="fr-FR" sz="1400" i="1" dirty="0"/>
                <a:t> :</a:t>
              </a:r>
            </a:p>
          </p:txBody>
        </p:sp>
        <p:sp>
          <p:nvSpPr>
            <p:cNvPr id="30" name="TextBox 29" descr="TEXT;METRIC_AFP_DF"/>
            <p:cNvSpPr txBox="1"/>
            <p:nvPr/>
          </p:nvSpPr>
          <p:spPr>
            <a:xfrm>
              <a:off x="3719736" y="2329136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NbDF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B12E3B-BDAC-4A74-ABF1-7E8F325E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A09-469E-4240-8ACF-EEB45D5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Report</a:t>
            </a:r>
          </a:p>
        </p:txBody>
      </p:sp>
      <p:graphicFrame>
        <p:nvGraphicFramePr>
          <p:cNvPr id="4" name="Content Placeholder 3" descr="GRAPH;BUB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5473210"/>
              </p:ext>
            </p:extLst>
          </p:nvPr>
        </p:nvGraphicFramePr>
        <p:xfrm>
          <a:off x="2066192" y="2133600"/>
          <a:ext cx="8229600" cy="399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1367" y="1196752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Technical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Debt</a:t>
            </a:r>
            <a:r>
              <a:rPr lang="fr-FR" b="1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 descr="TEXT;METRIC_TECHNICAL_DEBT"/>
          <p:cNvSpPr txBox="1"/>
          <p:nvPr/>
        </p:nvSpPr>
        <p:spPr>
          <a:xfrm>
            <a:off x="6355260" y="1196752"/>
            <a:ext cx="24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DebtValue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Template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16592</TotalTime>
  <Words>161</Words>
  <Application>Microsoft Office PowerPoint</Application>
  <PresentationFormat>Widescreen</PresentationFormat>
  <Paragraphs>116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Bahnschrift Light</vt:lpstr>
      <vt:lpstr>Calibri</vt:lpstr>
      <vt:lpstr>Courier New</vt:lpstr>
      <vt:lpstr>Gotham Book</vt:lpstr>
      <vt:lpstr>Gotham Light</vt:lpstr>
      <vt:lpstr>Times New Roman</vt:lpstr>
      <vt:lpstr>Webdings</vt:lpstr>
      <vt:lpstr>Wingdings</vt:lpstr>
      <vt:lpstr>1_Office Theme</vt:lpstr>
      <vt:lpstr>PowerPoint Presentation</vt:lpstr>
      <vt:lpstr>Executive Summary Report</vt:lpstr>
      <vt:lpstr>Executive Summary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Furet</dc:creator>
  <cp:lastModifiedBy>Kevin Furet</cp:lastModifiedBy>
  <cp:revision>654</cp:revision>
  <dcterms:created xsi:type="dcterms:W3CDTF">2016-10-16T15:51:34Z</dcterms:created>
  <dcterms:modified xsi:type="dcterms:W3CDTF">2018-08-28T01:20:08Z</dcterms:modified>
</cp:coreProperties>
</file>