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1"/>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295" r:id="rId23"/>
    <p:sldId id="276" r:id="rId24"/>
    <p:sldId id="275" r:id="rId25"/>
    <p:sldId id="274" r:id="rId26"/>
    <p:sldId id="277" r:id="rId27"/>
    <p:sldId id="279" r:id="rId28"/>
    <p:sldId id="297" r:id="rId29"/>
    <p:sldId id="278" r:id="rId30"/>
    <p:sldId id="300" r:id="rId31"/>
    <p:sldId id="316" r:id="rId32"/>
    <p:sldId id="294"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17" r:id="rId69"/>
    <p:sldId id="318" r:id="rId7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29178440"/>
        <c:axId val="329178832"/>
      </c:radarChart>
      <c:catAx>
        <c:axId val="329178440"/>
        <c:scaling>
          <c:orientation val="minMax"/>
        </c:scaling>
        <c:delete val="0"/>
        <c:axPos val="b"/>
        <c:majorGridlines/>
        <c:numFmt formatCode="General" sourceLinked="1"/>
        <c:majorTickMark val="out"/>
        <c:minorTickMark val="none"/>
        <c:tickLblPos val="nextTo"/>
        <c:crossAx val="329178832"/>
        <c:crosses val="autoZero"/>
        <c:auto val="1"/>
        <c:lblAlgn val="ctr"/>
        <c:lblOffset val="100"/>
        <c:noMultiLvlLbl val="0"/>
      </c:catAx>
      <c:valAx>
        <c:axId val="329178832"/>
        <c:scaling>
          <c:orientation val="minMax"/>
          <c:max val="4"/>
          <c:min val="0"/>
        </c:scaling>
        <c:delete val="0"/>
        <c:axPos val="l"/>
        <c:majorGridlines/>
        <c:numFmt formatCode="General" sourceLinked="1"/>
        <c:majorTickMark val="cross"/>
        <c:minorTickMark val="none"/>
        <c:tickLblPos val="nextTo"/>
        <c:crossAx val="329178440"/>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29179616"/>
        <c:axId val="329180008"/>
      </c:radarChart>
      <c:catAx>
        <c:axId val="329179616"/>
        <c:scaling>
          <c:orientation val="minMax"/>
        </c:scaling>
        <c:delete val="0"/>
        <c:axPos val="b"/>
        <c:majorGridlines/>
        <c:numFmt formatCode="General" sourceLinked="1"/>
        <c:majorTickMark val="out"/>
        <c:minorTickMark val="none"/>
        <c:tickLblPos val="nextTo"/>
        <c:crossAx val="329180008"/>
        <c:crosses val="autoZero"/>
        <c:auto val="1"/>
        <c:lblAlgn val="ctr"/>
        <c:lblOffset val="100"/>
        <c:noMultiLvlLbl val="0"/>
      </c:catAx>
      <c:valAx>
        <c:axId val="329180008"/>
        <c:scaling>
          <c:orientation val="minMax"/>
          <c:max val="4"/>
          <c:min val="0"/>
        </c:scaling>
        <c:delete val="0"/>
        <c:axPos val="l"/>
        <c:majorGridlines/>
        <c:numFmt formatCode="General" sourceLinked="1"/>
        <c:majorTickMark val="cross"/>
        <c:minorTickMark val="none"/>
        <c:tickLblPos val="nextTo"/>
        <c:crossAx val="329179616"/>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243653496"/>
        <c:axId val="243654672"/>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32100008"/>
        <c:axId val="332099616"/>
      </c:lineChart>
      <c:catAx>
        <c:axId val="243653496"/>
        <c:scaling>
          <c:orientation val="minMax"/>
        </c:scaling>
        <c:delete val="0"/>
        <c:axPos val="b"/>
        <c:numFmt formatCode="m/d/yyyy" sourceLinked="1"/>
        <c:majorTickMark val="out"/>
        <c:minorTickMark val="none"/>
        <c:tickLblPos val="nextTo"/>
        <c:spPr>
          <a:ln w="12700" cmpd="sng"/>
        </c:spPr>
        <c:crossAx val="243654672"/>
        <c:crosses val="autoZero"/>
        <c:auto val="0"/>
        <c:lblAlgn val="ctr"/>
        <c:lblOffset val="100"/>
        <c:noMultiLvlLbl val="1"/>
      </c:catAx>
      <c:valAx>
        <c:axId val="243654672"/>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243653496"/>
        <c:crosses val="autoZero"/>
        <c:crossBetween val="midCat"/>
        <c:majorUnit val="0.5"/>
      </c:valAx>
      <c:valAx>
        <c:axId val="332099616"/>
        <c:scaling>
          <c:orientation val="minMax"/>
        </c:scaling>
        <c:delete val="0"/>
        <c:axPos val="r"/>
        <c:numFmt formatCode="General" sourceLinked="1"/>
        <c:majorTickMark val="out"/>
        <c:minorTickMark val="none"/>
        <c:tickLblPos val="nextTo"/>
        <c:crossAx val="332100008"/>
        <c:crosses val="max"/>
        <c:crossBetween val="between"/>
      </c:valAx>
      <c:dateAx>
        <c:axId val="332100008"/>
        <c:scaling>
          <c:orientation val="minMax"/>
        </c:scaling>
        <c:delete val="1"/>
        <c:axPos val="b"/>
        <c:numFmt formatCode="m/d/yyyy" sourceLinked="1"/>
        <c:majorTickMark val="out"/>
        <c:minorTickMark val="none"/>
        <c:tickLblPos val="none"/>
        <c:crossAx val="332099616"/>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32096480"/>
        <c:axId val="332094912"/>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32099224"/>
        <c:axId val="332096088"/>
      </c:lineChart>
      <c:catAx>
        <c:axId val="332096480"/>
        <c:scaling>
          <c:orientation val="minMax"/>
        </c:scaling>
        <c:delete val="0"/>
        <c:axPos val="b"/>
        <c:numFmt formatCode="m/d/yyyy" sourceLinked="1"/>
        <c:majorTickMark val="out"/>
        <c:minorTickMark val="none"/>
        <c:tickLblPos val="nextTo"/>
        <c:crossAx val="332094912"/>
        <c:crosses val="autoZero"/>
        <c:auto val="0"/>
        <c:lblAlgn val="ctr"/>
        <c:lblOffset val="100"/>
        <c:noMultiLvlLbl val="1"/>
      </c:catAx>
      <c:valAx>
        <c:axId val="33209491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32096480"/>
        <c:crosses val="autoZero"/>
        <c:crossBetween val="midCat"/>
        <c:majorUnit val="0.5"/>
      </c:valAx>
      <c:valAx>
        <c:axId val="332096088"/>
        <c:scaling>
          <c:orientation val="minMax"/>
        </c:scaling>
        <c:delete val="0"/>
        <c:axPos val="r"/>
        <c:numFmt formatCode="General" sourceLinked="1"/>
        <c:majorTickMark val="out"/>
        <c:minorTickMark val="none"/>
        <c:tickLblPos val="nextTo"/>
        <c:crossAx val="332099224"/>
        <c:crosses val="max"/>
        <c:crossBetween val="between"/>
      </c:valAx>
      <c:dateAx>
        <c:axId val="332099224"/>
        <c:scaling>
          <c:orientation val="minMax"/>
        </c:scaling>
        <c:delete val="1"/>
        <c:axPos val="b"/>
        <c:numFmt formatCode="m/d/yyyy" sourceLinked="1"/>
        <c:majorTickMark val="out"/>
        <c:minorTickMark val="none"/>
        <c:tickLblPos val="none"/>
        <c:crossAx val="332096088"/>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32100400"/>
        <c:axId val="332100792"/>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32097656"/>
        <c:axId val="332096872"/>
      </c:lineChart>
      <c:catAx>
        <c:axId val="332100400"/>
        <c:scaling>
          <c:orientation val="minMax"/>
        </c:scaling>
        <c:delete val="0"/>
        <c:axPos val="b"/>
        <c:numFmt formatCode="m/d/yyyy" sourceLinked="1"/>
        <c:majorTickMark val="out"/>
        <c:minorTickMark val="none"/>
        <c:tickLblPos val="low"/>
        <c:spPr>
          <a:ln w="12700">
            <a:solidFill>
              <a:prstClr val="white">
                <a:lumMod val="50000"/>
              </a:prstClr>
            </a:solidFill>
          </a:ln>
        </c:spPr>
        <c:crossAx val="332100792"/>
        <c:crosses val="autoZero"/>
        <c:auto val="0"/>
        <c:lblAlgn val="ctr"/>
        <c:lblOffset val="100"/>
        <c:noMultiLvlLbl val="1"/>
      </c:catAx>
      <c:valAx>
        <c:axId val="332100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32100400"/>
        <c:crosses val="autoZero"/>
        <c:crossBetween val="between"/>
      </c:valAx>
      <c:valAx>
        <c:axId val="332096872"/>
        <c:scaling>
          <c:orientation val="minMax"/>
          <c:min val="0"/>
        </c:scaling>
        <c:delete val="0"/>
        <c:axPos val="r"/>
        <c:numFmt formatCode="#,##0" sourceLinked="1"/>
        <c:majorTickMark val="out"/>
        <c:minorTickMark val="none"/>
        <c:tickLblPos val="nextTo"/>
        <c:crossAx val="332097656"/>
        <c:crosses val="max"/>
        <c:crossBetween val="between"/>
      </c:valAx>
      <c:dateAx>
        <c:axId val="332097656"/>
        <c:scaling>
          <c:orientation val="minMax"/>
        </c:scaling>
        <c:delete val="1"/>
        <c:axPos val="b"/>
        <c:numFmt formatCode="m/d/yyyy" sourceLinked="1"/>
        <c:majorTickMark val="out"/>
        <c:minorTickMark val="none"/>
        <c:tickLblPos val="none"/>
        <c:crossAx val="332096872"/>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32095304"/>
        <c:axId val="332093344"/>
      </c:bubbleChart>
      <c:valAx>
        <c:axId val="332095304"/>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32093344"/>
        <c:crosses val="autoZero"/>
        <c:crossBetween val="midCat"/>
        <c:minorUnit val="0.25"/>
      </c:valAx>
      <c:valAx>
        <c:axId val="33209334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32095304"/>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32095696"/>
        <c:axId val="332098048"/>
      </c:lineChart>
      <c:catAx>
        <c:axId val="332095696"/>
        <c:scaling>
          <c:orientation val="minMax"/>
        </c:scaling>
        <c:delete val="0"/>
        <c:axPos val="b"/>
        <c:numFmt formatCode="General" sourceLinked="0"/>
        <c:majorTickMark val="out"/>
        <c:minorTickMark val="none"/>
        <c:tickLblPos val="nextTo"/>
        <c:crossAx val="332098048"/>
        <c:crosses val="autoZero"/>
        <c:auto val="1"/>
        <c:lblAlgn val="ctr"/>
        <c:lblOffset val="100"/>
        <c:noMultiLvlLbl val="0"/>
      </c:catAx>
      <c:valAx>
        <c:axId val="332098048"/>
        <c:scaling>
          <c:orientation val="minMax"/>
          <c:min val="0"/>
        </c:scaling>
        <c:delete val="0"/>
        <c:axPos val="l"/>
        <c:majorGridlines/>
        <c:numFmt formatCode="General" sourceLinked="1"/>
        <c:majorTickMark val="out"/>
        <c:minorTickMark val="none"/>
        <c:tickLblPos val="nextTo"/>
        <c:crossAx val="3320956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29174128"/>
        <c:axId val="332340512"/>
      </c:lineChart>
      <c:catAx>
        <c:axId val="329174128"/>
        <c:scaling>
          <c:orientation val="minMax"/>
        </c:scaling>
        <c:delete val="0"/>
        <c:axPos val="b"/>
        <c:numFmt formatCode="General" sourceLinked="0"/>
        <c:majorTickMark val="out"/>
        <c:minorTickMark val="none"/>
        <c:tickLblPos val="nextTo"/>
        <c:crossAx val="332340512"/>
        <c:crosses val="autoZero"/>
        <c:auto val="1"/>
        <c:lblAlgn val="ctr"/>
        <c:lblOffset val="100"/>
        <c:noMultiLvlLbl val="0"/>
      </c:catAx>
      <c:valAx>
        <c:axId val="332340512"/>
        <c:scaling>
          <c:orientation val="minMax"/>
          <c:min val="0"/>
        </c:scaling>
        <c:delete val="0"/>
        <c:axPos val="l"/>
        <c:majorGridlines/>
        <c:numFmt formatCode="General" sourceLinked="1"/>
        <c:majorTickMark val="out"/>
        <c:minorTickMark val="none"/>
        <c:tickLblPos val="nextTo"/>
        <c:crossAx val="32917412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07/11/2016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58</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07/11/2016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43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44544967"/>
              </p:ext>
            </p:extLst>
          </p:nvPr>
        </p:nvGraphicFramePr>
        <p:xfrm>
          <a:off x="1515634" y="4653136"/>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27448"/>
                <a:gridCol w="936104"/>
                <a:gridCol w="1080120"/>
                <a:gridCol w="916533"/>
                <a:gridCol w="1052363"/>
                <a:gridCol w="983432"/>
              </a:tblGrid>
              <a:tr h="226695">
                <a:tc>
                  <a:txBody>
                    <a:bodyPr/>
                    <a:lstStyle/>
                    <a:p>
                      <a:r>
                        <a:rPr lang="fr-FR" sz="1200" dirty="0" err="1" smtClean="0"/>
                        <a:t>Rule</a:t>
                      </a:r>
                      <a:r>
                        <a:rPr lang="fr-FR" sz="1200" dirty="0" smtClean="0"/>
                        <a:t> Name</a:t>
                      </a:r>
                      <a:endParaRPr lang="fr-FR" sz="120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Grade</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 Violations</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err="1" smtClean="0"/>
                        <a:t>Added</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err="1" smtClean="0"/>
                        <a:t>Removed</a:t>
                      </a:r>
                      <a:endParaRPr lang="fr-FR"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Critical</a:t>
                      </a:r>
                      <a:endParaRPr lang="fr-FR" sz="120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2.8</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4321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4</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3.0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2</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3.1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1</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solidFill>
                            <a:schemeClr val="dk1"/>
                          </a:solidFill>
                          <a:latin typeface="+mn-lt"/>
                          <a:ea typeface="+mn-ea"/>
                          <a:cs typeface="+mn-cs"/>
                        </a:rPr>
                        <a:t>0</a:t>
                      </a:r>
                      <a:endParaRPr lang="fr-FR" sz="11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X</a:t>
                      </a:r>
                      <a:endParaRPr lang="fr-FR" sz="11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89310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smtClean="0"/>
              <a:t>MODULES=1|0</a:t>
            </a:r>
            <a:r>
              <a:rPr lang="fr-FR" sz="1400" dirty="0" smtClean="0"/>
              <a:t> to display violations for the </a:t>
            </a:r>
            <a:r>
              <a:rPr lang="fr-FR" sz="1400" dirty="0" err="1" smtClean="0"/>
              <a:t>whole</a:t>
            </a:r>
            <a:r>
              <a:rPr lang="fr-FR" sz="1400" dirty="0" smtClean="0"/>
              <a:t> application (=0 by default) or per modules (=1)</a:t>
            </a:r>
          </a:p>
          <a:p>
            <a:r>
              <a:rPr lang="en-US" sz="1400" b="1" dirty="0"/>
              <a:t>CRITICAL=1|0</a:t>
            </a:r>
            <a:r>
              <a:rPr lang="en-US" sz="1400" dirty="0"/>
              <a:t> to </a:t>
            </a:r>
            <a:r>
              <a:rPr lang="en-US" sz="1400" dirty="0" smtClean="0"/>
              <a:t>include critical </a:t>
            </a:r>
            <a:r>
              <a:rPr lang="en-US" sz="1400" dirty="0"/>
              <a:t>violations (=</a:t>
            </a:r>
            <a:r>
              <a:rPr lang="en-US" sz="1400" dirty="0" smtClean="0"/>
              <a:t>1 </a:t>
            </a:r>
            <a:r>
              <a:rPr lang="en-US" sz="1400" dirty="0"/>
              <a:t>by default) or not (=0)</a:t>
            </a:r>
          </a:p>
          <a:p>
            <a:r>
              <a:rPr lang="en-US" sz="1400" b="1" dirty="0"/>
              <a:t>NONCRITICAL=1|0 </a:t>
            </a:r>
            <a:r>
              <a:rPr lang="en-US" sz="1400" dirty="0"/>
              <a:t>to </a:t>
            </a:r>
            <a:r>
              <a:rPr lang="en-US" sz="1400" dirty="0" smtClean="0"/>
              <a:t>include the </a:t>
            </a:r>
            <a:r>
              <a:rPr lang="en-US" sz="1400" dirty="0"/>
              <a:t>non-critical violations (=1) or not (=</a:t>
            </a:r>
            <a:r>
              <a:rPr lang="en-US" sz="1400" dirty="0" smtClean="0"/>
              <a:t>0 </a:t>
            </a:r>
            <a:r>
              <a:rPr lang="en-US" sz="1400" dirty="0"/>
              <a:t>by default)</a:t>
            </a:r>
          </a:p>
          <a:p>
            <a:r>
              <a:rPr lang="en-US" sz="1400" b="1" dirty="0" smtClean="0"/>
              <a:t>GRADE=1|0</a:t>
            </a:r>
            <a:r>
              <a:rPr lang="en-US" sz="1400" dirty="0" smtClean="0"/>
              <a:t> to show the “Grade” column (1 by default)</a:t>
            </a:r>
          </a:p>
          <a:p>
            <a:r>
              <a:rPr lang="en-US" sz="1400" b="1" dirty="0"/>
              <a:t>TOTAL=1|0 </a:t>
            </a:r>
            <a:r>
              <a:rPr lang="en-US" sz="1400" dirty="0"/>
              <a:t>to show the “Total Checks” column </a:t>
            </a:r>
            <a:r>
              <a:rPr lang="en-US" sz="1400" dirty="0" smtClean="0"/>
              <a:t>(1 </a:t>
            </a:r>
            <a:r>
              <a:rPr lang="en-US" sz="1400" dirty="0"/>
              <a:t>by default)</a:t>
            </a:r>
          </a:p>
          <a:p>
            <a:r>
              <a:rPr lang="en-US" sz="1400" b="1" dirty="0" smtClean="0"/>
              <a:t>FAILED=1|0 </a:t>
            </a:r>
            <a:r>
              <a:rPr lang="en-US" sz="1400" dirty="0" smtClean="0"/>
              <a:t>to show the “Failed Checks” column (0 by default)</a:t>
            </a:r>
            <a:endParaRPr lang="en-US" sz="1400" dirty="0"/>
          </a:p>
          <a:p>
            <a:r>
              <a:rPr lang="en-US" sz="1400" b="1" dirty="0" smtClean="0"/>
              <a:t>SUCCESSFUL</a:t>
            </a:r>
            <a:r>
              <a:rPr lang="en-US" sz="1400" b="1" dirty="0"/>
              <a:t>=1|0 </a:t>
            </a:r>
            <a:r>
              <a:rPr lang="en-US" sz="1400" dirty="0"/>
              <a:t>to show the </a:t>
            </a:r>
            <a:r>
              <a:rPr lang="en-US" sz="1400" dirty="0" smtClean="0"/>
              <a:t>“Successful Checks” column (0 by default)</a:t>
            </a:r>
            <a:endParaRPr lang="en-US" sz="1400" dirty="0"/>
          </a:p>
          <a:p>
            <a:r>
              <a:rPr lang="en-US" sz="1400" b="1" dirty="0"/>
              <a:t>ADDEDREMOVED=1|0</a:t>
            </a:r>
            <a:r>
              <a:rPr lang="en-US" sz="1400" dirty="0"/>
              <a:t> to show the “Added” and “Removed” columns (0 by default)</a:t>
            </a:r>
          </a:p>
          <a:p>
            <a:r>
              <a:rPr lang="en-US" sz="1400" b="1" dirty="0" smtClean="0"/>
              <a:t>COMPLIANCE=1|0 </a:t>
            </a:r>
            <a:r>
              <a:rPr lang="en-US" sz="1400" dirty="0"/>
              <a:t>to show the </a:t>
            </a:r>
            <a:r>
              <a:rPr lang="en-US" sz="1400" dirty="0" smtClean="0"/>
              <a:t>“Compliance Ratio” column (0 by default</a:t>
            </a:r>
            <a:r>
              <a:rPr lang="en-US" sz="1400" dirty="0" smtClean="0"/>
              <a:t>)</a:t>
            </a:r>
          </a:p>
          <a:p>
            <a:r>
              <a:rPr lang="en-US" sz="1400" b="1" dirty="0" smtClean="0"/>
              <a:t>COUNT=-1 </a:t>
            </a:r>
            <a:r>
              <a:rPr lang="en-US" sz="1400" dirty="0" smtClean="0"/>
              <a:t>to have all results, else number of rows</a:t>
            </a:r>
            <a:endParaRPr lang="en-US" sz="14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64</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22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15955</TotalTime>
  <Words>4672</Words>
  <Application>Microsoft Office PowerPoint</Application>
  <PresentationFormat>On-screen Show (4:3)</PresentationFormat>
  <Paragraphs>1821</Paragraphs>
  <Slides>64</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64</vt:i4>
      </vt:variant>
    </vt:vector>
  </HeadingPairs>
  <TitlesOfParts>
    <vt:vector size="81"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757</cp:revision>
  <dcterms:created xsi:type="dcterms:W3CDTF">2013-01-22T15:43:13Z</dcterms:created>
  <dcterms:modified xsi:type="dcterms:W3CDTF">2016-11-07T15:11:03Z</dcterms:modified>
</cp:coreProperties>
</file>