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37" r:id="rId3"/>
    <p:sldId id="373" r:id="rId4"/>
    <p:sldId id="378" r:id="rId5"/>
    <p:sldId id="379" r:id="rId6"/>
    <p:sldId id="380" r:id="rId7"/>
    <p:sldId id="381" r:id="rId8"/>
    <p:sldId id="382" r:id="rId9"/>
    <p:sldId id="3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noProof="0" dirty="0">
                <a:effectLst/>
              </a:rPr>
              <a:t>HEALTH FACTORS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2.2999999999999998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0-4A09-A845-12644A244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2.2999999999999998</c:v>
                </c:pt>
                <c:pt idx="2">
                  <c:v>1.8</c:v>
                </c:pt>
                <c:pt idx="3">
                  <c:v>2.8</c:v>
                </c:pt>
                <c:pt idx="4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80-4A09-A845-12644A244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957968"/>
        <c:axId val="582959936"/>
      </c:barChart>
      <c:catAx>
        <c:axId val="5829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9936"/>
        <c:crosses val="autoZero"/>
        <c:auto val="1"/>
        <c:lblAlgn val="ctr"/>
        <c:lblOffset val="100"/>
        <c:noMultiLvlLbl val="0"/>
      </c:catAx>
      <c:valAx>
        <c:axId val="582959936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79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HEALTH FACTORS BY MODULE FOR CURRENT SNAPSHOT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C-4B38-BCC1-741B9E5FE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C-4B38-BCC1-741B9E5FE7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C-4B38-BCC1-741B9E5F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299216"/>
        <c:axId val="461299544"/>
      </c:barChart>
      <c:catAx>
        <c:axId val="46129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000" b="1" dirty="0">
                <a:effectLst/>
              </a:rPr>
              <a:t>ROBUSTNESS</a:t>
            </a:r>
            <a:r>
              <a:rPr lang="fr-FR" sz="1000" b="1" baseline="0" dirty="0">
                <a:effectLst/>
              </a:rPr>
              <a:t> - </a:t>
            </a:r>
            <a:r>
              <a:rPr lang="fr-FR" sz="1000" b="1" dirty="0">
                <a:effectLst/>
              </a:rPr>
              <a:t>CRITICAL VIOLATIONS OVERVIEW BY</a:t>
            </a:r>
            <a:r>
              <a:rPr lang="fr-FR" sz="1000" b="1" baseline="0" dirty="0">
                <a:effectLst/>
              </a:rPr>
              <a:t> MODULE</a:t>
            </a:r>
            <a:endParaRPr lang="en-US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2-4F3C-99BE-F7E77DEDD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2-4F3C-99BE-F7E77DEDD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2-4F3C-99BE-F7E77DEDD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100" b="1" dirty="0">
                <a:effectLst/>
              </a:rPr>
              <a:t>ADDED AND REMOVED CRITICAL VIOLATIONS BY HEALTH FACTOR</a:t>
            </a:r>
            <a:endParaRPr lang="en-US" sz="11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D-4A98-B53C-1BDE80F78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D-4A98-B53C-1BDE80F7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RISK FACTORS BENCHMARK FOR 2 LAST SNAPSHOTS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2.5</c:v>
                </c:pt>
                <c:pt idx="3">
                  <c:v>1.8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E-4B69-93DB-A4A28D4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8E8-BA92-C7C1C97B6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ARCHITECTURE FACTORS FOR 2 LAST SNAPSHOTS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1050873436410683"/>
          <c:y val="2.0737041254193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2.8</c:v>
                </c:pt>
                <c:pt idx="3">
                  <c:v>1.2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2-4F1D-9517-CD51F5D8D9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2-4F1D-9517-CD51F5D8D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Technology</a:t>
            </a:r>
            <a:r>
              <a:rPr lang="en-US" sz="1200" baseline="0" dirty="0"/>
              <a:t> distribution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39-4467-8ACB-DA39436587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39-4467-8ACB-DA3943658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639-4467-8ACB-DA39436587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639-4467-8ACB-DA39436587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639-4467-8ACB-DA39436587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639-4467-8ACB-DA394365870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639-4467-8ACB-DA394365870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639-4467-8ACB-DA394365870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639-4467-8ACB-DA394365870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639-4467-8ACB-DA394365870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639-4467-8ACB-DA3943658705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Techno 1</c:v>
                </c:pt>
                <c:pt idx="1">
                  <c:v>Techno 2</c:v>
                </c:pt>
                <c:pt idx="2">
                  <c:v>Techno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300000</c:v>
                </c:pt>
                <c:pt idx="1">
                  <c:v>300000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639-4467-8ACB-DA394365870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MODULES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04-41DB-A679-0EDFA31B34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04-41DB-A679-0EDFA31B34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04-41DB-A679-0EDFA31B34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04-41DB-A679-0EDFA31B34A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04-41DB-A679-0EDFA31B34A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04-41DB-A679-0EDFA31B34A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04-41DB-A679-0EDFA31B34A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04-41DB-A679-0EDFA31B34A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04-41DB-A679-0EDFA31B34A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A04-41DB-A679-0EDFA31B34A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A04-41DB-A679-0EDFA31B34A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A04-41DB-A679-0EDFA31B34A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A04-41DB-A679-0EDFA31B34A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A04-41DB-A679-0EDFA31B34A6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Sheet1!$A$2:$A$15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35000</c:v>
                </c:pt>
                <c:pt idx="1">
                  <c:v>35000</c:v>
                </c:pt>
                <c:pt idx="2">
                  <c:v>35000</c:v>
                </c:pt>
                <c:pt idx="3">
                  <c:v>35000</c:v>
                </c:pt>
                <c:pt idx="4">
                  <c:v>35000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A04-41DB-A679-0EDFA31B34A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Graph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48282" y="1333500"/>
            <a:ext cx="3157161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AXIS</a:t>
            </a:r>
          </a:p>
          <a:p>
            <a:pPr algn="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pPr algn="r"/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pPr algn="r"/>
            <a:endParaRPr lang="fr-FR" dirty="0">
              <a:solidFill>
                <a:schemeClr val="accent3"/>
              </a:solidFill>
            </a:endParaRPr>
          </a:p>
          <a:p>
            <a:pPr algn="r"/>
            <a:endParaRPr lang="fr-FR" dirty="0">
              <a:solidFill>
                <a:schemeClr val="accent3"/>
              </a:solidFill>
            </a:endParaRPr>
          </a:p>
          <a:p>
            <a:pPr algn="r"/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pPr algn="r"/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pPr algn="r"/>
            <a:r>
              <a:rPr lang="fr-FR" dirty="0">
                <a:solidFill>
                  <a:srgbClr val="00B0F0"/>
                </a:solidFill>
              </a:rPr>
              <a:t>VIOLATIONS *</a:t>
            </a:r>
          </a:p>
          <a:p>
            <a:pPr algn="r"/>
            <a:r>
              <a:rPr lang="fr-FR" dirty="0">
                <a:solidFill>
                  <a:schemeClr val="accent1"/>
                </a:solidFill>
              </a:rPr>
              <a:t>CRITICAL VIOLATIONS *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555448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618330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85669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569324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144088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71212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99285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807477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665819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620788" y="2203333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71212" y="2607980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01835" y="2607980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76893" y="2607980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047042" y="260798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73354" y="2607980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71212" y="3020811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74234" y="3507907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637116" y="3507907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79492" y="3912554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642374" y="3912554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81145" y="4309398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644027" y="4309398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468178" y="4309398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569324" y="4300758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607422" y="4735063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70304" y="4735063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494455" y="4735063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595601" y="4726423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6141" y="6257364"/>
            <a:ext cx="10703859" cy="3675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To get results on violations or critical violations on a specific metrics, add the axis “METRICS=M” where M is a metric id from quality model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6)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3488443" y="1333500"/>
            <a:ext cx="2790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Graph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977153"/>
            <a:ext cx="10939670" cy="315782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Graph component is built based on a table structure. The idea is to fill data into the table of the graph to populate it automatically. The table structure is the same as of the Generic table component:</a:t>
            </a:r>
          </a:p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0064"/>
              </p:ext>
            </p:extLst>
          </p:nvPr>
        </p:nvGraphicFramePr>
        <p:xfrm>
          <a:off x="1899920" y="4134981"/>
          <a:ext cx="8128000" cy="2274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</a:t>
            </a:r>
          </a:p>
        </p:txBody>
      </p:sp>
      <p:graphicFrame>
        <p:nvGraphicFramePr>
          <p:cNvPr id="6" name="Chart 5" descr="GRAPH;GENERIC_GRAPH;COL1=SNAPSHOTS,ROW1=METRICS,METRICS=HEALTH_FACTOR,SNAPSHOTS=CURRENT|PREVIOUS&#10;"/>
          <p:cNvGraphicFramePr/>
          <p:nvPr>
            <p:extLst>
              <p:ext uri="{D42A27DB-BD31-4B8C-83A1-F6EECF244321}">
                <p14:modId xmlns:p14="http://schemas.microsoft.com/office/powerpoint/2010/main" val="220951250"/>
              </p:ext>
            </p:extLst>
          </p:nvPr>
        </p:nvGraphicFramePr>
        <p:xfrm>
          <a:off x="2586184" y="1899981"/>
          <a:ext cx="7150219" cy="465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GRAPH;GENERIC_GRAPH;COL1=SNAPSHOTS,ROW1=METRICS,METRICS=HEALTH_FACTOR,SNAPSHOTS=CURRENT|PREVIOUS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754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– sample 2</a:t>
            </a:r>
          </a:p>
        </p:txBody>
      </p:sp>
      <p:graphicFrame>
        <p:nvGraphicFramePr>
          <p:cNvPr id="5" name="Chart 4" descr="GRAPH;GENERIC_GRAPH;COL1=METRICS,ROW1=MODULES,METRICS=HEALTH_FACTOR"/>
          <p:cNvGraphicFramePr/>
          <p:nvPr>
            <p:extLst>
              <p:ext uri="{D42A27DB-BD31-4B8C-83A1-F6EECF244321}">
                <p14:modId xmlns:p14="http://schemas.microsoft.com/office/powerpoint/2010/main" val="749429139"/>
              </p:ext>
            </p:extLst>
          </p:nvPr>
        </p:nvGraphicFramePr>
        <p:xfrm>
          <a:off x="2534026" y="1918611"/>
          <a:ext cx="6630997" cy="45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GRAPH;GENERIC_GRAPH;COL1=METRICS,ROW1=MODULES,METRICS=HEALTH_FACTOR</a:t>
            </a:r>
          </a:p>
        </p:txBody>
      </p:sp>
    </p:spTree>
    <p:extLst>
      <p:ext uri="{BB962C8B-B14F-4D97-AF65-F5344CB8AC3E}">
        <p14:creationId xmlns:p14="http://schemas.microsoft.com/office/powerpoint/2010/main" val="2258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980148"/>
            <a:ext cx="10939670" cy="901204"/>
          </a:xfrm>
        </p:spPr>
        <p:txBody>
          <a:bodyPr>
            <a:normAutofit/>
          </a:bodyPr>
          <a:lstStyle/>
          <a:p>
            <a:r>
              <a:rPr lang="en-US" sz="1200" dirty="0"/>
              <a:t>GRAPH;GENERIC_GRAPH;COL1=CRITICAL_VIOLATIONS,ROW1=MODULES,MODULES=ALL,CRITICAL_VIOLATIONS=ALL,METRICS=60013</a:t>
            </a:r>
          </a:p>
          <a:p>
            <a:r>
              <a:rPr lang="en-US" sz="1200" dirty="0"/>
              <a:t>In case of Critical violation or violations, a parameter can be added to define a unique metric id.</a:t>
            </a:r>
          </a:p>
        </p:txBody>
      </p:sp>
      <p:graphicFrame>
        <p:nvGraphicFramePr>
          <p:cNvPr id="6" name="Chart 5" descr="GRAPH;GENERIC_GRAPH;COL1=CRITICAL_VIOLATIONS,ROW1=MODULES,MODULES=ALL,CRITICAL_VIOLATIONS=ALL,METRICS=60013;"/>
          <p:cNvGraphicFramePr/>
          <p:nvPr>
            <p:extLst>
              <p:ext uri="{D42A27DB-BD31-4B8C-83A1-F6EECF244321}">
                <p14:modId xmlns:p14="http://schemas.microsoft.com/office/powerpoint/2010/main" val="611062237"/>
              </p:ext>
            </p:extLst>
          </p:nvPr>
        </p:nvGraphicFramePr>
        <p:xfrm>
          <a:off x="3030070" y="2207640"/>
          <a:ext cx="5486399" cy="308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– sample 2</a:t>
            </a:r>
          </a:p>
        </p:txBody>
      </p:sp>
      <p:graphicFrame>
        <p:nvGraphicFramePr>
          <p:cNvPr id="4" name="Chart 3" descr="GRAPH;GENERIC_GRAPH;COL1=CRITICAL_VIOLATIONS,ROW1=METRICS,METRICS=HEALTH_FACTOR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2326200689"/>
              </p:ext>
            </p:extLst>
          </p:nvPr>
        </p:nvGraphicFramePr>
        <p:xfrm>
          <a:off x="2208202" y="2196663"/>
          <a:ext cx="7314169" cy="375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GRAPH;GENERIC_GRAPH;COL1=CRITICAL_VIOLATIONS,ROW1=METRICS,METRICS=HEALTH_FACTOR,CRITICAL_VIOLATIONS=ADDED|REMOVED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3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graphicFrame>
        <p:nvGraphicFramePr>
          <p:cNvPr id="6" name="Chart 5" descr="GRAPH;GENERIC_GRAPH;COL1=SNAPSHOTS,ROW1=METRICS,METRICS=60013|60014|60016,SNAPSHOTS=CURRENT|PREVIOUS"/>
          <p:cNvGraphicFramePr/>
          <p:nvPr>
            <p:extLst>
              <p:ext uri="{D42A27DB-BD31-4B8C-83A1-F6EECF244321}">
                <p14:modId xmlns:p14="http://schemas.microsoft.com/office/powerpoint/2010/main" val="2128251537"/>
              </p:ext>
            </p:extLst>
          </p:nvPr>
        </p:nvGraphicFramePr>
        <p:xfrm>
          <a:off x="844640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GRAPH;GENERIC_GRAPH;COL1=SNAPSHOTS,ROW1=METRICS,METRICS=60013|60014|60016,SNAPSHOTS=CURRENT|PREVIOUS</a:t>
            </a:r>
          </a:p>
        </p:txBody>
      </p:sp>
      <p:graphicFrame>
        <p:nvGraphicFramePr>
          <p:cNvPr id="5" name="Chart 4" descr="GRAPH;GENERIC_GRAPH;COL1=SNAPSHOTS,ROW1=METRICS,METRICS=66033|66031|66032,SNAPSHOTS=CURRENT|PREVIOUS"/>
          <p:cNvGraphicFramePr/>
          <p:nvPr>
            <p:extLst>
              <p:ext uri="{D42A27DB-BD31-4B8C-83A1-F6EECF244321}">
                <p14:modId xmlns:p14="http://schemas.microsoft.com/office/powerpoint/2010/main" val="3826702414"/>
              </p:ext>
            </p:extLst>
          </p:nvPr>
        </p:nvGraphicFramePr>
        <p:xfrm>
          <a:off x="6112565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081253"/>
            <a:ext cx="10939670" cy="4351338"/>
          </a:xfrm>
        </p:spPr>
        <p:txBody>
          <a:bodyPr/>
          <a:lstStyle/>
          <a:p>
            <a:r>
              <a:rPr lang="en-US" sz="1200" dirty="0"/>
              <a:t>GRAPH;GENERIC_GRAPH;ROW1=TECHNOLOGIES,COL1=METRICS,TECHNOLOGIES=ALL,METRICS=10151</a:t>
            </a:r>
          </a:p>
          <a:p>
            <a:r>
              <a:rPr lang="en-US" sz="1200" dirty="0"/>
              <a:t>GRAPH;GENERIC_GRAPH;ROW1=MODULES,COL1=METRICS,MODULES=ALL,METRICS=10151</a:t>
            </a:r>
          </a:p>
          <a:p>
            <a:endParaRPr lang="en-US" dirty="0"/>
          </a:p>
        </p:txBody>
      </p:sp>
      <p:graphicFrame>
        <p:nvGraphicFramePr>
          <p:cNvPr id="4" name="Chart 3" descr="GRAPH;GENERIC_GRAPH;ROW1=TECHNOLOGIES,COL1=METRICS,TECHNOLOGIES=ALL,METRICS=10151"/>
          <p:cNvGraphicFramePr/>
          <p:nvPr>
            <p:extLst>
              <p:ext uri="{D42A27DB-BD31-4B8C-83A1-F6EECF244321}">
                <p14:modId xmlns:p14="http://schemas.microsoft.com/office/powerpoint/2010/main" val="3288610499"/>
              </p:ext>
            </p:extLst>
          </p:nvPr>
        </p:nvGraphicFramePr>
        <p:xfrm>
          <a:off x="642730" y="2089269"/>
          <a:ext cx="5337656" cy="382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GRAPH;GENERIC_GRAPH;ROW1=MODULES,COL1=METRICS,MODULES=ALL,METRICS=10151"/>
          <p:cNvGraphicFramePr/>
          <p:nvPr>
            <p:extLst>
              <p:ext uri="{D42A27DB-BD31-4B8C-83A1-F6EECF244321}">
                <p14:modId xmlns:p14="http://schemas.microsoft.com/office/powerpoint/2010/main" val="2724615435"/>
              </p:ext>
            </p:extLst>
          </p:nvPr>
        </p:nvGraphicFramePr>
        <p:xfrm>
          <a:off x="5900529" y="2089269"/>
          <a:ext cx="5524215" cy="3691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6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513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Office Theme</vt:lpstr>
      <vt:lpstr>PowerPoint Presentation</vt:lpstr>
      <vt:lpstr>Rules – Data to populate</vt:lpstr>
      <vt:lpstr>Rules – Graph Structure</vt:lpstr>
      <vt:lpstr>Clustered column graph</vt:lpstr>
      <vt:lpstr>Clustered column graph – sample 2</vt:lpstr>
      <vt:lpstr>Stacked Bar</vt:lpstr>
      <vt:lpstr>Stacked Bar – sample 2</vt:lpstr>
      <vt:lpstr>Radar chart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220</cp:revision>
  <dcterms:created xsi:type="dcterms:W3CDTF">2016-10-16T15:51:34Z</dcterms:created>
  <dcterms:modified xsi:type="dcterms:W3CDTF">2017-03-30T08:07:25Z</dcterms:modified>
</cp:coreProperties>
</file>