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32"/>
  </p:notesMasterIdLst>
  <p:sldIdLst>
    <p:sldId id="262" r:id="rId7"/>
    <p:sldId id="263" r:id="rId8"/>
    <p:sldId id="264" r:id="rId9"/>
    <p:sldId id="265" r:id="rId10"/>
    <p:sldId id="266" r:id="rId11"/>
    <p:sldId id="267" r:id="rId12"/>
    <p:sldId id="268" r:id="rId13"/>
    <p:sldId id="270" r:id="rId14"/>
    <p:sldId id="271" r:id="rId15"/>
    <p:sldId id="321" r:id="rId16"/>
    <p:sldId id="324" r:id="rId17"/>
    <p:sldId id="334" r:id="rId18"/>
    <p:sldId id="295" r:id="rId19"/>
    <p:sldId id="276" r:id="rId20"/>
    <p:sldId id="279" r:id="rId21"/>
    <p:sldId id="331" r:id="rId22"/>
    <p:sldId id="297" r:id="rId23"/>
    <p:sldId id="336" r:id="rId24"/>
    <p:sldId id="294" r:id="rId25"/>
    <p:sldId id="280" r:id="rId26"/>
    <p:sldId id="332" r:id="rId27"/>
    <p:sldId id="303" r:id="rId28"/>
    <p:sldId id="335" r:id="rId29"/>
    <p:sldId id="333" r:id="rId30"/>
    <p:sldId id="318" r:id="rId3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2" d="100"/>
          <a:sy n="162" d="100"/>
        </p:scale>
        <p:origin x="188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487024024"/>
        <c:crosses val="autoZero"/>
        <c:crossBetween val="between"/>
      </c:val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2848888181621"/>
          <c:y val="5.3362798398744228E-2"/>
          <c:w val="0.66369318170176406"/>
          <c:h val="0.59729289338221658"/>
        </c:manualLayout>
      </c:layout>
      <c:barChart>
        <c:barDir val="col"/>
        <c:grouping val="clustered"/>
        <c:varyColors val="0"/>
        <c:ser>
          <c:idx val="0"/>
          <c:order val="0"/>
          <c:tx>
            <c:strRef>
              <c:f>Sheet1!$B$1</c:f>
              <c:strCache>
                <c:ptCount val="1"/>
                <c:pt idx="0">
                  <c:v>CV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663A-40C6-8F05-C5C7EFFC7C14}"/>
            </c:ext>
          </c:extLst>
        </c:ser>
        <c:ser>
          <c:idx val="1"/>
          <c:order val="1"/>
          <c:tx>
            <c:strRef>
              <c:f>Sheet1!$C$1</c:f>
              <c:strCache>
                <c:ptCount val="1"/>
                <c:pt idx="0">
                  <c:v>CV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663A-40C6-8F05-C5C7EFFC7C14}"/>
            </c:ext>
          </c:extLst>
        </c:ser>
        <c:dLbls>
          <c:showLegendKey val="0"/>
          <c:showVal val="0"/>
          <c:showCatName val="0"/>
          <c:showSerName val="0"/>
          <c:showPercent val="0"/>
          <c:showBubbleSize val="0"/>
        </c:dLbls>
        <c:gapWidth val="150"/>
        <c:overlap val="100"/>
        <c:axId val="487022848"/>
        <c:axId val="492357792"/>
      </c:barChart>
      <c:catAx>
        <c:axId val="487022848"/>
        <c:scaling>
          <c:orientation val="minMax"/>
        </c:scaling>
        <c:delete val="0"/>
        <c:axPos val="b"/>
        <c:numFmt formatCode="General" sourceLinked="1"/>
        <c:majorTickMark val="out"/>
        <c:minorTickMark val="none"/>
        <c:tickLblPos val="low"/>
        <c:spPr>
          <a:ln w="12700">
            <a:solidFill>
              <a:prstClr val="white">
                <a:lumMod val="50000"/>
              </a:prstClr>
            </a:solidFill>
          </a:ln>
        </c:spPr>
        <c:crossAx val="492357792"/>
        <c:crosses val="autoZero"/>
        <c:auto val="0"/>
        <c:lblAlgn val="ctr"/>
        <c:lblOffset val="100"/>
        <c:noMultiLvlLbl val="1"/>
      </c:catAx>
      <c:valAx>
        <c:axId val="49235779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2848"/>
        <c:crosses val="autoZero"/>
        <c:crossBetween val="between"/>
      </c:valAx>
    </c:plotArea>
    <c:legend>
      <c:legendPos val="r"/>
      <c:layout>
        <c:manualLayout>
          <c:xMode val="edge"/>
          <c:yMode val="edge"/>
          <c:x val="1.4841098731729497E-2"/>
          <c:y val="0.7583790072707971"/>
          <c:w val="0.94393364697721571"/>
          <c:h val="0.12328558475581564"/>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CV/LOC</c:v>
                </c:pt>
              </c:strCache>
            </c:strRef>
          </c:tx>
          <c:spPr>
            <a:ln>
              <a:noFill/>
            </a:ln>
            <a:effectLst/>
            <a:scene3d>
              <a:camera prst="orthographicFront">
                <a:rot lat="0" lon="0" rev="0"/>
              </a:camera>
              <a:lightRig rig="threePt" dir="t">
                <a:rot lat="0" lon="0" rev="1200000"/>
              </a:lightRig>
            </a:scene3d>
          </c:spPr>
          <c:invertIfNegative val="0"/>
          <c:dLbls>
            <c:dLbl>
              <c:idx val="0"/>
              <c:tx>
                <c:rich>
                  <a:bodyPr/>
                  <a:lstStyle/>
                  <a:p>
                    <a:fld id="{5A7AD98C-3B53-41A3-ABF6-6335616800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677-41CB-8957-5A549F9DC177}"/>
                </c:ext>
              </c:extLst>
            </c:dLbl>
            <c:dLbl>
              <c:idx val="1"/>
              <c:tx>
                <c:rich>
                  <a:bodyPr/>
                  <a:lstStyle/>
                  <a:p>
                    <a:fld id="{E7E60121-880A-4763-B8D8-A1968C72006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677-41CB-8957-5A549F9DC177}"/>
                </c:ext>
              </c:extLst>
            </c:dLbl>
            <c:dLbl>
              <c:idx val="2"/>
              <c:tx>
                <c:rich>
                  <a:bodyPr/>
                  <a:lstStyle/>
                  <a:p>
                    <a:fld id="{3A06D24B-0683-4B76-BD8D-7BA91F004382}"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677-41CB-8957-5A549F9DC177}"/>
                </c:ext>
              </c:extLst>
            </c:dLbl>
            <c:dLbl>
              <c:idx val="3"/>
              <c:tx>
                <c:rich>
                  <a:bodyPr/>
                  <a:lstStyle/>
                  <a:p>
                    <a:fld id="{FAE3B448-2881-4A65-8BE2-A23BEADA401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677-41CB-8957-5A549F9DC177}"/>
                </c:ext>
              </c:extLst>
            </c:dLbl>
            <c:dLbl>
              <c:idx val="4"/>
              <c:tx>
                <c:rich>
                  <a:bodyPr/>
                  <a:lstStyle/>
                  <a:p>
                    <a:fld id="{4180FFCD-2353-48F5-9F08-728021E7084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677-41CB-8957-5A549F9DC177}"/>
                </c:ext>
              </c:extLst>
            </c:dLbl>
            <c:dLbl>
              <c:idx val="5"/>
              <c:tx>
                <c:rich>
                  <a:bodyPr/>
                  <a:lstStyle/>
                  <a:p>
                    <a:fld id="{B300D55C-1338-493F-9A81-35934F4B715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677-41CB-8957-5A549F9DC177}"/>
                </c:ext>
              </c:extLst>
            </c:dLbl>
            <c:dLbl>
              <c:idx val="6"/>
              <c:tx>
                <c:rich>
                  <a:bodyPr/>
                  <a:lstStyle/>
                  <a:p>
                    <a:fld id="{30E7EA84-BB43-4D73-8A83-5C9277234347}"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677-41CB-8957-5A549F9DC177}"/>
                </c:ext>
              </c:extLst>
            </c:dLbl>
            <c:dLbl>
              <c:idx val="7"/>
              <c:tx>
                <c:rich>
                  <a:bodyPr/>
                  <a:lstStyle/>
                  <a:p>
                    <a:fld id="{D6E445B3-1457-42E1-9099-8877A8F79E8A}"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677-41CB-8957-5A549F9DC177}"/>
                </c:ext>
              </c:extLst>
            </c:dLbl>
            <c:dLbl>
              <c:idx val="8"/>
              <c:tx>
                <c:rich>
                  <a:bodyPr/>
                  <a:lstStyle/>
                  <a:p>
                    <a:fld id="{6F7F9534-D5F9-410E-8F3D-C3348E8710EF}"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677-41CB-8957-5A549F9DC177}"/>
                </c:ext>
              </c:extLst>
            </c:dLbl>
            <c:dLbl>
              <c:idx val="9"/>
              <c:tx>
                <c:rich>
                  <a:bodyPr/>
                  <a:lstStyle/>
                  <a:p>
                    <a:fld id="{D13FCB3F-D413-4EEF-B6E0-0BD655C74ECB}"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677-41CB-8957-5A549F9DC177}"/>
                </c:ext>
              </c:extLst>
            </c:dLbl>
            <c:dLbl>
              <c:idx val="10"/>
              <c:tx>
                <c:rich>
                  <a:bodyPr/>
                  <a:lstStyle/>
                  <a:p>
                    <a:fld id="{C964F65A-1972-4D1C-BDFE-52EA70D7701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D677-41CB-8957-5A549F9DC177}"/>
                </c:ext>
              </c:extLst>
            </c:dLbl>
            <c:dLbl>
              <c:idx val="11"/>
              <c:tx>
                <c:rich>
                  <a:bodyPr/>
                  <a:lstStyle/>
                  <a:p>
                    <a:fld id="{614090C2-C54D-42F4-B038-F13E77D4D8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677-41CB-8957-5A549F9DC177}"/>
                </c:ext>
              </c:extLst>
            </c:dLbl>
            <c:dLbl>
              <c:idx val="12"/>
              <c:tx>
                <c:rich>
                  <a:bodyPr/>
                  <a:lstStyle/>
                  <a:p>
                    <a:fld id="{D5F4D7DA-0B84-44BB-9E93-F5C34538469C}"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D677-41CB-8957-5A549F9DC177}"/>
                </c:ext>
              </c:extLst>
            </c:dLbl>
            <c:numFmt formatCode="General" sourceLinked="0"/>
            <c:spPr>
              <a:noFill/>
              <a:ln>
                <a:solidFill>
                  <a:prstClr val="black">
                    <a:lumMod val="65000"/>
                    <a:lumOff val="35000"/>
                  </a:prstClr>
                </a:solidFill>
              </a:ln>
              <a:effectLst/>
            </c:spPr>
            <c:txPr>
              <a:bodyPr wrap="square" lIns="38100" tIns="19050" rIns="38100" bIns="19050" anchor="ctr">
                <a:spAutoFit/>
              </a:bodyPr>
              <a:lstStyle/>
              <a:p>
                <a:pPr>
                  <a:defRPr b="0">
                    <a:solidFill>
                      <a:schemeClr val="tx1"/>
                    </a:solidFill>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DataLabelsRange val="1"/>
                <c15:showLeaderLines val="0"/>
              </c:ext>
            </c:extLst>
          </c:dLbls>
          <c:xVal>
            <c:numRef>
              <c:f>Sheet1!$A$2:$A$14</c:f>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f>Sheet1!$B$2:$B$14</c:f>
              <c:numCache>
                <c:formatCode>General</c:formatCode>
                <c:ptCount val="13"/>
                <c:pt idx="0">
                  <c:v>20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bubbleSize>
            <c:numRef>
              <c:f>Sheet1!$C$2:$C$14</c:f>
              <c:numCache>
                <c:formatCode>General</c:formatCode>
                <c:ptCount val="13"/>
                <c:pt idx="0">
                  <c:v>8</c:v>
                </c:pt>
                <c:pt idx="1">
                  <c:v>8</c:v>
                </c:pt>
                <c:pt idx="2">
                  <c:v>8</c:v>
                </c:pt>
                <c:pt idx="3">
                  <c:v>10</c:v>
                </c:pt>
                <c:pt idx="4">
                  <c:v>10</c:v>
                </c:pt>
                <c:pt idx="5">
                  <c:v>10.6</c:v>
                </c:pt>
                <c:pt idx="6">
                  <c:v>11.2</c:v>
                </c:pt>
                <c:pt idx="7">
                  <c:v>11.8</c:v>
                </c:pt>
                <c:pt idx="8">
                  <c:v>12.4</c:v>
                </c:pt>
                <c:pt idx="9">
                  <c:v>13</c:v>
                </c:pt>
                <c:pt idx="10">
                  <c:v>13.6</c:v>
                </c:pt>
                <c:pt idx="11">
                  <c:v>14.2</c:v>
                </c:pt>
                <c:pt idx="12">
                  <c:v>14.8</c:v>
                </c:pt>
              </c:numCache>
            </c:numRef>
          </c:bubbleSize>
          <c:bubble3D val="0"/>
          <c:extLst>
            <c:ext xmlns:c15="http://schemas.microsoft.com/office/drawing/2012/chart" uri="{02D57815-91ED-43cb-92C2-25804820EDAC}">
              <c15:datalabelsRange>
                <c15:f>Sheet1!$D$2:$D$14</c15:f>
                <c15:dlblRangeCache>
                  <c:ptCount val="13"/>
                  <c:pt idx="0">
                    <c:v>A</c:v>
                  </c:pt>
                  <c:pt idx="1">
                    <c:v>B</c:v>
                  </c:pt>
                  <c:pt idx="2">
                    <c:v>C</c:v>
                  </c:pt>
                  <c:pt idx="3">
                    <c:v>D</c:v>
                  </c:pt>
                  <c:pt idx="4">
                    <c:v>E</c:v>
                  </c:pt>
                  <c:pt idx="5">
                    <c:v>F</c:v>
                  </c:pt>
                  <c:pt idx="6">
                    <c:v>G</c:v>
                  </c:pt>
                  <c:pt idx="7">
                    <c:v>H</c:v>
                  </c:pt>
                  <c:pt idx="8">
                    <c:v>I</c:v>
                  </c:pt>
                  <c:pt idx="9">
                    <c:v>J</c:v>
                  </c:pt>
                  <c:pt idx="10">
                    <c:v>K</c:v>
                  </c:pt>
                  <c:pt idx="11">
                    <c:v>L</c:v>
                  </c:pt>
                  <c:pt idx="12">
                    <c:v>M</c:v>
                  </c:pt>
                </c15:dlblRangeCache>
              </c15:datalabelsRange>
            </c:ext>
            <c:ext xmlns:c16="http://schemas.microsoft.com/office/drawing/2014/chart" uri="{C3380CC4-5D6E-409C-BE32-E72D297353CC}">
              <c16:uniqueId val="{0000000D-D677-41CB-8957-5A549F9DC177}"/>
            </c:ext>
          </c:extLst>
        </c:ser>
        <c:dLbls>
          <c:showLegendKey val="0"/>
          <c:showVal val="0"/>
          <c:showCatName val="0"/>
          <c:showSerName val="0"/>
          <c:showPercent val="0"/>
          <c:showBubbleSize val="0"/>
        </c:dLbls>
        <c:bubbleScale val="100"/>
        <c:showNegBubbles val="0"/>
        <c:sizeRepresents val="w"/>
        <c:axId val="492355048"/>
        <c:axId val="492355832"/>
        <c:extLst>
          <c:ext xmlns:c15="http://schemas.microsoft.com/office/drawing/2012/chart" uri="{02D57815-91ED-43cb-92C2-25804820EDAC}">
            <c15:filteredBubbleSeries>
              <c15:ser>
                <c:idx val="1"/>
                <c:order val="1"/>
                <c:tx>
                  <c:strRef>
                    <c:extLst>
                      <c:ext uri="{02D57815-91ED-43cb-92C2-25804820EDAC}">
                        <c15:formulaRef>
                          <c15:sqref>Sheet1!$D$1</c15:sqref>
                        </c15:formulaRef>
                      </c:ext>
                    </c:extLst>
                    <c:strCache>
                      <c:ptCount val="1"/>
                      <c:pt idx="0">
                        <c:v>Application</c:v>
                      </c:pt>
                    </c:strCache>
                  </c:strRef>
                </c:tx>
                <c:spPr>
                  <a:ln w="25400">
                    <a:noFill/>
                  </a:ln>
                </c:spPr>
                <c:invertIfNegative val="0"/>
                <c:xVal>
                  <c:numRef>
                    <c:extLst>
                      <c:ext uri="{02D57815-91ED-43cb-92C2-25804820EDAC}">
                        <c15:formulaRef>
                          <c15:sqref>Sheet1!$A$2:$A$14</c15:sqref>
                        </c15:formulaRef>
                      </c:ext>
                    </c:extLst>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extLst>
                      <c:ext uri="{02D57815-91ED-43cb-92C2-25804820EDAC}">
                        <c15:formulaRef>
                          <c15:sqref>Sheet1!$D$2:$D$14</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bubbleSize>
                  <c:numLit>
                    <c:formatCode>General</c:formatCode>
                    <c:ptCount val="13"/>
                    <c:pt idx="0">
                      <c:v>1</c:v>
                    </c:pt>
                    <c:pt idx="1">
                      <c:v>1</c:v>
                    </c:pt>
                    <c:pt idx="2">
                      <c:v>1</c:v>
                    </c:pt>
                    <c:pt idx="3">
                      <c:v>1</c:v>
                    </c:pt>
                    <c:pt idx="4">
                      <c:v>1</c:v>
                    </c:pt>
                    <c:pt idx="5">
                      <c:v>1</c:v>
                    </c:pt>
                    <c:pt idx="6">
                      <c:v>1</c:v>
                    </c:pt>
                    <c:pt idx="7">
                      <c:v>1</c:v>
                    </c:pt>
                    <c:pt idx="8">
                      <c:v>1</c:v>
                    </c:pt>
                    <c:pt idx="9">
                      <c:v>1</c:v>
                    </c:pt>
                    <c:pt idx="10">
                      <c:v>1</c:v>
                    </c:pt>
                    <c:pt idx="11">
                      <c:v>1</c:v>
                    </c:pt>
                    <c:pt idx="12">
                      <c:v>1</c:v>
                    </c:pt>
                  </c:numLit>
                </c:bubbleSize>
                <c:bubble3D val="1"/>
                <c:extLst>
                  <c:ext xmlns:c16="http://schemas.microsoft.com/office/drawing/2014/chart" uri="{C3380CC4-5D6E-409C-BE32-E72D297353CC}">
                    <c16:uniqueId val="{0000000E-D677-41CB-8957-5A549F9DC177}"/>
                  </c:ext>
                </c:extLst>
              </c15:ser>
            </c15:filteredBubbleSeries>
          </c:ext>
        </c:extLst>
      </c:bubbleChart>
      <c:valAx>
        <c:axId val="492355048"/>
        <c:scaling>
          <c:orientation val="minMax"/>
          <c:max val="4"/>
          <c:min val="1"/>
        </c:scaling>
        <c:delete val="0"/>
        <c:axPos val="b"/>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TQI</a:t>
                </a:r>
              </a:p>
            </c:rich>
          </c:tx>
          <c:overlay val="0"/>
        </c:title>
        <c:numFmt formatCode="0.00"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832"/>
        <c:crosses val="autoZero"/>
        <c:crossBetween val="midCat"/>
        <c:minorUnit val="0.25"/>
      </c:valAx>
      <c:valAx>
        <c:axId val="492355832"/>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CV/LoC</a:t>
                </a:r>
              </a:p>
            </c:rich>
          </c:tx>
          <c:overlay val="0"/>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04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61355426706076"/>
          <c:y val="7.189568384014558E-2"/>
        </c:manualLayout>
      </c:layout>
      <c:overlay val="0"/>
    </c:title>
    <c:autoTitleDeleted val="0"/>
    <c:plotArea>
      <c:layout>
        <c:manualLayout>
          <c:layoutTarget val="inner"/>
          <c:xMode val="edge"/>
          <c:yMode val="edge"/>
          <c:x val="0.15304370393752798"/>
          <c:y val="0.23455799593740495"/>
          <c:w val="0.6433020470685219"/>
          <c:h val="0.59729289338221658"/>
        </c:manualLayout>
      </c:layout>
      <c:barChart>
        <c:barDir val="col"/>
        <c:grouping val="clustered"/>
        <c:varyColors val="0"/>
        <c:ser>
          <c:idx val="1"/>
          <c:order val="0"/>
          <c:tx>
            <c:strRef>
              <c:f>Sheet1!$B$1</c:f>
              <c:strCache>
                <c:ptCount val="1"/>
                <c:pt idx="0">
                  <c:v>My Metric</c:v>
                </c:pt>
              </c:strCache>
            </c:strRef>
          </c:tx>
          <c:spPr>
            <a:solidFill>
              <a:schemeClr val="accent5">
                <a:lumMod val="50000"/>
                <a:lumOff val="50000"/>
              </a:schemeClr>
            </a:solidFill>
            <a:ln w="12700">
              <a:noFill/>
            </a:ln>
          </c:spPr>
          <c:invertIfNegative val="0"/>
          <c:cat>
            <c:strRef>
              <c:f>Sheet1!$A$2:$A$5</c:f>
              <c:strCache>
                <c:ptCount val="4"/>
                <c:pt idx="0">
                  <c:v>Appli1</c:v>
                </c:pt>
                <c:pt idx="1">
                  <c:v>Appli2</c:v>
                </c:pt>
                <c:pt idx="2">
                  <c:v>Appli3</c:v>
                </c:pt>
                <c:pt idx="3">
                  <c:v>Appli4</c:v>
                </c:pt>
              </c:strCache>
            </c:strRef>
          </c:cat>
          <c:val>
            <c:numRef>
              <c:f>Sheet1!$B$2:$B$5</c:f>
              <c:numCache>
                <c:formatCode>#,##0.00</c:formatCode>
                <c:ptCount val="4"/>
                <c:pt idx="0">
                  <c:v>2.5</c:v>
                </c:pt>
                <c:pt idx="1">
                  <c:v>3.2</c:v>
                </c:pt>
                <c:pt idx="2">
                  <c:v>2.2999999999999998</c:v>
                </c:pt>
                <c:pt idx="3">
                  <c:v>1.3</c:v>
                </c:pt>
              </c:numCache>
            </c:numRef>
          </c:val>
          <c:extLst>
            <c:ext xmlns:c16="http://schemas.microsoft.com/office/drawing/2014/chart" uri="{C3380CC4-5D6E-409C-BE32-E72D297353CC}">
              <c16:uniqueId val="{00000000-E2FD-4910-941E-6F94DE440256}"/>
            </c:ext>
          </c:extLst>
        </c:ser>
        <c:dLbls>
          <c:showLegendKey val="0"/>
          <c:showVal val="0"/>
          <c:showCatName val="0"/>
          <c:showSerName val="0"/>
          <c:showPercent val="0"/>
          <c:showBubbleSize val="0"/>
        </c:dLbls>
        <c:gapWidth val="150"/>
        <c:overlap val="100"/>
        <c:axId val="495542144"/>
        <c:axId val="495542928"/>
      </c:barChart>
      <c:catAx>
        <c:axId val="495542144"/>
        <c:scaling>
          <c:orientation val="minMax"/>
        </c:scaling>
        <c:delete val="0"/>
        <c:axPos val="b"/>
        <c:numFmt formatCode="General" sourceLinked="1"/>
        <c:majorTickMark val="out"/>
        <c:minorTickMark val="none"/>
        <c:tickLblPos val="low"/>
        <c:spPr>
          <a:ln w="12700">
            <a:solidFill>
              <a:prstClr val="white">
                <a:lumMod val="50000"/>
              </a:prstClr>
            </a:solidFill>
          </a:ln>
        </c:spPr>
        <c:crossAx val="495542928"/>
        <c:crosses val="autoZero"/>
        <c:auto val="0"/>
        <c:lblAlgn val="ctr"/>
        <c:lblOffset val="100"/>
        <c:noMultiLvlLbl val="1"/>
      </c:catAx>
      <c:valAx>
        <c:axId val="495542928"/>
        <c:scaling>
          <c:orientation val="minMax"/>
        </c:scaling>
        <c:delete val="0"/>
        <c:axPos val="l"/>
        <c:majorGridlines/>
        <c:numFmt formatCode="#,##0.00" sourceLinked="1"/>
        <c:majorTickMark val="cross"/>
        <c:minorTickMark val="none"/>
        <c:tickLblPos val="nextTo"/>
        <c:spPr>
          <a:ln>
            <a:solidFill>
              <a:prstClr val="white">
                <a:lumMod val="50000"/>
              </a:prstClr>
            </a:solidFill>
          </a:ln>
        </c:spPr>
        <c:crossAx val="49554214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09/04/2019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p:cNvPicPr>
              <a:picLocks noChangeAspect="1"/>
            </p:cNvPicPr>
            <p:nvPr userDrawn="1"/>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01572" y="457200"/>
              <a:ext cx="2799182"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09/04/2019</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Components library</a:t>
            </a:r>
          </a:p>
        </p:txBody>
      </p:sp>
      <p:sp>
        <p:nvSpPr>
          <p:cNvPr id="2" name="Title 1"/>
          <p:cNvSpPr>
            <a:spLocks noGrp="1"/>
          </p:cNvSpPr>
          <p:nvPr>
            <p:ph type="ctrTitle" sz="quarter"/>
          </p:nvPr>
        </p:nvSpPr>
        <p:spPr/>
        <p:txBody>
          <a:bodyPr/>
          <a:lstStyle/>
          <a:p>
            <a:r>
              <a:rPr lang="en-US" dirty="0"/>
              <a:t>Portfolio 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Templates – Text</a:t>
            </a:r>
          </a:p>
        </p:txBody>
      </p:sp>
      <p:sp>
        <p:nvSpPr>
          <p:cNvPr id="68" name="Rounded Rectangle 67"/>
          <p:cNvSpPr/>
          <p:nvPr/>
        </p:nvSpPr>
        <p:spPr>
          <a:xfrm>
            <a:off x="899592" y="2774942"/>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69" name="Rounded Rectangle 68"/>
          <p:cNvSpPr/>
          <p:nvPr/>
        </p:nvSpPr>
        <p:spPr>
          <a:xfrm>
            <a:off x="1829011" y="399907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0" name="Rounded Rectangle 69"/>
          <p:cNvSpPr/>
          <p:nvPr/>
        </p:nvSpPr>
        <p:spPr>
          <a:xfrm>
            <a:off x="899592" y="773108"/>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1" name="Rounded Rectangle 70"/>
          <p:cNvSpPr/>
          <p:nvPr/>
        </p:nvSpPr>
        <p:spPr>
          <a:xfrm>
            <a:off x="1789064" y="196932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2" name="TextBox 71"/>
          <p:cNvSpPr txBox="1"/>
          <p:nvPr/>
        </p:nvSpPr>
        <p:spPr>
          <a:xfrm>
            <a:off x="899592" y="2780928"/>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Tag</a:t>
            </a:r>
          </a:p>
        </p:txBody>
      </p:sp>
      <p:sp>
        <p:nvSpPr>
          <p:cNvPr id="73" name="TextBox 72"/>
          <p:cNvSpPr txBox="1"/>
          <p:nvPr/>
        </p:nvSpPr>
        <p:spPr>
          <a:xfrm>
            <a:off x="2555776" y="3203684"/>
            <a:ext cx="2770786" cy="369332"/>
          </a:xfrm>
          <a:prstGeom prst="rect">
            <a:avLst/>
          </a:prstGeom>
          <a:noFill/>
        </p:spPr>
        <p:txBody>
          <a:bodyPr wrap="square" rtlCol="0">
            <a:spAutoFit/>
          </a:bodyPr>
          <a:lstStyle/>
          <a:p>
            <a:r>
              <a:rPr lang="en-US" b="1" dirty="0">
                <a:solidFill>
                  <a:srgbClr val="5E5E5E"/>
                </a:solidFill>
              </a:rPr>
              <a:t>PF_TAG_NAME</a:t>
            </a:r>
          </a:p>
        </p:txBody>
      </p:sp>
      <p:sp>
        <p:nvSpPr>
          <p:cNvPr id="74" name="TextBox 73"/>
          <p:cNvSpPr txBox="1"/>
          <p:nvPr/>
        </p:nvSpPr>
        <p:spPr>
          <a:xfrm>
            <a:off x="1208983" y="3999078"/>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75" name="TextBox 74"/>
          <p:cNvSpPr txBox="1"/>
          <p:nvPr/>
        </p:nvSpPr>
        <p:spPr>
          <a:xfrm>
            <a:off x="1043608" y="3213152"/>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76" name="TextBox 75"/>
          <p:cNvSpPr txBox="1"/>
          <p:nvPr/>
        </p:nvSpPr>
        <p:spPr>
          <a:xfrm>
            <a:off x="2497416" y="3536940"/>
            <a:ext cx="5147050" cy="369332"/>
          </a:xfrm>
          <a:prstGeom prst="rect">
            <a:avLst/>
          </a:prstGeom>
          <a:noFill/>
        </p:spPr>
        <p:txBody>
          <a:bodyPr wrap="square" rtlCol="0">
            <a:spAutoFit/>
          </a:bodyPr>
          <a:lstStyle/>
          <a:p>
            <a:r>
              <a:rPr lang="en-US" i="1" dirty="0">
                <a:solidFill>
                  <a:schemeClr val="bg1">
                    <a:lumMod val="50000"/>
                  </a:schemeClr>
                </a:solidFill>
              </a:rPr>
              <a:t>If no tag selected « all »  value is displayed</a:t>
            </a:r>
          </a:p>
        </p:txBody>
      </p:sp>
      <p:sp>
        <p:nvSpPr>
          <p:cNvPr id="77" name="TextBox 76"/>
          <p:cNvSpPr txBox="1"/>
          <p:nvPr/>
        </p:nvSpPr>
        <p:spPr>
          <a:xfrm>
            <a:off x="1783433" y="3533122"/>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0" name="TextBox 99" descr="TEXT;PF_TAG_NAME" title="TEXT;PF_TAG_NAME"/>
          <p:cNvSpPr txBox="1"/>
          <p:nvPr/>
        </p:nvSpPr>
        <p:spPr>
          <a:xfrm>
            <a:off x="1852937" y="3986304"/>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TagName</a:t>
            </a:r>
            <a:endParaRPr lang="en-US" sz="1800" dirty="0"/>
          </a:p>
        </p:txBody>
      </p:sp>
      <p:sp>
        <p:nvSpPr>
          <p:cNvPr id="105" name="TextBox 104"/>
          <p:cNvSpPr txBox="1"/>
          <p:nvPr/>
        </p:nvSpPr>
        <p:spPr>
          <a:xfrm>
            <a:off x="961216" y="807902"/>
            <a:ext cx="1184940" cy="369332"/>
          </a:xfrm>
          <a:prstGeom prst="rect">
            <a:avLst/>
          </a:prstGeom>
          <a:noFill/>
        </p:spPr>
        <p:txBody>
          <a:bodyPr wrap="none" rtlCol="0">
            <a:spAutoFit/>
          </a:bodyPr>
          <a:lstStyle/>
          <a:p>
            <a:r>
              <a:rPr lang="en-US" b="1" dirty="0">
                <a:solidFill>
                  <a:schemeClr val="tx1">
                    <a:lumMod val="75000"/>
                    <a:lumOff val="25000"/>
                  </a:schemeClr>
                </a:solidFill>
              </a:rPr>
              <a:t>Category</a:t>
            </a:r>
          </a:p>
        </p:txBody>
      </p:sp>
      <p:sp>
        <p:nvSpPr>
          <p:cNvPr id="106" name="TextBox 105" descr="TEXT;PF_CATEGORY_NAME" title="TEXT;PF_CATEGORY_NAME"/>
          <p:cNvSpPr txBox="1"/>
          <p:nvPr/>
        </p:nvSpPr>
        <p:spPr>
          <a:xfrm>
            <a:off x="1886720" y="1972166"/>
            <a:ext cx="1782299" cy="369332"/>
          </a:xfrm>
          <a:prstGeom prst="rect">
            <a:avLst/>
          </a:prstGeom>
          <a:noFill/>
        </p:spPr>
        <p:txBody>
          <a:bodyPr wrap="square" rtlCol="0">
            <a:normAutofit fontScale="92500"/>
          </a:bodyPr>
          <a:lstStyle>
            <a:defPPr>
              <a:defRPr lang="fr-FR"/>
            </a:defPPr>
            <a:lvl1pPr>
              <a:defRPr b="1">
                <a:solidFill>
                  <a:schemeClr val="bg1">
                    <a:lumMod val="50000"/>
                  </a:schemeClr>
                </a:solidFill>
              </a:defRPr>
            </a:lvl1pPr>
          </a:lstStyle>
          <a:p>
            <a:r>
              <a:rPr lang="en-US" dirty="0" err="1"/>
              <a:t>CategoryName</a:t>
            </a:r>
            <a:endParaRPr lang="en-US" dirty="0"/>
          </a:p>
        </p:txBody>
      </p:sp>
      <p:sp>
        <p:nvSpPr>
          <p:cNvPr id="107" name="TextBox 106"/>
          <p:cNvSpPr txBox="1"/>
          <p:nvPr/>
        </p:nvSpPr>
        <p:spPr>
          <a:xfrm>
            <a:off x="1022867" y="1185143"/>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108" name="TextBox 107"/>
          <p:cNvSpPr txBox="1"/>
          <p:nvPr/>
        </p:nvSpPr>
        <p:spPr>
          <a:xfrm>
            <a:off x="1779484" y="1505113"/>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9" name="TextBox 108"/>
          <p:cNvSpPr txBox="1"/>
          <p:nvPr/>
        </p:nvSpPr>
        <p:spPr>
          <a:xfrm>
            <a:off x="1238649" y="196932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110" name="TextBox 109"/>
          <p:cNvSpPr txBox="1"/>
          <p:nvPr/>
        </p:nvSpPr>
        <p:spPr>
          <a:xfrm>
            <a:off x="2482410" y="1176719"/>
            <a:ext cx="2770786" cy="369332"/>
          </a:xfrm>
          <a:prstGeom prst="rect">
            <a:avLst/>
          </a:prstGeom>
          <a:noFill/>
        </p:spPr>
        <p:txBody>
          <a:bodyPr wrap="square" rtlCol="0">
            <a:spAutoFit/>
          </a:bodyPr>
          <a:lstStyle/>
          <a:p>
            <a:r>
              <a:rPr lang="en-US" b="1" dirty="0">
                <a:solidFill>
                  <a:srgbClr val="5E5E5E"/>
                </a:solidFill>
              </a:rPr>
              <a:t>PF_CATEGORY_NAME</a:t>
            </a:r>
          </a:p>
        </p:txBody>
      </p:sp>
      <p:sp>
        <p:nvSpPr>
          <p:cNvPr id="111" name="TextBox 110"/>
          <p:cNvSpPr txBox="1"/>
          <p:nvPr/>
        </p:nvSpPr>
        <p:spPr>
          <a:xfrm>
            <a:off x="2497814" y="1522402"/>
            <a:ext cx="5088641" cy="369332"/>
          </a:xfrm>
          <a:prstGeom prst="rect">
            <a:avLst/>
          </a:prstGeom>
          <a:noFill/>
        </p:spPr>
        <p:txBody>
          <a:bodyPr wrap="square" rtlCol="0">
            <a:spAutoFit/>
          </a:bodyPr>
          <a:lstStyle/>
          <a:p>
            <a:r>
              <a:rPr lang="en-US" i="1" dirty="0">
                <a:solidFill>
                  <a:schemeClr val="bg1">
                    <a:lumMod val="50000"/>
                  </a:schemeClr>
                </a:solidFill>
              </a:rPr>
              <a:t>If no category selected, « all » value is displayed</a:t>
            </a:r>
          </a:p>
        </p:txBody>
      </p:sp>
      <p:sp>
        <p:nvSpPr>
          <p:cNvPr id="57" name="Rounded Rectangle 56"/>
          <p:cNvSpPr/>
          <p:nvPr/>
        </p:nvSpPr>
        <p:spPr>
          <a:xfrm>
            <a:off x="956282" y="4677665"/>
            <a:ext cx="721611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8" name="Rounded Rectangle 57"/>
          <p:cNvSpPr/>
          <p:nvPr/>
        </p:nvSpPr>
        <p:spPr>
          <a:xfrm>
            <a:off x="1829011" y="590180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9" name="TextBox 58"/>
          <p:cNvSpPr txBox="1"/>
          <p:nvPr/>
        </p:nvSpPr>
        <p:spPr>
          <a:xfrm>
            <a:off x="899592" y="4653136"/>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Number of apps</a:t>
            </a:r>
          </a:p>
        </p:txBody>
      </p:sp>
      <p:sp>
        <p:nvSpPr>
          <p:cNvPr id="60" name="TextBox 59"/>
          <p:cNvSpPr txBox="1"/>
          <p:nvPr/>
        </p:nvSpPr>
        <p:spPr>
          <a:xfrm>
            <a:off x="2737318" y="5078749"/>
            <a:ext cx="3706890" cy="369332"/>
          </a:xfrm>
          <a:prstGeom prst="rect">
            <a:avLst/>
          </a:prstGeom>
          <a:noFill/>
        </p:spPr>
        <p:txBody>
          <a:bodyPr wrap="square" rtlCol="0">
            <a:spAutoFit/>
          </a:bodyPr>
          <a:lstStyle/>
          <a:p>
            <a:r>
              <a:rPr lang="en-US" b="1" dirty="0">
                <a:solidFill>
                  <a:srgbClr val="5E5E5E"/>
                </a:solidFill>
              </a:rPr>
              <a:t>TEXT;PF_#APPLICATIONS</a:t>
            </a:r>
          </a:p>
        </p:txBody>
      </p:sp>
      <p:sp>
        <p:nvSpPr>
          <p:cNvPr id="61" name="TextBox 60"/>
          <p:cNvSpPr txBox="1"/>
          <p:nvPr/>
        </p:nvSpPr>
        <p:spPr>
          <a:xfrm>
            <a:off x="1278596" y="590180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62" name="TextBox 61"/>
          <p:cNvSpPr txBox="1"/>
          <p:nvPr/>
        </p:nvSpPr>
        <p:spPr>
          <a:xfrm>
            <a:off x="1181005" y="5115875"/>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63" name="TextBox 62"/>
          <p:cNvSpPr txBox="1"/>
          <p:nvPr/>
        </p:nvSpPr>
        <p:spPr>
          <a:xfrm>
            <a:off x="2737318" y="5453311"/>
            <a:ext cx="2770786" cy="369332"/>
          </a:xfrm>
          <a:prstGeom prst="rect">
            <a:avLst/>
          </a:prstGeom>
          <a:noFill/>
        </p:spPr>
        <p:txBody>
          <a:bodyPr wrap="square" rtlCol="0">
            <a:spAutoFit/>
          </a:bodyPr>
          <a:lstStyle/>
          <a:p>
            <a:r>
              <a:rPr lang="en-US" i="1" dirty="0">
                <a:solidFill>
                  <a:schemeClr val="bg1">
                    <a:lumMod val="50000"/>
                  </a:schemeClr>
                </a:solidFill>
              </a:rPr>
              <a:t>none</a:t>
            </a:r>
          </a:p>
        </p:txBody>
      </p:sp>
      <p:sp>
        <p:nvSpPr>
          <p:cNvPr id="64" name="TextBox 63"/>
          <p:cNvSpPr txBox="1"/>
          <p:nvPr/>
        </p:nvSpPr>
        <p:spPr>
          <a:xfrm>
            <a:off x="1629845" y="5435845"/>
            <a:ext cx="1107996" cy="369332"/>
          </a:xfrm>
          <a:prstGeom prst="rect">
            <a:avLst/>
          </a:prstGeom>
          <a:noFill/>
        </p:spPr>
        <p:txBody>
          <a:bodyPr wrap="none" rtlCol="0">
            <a:spAutoFit/>
          </a:bodyPr>
          <a:lstStyle/>
          <a:p>
            <a:pPr algn="r"/>
            <a:r>
              <a:rPr lang="en-US" dirty="0">
                <a:solidFill>
                  <a:schemeClr val="bg1">
                    <a:lumMod val="50000"/>
                  </a:schemeClr>
                </a:solidFill>
              </a:rPr>
              <a:t>Options :</a:t>
            </a:r>
          </a:p>
        </p:txBody>
      </p:sp>
      <p:sp>
        <p:nvSpPr>
          <p:cNvPr id="65" name="TextBox 64" descr="TEXT;PF_#APPLICATIONS" title="TEXT;PF_#APPLICATIONS"/>
          <p:cNvSpPr txBox="1"/>
          <p:nvPr/>
        </p:nvSpPr>
        <p:spPr>
          <a:xfrm>
            <a:off x="1901019" y="588902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numberOfApps</a:t>
            </a:r>
            <a:endParaRPr lang="en-US" sz="18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AFP</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PF_TECHDEBT_VS_AFP</a:t>
            </a:r>
          </a:p>
        </p:txBody>
      </p:sp>
      <p:sp>
        <p:nvSpPr>
          <p:cNvPr id="9" name="TextBox 8"/>
          <p:cNvSpPr txBox="1"/>
          <p:nvPr/>
        </p:nvSpPr>
        <p:spPr>
          <a:xfrm>
            <a:off x="2300183" y="20927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09894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TECHDEBT_VS_AFP" title="TEXT;PF_TECHDEBT_VS_AFP"/>
          <p:cNvSpPr txBox="1"/>
          <p:nvPr/>
        </p:nvSpPr>
        <p:spPr>
          <a:xfrm>
            <a:off x="2816114" y="2092786"/>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6" name="Rounded Rectangle 35"/>
          <p:cNvSpPr/>
          <p:nvPr/>
        </p:nvSpPr>
        <p:spPr>
          <a:xfrm>
            <a:off x="1187624" y="2793157"/>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7" name="TextBox 36"/>
          <p:cNvSpPr txBox="1"/>
          <p:nvPr/>
        </p:nvSpPr>
        <p:spPr>
          <a:xfrm>
            <a:off x="1115616" y="2843645"/>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LOC</a:t>
            </a:r>
          </a:p>
        </p:txBody>
      </p:sp>
      <p:sp>
        <p:nvSpPr>
          <p:cNvPr id="38" name="TextBox 37"/>
          <p:cNvSpPr txBox="1"/>
          <p:nvPr/>
        </p:nvSpPr>
        <p:spPr>
          <a:xfrm>
            <a:off x="2771800" y="3240273"/>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PF_TECHDEBT_VS_LOC</a:t>
            </a:r>
          </a:p>
        </p:txBody>
      </p:sp>
      <p:sp>
        <p:nvSpPr>
          <p:cNvPr id="39" name="TextBox 38"/>
          <p:cNvSpPr txBox="1"/>
          <p:nvPr/>
        </p:nvSpPr>
        <p:spPr>
          <a:xfrm>
            <a:off x="2300183" y="4037003"/>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0" name="TextBox 39"/>
          <p:cNvSpPr txBox="1"/>
          <p:nvPr/>
        </p:nvSpPr>
        <p:spPr>
          <a:xfrm>
            <a:off x="1214964" y="3203685"/>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41" name="TextBox 40"/>
          <p:cNvSpPr txBox="1"/>
          <p:nvPr/>
        </p:nvSpPr>
        <p:spPr>
          <a:xfrm>
            <a:off x="2771800" y="3546595"/>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42" name="TextBox 41"/>
          <p:cNvSpPr txBox="1"/>
          <p:nvPr/>
        </p:nvSpPr>
        <p:spPr>
          <a:xfrm>
            <a:off x="1663804" y="3563725"/>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43" name="Rounded Rectangle 42"/>
          <p:cNvSpPr/>
          <p:nvPr/>
        </p:nvSpPr>
        <p:spPr>
          <a:xfrm>
            <a:off x="2809636" y="4043164"/>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4" name="TextBox 43" descr="TEXT;PF_TECHDEBT_VS_LOC" title="TEXT;PF_TECHDEBT_VS_LOC"/>
          <p:cNvSpPr txBox="1"/>
          <p:nvPr/>
        </p:nvSpPr>
        <p:spPr>
          <a:xfrm>
            <a:off x="2816114" y="4037003"/>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45" name="Rounded Rectangle 44"/>
          <p:cNvSpPr/>
          <p:nvPr/>
        </p:nvSpPr>
        <p:spPr>
          <a:xfrm>
            <a:off x="1187624" y="4737373"/>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46" name="TextBox 45"/>
          <p:cNvSpPr txBox="1"/>
          <p:nvPr/>
        </p:nvSpPr>
        <p:spPr>
          <a:xfrm>
            <a:off x="1115616" y="4787861"/>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a:t>
            </a:r>
          </a:p>
        </p:txBody>
      </p:sp>
      <p:sp>
        <p:nvSpPr>
          <p:cNvPr id="47" name="TextBox 46"/>
          <p:cNvSpPr txBox="1"/>
          <p:nvPr/>
        </p:nvSpPr>
        <p:spPr>
          <a:xfrm>
            <a:off x="2771800" y="5184489"/>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TEXT;PF_CRITICAL_VIOLATIONS</a:t>
            </a:r>
          </a:p>
        </p:txBody>
      </p:sp>
      <p:sp>
        <p:nvSpPr>
          <p:cNvPr id="48" name="TextBox 47"/>
          <p:cNvSpPr txBox="1"/>
          <p:nvPr/>
        </p:nvSpPr>
        <p:spPr>
          <a:xfrm>
            <a:off x="2300183" y="598121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9" name="TextBox 48"/>
          <p:cNvSpPr txBox="1"/>
          <p:nvPr/>
        </p:nvSpPr>
        <p:spPr>
          <a:xfrm>
            <a:off x="1214964" y="5147901"/>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1" name="TextBox 50"/>
          <p:cNvSpPr txBox="1"/>
          <p:nvPr/>
        </p:nvSpPr>
        <p:spPr>
          <a:xfrm>
            <a:off x="1663804" y="5507941"/>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2" name="Rounded Rectangle 51"/>
          <p:cNvSpPr/>
          <p:nvPr/>
        </p:nvSpPr>
        <p:spPr>
          <a:xfrm>
            <a:off x="280963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3" name="TextBox 52" descr="TEXT;PF_CRITICAL_VIOLATIONS;BCID=60017" title="TEXT;PF_CRITICAL_VIOLATIONS"/>
          <p:cNvSpPr txBox="1"/>
          <p:nvPr/>
        </p:nvSpPr>
        <p:spPr>
          <a:xfrm>
            <a:off x="2816114" y="5981219"/>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1" name="TextBox 30"/>
          <p:cNvSpPr txBox="1"/>
          <p:nvPr/>
        </p:nvSpPr>
        <p:spPr>
          <a:xfrm>
            <a:off x="2771800" y="5569495"/>
            <a:ext cx="6192688"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400" b="1" dirty="0"/>
              <a:t>BCID=N</a:t>
            </a:r>
            <a:r>
              <a:rPr lang="en-US" sz="1400" dirty="0"/>
              <a:t> (where N is an health factor (by default 60017)</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PF_CUSTOM_EXPRESSION</a:t>
            </a:r>
          </a:p>
        </p:txBody>
      </p:sp>
      <p:sp>
        <p:nvSpPr>
          <p:cNvPr id="9" name="TextBox 8"/>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pour sizing measure, QR pour quality rule, BF for background fact)</a:t>
            </a:r>
          </a:p>
          <a:p>
            <a:r>
              <a:rPr lang="en-US" sz="1100" dirty="0"/>
              <a:t>- EXPR=b/a, (operators can be +, -, *, / , (, ) )</a:t>
            </a:r>
          </a:p>
          <a:p>
            <a:r>
              <a:rPr lang="en-US" sz="1100" dirty="0"/>
              <a:t>- a=67011,</a:t>
            </a:r>
          </a:p>
          <a:p>
            <a:r>
              <a:rPr lang="en-US" sz="1100" dirty="0"/>
              <a:t>- b=67010,</a:t>
            </a:r>
          </a:p>
          <a:p>
            <a:r>
              <a:rPr lang="en-US" sz="1100" dirty="0"/>
              <a:t>- FORMAT=N0 (N2 by default, if nothing or erroneous format is set),</a:t>
            </a:r>
          </a:p>
          <a:p>
            <a:r>
              <a:rPr lang="en-US" sz="1100" dirty="0"/>
              <a:t>- AGGREGATOR=SUM|AVERAGE (for portfolio component, to aggregate results of all applications for the custom expression, AVERAGE by default or if erroneous format is set)</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CUSTOM_EXPRESSION;PARAMS=SZ a SZ b,EXPR=a/b,a=67010,b=67011,FORMAT=N2,AGGREGATOR=SUM"/>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4" name="TextBox 33"/>
          <p:cNvSpPr txBox="1"/>
          <p:nvPr/>
        </p:nvSpPr>
        <p:spPr>
          <a:xfrm>
            <a:off x="1576290" y="4050807"/>
            <a:ext cx="5760640"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p:txBody>
      </p:sp>
    </p:spTree>
    <p:extLst>
      <p:ext uri="{BB962C8B-B14F-4D97-AF65-F5344CB8AC3E}">
        <p14:creationId xmlns:p14="http://schemas.microsoft.com/office/powerpoint/2010/main" val="239289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Graphic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PF_TREND_TECH_DEBT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sp>
        <p:nvSpPr>
          <p:cNvPr id="13" name="TextBox 12"/>
          <p:cNvSpPr txBox="1"/>
          <p:nvPr/>
        </p:nvSpPr>
        <p:spPr>
          <a:xfrm>
            <a:off x="1166425"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TECH_DEBT"/>
          <p:cNvGraphicFramePr/>
          <p:nvPr>
            <p:extLst>
              <p:ext uri="{D42A27DB-BD31-4B8C-83A1-F6EECF244321}">
                <p14:modId xmlns:p14="http://schemas.microsoft.com/office/powerpoint/2010/main" val="3190128981"/>
              </p:ext>
            </p:extLst>
          </p:nvPr>
        </p:nvGraphicFramePr>
        <p:xfrm>
          <a:off x="343036" y="2708920"/>
          <a:ext cx="8500411"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 Delta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PF_TREND_CRIT_VIOL</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BCID=N</a:t>
            </a:r>
            <a:r>
              <a:rPr lang="en-US" sz="1800" dirty="0"/>
              <a:t> (where N is an health factor (by default 60017)</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TextBox 12"/>
          <p:cNvSpPr txBox="1"/>
          <p:nvPr/>
        </p:nvSpPr>
        <p:spPr>
          <a:xfrm>
            <a:off x="1179493"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5" name="TextBox 14"/>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graphicFrame>
        <p:nvGraphicFramePr>
          <p:cNvPr id="16" name="Chart 15" descr="GRAPH;PF_TREND_CRIT_VIOL;BCID=60017"/>
          <p:cNvGraphicFramePr/>
          <p:nvPr>
            <p:extLst>
              <p:ext uri="{D42A27DB-BD31-4B8C-83A1-F6EECF244321}">
                <p14:modId xmlns:p14="http://schemas.microsoft.com/office/powerpoint/2010/main" val="1170693162"/>
              </p:ext>
            </p:extLst>
          </p:nvPr>
        </p:nvGraphicFramePr>
        <p:xfrm>
          <a:off x="251520" y="3097939"/>
          <a:ext cx="8286718" cy="3668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629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sp>
        <p:nvSpPr>
          <p:cNvPr id="33" name="Rounded Rectangle 32"/>
          <p:cNvSpPr/>
          <p:nvPr/>
        </p:nvSpPr>
        <p:spPr>
          <a:xfrm>
            <a:off x="251520" y="908720"/>
            <a:ext cx="8399280" cy="547260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980728"/>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TQI Score by Critical Violations/LoC by AFP</a:t>
            </a:r>
          </a:p>
        </p:txBody>
      </p:sp>
      <p:sp>
        <p:nvSpPr>
          <p:cNvPr id="36" name="TextBox 35"/>
          <p:cNvSpPr txBox="1"/>
          <p:nvPr/>
        </p:nvSpPr>
        <p:spPr>
          <a:xfrm>
            <a:off x="1973914" y="1340768"/>
            <a:ext cx="267009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PF_QS_BY_CVLOC</a:t>
            </a:r>
          </a:p>
        </p:txBody>
      </p:sp>
      <p:sp>
        <p:nvSpPr>
          <p:cNvPr id="37" name="TextBox 36"/>
          <p:cNvSpPr txBox="1"/>
          <p:nvPr/>
        </p:nvSpPr>
        <p:spPr>
          <a:xfrm>
            <a:off x="494884" y="13407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9" name="TextBox 38"/>
          <p:cNvSpPr txBox="1"/>
          <p:nvPr/>
        </p:nvSpPr>
        <p:spPr>
          <a:xfrm>
            <a:off x="1252911" y="190754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Note :</a:t>
            </a:r>
          </a:p>
        </p:txBody>
      </p:sp>
      <p:graphicFrame>
        <p:nvGraphicFramePr>
          <p:cNvPr id="9" name="Content Placeholder 21" descr="GRAPH;PF_QS_BY_CVLOC"/>
          <p:cNvGraphicFramePr>
            <a:graphicFrameLocks/>
          </p:cNvGraphicFramePr>
          <p:nvPr>
            <p:extLst>
              <p:ext uri="{D42A27DB-BD31-4B8C-83A1-F6EECF244321}">
                <p14:modId xmlns:p14="http://schemas.microsoft.com/office/powerpoint/2010/main" val="4023650552"/>
              </p:ext>
            </p:extLst>
          </p:nvPr>
        </p:nvGraphicFramePr>
        <p:xfrm>
          <a:off x="827584" y="2348880"/>
          <a:ext cx="6696744" cy="41764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979712" y="1907540"/>
            <a:ext cx="6630534" cy="369332"/>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Bubble = application, Size of bubble = AFP </a:t>
            </a:r>
          </a:p>
        </p:txBody>
      </p:sp>
      <p:sp>
        <p:nvSpPr>
          <p:cNvPr id="11" name="TextBox 10"/>
          <p:cNvSpPr txBox="1"/>
          <p:nvPr/>
        </p:nvSpPr>
        <p:spPr>
          <a:xfrm>
            <a:off x="5289181" y="908720"/>
            <a:ext cx="3528392" cy="1077218"/>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i="0" dirty="0">
                <a:solidFill>
                  <a:srgbClr val="FF0000"/>
                </a:solidFill>
              </a:rPr>
              <a:t>Only working with </a:t>
            </a:r>
            <a:r>
              <a:rPr lang="en-US" sz="1600" i="0" dirty="0" err="1">
                <a:solidFill>
                  <a:srgbClr val="FF0000"/>
                </a:solidFill>
              </a:rPr>
              <a:t>Powerpoint</a:t>
            </a:r>
            <a:r>
              <a:rPr lang="en-US" sz="1600" i="0" dirty="0">
                <a:solidFill>
                  <a:srgbClr val="FF0000"/>
                </a:solidFill>
              </a:rPr>
              <a:t> 2013, after report generated, need to edit data in </a:t>
            </a:r>
            <a:r>
              <a:rPr lang="en-US" sz="1600" i="0" dirty="0" err="1">
                <a:solidFill>
                  <a:srgbClr val="FF0000"/>
                </a:solidFill>
              </a:rPr>
              <a:t>exel</a:t>
            </a:r>
            <a:r>
              <a:rPr lang="en-US" sz="1600" i="0" dirty="0">
                <a:solidFill>
                  <a:srgbClr val="FF0000"/>
                </a:solidFill>
              </a:rPr>
              <a:t> to get label of applications updated into the 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List of applications regarding a specific indicator</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PF_BAR_CHART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METRIC=ID</a:t>
            </a:r>
            <a:r>
              <a:rPr lang="en-US" sz="1800" dirty="0"/>
              <a:t> (where ID can be a quality indicator or a background fact)</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graphicFrame>
        <p:nvGraphicFramePr>
          <p:cNvPr id="10" name="Chart 9" descr="GRAPH;PF_BAR_CHART;METRIC=60014"/>
          <p:cNvGraphicFramePr/>
          <p:nvPr>
            <p:extLst>
              <p:ext uri="{D42A27DB-BD31-4B8C-83A1-F6EECF244321}">
                <p14:modId xmlns:p14="http://schemas.microsoft.com/office/powerpoint/2010/main" val="1818613036"/>
              </p:ext>
            </p:extLst>
          </p:nvPr>
        </p:nvGraphicFramePr>
        <p:xfrm>
          <a:off x="539552" y="2497280"/>
          <a:ext cx="7945188" cy="3795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916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Table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93182" y="1340768"/>
            <a:ext cx="8157600" cy="4752528"/>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Application regarding Health Factor</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PF_TOP_RISKIEST_APPS</a:t>
            </a:r>
          </a:p>
        </p:txBody>
      </p:sp>
      <p:sp>
        <p:nvSpPr>
          <p:cNvPr id="15" name="TextBox 14"/>
          <p:cNvSpPr txBox="1"/>
          <p:nvPr/>
        </p:nvSpPr>
        <p:spPr>
          <a:xfrm>
            <a:off x="499141" y="1725316"/>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a:t>
            </a:r>
            <a:r>
              <a:rPr lang="en-US" dirty="0"/>
              <a:t> (by default COUNT=5)</a:t>
            </a:r>
          </a:p>
          <a:p>
            <a:r>
              <a:rPr lang="en-US" dirty="0"/>
              <a:t>where N indicates the number of top N</a:t>
            </a:r>
          </a:p>
        </p:txBody>
      </p:sp>
      <p:sp>
        <p:nvSpPr>
          <p:cNvPr id="17" name="TextBox 16"/>
          <p:cNvSpPr txBox="1"/>
          <p:nvPr/>
        </p:nvSpPr>
        <p:spPr>
          <a:xfrm>
            <a:off x="999278" y="2045286"/>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OP_RISKIEST_APPS;COUNT=5;ALT=60017"/>
          <p:cNvGraphicFramePr>
            <a:graphicFrameLocks noGrp="1"/>
          </p:cNvGraphicFramePr>
          <p:nvPr>
            <p:extLst>
              <p:ext uri="{D42A27DB-BD31-4B8C-83A1-F6EECF244321}">
                <p14:modId xmlns:p14="http://schemas.microsoft.com/office/powerpoint/2010/main" val="2406639397"/>
              </p:ext>
            </p:extLst>
          </p:nvPr>
        </p:nvGraphicFramePr>
        <p:xfrm>
          <a:off x="619731" y="3284984"/>
          <a:ext cx="7696684"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44292">
                  <a:extLst>
                    <a:ext uri="{9D8B030D-6E8A-4147-A177-3AD203B41FA5}">
                      <a16:colId xmlns:a16="http://schemas.microsoft.com/office/drawing/2014/main" val="20000"/>
                    </a:ext>
                  </a:extLst>
                </a:gridCol>
                <a:gridCol w="1637844">
                  <a:extLst>
                    <a:ext uri="{9D8B030D-6E8A-4147-A177-3AD203B41FA5}">
                      <a16:colId xmlns:a16="http://schemas.microsoft.com/office/drawing/2014/main" val="20001"/>
                    </a:ext>
                  </a:extLst>
                </a:gridCol>
                <a:gridCol w="1433114">
                  <a:extLst>
                    <a:ext uri="{9D8B030D-6E8A-4147-A177-3AD203B41FA5}">
                      <a16:colId xmlns:a16="http://schemas.microsoft.com/office/drawing/2014/main" val="20002"/>
                    </a:ext>
                  </a:extLst>
                </a:gridCol>
                <a:gridCol w="2381434">
                  <a:extLst>
                    <a:ext uri="{9D8B030D-6E8A-4147-A177-3AD203B41FA5}">
                      <a16:colId xmlns:a16="http://schemas.microsoft.com/office/drawing/2014/main" val="20003"/>
                    </a:ext>
                  </a:extLst>
                </a:gridCol>
              </a:tblGrid>
              <a:tr h="378873">
                <a:tc>
                  <a:txBody>
                    <a:bodyPr/>
                    <a:lstStyle/>
                    <a:p>
                      <a:pPr marL="0" algn="l" defTabSz="914400" rtl="0" eaLnBrk="1" latinLnBrk="0" hangingPunct="1">
                        <a:lnSpc>
                          <a:spcPct val="115000"/>
                        </a:lnSpc>
                        <a:spcAft>
                          <a:spcPts val="0"/>
                        </a:spcAft>
                      </a:pPr>
                      <a:r>
                        <a:rPr lang="en-GB" sz="1200" kern="1200" dirty="0"/>
                        <a:t>Application Name</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200" b="1" kern="1200" dirty="0">
                          <a:solidFill>
                            <a:schemeClr val="lt1"/>
                          </a:solidFill>
                          <a:latin typeface="+mn-lt"/>
                          <a:ea typeface="+mn-ea"/>
                          <a:cs typeface="+mn-cs"/>
                        </a:rPr>
                        <a:t>Critical</a:t>
                      </a:r>
                      <a:r>
                        <a:rPr lang="en-GB" sz="1200" b="1" kern="1200" baseline="0" dirty="0">
                          <a:solidFill>
                            <a:schemeClr val="lt1"/>
                          </a:solidFill>
                          <a:latin typeface="+mn-lt"/>
                          <a:ea typeface="+mn-ea"/>
                          <a:cs typeface="+mn-cs"/>
                        </a:rPr>
                        <a:t> Violations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TQI</a:t>
                      </a:r>
                      <a:endParaRPr lang="fr-FR" sz="12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Last </a:t>
                      </a:r>
                      <a:r>
                        <a:rPr lang="fr-FR" sz="1200" kern="1200" dirty="0" err="1"/>
                        <a:t>Analysis</a:t>
                      </a:r>
                      <a:r>
                        <a:rPr lang="fr-FR" sz="1200" kern="1200" dirty="0"/>
                        <a:t> Date</a:t>
                      </a:r>
                      <a:endParaRPr lang="fr-FR" sz="12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1" name="TextBox 10"/>
          <p:cNvSpPr txBox="1"/>
          <p:nvPr/>
        </p:nvSpPr>
        <p:spPr>
          <a:xfrm>
            <a:off x="2195736" y="2699628"/>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ALT=N</a:t>
            </a:r>
            <a:r>
              <a:rPr lang="en-US" sz="1800" dirty="0"/>
              <a:t> (where N is an health factor id - </a:t>
            </a:r>
            <a:r>
              <a:rPr lang="en-US" sz="1800" dirty="0" err="1"/>
              <a:t>eg</a:t>
            </a:r>
            <a:r>
              <a:rPr lang="en-US" sz="1800" dirty="0"/>
              <a:t>. 60017)</a:t>
            </a:r>
          </a:p>
        </p:txBody>
      </p:sp>
    </p:spTree>
    <p:extLst>
      <p:ext uri="{BB962C8B-B14F-4D97-AF65-F5344CB8AC3E}">
        <p14:creationId xmlns:p14="http://schemas.microsoft.com/office/powerpoint/2010/main" val="305996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BF=T1 T2 T3 T4 T5 T6 T7 T8 where </a:t>
            </a:r>
            <a:r>
              <a:rPr lang="en-US" sz="1200" dirty="0" err="1"/>
              <a:t>Tx</a:t>
            </a:r>
            <a:r>
              <a:rPr lang="en-US" sz="1200" dirty="0"/>
              <a:t> is a target to fix regarding each line</a:t>
            </a:r>
          </a:p>
          <a:p>
            <a:r>
              <a:rPr lang="en-US" sz="1200" dirty="0"/>
              <a:t>SLA=X Y where X is corresponding to the 2% and Y is corresponding to the 5%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BC_RELEASE_PERFORMANCE;BF=2.90 2.90 2.90 2.90 2.90 2.90 2.90 2.90;SLA=2 5"/>
          <p:cNvGraphicFramePr>
            <a:graphicFrameLocks noGrp="1"/>
          </p:cNvGraphicFramePr>
          <p:nvPr>
            <p:extLst>
              <p:ext uri="{D42A27DB-BD31-4B8C-83A1-F6EECF244321}">
                <p14:modId xmlns:p14="http://schemas.microsoft.com/office/powerpoint/2010/main" val="1441438410"/>
              </p:ext>
            </p:extLst>
          </p:nvPr>
        </p:nvGraphicFramePr>
        <p:xfrm>
          <a:off x="827583" y="3896588"/>
          <a:ext cx="7488834" cy="2697346"/>
        </p:xfrm>
        <a:graphic>
          <a:graphicData uri="http://schemas.openxmlformats.org/drawingml/2006/table">
            <a:tbl>
              <a:tblPr firstCol="1" bandRow="1">
                <a:tableStyleId>{6E25E649-3F16-4E02-A733-19D2CDBF48F0}</a:tableStyleId>
              </a:tblPr>
              <a:tblGrid>
                <a:gridCol w="2880320">
                  <a:extLst>
                    <a:ext uri="{9D8B030D-6E8A-4147-A177-3AD203B41FA5}">
                      <a16:colId xmlns:a16="http://schemas.microsoft.com/office/drawing/2014/main" val="20000"/>
                    </a:ext>
                  </a:extLst>
                </a:gridCol>
                <a:gridCol w="1320733">
                  <a:extLst>
                    <a:ext uri="{9D8B030D-6E8A-4147-A177-3AD203B41FA5}">
                      <a16:colId xmlns:a16="http://schemas.microsoft.com/office/drawing/2014/main" val="20001"/>
                    </a:ext>
                  </a:extLst>
                </a:gridCol>
                <a:gridCol w="1095927">
                  <a:extLst>
                    <a:ext uri="{9D8B030D-6E8A-4147-A177-3AD203B41FA5}">
                      <a16:colId xmlns:a16="http://schemas.microsoft.com/office/drawing/2014/main" val="20002"/>
                    </a:ext>
                  </a:extLst>
                </a:gridCol>
                <a:gridCol w="913272">
                  <a:extLst>
                    <a:ext uri="{9D8B030D-6E8A-4147-A177-3AD203B41FA5}">
                      <a16:colId xmlns:a16="http://schemas.microsoft.com/office/drawing/2014/main" val="20003"/>
                    </a:ext>
                  </a:extLst>
                </a:gridCol>
                <a:gridCol w="1278582">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Robustness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Security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a:lnSpc>
                          <a:spcPct val="115000"/>
                        </a:lnSpc>
                        <a:spcAft>
                          <a:spcPts val="0"/>
                        </a:spcAft>
                      </a:pPr>
                      <a:r>
                        <a:rPr lang="en-US" sz="1100" dirty="0">
                          <a:effectLst/>
                        </a:rPr>
                        <a:t>Efficiency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a:lnSpc>
                          <a:spcPct val="115000"/>
                        </a:lnSpc>
                        <a:spcAft>
                          <a:spcPts val="0"/>
                        </a:spcAft>
                      </a:pPr>
                      <a:r>
                        <a:rPr lang="en-US" sz="1100" dirty="0">
                          <a:effectLst/>
                        </a:rPr>
                        <a:t>Changeability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r h="276729">
                <a:tc>
                  <a:txBody>
                    <a:bodyPr/>
                    <a:lstStyle/>
                    <a:p>
                      <a:pPr>
                        <a:lnSpc>
                          <a:spcPct val="115000"/>
                        </a:lnSpc>
                        <a:spcAft>
                          <a:spcPts val="0"/>
                        </a:spcAft>
                      </a:pPr>
                      <a:r>
                        <a:rPr lang="en-US" sz="1100" dirty="0">
                          <a:effectLst/>
                        </a:rPr>
                        <a:t>Transferability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5"/>
                  </a:ext>
                </a:extLst>
              </a:tr>
              <a:tr h="276729">
                <a:tc>
                  <a:txBody>
                    <a:bodyPr/>
                    <a:lstStyle/>
                    <a:p>
                      <a:pPr>
                        <a:lnSpc>
                          <a:spcPct val="115000"/>
                        </a:lnSpc>
                        <a:spcAft>
                          <a:spcPts val="0"/>
                        </a:spcAft>
                      </a:pPr>
                      <a:r>
                        <a:rPr lang="en-US" sz="1100" dirty="0">
                          <a:effectLst/>
                        </a:rPr>
                        <a:t>Programming Practice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6"/>
                  </a:ext>
                </a:extLst>
              </a:tr>
              <a:tr h="276729">
                <a:tc>
                  <a:txBody>
                    <a:bodyPr/>
                    <a:lstStyle/>
                    <a:p>
                      <a:pPr>
                        <a:lnSpc>
                          <a:spcPct val="115000"/>
                        </a:lnSpc>
                        <a:spcAft>
                          <a:spcPts val="0"/>
                        </a:spcAft>
                      </a:pPr>
                      <a:r>
                        <a:rPr lang="en-US" sz="1100" dirty="0">
                          <a:effectLst/>
                        </a:rPr>
                        <a:t>Documentation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7"/>
                  </a:ext>
                </a:extLst>
              </a:tr>
              <a:tr h="276729">
                <a:tc>
                  <a:txBody>
                    <a:bodyPr/>
                    <a:lstStyle/>
                    <a:p>
                      <a:pPr>
                        <a:lnSpc>
                          <a:spcPct val="115000"/>
                        </a:lnSpc>
                        <a:spcAft>
                          <a:spcPts val="0"/>
                        </a:spcAft>
                      </a:pPr>
                      <a:r>
                        <a:rPr lang="en-US" sz="1100" dirty="0">
                          <a:effectLst/>
                        </a:rPr>
                        <a:t>Architecture/Design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19" name="TextBox 18"/>
          <p:cNvSpPr txBox="1"/>
          <p:nvPr/>
        </p:nvSpPr>
        <p:spPr>
          <a:xfrm>
            <a:off x="1239152"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264164"/>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23</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sp>
        <p:nvSpPr>
          <p:cNvPr id="6" name="TextBox 5"/>
          <p:cNvSpPr txBox="1"/>
          <p:nvPr/>
        </p:nvSpPr>
        <p:spPr>
          <a:xfrm>
            <a:off x="395536" y="121823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b="0" dirty="0"/>
              <a:t>Illustration to explain how scores are calculated</a:t>
            </a:r>
          </a:p>
        </p:txBody>
      </p:sp>
      <p:sp>
        <p:nvSpPr>
          <p:cNvPr id="7" name="TextBox 6"/>
          <p:cNvSpPr txBox="1"/>
          <p:nvPr/>
        </p:nvSpPr>
        <p:spPr>
          <a:xfrm>
            <a:off x="2051720" y="72463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8" name="TextBox 7"/>
          <p:cNvSpPr txBox="1"/>
          <p:nvPr/>
        </p:nvSpPr>
        <p:spPr>
          <a:xfrm>
            <a:off x="467544" y="724634"/>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pic>
        <p:nvPicPr>
          <p:cNvPr id="10" name="Picture 9"/>
          <p:cNvPicPr>
            <a:picLocks noChangeAspect="1"/>
          </p:cNvPicPr>
          <p:nvPr/>
        </p:nvPicPr>
        <p:blipFill>
          <a:blip r:embed="rId2"/>
          <a:stretch>
            <a:fillRect/>
          </a:stretch>
        </p:blipFill>
        <p:spPr>
          <a:xfrm>
            <a:off x="21223" y="1711934"/>
            <a:ext cx="9144000" cy="4226011"/>
          </a:xfrm>
          <a:prstGeom prst="rect">
            <a:avLst/>
          </a:prstGeom>
        </p:spPr>
      </p:pic>
    </p:spTree>
    <p:extLst>
      <p:ext uri="{BB962C8B-B14F-4D97-AF65-F5344CB8AC3E}">
        <p14:creationId xmlns:p14="http://schemas.microsoft.com/office/powerpoint/2010/main" val="1344075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1196752"/>
            <a:ext cx="8267157" cy="4896544"/>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graphicFrame>
        <p:nvGraphicFramePr>
          <p:cNvPr id="18" name="Table 17" descr="TABLE;PF_IGNORED_APPLICATIONS" title="TABLE;PF_IGNORED_APPLICATIONS"/>
          <p:cNvGraphicFramePr>
            <a:graphicFrameLocks noGrp="1"/>
          </p:cNvGraphicFramePr>
          <p:nvPr>
            <p:extLst>
              <p:ext uri="{D42A27DB-BD31-4B8C-83A1-F6EECF244321}">
                <p14:modId xmlns:p14="http://schemas.microsoft.com/office/powerpoint/2010/main" val="2887152897"/>
              </p:ext>
            </p:extLst>
          </p:nvPr>
        </p:nvGraphicFramePr>
        <p:xfrm>
          <a:off x="619730" y="3591600"/>
          <a:ext cx="3304197"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04197">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Apps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20" name="Table 19" descr="TABLE;PF_IGNORED_SNAPSHOTS" title="TABLE;PF_IGNORED_SNAPSHOTS"/>
          <p:cNvGraphicFramePr>
            <a:graphicFrameLocks noGrp="1"/>
          </p:cNvGraphicFramePr>
          <p:nvPr>
            <p:extLst>
              <p:ext uri="{D42A27DB-BD31-4B8C-83A1-F6EECF244321}">
                <p14:modId xmlns:p14="http://schemas.microsoft.com/office/powerpoint/2010/main" val="4196223369"/>
              </p:ext>
            </p:extLst>
          </p:nvPr>
        </p:nvGraphicFramePr>
        <p:xfrm>
          <a:off x="4932040" y="3591600"/>
          <a:ext cx="3312368"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Snapshots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a:t>Snap 1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a:t>Snap 2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Snap 3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Snap 4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Snap 5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395536" y="126876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Identification of ignored Applications or snapshots</a:t>
            </a:r>
          </a:p>
        </p:txBody>
      </p:sp>
      <p:sp>
        <p:nvSpPr>
          <p:cNvPr id="22" name="TextBox 21"/>
          <p:cNvSpPr txBox="1"/>
          <p:nvPr/>
        </p:nvSpPr>
        <p:spPr>
          <a:xfrm>
            <a:off x="2129047" y="180475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PF_IGNORED_APPLICATIONS</a:t>
            </a:r>
          </a:p>
        </p:txBody>
      </p:sp>
      <p:sp>
        <p:nvSpPr>
          <p:cNvPr id="23" name="TextBox 22"/>
          <p:cNvSpPr txBox="1"/>
          <p:nvPr/>
        </p:nvSpPr>
        <p:spPr>
          <a:xfrm>
            <a:off x="430382" y="1772816"/>
            <a:ext cx="183736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Blocks Name :</a:t>
            </a:r>
          </a:p>
        </p:txBody>
      </p:sp>
      <p:sp>
        <p:nvSpPr>
          <p:cNvPr id="25" name="TextBox 24"/>
          <p:cNvSpPr txBox="1"/>
          <p:nvPr/>
        </p:nvSpPr>
        <p:spPr>
          <a:xfrm>
            <a:off x="2117930" y="22048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PF_IGNORED_SNAPSHOTS</a:t>
            </a:r>
          </a:p>
        </p:txBody>
      </p:sp>
      <p:sp>
        <p:nvSpPr>
          <p:cNvPr id="26" name="TextBox 25"/>
          <p:cNvSpPr txBox="1"/>
          <p:nvPr/>
        </p:nvSpPr>
        <p:spPr>
          <a:xfrm>
            <a:off x="1043608" y="2524834"/>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sp>
        <p:nvSpPr>
          <p:cNvPr id="27" name="TextBox 26"/>
          <p:cNvSpPr txBox="1"/>
          <p:nvPr/>
        </p:nvSpPr>
        <p:spPr>
          <a:xfrm>
            <a:off x="2180585" y="2524834"/>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2" name="Rectangle 1"/>
          <p:cNvSpPr/>
          <p:nvPr/>
        </p:nvSpPr>
        <p:spPr>
          <a:xfrm>
            <a:off x="539552" y="2967335"/>
            <a:ext cx="7632848" cy="646331"/>
          </a:xfrm>
          <a:prstGeom prst="rect">
            <a:avLst/>
          </a:prstGeom>
        </p:spPr>
        <p:txBody>
          <a:bodyPr wrap="square">
            <a:spAutoFit/>
          </a:bodyPr>
          <a:lstStyle/>
          <a:p>
            <a:r>
              <a:rPr lang="en-US" sz="1200" i="1" dirty="0"/>
              <a:t>The following block provides potential applications or snapshots of application that didn’t work during the with other blocks generation. Investigation into the central schema for the application or snapshot listed must be done.</a:t>
            </a:r>
          </a:p>
        </p:txBody>
      </p:sp>
    </p:spTree>
    <p:extLst>
      <p:ext uri="{BB962C8B-B14F-4D97-AF65-F5344CB8AC3E}">
        <p14:creationId xmlns:p14="http://schemas.microsoft.com/office/powerpoint/2010/main" val="302190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25</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graphicFrame>
        <p:nvGraphicFramePr>
          <p:cNvPr id="5" name="Table 4" descr="&#10;"/>
          <p:cNvGraphicFramePr>
            <a:graphicFrameLocks noGrp="1"/>
          </p:cNvGraphicFramePr>
          <p:nvPr>
            <p:extLst>
              <p:ext uri="{D42A27DB-BD31-4B8C-83A1-F6EECF244321}">
                <p14:modId xmlns:p14="http://schemas.microsoft.com/office/powerpoint/2010/main" val="2388773750"/>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51448">
                <a:tc>
                  <a:txBody>
                    <a:bodyPr/>
                    <a:lstStyle/>
                    <a:p>
                      <a:r>
                        <a:rPr lang="en-US" sz="1400" noProof="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400" noProof="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7232">
                <a:tc>
                  <a:txBody>
                    <a:bodyPr/>
                    <a:lstStyle/>
                    <a:p>
                      <a:pPr marL="0" algn="l" defTabSz="914400" rtl="0" eaLnBrk="1" latinLnBrk="0" hangingPunct="1"/>
                      <a:r>
                        <a:rPr lang="en-US" sz="1100" kern="1200" noProof="0" dirty="0"/>
                        <a:t>Total Quality Index</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9337">
                <a:tc>
                  <a:txBody>
                    <a:bodyPr/>
                    <a:lstStyle/>
                    <a:p>
                      <a:pPr marL="0" algn="l" defTabSz="914400" rtl="0" eaLnBrk="1" latinLnBrk="0" hangingPunct="1"/>
                      <a:r>
                        <a:rPr lang="en-US" sz="1100" kern="1200" noProof="0" dirty="0"/>
                        <a:t>Security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9337">
                <a:tc>
                  <a:txBody>
                    <a:bodyPr/>
                    <a:lstStyle/>
                    <a:p>
                      <a:pPr marL="0" algn="l" defTabSz="914400" rtl="0" eaLnBrk="1" latinLnBrk="0" hangingPunct="1"/>
                      <a:r>
                        <a:rPr lang="en-US" sz="1100" kern="1200" noProof="0" dirty="0"/>
                        <a:t>Robustness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9337">
                <a:tc>
                  <a:txBody>
                    <a:bodyPr/>
                    <a:lstStyle/>
                    <a:p>
                      <a:pPr marL="0" algn="l" defTabSz="914400" rtl="0" eaLnBrk="1" latinLnBrk="0" hangingPunct="1"/>
                      <a:r>
                        <a:rPr lang="en-US" sz="1100" kern="1200" noProof="0" dirty="0"/>
                        <a:t>Performance</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9337">
                <a:tc>
                  <a:txBody>
                    <a:bodyPr/>
                    <a:lstStyle/>
                    <a:p>
                      <a:pPr marL="0" algn="l" defTabSz="914400" rtl="0" eaLnBrk="1" latinLnBrk="0" hangingPunct="1"/>
                      <a:r>
                        <a:rPr lang="en-US" sz="1100" kern="1200" noProof="0" dirty="0"/>
                        <a:t>Changeability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9337">
                <a:tc>
                  <a:txBody>
                    <a:bodyPr/>
                    <a:lstStyle/>
                    <a:p>
                      <a:pPr marL="0" algn="l" defTabSz="914400" rtl="0" eaLnBrk="1" latinLnBrk="0" hangingPunct="1"/>
                      <a:r>
                        <a:rPr lang="en-US" sz="1100" kern="1200" noProof="0" dirty="0"/>
                        <a:t>Transferability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9337">
                <a:tc>
                  <a:txBody>
                    <a:bodyPr/>
                    <a:lstStyle/>
                    <a:p>
                      <a:pPr marL="0" algn="l" defTabSz="914400" rtl="0" eaLnBrk="1" latinLnBrk="0" hangingPunct="1"/>
                      <a:r>
                        <a:rPr lang="en-US" sz="1100" kern="1200" noProof="0" dirty="0" err="1"/>
                        <a:t>ProgrammingPractices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9337">
                <a:tc>
                  <a:txBody>
                    <a:bodyPr/>
                    <a:lstStyle/>
                    <a:p>
                      <a:pPr marL="0" algn="l" defTabSz="914400" rtl="0" eaLnBrk="1" latinLnBrk="0" hangingPunct="1"/>
                      <a:r>
                        <a:rPr lang="en-US" sz="1100" kern="1200" noProof="0" dirty="0" err="1"/>
                        <a:t>ArchitecturalDesign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9337">
                <a:tc>
                  <a:txBody>
                    <a:bodyPr/>
                    <a:lstStyle/>
                    <a:p>
                      <a:pPr marL="0" algn="l" defTabSz="914400" rtl="0" eaLnBrk="1" latinLnBrk="0" hangingPunct="1"/>
                      <a:r>
                        <a:rPr lang="en-US" sz="1100" kern="1200" noProof="0" dirty="0"/>
                        <a:t>Documentation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9337">
                <a:tc>
                  <a:txBody>
                    <a:bodyPr/>
                    <a:lstStyle/>
                    <a:p>
                      <a:pPr marL="0" algn="l" defTabSz="914400" rtl="0" eaLnBrk="1" latinLnBrk="0" hangingPunct="1"/>
                      <a:r>
                        <a:rPr lang="en-US" sz="1100" kern="1200" noProof="0" dirty="0" err="1"/>
                        <a:t>SEIMaintainability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9337">
                <a:tc>
                  <a:txBody>
                    <a:bodyPr/>
                    <a:lstStyle/>
                    <a:p>
                      <a:pPr marL="0" algn="l" defTabSz="914400" rtl="0" eaLnBrk="1" latinLnBrk="0" hangingPunct="1"/>
                      <a:r>
                        <a:rPr lang="en-US" sz="1100" kern="1200" noProof="0" dirty="0" err="1"/>
                        <a:t>CostComplexityDistribution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9337">
                <a:tc>
                  <a:txBody>
                    <a:bodyPr/>
                    <a:lstStyle/>
                    <a:p>
                      <a:pPr marL="0" algn="l" defTabSz="914400" rtl="0" eaLnBrk="1" latinLnBrk="0" hangingPunct="1"/>
                      <a:r>
                        <a:rPr lang="en-US" sz="1100" kern="1200" noProof="0" dirty="0" err="1"/>
                        <a:t>CyclomaticComplexityDistribution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9337">
                <a:tc>
                  <a:txBody>
                    <a:bodyPr/>
                    <a:lstStyle/>
                    <a:p>
                      <a:pPr marL="0" algn="l" defTabSz="914400" rtl="0" eaLnBrk="1" latinLnBrk="0" hangingPunct="1"/>
                      <a:r>
                        <a:rPr lang="en-US" sz="1100" kern="1200" noProof="0" dirty="0" err="1"/>
                        <a:t>OOComplexityDistribution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9337">
                <a:tc>
                  <a:txBody>
                    <a:bodyPr/>
                    <a:lstStyle/>
                    <a:p>
                      <a:pPr marL="0" algn="l" defTabSz="914400" rtl="0" eaLnBrk="1" latinLnBrk="0" hangingPunct="1"/>
                      <a:r>
                        <a:rPr lang="en-US" sz="1100" kern="1200" noProof="0" dirty="0" err="1"/>
                        <a:t>SQLComplexityDistribution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9337">
                <a:tc>
                  <a:txBody>
                    <a:bodyPr/>
                    <a:lstStyle/>
                    <a:p>
                      <a:pPr marL="0" algn="l" defTabSz="914400" rtl="0" eaLnBrk="1" latinLnBrk="0" hangingPunct="1"/>
                      <a:r>
                        <a:rPr lang="en-US" sz="1100" kern="1200" noProof="0" dirty="0" err="1"/>
                        <a:t>CouplingDistribution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89337">
                <a:tc>
                  <a:txBody>
                    <a:bodyPr/>
                    <a:lstStyle/>
                    <a:p>
                      <a:pPr marL="0" algn="l" defTabSz="914400" rtl="0" eaLnBrk="1" latinLnBrk="0" hangingPunct="1"/>
                      <a:r>
                        <a:rPr lang="en-US" sz="1100" kern="1200" noProof="0" dirty="0" err="1"/>
                        <a:t>ClassFanOutDistribution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89337">
                <a:tc>
                  <a:txBody>
                    <a:bodyPr/>
                    <a:lstStyle/>
                    <a:p>
                      <a:pPr marL="0" algn="l" defTabSz="914400" rtl="0" eaLnBrk="1" latinLnBrk="0" hangingPunct="1"/>
                      <a:r>
                        <a:rPr lang="en-US" sz="1100" kern="1200" noProof="0" dirty="0" err="1"/>
                        <a:t>ClassFanInDistribution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89337">
                <a:tc>
                  <a:txBody>
                    <a:bodyPr/>
                    <a:lstStyle/>
                    <a:p>
                      <a:pPr marL="0" algn="l" defTabSz="914400" rtl="0" eaLnBrk="1" latinLnBrk="0" hangingPunct="1"/>
                      <a:r>
                        <a:rPr lang="en-US" sz="1100" kern="1200" noProof="0" dirty="0" err="1"/>
                        <a:t>SizeDistribution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2473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en-US"/>
              <a:t>Then, type and name of component and then options can be configured in the area below.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Text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18291</TotalTime>
  <Words>1173</Words>
  <Application>Microsoft Office PowerPoint</Application>
  <PresentationFormat>On-screen Show (4:3)</PresentationFormat>
  <Paragraphs>301</Paragraphs>
  <Slides>25</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25</vt:i4>
      </vt:variant>
    </vt:vector>
  </HeadingPairs>
  <TitlesOfParts>
    <vt:vector size="42"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Portfolio 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vt:lpstr>
      <vt:lpstr>PowerPoint Templates – Text</vt:lpstr>
      <vt:lpstr>PowerPoint Templates – Text</vt:lpstr>
      <vt:lpstr>PowerPoint Templates – Text</vt:lpstr>
      <vt:lpstr>PowerPoint Templates</vt:lpstr>
      <vt:lpstr>PowerPoint Templates – Graphics</vt:lpstr>
      <vt:lpstr>PowerPoint Templates – Graphics</vt:lpstr>
      <vt:lpstr>PowerPoint Templates – Graphics</vt:lpstr>
      <vt:lpstr>PowerPoint Templates – Graphics</vt:lpstr>
      <vt:lpstr>PowerPoint Templates – Graphics</vt:lpstr>
      <vt:lpstr>PowerPoint Templates</vt:lpstr>
      <vt:lpstr>PowerPoint Templates – Tables</vt:lpstr>
      <vt:lpstr>PowerPoint Templates – Tables</vt:lpstr>
      <vt:lpstr>PowerPoint Templates – Tables</vt:lpstr>
      <vt:lpstr>PowerPoint Templates – Tables</vt:lpstr>
      <vt:lpstr>PowerPoint Templates – Tables</vt:lpstr>
      <vt:lpstr>PowerPoint Templates – Tables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858</cp:revision>
  <dcterms:created xsi:type="dcterms:W3CDTF">2013-01-22T15:43:13Z</dcterms:created>
  <dcterms:modified xsi:type="dcterms:W3CDTF">2019-04-09T13:46:38Z</dcterms:modified>
</cp:coreProperties>
</file>