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3"/>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294" r:id="rId35"/>
    <p:sldId id="280" r:id="rId36"/>
    <p:sldId id="281" r:id="rId37"/>
    <p:sldId id="320" r:id="rId38"/>
    <p:sldId id="304" r:id="rId39"/>
    <p:sldId id="305" r:id="rId40"/>
    <p:sldId id="282" r:id="rId41"/>
    <p:sldId id="283" r:id="rId42"/>
    <p:sldId id="302" r:id="rId43"/>
    <p:sldId id="284" r:id="rId44"/>
    <p:sldId id="303" r:id="rId45"/>
    <p:sldId id="285" r:id="rId46"/>
    <p:sldId id="286" r:id="rId47"/>
    <p:sldId id="287" r:id="rId48"/>
    <p:sldId id="288" r:id="rId49"/>
    <p:sldId id="301" r:id="rId50"/>
    <p:sldId id="330" r:id="rId51"/>
    <p:sldId id="289" r:id="rId52"/>
    <p:sldId id="290" r:id="rId53"/>
    <p:sldId id="291" r:id="rId54"/>
    <p:sldId id="292" r:id="rId55"/>
    <p:sldId id="293" r:id="rId56"/>
    <p:sldId id="296" r:id="rId57"/>
    <p:sldId id="298" r:id="rId58"/>
    <p:sldId id="299" r:id="rId59"/>
    <p:sldId id="307" r:id="rId60"/>
    <p:sldId id="309" r:id="rId61"/>
    <p:sldId id="310" r:id="rId62"/>
    <p:sldId id="312" r:id="rId63"/>
    <p:sldId id="313" r:id="rId64"/>
    <p:sldId id="314" r:id="rId65"/>
    <p:sldId id="315" r:id="rId66"/>
    <p:sldId id="327" r:id="rId67"/>
    <p:sldId id="328" r:id="rId68"/>
    <p:sldId id="329" r:id="rId69"/>
    <p:sldId id="331" r:id="rId70"/>
    <p:sldId id="317" r:id="rId71"/>
    <p:sldId id="318" r:id="rId7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5" d="100"/>
          <a:sy n="165" d="100"/>
        </p:scale>
        <p:origin x="179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ser>
        <c:dLbls>
          <c:showLegendKey val="0"/>
          <c:showVal val="0"/>
          <c:showCatName val="0"/>
          <c:showSerName val="0"/>
          <c:showPercent val="0"/>
          <c:showBubbleSize val="0"/>
        </c:dLbls>
        <c:marker val="1"/>
        <c:smooth val="0"/>
        <c:axId val="336979872"/>
        <c:axId val="336975952"/>
      </c:lineChart>
      <c:catAx>
        <c:axId val="336979872"/>
        <c:scaling>
          <c:orientation val="minMax"/>
        </c:scaling>
        <c:delete val="0"/>
        <c:axPos val="b"/>
        <c:numFmt formatCode="m/d/yyyy" sourceLinked="1"/>
        <c:majorTickMark val="out"/>
        <c:minorTickMark val="none"/>
        <c:tickLblPos val="nextTo"/>
        <c:crossAx val="336975952"/>
        <c:crosses val="autoZero"/>
        <c:auto val="0"/>
        <c:lblAlgn val="ctr"/>
        <c:lblOffset val="100"/>
        <c:noMultiLvlLbl val="1"/>
      </c:catAx>
      <c:valAx>
        <c:axId val="336975952"/>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36979872"/>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06237712"/>
        <c:axId val="306231832"/>
      </c:radarChart>
      <c:catAx>
        <c:axId val="306237712"/>
        <c:scaling>
          <c:orientation val="minMax"/>
        </c:scaling>
        <c:delete val="0"/>
        <c:axPos val="b"/>
        <c:majorGridlines/>
        <c:numFmt formatCode="General" sourceLinked="1"/>
        <c:majorTickMark val="out"/>
        <c:minorTickMark val="none"/>
        <c:tickLblPos val="nextTo"/>
        <c:crossAx val="306231832"/>
        <c:crosses val="autoZero"/>
        <c:auto val="1"/>
        <c:lblAlgn val="ctr"/>
        <c:lblOffset val="100"/>
        <c:noMultiLvlLbl val="0"/>
      </c:catAx>
      <c:valAx>
        <c:axId val="306231832"/>
        <c:scaling>
          <c:orientation val="minMax"/>
          <c:max val="4"/>
          <c:min val="0"/>
        </c:scaling>
        <c:delete val="0"/>
        <c:axPos val="l"/>
        <c:majorGridlines/>
        <c:numFmt formatCode="General" sourceLinked="1"/>
        <c:majorTickMark val="cross"/>
        <c:minorTickMark val="none"/>
        <c:tickLblPos val="nextTo"/>
        <c:crossAx val="306237712"/>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306235752"/>
        <c:axId val="306232616"/>
      </c:radarChart>
      <c:catAx>
        <c:axId val="306235752"/>
        <c:scaling>
          <c:orientation val="minMax"/>
        </c:scaling>
        <c:delete val="0"/>
        <c:axPos val="b"/>
        <c:majorGridlines/>
        <c:numFmt formatCode="General" sourceLinked="1"/>
        <c:majorTickMark val="out"/>
        <c:minorTickMark val="none"/>
        <c:tickLblPos val="nextTo"/>
        <c:crossAx val="306232616"/>
        <c:crosses val="autoZero"/>
        <c:auto val="1"/>
        <c:lblAlgn val="ctr"/>
        <c:lblOffset val="100"/>
        <c:noMultiLvlLbl val="0"/>
      </c:catAx>
      <c:valAx>
        <c:axId val="306232616"/>
        <c:scaling>
          <c:orientation val="minMax"/>
          <c:max val="4"/>
          <c:min val="0"/>
        </c:scaling>
        <c:delete val="0"/>
        <c:axPos val="l"/>
        <c:majorGridlines/>
        <c:numFmt formatCode="General" sourceLinked="1"/>
        <c:majorTickMark val="cross"/>
        <c:minorTickMark val="none"/>
        <c:tickLblPos val="nextTo"/>
        <c:crossAx val="306235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09896872"/>
        <c:axId val="309897264"/>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09892560"/>
        <c:axId val="309898832"/>
      </c:lineChart>
      <c:catAx>
        <c:axId val="309896872"/>
        <c:scaling>
          <c:orientation val="minMax"/>
        </c:scaling>
        <c:delete val="0"/>
        <c:axPos val="b"/>
        <c:numFmt formatCode="m/d/yyyy" sourceLinked="1"/>
        <c:majorTickMark val="out"/>
        <c:minorTickMark val="none"/>
        <c:tickLblPos val="nextTo"/>
        <c:spPr>
          <a:ln w="12700" cmpd="sng"/>
        </c:spPr>
        <c:crossAx val="309897264"/>
        <c:crosses val="autoZero"/>
        <c:auto val="0"/>
        <c:lblAlgn val="ctr"/>
        <c:lblOffset val="100"/>
        <c:noMultiLvlLbl val="1"/>
      </c:catAx>
      <c:valAx>
        <c:axId val="309897264"/>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09896872"/>
        <c:crosses val="autoZero"/>
        <c:crossBetween val="midCat"/>
        <c:majorUnit val="0.5"/>
      </c:valAx>
      <c:valAx>
        <c:axId val="309898832"/>
        <c:scaling>
          <c:orientation val="minMax"/>
        </c:scaling>
        <c:delete val="0"/>
        <c:axPos val="r"/>
        <c:numFmt formatCode="General" sourceLinked="1"/>
        <c:majorTickMark val="out"/>
        <c:minorTickMark val="none"/>
        <c:tickLblPos val="nextTo"/>
        <c:crossAx val="309892560"/>
        <c:crosses val="max"/>
        <c:crossBetween val="between"/>
      </c:valAx>
      <c:dateAx>
        <c:axId val="309892560"/>
        <c:scaling>
          <c:orientation val="minMax"/>
        </c:scaling>
        <c:delete val="1"/>
        <c:axPos val="b"/>
        <c:numFmt formatCode="m/d/yyyy" sourceLinked="1"/>
        <c:majorTickMark val="out"/>
        <c:minorTickMark val="none"/>
        <c:tickLblPos val="none"/>
        <c:crossAx val="30989883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09894912"/>
        <c:axId val="309895696"/>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09893736"/>
        <c:axId val="309896088"/>
      </c:lineChart>
      <c:catAx>
        <c:axId val="309894912"/>
        <c:scaling>
          <c:orientation val="minMax"/>
        </c:scaling>
        <c:delete val="0"/>
        <c:axPos val="b"/>
        <c:numFmt formatCode="m/d/yyyy" sourceLinked="1"/>
        <c:majorTickMark val="out"/>
        <c:minorTickMark val="none"/>
        <c:tickLblPos val="nextTo"/>
        <c:crossAx val="309895696"/>
        <c:crosses val="autoZero"/>
        <c:auto val="0"/>
        <c:lblAlgn val="ctr"/>
        <c:lblOffset val="100"/>
        <c:noMultiLvlLbl val="1"/>
      </c:catAx>
      <c:valAx>
        <c:axId val="309895696"/>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09894912"/>
        <c:crosses val="autoZero"/>
        <c:crossBetween val="midCat"/>
        <c:majorUnit val="0.5"/>
      </c:valAx>
      <c:valAx>
        <c:axId val="309896088"/>
        <c:scaling>
          <c:orientation val="minMax"/>
        </c:scaling>
        <c:delete val="0"/>
        <c:axPos val="r"/>
        <c:numFmt formatCode="General" sourceLinked="1"/>
        <c:majorTickMark val="out"/>
        <c:minorTickMark val="none"/>
        <c:tickLblPos val="nextTo"/>
        <c:crossAx val="309893736"/>
        <c:crosses val="max"/>
        <c:crossBetween val="between"/>
      </c:valAx>
      <c:dateAx>
        <c:axId val="309893736"/>
        <c:scaling>
          <c:orientation val="minMax"/>
        </c:scaling>
        <c:delete val="1"/>
        <c:axPos val="b"/>
        <c:numFmt formatCode="m/d/yyyy" sourceLinked="1"/>
        <c:majorTickMark val="out"/>
        <c:minorTickMark val="none"/>
        <c:tickLblPos val="none"/>
        <c:crossAx val="309896088"/>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09892952"/>
        <c:axId val="309900008"/>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09898048"/>
        <c:axId val="309899616"/>
      </c:lineChart>
      <c:catAx>
        <c:axId val="309892952"/>
        <c:scaling>
          <c:orientation val="minMax"/>
        </c:scaling>
        <c:delete val="0"/>
        <c:axPos val="b"/>
        <c:numFmt formatCode="m/d/yyyy" sourceLinked="1"/>
        <c:majorTickMark val="out"/>
        <c:minorTickMark val="none"/>
        <c:tickLblPos val="low"/>
        <c:spPr>
          <a:ln w="12700">
            <a:solidFill>
              <a:prstClr val="white">
                <a:lumMod val="50000"/>
              </a:prstClr>
            </a:solidFill>
          </a:ln>
        </c:spPr>
        <c:crossAx val="309900008"/>
        <c:crosses val="autoZero"/>
        <c:auto val="0"/>
        <c:lblAlgn val="ctr"/>
        <c:lblOffset val="100"/>
        <c:noMultiLvlLbl val="1"/>
      </c:catAx>
      <c:valAx>
        <c:axId val="309900008"/>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09892952"/>
        <c:crosses val="autoZero"/>
        <c:crossBetween val="between"/>
      </c:valAx>
      <c:valAx>
        <c:axId val="309899616"/>
        <c:scaling>
          <c:orientation val="minMax"/>
          <c:min val="0"/>
        </c:scaling>
        <c:delete val="0"/>
        <c:axPos val="r"/>
        <c:numFmt formatCode="#,##0" sourceLinked="1"/>
        <c:majorTickMark val="out"/>
        <c:minorTickMark val="none"/>
        <c:tickLblPos val="nextTo"/>
        <c:crossAx val="309898048"/>
        <c:crosses val="max"/>
        <c:crossBetween val="between"/>
      </c:valAx>
      <c:dateAx>
        <c:axId val="309898048"/>
        <c:scaling>
          <c:orientation val="minMax"/>
        </c:scaling>
        <c:delete val="1"/>
        <c:axPos val="b"/>
        <c:numFmt formatCode="m/d/yyyy" sourceLinked="1"/>
        <c:majorTickMark val="out"/>
        <c:minorTickMark val="none"/>
        <c:tickLblPos val="none"/>
        <c:crossAx val="30989961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09898440"/>
        <c:axId val="309894128"/>
      </c:bubbleChart>
      <c:valAx>
        <c:axId val="30989844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09894128"/>
        <c:crosses val="autoZero"/>
        <c:crossBetween val="midCat"/>
        <c:minorUnit val="0.25"/>
      </c:valAx>
      <c:valAx>
        <c:axId val="309894128"/>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0989844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10769720"/>
        <c:axId val="310770112"/>
      </c:lineChart>
      <c:catAx>
        <c:axId val="310769720"/>
        <c:scaling>
          <c:orientation val="minMax"/>
        </c:scaling>
        <c:delete val="0"/>
        <c:axPos val="b"/>
        <c:numFmt formatCode="General" sourceLinked="0"/>
        <c:majorTickMark val="out"/>
        <c:minorTickMark val="none"/>
        <c:tickLblPos val="nextTo"/>
        <c:crossAx val="310770112"/>
        <c:crosses val="autoZero"/>
        <c:auto val="1"/>
        <c:lblAlgn val="ctr"/>
        <c:lblOffset val="100"/>
        <c:noMultiLvlLbl val="0"/>
      </c:catAx>
      <c:valAx>
        <c:axId val="310770112"/>
        <c:scaling>
          <c:orientation val="minMax"/>
          <c:min val="0"/>
        </c:scaling>
        <c:delete val="0"/>
        <c:axPos val="l"/>
        <c:majorGridlines/>
        <c:numFmt formatCode="General" sourceLinked="1"/>
        <c:majorTickMark val="out"/>
        <c:minorTickMark val="none"/>
        <c:tickLblPos val="nextTo"/>
        <c:crossAx val="31076972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10770896"/>
        <c:axId val="310771288"/>
      </c:lineChart>
      <c:catAx>
        <c:axId val="310770896"/>
        <c:scaling>
          <c:orientation val="minMax"/>
        </c:scaling>
        <c:delete val="0"/>
        <c:axPos val="b"/>
        <c:numFmt formatCode="General" sourceLinked="0"/>
        <c:majorTickMark val="out"/>
        <c:minorTickMark val="none"/>
        <c:tickLblPos val="nextTo"/>
        <c:crossAx val="310771288"/>
        <c:crosses val="autoZero"/>
        <c:auto val="1"/>
        <c:lblAlgn val="ctr"/>
        <c:lblOffset val="100"/>
        <c:noMultiLvlLbl val="0"/>
      </c:catAx>
      <c:valAx>
        <c:axId val="310771288"/>
        <c:scaling>
          <c:orientation val="minMax"/>
          <c:min val="0"/>
        </c:scaling>
        <c:delete val="0"/>
        <c:axPos val="l"/>
        <c:majorGridlines/>
        <c:numFmt formatCode="General" sourceLinked="1"/>
        <c:majorTickMark val="out"/>
        <c:minorTickMark val="none"/>
        <c:tickLblPos val="nextTo"/>
        <c:crossAx val="3107708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25/11/2016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60</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25/11/2016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25/11/2016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smtClean="0"/>
              <a:t>(</a:t>
            </a:r>
            <a:r>
              <a:rPr lang="fr-FR" sz="1400" dirty="0" err="1" smtClean="0"/>
              <a:t>can</a:t>
            </a:r>
            <a:r>
              <a:rPr lang="fr-FR" sz="1400" dirty="0" smtClean="0"/>
              <a:t> </a:t>
            </a:r>
            <a:r>
              <a:rPr lang="fr-FR" sz="1400" dirty="0" err="1" smtClean="0"/>
              <a:t>be</a:t>
            </a:r>
            <a:r>
              <a:rPr lang="fr-FR" sz="1400" dirty="0" smtClean="0"/>
              <a:t> a business </a:t>
            </a:r>
            <a:r>
              <a:rPr lang="fr-FR" sz="1400" dirty="0" err="1" smtClean="0"/>
              <a:t>criterion</a:t>
            </a:r>
            <a:r>
              <a:rPr lang="fr-FR" sz="1400" dirty="0" smtClean="0"/>
              <a:t>, </a:t>
            </a:r>
            <a:r>
              <a:rPr lang="fr-FR" sz="1400" dirty="0" err="1" smtClean="0"/>
              <a:t>technical</a:t>
            </a:r>
            <a:r>
              <a:rPr lang="fr-FR" sz="1400" dirty="0" smtClean="0"/>
              <a:t> </a:t>
            </a:r>
            <a:r>
              <a:rPr lang="fr-FR" sz="1400" dirty="0" err="1" smtClean="0"/>
              <a:t>criterion</a:t>
            </a:r>
            <a:r>
              <a:rPr lang="fr-FR" sz="1400" dirty="0" smtClean="0"/>
              <a:t> or </a:t>
            </a:r>
            <a:r>
              <a:rPr lang="fr-FR" sz="1400" dirty="0" err="1" smtClean="0"/>
              <a:t>quality</a:t>
            </a:r>
            <a:r>
              <a:rPr lang="fr-FR" sz="1400" dirty="0" smtClean="0"/>
              <a:t> </a:t>
            </a:r>
            <a:r>
              <a:rPr lang="fr-FR" sz="1400" dirty="0" err="1" smtClean="0"/>
              <a:t>rule</a:t>
            </a:r>
            <a:r>
              <a:rPr lang="fr-FR" sz="1400" dirty="0" smtClean="0"/>
              <a:t>)</a:t>
            </a:r>
          </a:p>
          <a:p>
            <a:r>
              <a:rPr lang="fr-FR" sz="1400" b="1" dirty="0" smtClean="0"/>
              <a:t>SNAPSHOT</a:t>
            </a:r>
            <a:r>
              <a:rPr lang="fr-FR" sz="1400" dirty="0" smtClean="0"/>
              <a:t> = CURRENT | PREVIOUS (by default CURRENT)</a:t>
            </a:r>
            <a:endParaRPr lang="fr-FR" sz="1400" dirty="0"/>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Result</a:t>
            </a:r>
            <a:r>
              <a:rPr lang="fr-FR" dirty="0" smtClean="0"/>
              <a:t> for </a:t>
            </a:r>
            <a:r>
              <a:rPr lang="fr-FR" dirty="0"/>
              <a:t>a </a:t>
            </a:r>
            <a:r>
              <a:rPr lang="fr-FR" dirty="0" err="1" smtClean="0"/>
              <a:t>metric</a:t>
            </a:r>
            <a:r>
              <a:rPr lang="fr-FR" dirty="0" smtClean="0"/>
              <a:t> id</a:t>
            </a:r>
            <a:endParaRPr lang="fr-FR" dirty="0"/>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APPLICATION_METRIC</a:t>
            </a:r>
            <a:endParaRPr lang="fr-FR" sz="1800" dirty="0"/>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smtClean="0"/>
              <a:t>Quality</a:t>
            </a:r>
            <a:r>
              <a:rPr lang="fr-FR" sz="1400" dirty="0" smtClean="0"/>
              <a:t> </a:t>
            </a:r>
            <a:r>
              <a:rPr lang="fr-FR" sz="1400" dirty="0" err="1" smtClean="0"/>
              <a:t>Rule</a:t>
            </a:r>
            <a:r>
              <a:rPr lang="fr-FR" sz="1400" dirty="0" smtClean="0"/>
              <a:t> Id or </a:t>
            </a:r>
            <a:r>
              <a:rPr lang="fr-FR" sz="1400" dirty="0" err="1" smtClean="0"/>
              <a:t>Technical</a:t>
            </a:r>
            <a:r>
              <a:rPr lang="fr-FR" sz="1400" dirty="0" smtClean="0"/>
              <a:t> </a:t>
            </a:r>
            <a:r>
              <a:rPr lang="fr-FR" sz="1400" dirty="0" err="1" smtClean="0"/>
              <a:t>criterion</a:t>
            </a:r>
            <a:r>
              <a:rPr lang="fr-FR" sz="1400" dirty="0" smtClean="0"/>
              <a:t> ID or Business </a:t>
            </a:r>
            <a:r>
              <a:rPr lang="fr-FR" sz="1400" dirty="0" err="1" smtClean="0"/>
              <a:t>Criterion</a:t>
            </a:r>
            <a:r>
              <a:rPr lang="fr-FR" sz="1400" dirty="0" smtClean="0"/>
              <a:t> ID</a:t>
            </a:r>
          </a:p>
          <a:p>
            <a:r>
              <a:rPr lang="fr-FR" sz="1400" dirty="0" smtClean="0"/>
              <a:t>Or </a:t>
            </a:r>
            <a:r>
              <a:rPr lang="fr-FR" sz="1400" b="1" dirty="0" smtClean="0"/>
              <a:t>SZID</a:t>
            </a:r>
            <a:r>
              <a:rPr lang="fr-FR" sz="1400" dirty="0" smtClean="0"/>
              <a:t> = </a:t>
            </a:r>
            <a:r>
              <a:rPr lang="fr-FR" sz="1400" dirty="0" err="1"/>
              <a:t>S</a:t>
            </a:r>
            <a:r>
              <a:rPr lang="fr-FR" sz="1400" dirty="0" err="1" smtClean="0"/>
              <a:t>izing</a:t>
            </a:r>
            <a:r>
              <a:rPr lang="fr-FR" sz="1400" dirty="0" smtClean="0"/>
              <a:t> </a:t>
            </a:r>
            <a:r>
              <a:rPr lang="fr-FR" sz="1400" dirty="0" err="1" smtClean="0"/>
              <a:t>Measure</a:t>
            </a:r>
            <a:r>
              <a:rPr lang="fr-FR" sz="1400" dirty="0" smtClean="0"/>
              <a:t> Id</a:t>
            </a:r>
          </a:p>
          <a:p>
            <a:r>
              <a:rPr lang="fr-FR" sz="1400" dirty="0" smtClean="0"/>
              <a:t>Or </a:t>
            </a:r>
            <a:r>
              <a:rPr lang="fr-FR" sz="1400" b="1" dirty="0" smtClean="0"/>
              <a:t>BFID</a:t>
            </a:r>
            <a:r>
              <a:rPr lang="fr-FR" sz="1400" dirty="0" smtClean="0"/>
              <a:t> = Background </a:t>
            </a:r>
            <a:r>
              <a:rPr lang="fr-FR" sz="1400" dirty="0" err="1" smtClean="0"/>
              <a:t>fact</a:t>
            </a:r>
            <a:r>
              <a:rPr lang="fr-FR" sz="1400" dirty="0" smtClean="0"/>
              <a:t> Id</a:t>
            </a:r>
          </a:p>
          <a:p>
            <a:r>
              <a:rPr lang="fr-FR" sz="1400" b="1" dirty="0" smtClean="0"/>
              <a:t>SNAPSHOT</a:t>
            </a:r>
            <a:r>
              <a:rPr lang="fr-FR" sz="1400" dirty="0" smtClean="0"/>
              <a:t> = CURRENT | PREVIOUS (by default CURRENT)</a:t>
            </a:r>
          </a:p>
          <a:p>
            <a:r>
              <a:rPr lang="fr-FR" sz="1400" b="1" dirty="0" smtClean="0"/>
              <a:t>FORMAT</a:t>
            </a:r>
            <a:r>
              <a:rPr lang="fr-FR" sz="1400" dirty="0" smtClean="0"/>
              <a:t> = N0 | N1 | N2 | … (for SZID or BFID)</a:t>
            </a:r>
            <a:endParaRPr lang="fr-FR" sz="1400" dirty="0"/>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MetricId</a:t>
            </a:r>
            <a:r>
              <a:rPr lang="fr-FR" dirty="0" smtClean="0"/>
              <a:t> </a:t>
            </a:r>
            <a:r>
              <a:rPr lang="fr-FR" dirty="0" err="1" smtClean="0"/>
              <a:t>Resuls</a:t>
            </a:r>
            <a:endParaRPr lang="fr-FR" dirty="0"/>
          </a:p>
        </p:txBody>
      </p:sp>
    </p:spTree>
    <p:extLst>
      <p:ext uri="{BB962C8B-B14F-4D97-AF65-F5344CB8AC3E}">
        <p14:creationId xmlns:p14="http://schemas.microsoft.com/office/powerpoint/2010/main" val="4130648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Total </a:t>
            </a:r>
            <a:r>
              <a:rPr lang="fr-FR" sz="1800" dirty="0" err="1" smtClean="0"/>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Rule</a:t>
            </a:r>
            <a:r>
              <a:rPr lang="fr-FR" sz="1800" dirty="0" smtClean="0"/>
              <a:t> </a:t>
            </a:r>
            <a:r>
              <a:rPr lang="fr-FR" sz="1800" dirty="0" err="1" smtClean="0"/>
              <a:t>Failed</a:t>
            </a:r>
            <a:r>
              <a:rPr lang="fr-FR" sz="1800" dirty="0" smtClean="0"/>
              <a:t> </a:t>
            </a:r>
            <a:r>
              <a:rPr lang="fr-FR" sz="1800" dirty="0" err="1" smtClean="0"/>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smtClean="0"/>
              <a:t>Rule</a:t>
            </a:r>
            <a:r>
              <a:rPr lang="fr-FR" sz="1600" dirty="0" smtClean="0"/>
              <a:t> </a:t>
            </a:r>
            <a:r>
              <a:rPr lang="fr-FR" sz="1600" dirty="0" err="1" smtClean="0"/>
              <a:t>Failed</a:t>
            </a:r>
            <a:r>
              <a:rPr lang="fr-FR" sz="1600" dirty="0" smtClean="0"/>
              <a:t> </a:t>
            </a:r>
            <a:r>
              <a:rPr lang="fr-FR" sz="1600" dirty="0" err="1" smtClean="0"/>
              <a:t>checks</a:t>
            </a:r>
            <a:r>
              <a:rPr lang="fr-FR" sz="1600" dirty="0" smtClean="0"/>
              <a:t> on Total </a:t>
            </a:r>
            <a:r>
              <a:rPr lang="fr-FR" sz="1600" dirty="0" err="1" smtClean="0"/>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smtClean="0"/>
              <a:t>RULID=quality rule Id</a:t>
            </a:r>
          </a:p>
          <a:p>
            <a:r>
              <a:rPr lang="en-US" sz="1200" dirty="0" smtClean="0"/>
              <a:t>SNAPSHOT = CURRENT | PREVIOUS (CURRENT by default)</a:t>
            </a:r>
            <a:endParaRPr lang="en-US" sz="1200" dirty="0"/>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a:t>
            </a:r>
            <a:r>
              <a:rPr lang="fr-FR" dirty="0"/>
              <a:t>9</a:t>
            </a:r>
            <a:r>
              <a:rPr lang="fr-FR" dirty="0" smtClean="0"/>
              <a:t>]</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a=67010,</a:t>
            </a:r>
            <a:endParaRPr lang="en-US" sz="1100" dirty="0"/>
          </a:p>
          <a:p>
            <a:r>
              <a:rPr lang="en-US" sz="1100" dirty="0" smtClean="0"/>
              <a:t>- 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0,b=67011,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619672" y="4045421"/>
            <a:ext cx="5832648"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a:t>
            </a:r>
            <a:r>
              <a:rPr lang="en-GB" sz="1100" dirty="0" smtClean="0"/>
              <a:t>ou can </a:t>
            </a:r>
            <a:r>
              <a:rPr lang="en-GB" sz="1100" dirty="0"/>
              <a:t>have as number of parameters as you want (</a:t>
            </a:r>
            <a:r>
              <a:rPr lang="en-GB" sz="1100" dirty="0" err="1"/>
              <a:t>theorical</a:t>
            </a:r>
            <a:r>
              <a:rPr lang="en-GB" sz="1100" dirty="0"/>
              <a:t> limit is </a:t>
            </a:r>
            <a:r>
              <a:rPr lang="en-GB" sz="1100" dirty="0" smtClean="0"/>
              <a:t>16383…).</a:t>
            </a:r>
            <a:endParaRPr lang="en-US" sz="1100" dirty="0"/>
          </a:p>
          <a:p>
            <a:r>
              <a:rPr lang="en-GB" sz="1100" dirty="0" smtClean="0"/>
              <a:t>The format of return value is explained here : </a:t>
            </a:r>
            <a:r>
              <a:rPr lang="en-GB" sz="1100" dirty="0">
                <a:hlinkClick r:id="rId2"/>
              </a:rPr>
              <a:t>https://</a:t>
            </a:r>
            <a:r>
              <a:rPr lang="en-GB" sz="1100" dirty="0" smtClean="0">
                <a:hlinkClick r:id="rId2"/>
              </a:rPr>
              <a:t>msdn.microsoft.com/en-us/library/dwhawy9k.aspx</a:t>
            </a:r>
            <a:r>
              <a:rPr lang="en-GB" sz="1100" dirty="0" smtClean="0"/>
              <a:t>, with examples for double here : </a:t>
            </a:r>
            <a:r>
              <a:rPr lang="en-GB" sz="1100" dirty="0" smtClean="0">
                <a:hlinkClick r:id="rId3"/>
              </a:rPr>
              <a:t>https</a:t>
            </a:r>
            <a:r>
              <a:rPr lang="en-GB" sz="1100" dirty="0">
                <a:hlinkClick r:id="rId3"/>
              </a:rPr>
              <a:t>://</a:t>
            </a:r>
            <a:r>
              <a:rPr lang="en-GB" sz="1100" dirty="0" smtClean="0">
                <a:hlinkClick r:id="rId3"/>
              </a:rPr>
              <a:t>msdn.microsoft.com/en-us/library/kfsatb94.aspx</a:t>
            </a:r>
            <a:r>
              <a:rPr lang="en-GB" sz="1100" dirty="0" smtClean="0"/>
              <a:t> ), only </a:t>
            </a:r>
            <a:r>
              <a:rPr lang="en-GB" sz="1100" dirty="0"/>
              <a:t>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smtClean="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[10]</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Generic</a:t>
            </a:r>
            <a:r>
              <a:rPr lang="fr-FR" dirty="0" smtClean="0"/>
              <a:t> </a:t>
            </a:r>
            <a:r>
              <a:rPr lang="fr-FR" dirty="0" err="1" smtClean="0"/>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smtClean="0"/>
              <a:t>QID=60017|66031|7126 : </a:t>
            </a:r>
            <a:r>
              <a:rPr lang="fr-FR" sz="1400" dirty="0" err="1" smtClean="0"/>
              <a:t>list</a:t>
            </a:r>
            <a:r>
              <a:rPr lang="fr-FR" sz="1400" dirty="0" smtClean="0"/>
              <a:t> BC, TC or QR </a:t>
            </a:r>
            <a:r>
              <a:rPr lang="fr-FR" sz="1400" dirty="0" err="1" smtClean="0"/>
              <a:t>metric</a:t>
            </a:r>
            <a:r>
              <a:rPr lang="fr-FR" sz="1400" dirty="0" smtClean="0"/>
              <a:t> id </a:t>
            </a:r>
            <a:r>
              <a:rPr lang="fr-FR" sz="1400" dirty="0" err="1" smtClean="0"/>
              <a:t>separated</a:t>
            </a:r>
            <a:r>
              <a:rPr lang="fr-FR" sz="1400" dirty="0" smtClean="0"/>
              <a:t> by | (max 10)</a:t>
            </a:r>
          </a:p>
          <a:p>
            <a:r>
              <a:rPr lang="fr-FR" sz="1400" dirty="0" smtClean="0"/>
              <a:t>Or SID=10151|67211 : </a:t>
            </a:r>
            <a:r>
              <a:rPr lang="fr-FR" sz="1400" dirty="0" err="1" smtClean="0"/>
              <a:t>list</a:t>
            </a:r>
            <a:r>
              <a:rPr lang="fr-FR" sz="1400" dirty="0" smtClean="0"/>
              <a:t> of </a:t>
            </a:r>
            <a:r>
              <a:rPr lang="fr-FR" sz="1400" dirty="0" err="1" smtClean="0"/>
              <a:t>sizing</a:t>
            </a:r>
            <a:r>
              <a:rPr lang="fr-FR" sz="1400" dirty="0" smtClean="0"/>
              <a:t> </a:t>
            </a:r>
            <a:r>
              <a:rPr lang="fr-FR" sz="1400" dirty="0" err="1" smtClean="0"/>
              <a:t>measures</a:t>
            </a:r>
            <a:r>
              <a:rPr lang="fr-FR" sz="1400" dirty="0" smtClean="0"/>
              <a:t> id </a:t>
            </a:r>
            <a:r>
              <a:rPr lang="fr-FR" sz="1400" dirty="0" err="1" smtClean="0"/>
              <a:t>separated</a:t>
            </a:r>
            <a:r>
              <a:rPr lang="fr-FR" sz="1400" dirty="0" smtClean="0"/>
              <a:t> by | (max 10)</a:t>
            </a:r>
          </a:p>
          <a:p>
            <a:r>
              <a:rPr lang="fr-FR" sz="1400" dirty="0"/>
              <a:t>Or </a:t>
            </a:r>
            <a:r>
              <a:rPr lang="fr-FR" sz="1400" dirty="0" smtClean="0"/>
              <a:t>BID=66061|66062 </a:t>
            </a:r>
            <a:r>
              <a:rPr lang="fr-FR" sz="1400" dirty="0"/>
              <a:t>: </a:t>
            </a:r>
            <a:r>
              <a:rPr lang="fr-FR" sz="1400" dirty="0" err="1"/>
              <a:t>list</a:t>
            </a:r>
            <a:r>
              <a:rPr lang="fr-FR" sz="1400" dirty="0"/>
              <a:t> of </a:t>
            </a:r>
            <a:r>
              <a:rPr lang="fr-FR" sz="1400" dirty="0" smtClean="0"/>
              <a:t>background </a:t>
            </a:r>
            <a:r>
              <a:rPr lang="fr-FR" sz="1400" dirty="0" err="1" smtClean="0"/>
              <a:t>facts</a:t>
            </a:r>
            <a:r>
              <a:rPr lang="fr-FR" sz="1400" dirty="0" smtClean="0"/>
              <a:t> </a:t>
            </a:r>
            <a:r>
              <a:rPr lang="fr-FR" sz="1400" dirty="0"/>
              <a:t>id </a:t>
            </a:r>
            <a:r>
              <a:rPr lang="fr-FR" sz="1400" dirty="0" err="1"/>
              <a:t>separated</a:t>
            </a:r>
            <a:r>
              <a:rPr lang="fr-FR" sz="1400" dirty="0"/>
              <a:t> by | (max 10</a:t>
            </a:r>
            <a:r>
              <a:rPr lang="fr-FR" sz="1400" dirty="0" smtClean="0"/>
              <a:t>)</a:t>
            </a:r>
            <a:endParaRPr lang="fr-FR" sz="1400" dirty="0"/>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66</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smtClean="0"/>
              <a:t>25 </a:t>
            </a:r>
            <a:r>
              <a:rPr lang="fr-FR" dirty="0" smtClean="0"/>
              <a:t>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16079</TotalTime>
  <Words>5011</Words>
  <Application>Microsoft Office PowerPoint</Application>
  <PresentationFormat>On-screen Show (4:3)</PresentationFormat>
  <Paragraphs>1861</Paragraphs>
  <Slides>66</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66</vt:i4>
      </vt:variant>
    </vt:vector>
  </HeadingPairs>
  <TitlesOfParts>
    <vt:vector size="8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788</cp:revision>
  <dcterms:created xsi:type="dcterms:W3CDTF">2013-01-22T15:43:13Z</dcterms:created>
  <dcterms:modified xsi:type="dcterms:W3CDTF">2016-11-25T10:18:56Z</dcterms:modified>
</cp:coreProperties>
</file>