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 id="336" r:id="rId74"/>
    <p:sldId id="33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88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13/02/2017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13/02/2017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13/02/2017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EXPR=b/a, (operators can be +, -, *, / , (, ) )</a:t>
            </a:r>
          </a:p>
          <a:p>
            <a:r>
              <a:rPr lang="en-US" sz="1100" dirty="0"/>
              <a:t>- a=67010,</a:t>
            </a:r>
          </a:p>
          <a:p>
            <a:r>
              <a:rPr lang="en-US" sz="1100" dirty="0"/>
              <a:t>- b=67011,</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(by default COUNT </a:t>
            </a:r>
            <a:r>
              <a:rPr lang="fr-FR" sz="1600" dirty="0" err="1"/>
              <a:t>is</a:t>
            </a:r>
            <a:r>
              <a:rPr lang="fr-FR" sz="1600" dirty="0"/>
              <a:t> </a:t>
            </a:r>
            <a:r>
              <a:rPr lang="fr-FR" sz="1600" dirty="0" err="1"/>
              <a:t>null</a:t>
            </a:r>
            <a:r>
              <a:rPr lang="fr-FR" sz="1600" dirty="0"/>
              <a:t>)</a:t>
            </a:r>
          </a:p>
          <a:p>
            <a:r>
              <a:rPr lang="fr-FR" sz="1600" dirty="0" err="1"/>
              <a:t>where</a:t>
            </a:r>
            <a:r>
              <a:rPr lang="fr-FR" sz="1600" dirty="0"/>
              <a:t> 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is th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is th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is th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[36]</a:t>
            </a:r>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a:t> Table </a:t>
            </a:r>
            <a:r>
              <a:rPr lang="fr-FR" sz="1800" dirty="0" err="1"/>
              <a:t>Metric</a:t>
            </a:r>
            <a:r>
              <a:rPr lang="fr-FR" sz="1800" dirty="0"/>
              <a:t> Id by </a:t>
            </a:r>
            <a:r>
              <a:rPr lang="fr-FR" sz="1800" dirty="0" err="1"/>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 </a:t>
            </a:r>
            <a:r>
              <a:rPr lang="en-US" sz="1200" b="1" dirty="0"/>
              <a:t>QID</a:t>
            </a:r>
            <a:r>
              <a:rPr lang="en-US" sz="1200" dirty="0"/>
              <a:t> : list of Quality indicators (BC or TC or RULE) separated by |</a:t>
            </a:r>
          </a:p>
          <a:p>
            <a:r>
              <a:rPr lang="en-US" sz="1200" dirty="0"/>
              <a:t>- </a:t>
            </a:r>
            <a:r>
              <a:rPr lang="en-US" sz="1200" b="1" dirty="0"/>
              <a:t>SID</a:t>
            </a:r>
            <a:r>
              <a:rPr lang="en-US" sz="1200" dirty="0"/>
              <a:t> : list of Sizing measures separated by |</a:t>
            </a:r>
          </a:p>
          <a:p>
            <a:r>
              <a:rPr lang="en-US" sz="1200" dirty="0"/>
              <a:t>- </a:t>
            </a:r>
            <a:r>
              <a:rPr lang="en-US" sz="1200" b="1" dirty="0"/>
              <a:t>BID</a:t>
            </a:r>
            <a:r>
              <a:rPr lang="en-US" sz="1200" dirty="0"/>
              <a:t> : list of Background facts separated by |</a:t>
            </a:r>
          </a:p>
          <a:p>
            <a:r>
              <a:rPr lang="en-US" sz="1200" dirty="0"/>
              <a:t>- </a:t>
            </a:r>
            <a:r>
              <a:rPr lang="en-US" sz="1200" b="1" dirty="0"/>
              <a:t>LEVEL</a:t>
            </a:r>
            <a:r>
              <a:rPr lang="en-US" sz="1200" dirty="0"/>
              <a:t> : can be APPLICATION or MODULES or TECHNOLOGIES (by default APPLICATION if option not present)</a:t>
            </a:r>
          </a:p>
          <a:p>
            <a:r>
              <a:rPr lang="en-US" sz="1200" dirty="0"/>
              <a:t>- </a:t>
            </a:r>
            <a:r>
              <a:rPr lang="en-US" sz="1200" b="1" dirty="0"/>
              <a:t>SNAPSHOT=CURRENT</a:t>
            </a:r>
            <a:r>
              <a:rPr lang="en-US" sz="1200" dirty="0"/>
              <a:t> (only current snapshot) or PREVIOUS (only previous snapshot) or BOTH (current and previous snapshot, default option)</a:t>
            </a:r>
          </a:p>
          <a:p>
            <a:r>
              <a:rPr lang="en-US" sz="1200" dirty="0"/>
              <a:t>- </a:t>
            </a:r>
            <a:r>
              <a:rPr lang="en-US" sz="1200" b="1" dirty="0"/>
              <a:t>VARIATION</a:t>
            </a:r>
            <a:r>
              <a:rPr lang="en-US" sz="1200" dirty="0"/>
              <a:t> = VALUE or PERCENT or BOTH (PERCENT by default)</a:t>
            </a:r>
          </a:p>
          <a:p>
            <a:r>
              <a:rPr lang="en-US" sz="1200" dirty="0"/>
              <a:t>- </a:t>
            </a:r>
            <a:r>
              <a:rPr lang="en-US" sz="1200" b="1" dirty="0"/>
              <a:t>HEADER=true or false</a:t>
            </a:r>
            <a:r>
              <a:rPr lang="en-US" sz="1200" dirty="0"/>
              <a:t>, short name is taken if true and exists, name otherwise</a:t>
            </a:r>
          </a:p>
        </p:txBody>
      </p:sp>
    </p:spTree>
    <p:extLst>
      <p:ext uri="{BB962C8B-B14F-4D97-AF65-F5344CB8AC3E}">
        <p14:creationId xmlns:p14="http://schemas.microsoft.com/office/powerpoint/2010/main" val="34247385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[37]</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a:t> Table </a:t>
            </a:r>
            <a:r>
              <a:rPr lang="fr-FR" sz="1800" dirty="0" err="1"/>
              <a:t>Metric</a:t>
            </a:r>
            <a:r>
              <a:rPr lang="fr-FR" sz="1800" dirty="0"/>
              <a:t> Id by </a:t>
            </a:r>
            <a:r>
              <a:rPr lang="fr-FR" sz="1800" dirty="0" err="1"/>
              <a:t>row</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TABLE_METRIC_ID_ROW</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ROW;QID=60017|60014,SID=10151|67010,BID=66061,LEVEL=APPLICATION,SNAPSHOT=BOTH,VARIATION=BOTH"/>
          <p:cNvGraphicFramePr>
            <a:graphicFrameLocks noGrp="1"/>
          </p:cNvGraphicFramePr>
          <p:nvPr>
            <p:extLst>
              <p:ext uri="{D42A27DB-BD31-4B8C-83A1-F6EECF244321}">
                <p14:modId xmlns:p14="http://schemas.microsoft.com/office/powerpoint/2010/main" val="3569122225"/>
              </p:ext>
            </p:extLst>
          </p:nvPr>
        </p:nvGraphicFramePr>
        <p:xfrm>
          <a:off x="1074640" y="3721412"/>
          <a:ext cx="7169766"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5394">
                  <a:extLst>
                    <a:ext uri="{9D8B030D-6E8A-4147-A177-3AD203B41FA5}">
                      <a16:colId xmlns:a16="http://schemas.microsoft.com/office/drawing/2014/main" val="20000"/>
                    </a:ext>
                  </a:extLst>
                </a:gridCol>
                <a:gridCol w="1303593">
                  <a:extLst>
                    <a:ext uri="{9D8B030D-6E8A-4147-A177-3AD203B41FA5}">
                      <a16:colId xmlns:a16="http://schemas.microsoft.com/office/drawing/2014/main" val="20001"/>
                    </a:ext>
                  </a:extLst>
                </a:gridCol>
                <a:gridCol w="1303593">
                  <a:extLst>
                    <a:ext uri="{9D8B030D-6E8A-4147-A177-3AD203B41FA5}">
                      <a16:colId xmlns:a16="http://schemas.microsoft.com/office/drawing/2014/main" val="20002"/>
                    </a:ext>
                  </a:extLst>
                </a:gridCol>
                <a:gridCol w="1303593">
                  <a:extLst>
                    <a:ext uri="{9D8B030D-6E8A-4147-A177-3AD203B41FA5}">
                      <a16:colId xmlns:a16="http://schemas.microsoft.com/office/drawing/2014/main" val="20003"/>
                    </a:ext>
                  </a:extLst>
                </a:gridCol>
                <a:gridCol w="1303593">
                  <a:extLst>
                    <a:ext uri="{9D8B030D-6E8A-4147-A177-3AD203B41FA5}">
                      <a16:colId xmlns:a16="http://schemas.microsoft.com/office/drawing/2014/main" val="20004"/>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V2</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V1</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solidFill>
                            <a:schemeClr val="dk1"/>
                          </a:solidFill>
                          <a:latin typeface="+mn-lt"/>
                          <a:ea typeface="+mn-ea"/>
                          <a:cs typeface="+mn-cs"/>
                        </a:rPr>
                        <a:t>Robustness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Security</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solidFill>
                            <a:schemeClr val="dk1"/>
                          </a:solidFill>
                          <a:latin typeface="+mn-lt"/>
                          <a:ea typeface="+mn-ea"/>
                          <a:cs typeface="+mn-cs"/>
                        </a:rPr>
                        <a:t>Number</a:t>
                      </a:r>
                      <a:r>
                        <a:rPr lang="en-GB" sz="1000" baseline="0" dirty="0">
                          <a:solidFill>
                            <a:schemeClr val="dk1"/>
                          </a:solidFill>
                          <a:latin typeface="+mn-lt"/>
                          <a:ea typeface="+mn-ea"/>
                          <a:cs typeface="+mn-cs"/>
                        </a:rPr>
                        <a:t> of 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 </a:t>
            </a:r>
            <a:r>
              <a:rPr lang="en-US" sz="1200" b="1" dirty="0"/>
              <a:t>QID</a:t>
            </a:r>
            <a:r>
              <a:rPr lang="en-US" sz="1200" dirty="0"/>
              <a:t> : list of Quality indicators (BC or TC or RULE) separated by |</a:t>
            </a:r>
          </a:p>
          <a:p>
            <a:r>
              <a:rPr lang="en-US" sz="1200" dirty="0"/>
              <a:t>- </a:t>
            </a:r>
            <a:r>
              <a:rPr lang="en-US" sz="1200" b="1" dirty="0"/>
              <a:t>SID</a:t>
            </a:r>
            <a:r>
              <a:rPr lang="en-US" sz="1200" dirty="0"/>
              <a:t> : list of Sizing measures separated by |</a:t>
            </a:r>
          </a:p>
          <a:p>
            <a:r>
              <a:rPr lang="en-US" sz="1200" dirty="0"/>
              <a:t>- </a:t>
            </a:r>
            <a:r>
              <a:rPr lang="en-US" sz="1200" b="1" dirty="0"/>
              <a:t>BID</a:t>
            </a:r>
            <a:r>
              <a:rPr lang="en-US" sz="1200" dirty="0"/>
              <a:t> : list of Background facts separated by |</a:t>
            </a:r>
          </a:p>
          <a:p>
            <a:r>
              <a:rPr lang="en-US" sz="1200" dirty="0"/>
              <a:t>- </a:t>
            </a:r>
            <a:r>
              <a:rPr lang="en-US" sz="1200" b="1" dirty="0"/>
              <a:t>LEVEL</a:t>
            </a:r>
            <a:r>
              <a:rPr lang="en-US" sz="1200" dirty="0"/>
              <a:t> : can be APPLICATION or MODULES or TECHNOLOGIES (by default APPLICATION if option not present)</a:t>
            </a:r>
          </a:p>
          <a:p>
            <a:r>
              <a:rPr lang="en-US" sz="1200" dirty="0"/>
              <a:t>- </a:t>
            </a:r>
            <a:r>
              <a:rPr lang="en-US" sz="1200" b="1" dirty="0"/>
              <a:t>SNAPSHOT=CURRENT</a:t>
            </a:r>
            <a:r>
              <a:rPr lang="en-US" sz="1200" dirty="0"/>
              <a:t> (only current snapshot) or PREVIOUS (only previous snapshot) or BOTH (current and previous snapshot, default option)</a:t>
            </a:r>
          </a:p>
          <a:p>
            <a:r>
              <a:rPr lang="en-US" sz="1200" dirty="0"/>
              <a:t>- </a:t>
            </a:r>
            <a:r>
              <a:rPr lang="en-US" sz="1200" b="1" dirty="0"/>
              <a:t>VARIATION</a:t>
            </a:r>
            <a:r>
              <a:rPr lang="en-US" sz="1200" dirty="0"/>
              <a:t> = VALUE or PERCENT or BOTH (PERCENT by default)</a:t>
            </a:r>
          </a:p>
          <a:p>
            <a:r>
              <a:rPr lang="en-US" sz="1200" dirty="0"/>
              <a:t>- </a:t>
            </a:r>
            <a:r>
              <a:rPr lang="en-US" sz="1200" b="1" dirty="0"/>
              <a:t>HEADER=true or false</a:t>
            </a:r>
            <a:r>
              <a:rPr lang="en-US" sz="1200" dirty="0"/>
              <a:t>, short name is taken if true and exists, name otherwise</a:t>
            </a:r>
          </a:p>
        </p:txBody>
      </p:sp>
    </p:spTree>
    <p:extLst>
      <p:ext uri="{BB962C8B-B14F-4D97-AF65-F5344CB8AC3E}">
        <p14:creationId xmlns:p14="http://schemas.microsoft.com/office/powerpoint/2010/main" val="1444259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69</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[38]</a:t>
            </a:r>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a:t> Table Violations by </a:t>
            </a:r>
            <a:r>
              <a:rPr lang="fr-FR" sz="1800" dirty="0" err="1"/>
              <a:t>metric</a:t>
            </a:r>
            <a:r>
              <a:rPr lang="fr-FR" sz="1800" dirty="0"/>
              <a:t> id</a:t>
            </a:r>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TABLE_VIOLATIONS</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 </a:t>
            </a:r>
            <a:r>
              <a:rPr lang="en-US" sz="1200" b="1" dirty="0"/>
              <a:t>ID</a:t>
            </a:r>
            <a:r>
              <a:rPr lang="en-US" sz="1200" dirty="0"/>
              <a:t> : list of Quality indicators (BC or TC or RULE) separated by |</a:t>
            </a:r>
          </a:p>
          <a:p>
            <a:r>
              <a:rPr lang="en-US" sz="1200" dirty="0"/>
              <a:t>- </a:t>
            </a:r>
            <a:r>
              <a:rPr lang="en-US" sz="1200" b="1" dirty="0"/>
              <a:t>LEVEL</a:t>
            </a:r>
            <a:r>
              <a:rPr lang="en-US" sz="1200" dirty="0"/>
              <a:t> : can be APPLICATION or MODULES or TECHNOLOGIES (by default APPLICATION if option not present)</a:t>
            </a:r>
          </a:p>
          <a:p>
            <a:r>
              <a:rPr lang="en-US" sz="1200" dirty="0"/>
              <a:t>- </a:t>
            </a:r>
            <a:r>
              <a:rPr lang="en-US" sz="1200" b="1" dirty="0"/>
              <a:t>SNAPSHOT=CURRENT</a:t>
            </a:r>
            <a:r>
              <a:rPr lang="en-US" sz="1200" dirty="0"/>
              <a:t> (only current snapshot) or PREVIOUS (only previous snapshot) or BOTH (current and previous snapshot, default option)</a:t>
            </a:r>
          </a:p>
          <a:p>
            <a:pPr marL="171450" indent="-171450">
              <a:buFontTx/>
              <a:buChar char="-"/>
            </a:pPr>
            <a:r>
              <a:rPr lang="en-US" sz="1200" b="1" dirty="0"/>
              <a:t>CRITICAL</a:t>
            </a:r>
            <a:r>
              <a:rPr lang="en-US" sz="1200" dirty="0"/>
              <a:t>=true/1 or false/0 (true by default critical violations are counted, otherwise all violations</a:t>
            </a:r>
          </a:p>
          <a:p>
            <a:pPr marL="171450" indent="-171450">
              <a:buFontTx/>
              <a:buChar char="-"/>
            </a:pPr>
            <a:r>
              <a:rPr lang="en-US" sz="1200" b="1" dirty="0"/>
              <a:t>DELTA=</a:t>
            </a:r>
            <a:r>
              <a:rPr lang="en-US" sz="1200" dirty="0"/>
              <a:t>true/1 or false/0 (true by default, display the added and removed values, otherwise not)</a:t>
            </a:r>
          </a:p>
          <a:p>
            <a:r>
              <a:rPr lang="en-US" sz="1200" dirty="0"/>
              <a:t>- </a:t>
            </a:r>
            <a:r>
              <a:rPr lang="en-US" sz="1200" b="1" dirty="0"/>
              <a:t>HEADER=</a:t>
            </a:r>
            <a:r>
              <a:rPr lang="en-US" sz="1200" dirty="0"/>
              <a:t>true/1</a:t>
            </a:r>
            <a:r>
              <a:rPr lang="en-US" sz="1200" b="1" dirty="0"/>
              <a:t> </a:t>
            </a:r>
            <a:r>
              <a:rPr lang="en-US" sz="1200" dirty="0"/>
              <a:t>or false/0, short name is taken if true and exists, name otherwise (default)</a:t>
            </a:r>
          </a:p>
        </p:txBody>
      </p:sp>
      <p:graphicFrame>
        <p:nvGraphicFramePr>
          <p:cNvPr id="13" name="Table 12" descr="TABLE;TABLE_VIOLATIONS;ID=60014|61024|7156,LEVEL=APPLICATION,CRITICAL=1,DELTA=1,SNAPSHOT=BOTH"/>
          <p:cNvGraphicFramePr>
            <a:graphicFrameLocks noGrp="1"/>
          </p:cNvGraphicFramePr>
          <p:nvPr>
            <p:extLst>
              <p:ext uri="{D42A27DB-BD31-4B8C-83A1-F6EECF244321}">
                <p14:modId xmlns:p14="http://schemas.microsoft.com/office/powerpoint/2010/main" val="1052828298"/>
              </p:ext>
            </p:extLst>
          </p:nvPr>
        </p:nvGraphicFramePr>
        <p:xfrm>
          <a:off x="1259632" y="3927711"/>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3272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16140</TotalTime>
  <Words>6282</Words>
  <Application>Microsoft Office PowerPoint</Application>
  <PresentationFormat>On-screen Show (4:3)</PresentationFormat>
  <Paragraphs>1930</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805</cp:revision>
  <dcterms:created xsi:type="dcterms:W3CDTF">2013-01-22T15:43:13Z</dcterms:created>
  <dcterms:modified xsi:type="dcterms:W3CDTF">2017-02-13T09:26:13Z</dcterms:modified>
</cp:coreProperties>
</file>