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F4850-B1BB-4A41-AB4F-78F565677E43}" type="datetimeFigureOut">
              <a:rPr lang="fr-FR" smtClean="0"/>
              <a:pPr/>
              <a:t>07/04/2018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416BB-CD28-489E-B74C-78D871689C7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627784" y="260648"/>
            <a:ext cx="4392488" cy="994122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38100" dir="8100000" sx="102000" sy="102000" algn="tr" rotWithShape="0">
              <a:prstClr val="black">
                <a:alpha val="23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Projet : </a:t>
            </a:r>
            <a:r>
              <a:rPr lang="fr-FR" dirty="0" err="1" smtClean="0"/>
              <a:t>Checker</a:t>
            </a:r>
            <a:endParaRPr lang="fr-FR" dirty="0"/>
          </a:p>
        </p:txBody>
      </p:sp>
      <p:pic>
        <p:nvPicPr>
          <p:cNvPr id="6" name="Image 5" descr="UCP-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6224" cy="126392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012160" y="6237312"/>
            <a:ext cx="2562561" cy="461665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anchor="ctr" anchorCtr="1">
            <a:spAutoFit/>
          </a:bodyPr>
          <a:lstStyle/>
          <a:p>
            <a:r>
              <a:rPr lang="fr-FR" dirty="0" smtClean="0"/>
              <a:t>SIHARATH Amaury, TOULAIN </a:t>
            </a:r>
            <a:r>
              <a:rPr lang="fr-FR" dirty="0" err="1" smtClean="0"/>
              <a:t>Timothé</a:t>
            </a:r>
            <a:r>
              <a:rPr lang="fr-FR" dirty="0" smtClean="0"/>
              <a:t>,</a:t>
            </a:r>
          </a:p>
          <a:p>
            <a:r>
              <a:rPr lang="fr-FR" dirty="0" smtClean="0"/>
              <a:t> CASTELAIN Julien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564000" y="6356350"/>
            <a:ext cx="1800000" cy="365125"/>
          </a:xfrm>
          <a:noFill/>
          <a:effectLst/>
        </p:spPr>
        <p:txBody>
          <a:bodyPr/>
          <a:lstStyle/>
          <a:p>
            <a:r>
              <a:rPr lang="fr-FR" dirty="0" smtClean="0"/>
              <a:t>Génie Logiciel et Projet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323528" y="6381328"/>
            <a:ext cx="2460289" cy="276999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1">
            <a:spAutoFit/>
          </a:bodyPr>
          <a:lstStyle>
            <a:lvl1pPr>
              <a:defRPr/>
            </a:lvl1pPr>
          </a:lstStyle>
          <a:p>
            <a:r>
              <a:rPr lang="fr-FR" dirty="0" smtClean="0"/>
              <a:t>L2-info Université de Cergy-</a:t>
            </a:r>
            <a:r>
              <a:rPr lang="fr-FR" dirty="0" err="1" smtClean="0"/>
              <a:t>Ponsoise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3862-9088-488E-AA16-523F93B5EC91}" type="datetimeFigureOut">
              <a:rPr lang="fr-FR" smtClean="0"/>
              <a:pPr/>
              <a:t>07/04/2018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26C2-FDCE-450D-9199-321499B800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3862-9088-488E-AA16-523F93B5EC91}" type="datetimeFigureOut">
              <a:rPr lang="fr-FR" smtClean="0"/>
              <a:pPr/>
              <a:t>07/04/2018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26C2-FDCE-450D-9199-321499B800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3862-9088-488E-AA16-523F93B5EC91}" type="datetimeFigureOut">
              <a:rPr lang="fr-FR" smtClean="0"/>
              <a:pPr/>
              <a:t>07/04/2018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26C2-FDCE-450D-9199-321499B800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3862-9088-488E-AA16-523F93B5EC91}" type="datetimeFigureOut">
              <a:rPr lang="fr-FR" smtClean="0"/>
              <a:pPr/>
              <a:t>07/04/2018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26C2-FDCE-450D-9199-321499B800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diap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4"/>
          <p:cNvSpPr txBox="1">
            <a:spLocks/>
          </p:cNvSpPr>
          <p:nvPr userDrawn="1"/>
        </p:nvSpPr>
        <p:spPr>
          <a:xfrm>
            <a:off x="6012160" y="6237312"/>
            <a:ext cx="2562561" cy="46166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ctr" anchorCtr="1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SIHARATH Amaury, TOULAIN Timothé,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CASTELAIN Julien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e la date 2"/>
          <p:cNvSpPr txBox="1">
            <a:spLocks/>
          </p:cNvSpPr>
          <p:nvPr userDrawn="1"/>
        </p:nvSpPr>
        <p:spPr>
          <a:xfrm>
            <a:off x="323528" y="6381328"/>
            <a:ext cx="2460289" cy="27699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ctr" anchorCtr="1">
            <a:sp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L2-info Université de Cergy-Ponsoise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re 1"/>
          <p:cNvSpPr txBox="1">
            <a:spLocks/>
          </p:cNvSpPr>
          <p:nvPr userDrawn="1"/>
        </p:nvSpPr>
        <p:spPr>
          <a:xfrm>
            <a:off x="2627784" y="260648"/>
            <a:ext cx="4392488" cy="99412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38100" dir="8100000" sx="102000" sy="102000" algn="tr" rotWithShape="0">
              <a:prstClr val="black">
                <a:alpha val="23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Projet : </a:t>
            </a:r>
            <a:r>
              <a:rPr kumimoji="0" lang="fr-F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Checker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Image 10" descr="UCP-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6224" cy="1263920"/>
          </a:xfrm>
          <a:prstGeom prst="rect">
            <a:avLst/>
          </a:prstGeom>
        </p:spPr>
      </p:pic>
      <p:sp>
        <p:nvSpPr>
          <p:cNvPr id="12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564000" y="6356350"/>
            <a:ext cx="1800000" cy="365125"/>
          </a:xfrm>
          <a:noFill/>
          <a:effectLst/>
        </p:spPr>
        <p:txBody>
          <a:bodyPr/>
          <a:lstStyle/>
          <a:p>
            <a:r>
              <a:rPr lang="fr-FR" dirty="0" smtClean="0"/>
              <a:t>Génie Logiciel et Projet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tyle dia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Espace réservé du pied de page 3"/>
          <p:cNvSpPr txBox="1">
            <a:spLocks/>
          </p:cNvSpPr>
          <p:nvPr userDrawn="1"/>
        </p:nvSpPr>
        <p:spPr>
          <a:xfrm>
            <a:off x="3564000" y="6356350"/>
            <a:ext cx="1800000" cy="36512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Génie Logiciel et Projet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Espace réservé de la date 2"/>
          <p:cNvSpPr txBox="1">
            <a:spLocks/>
          </p:cNvSpPr>
          <p:nvPr userDrawn="1"/>
        </p:nvSpPr>
        <p:spPr>
          <a:xfrm>
            <a:off x="323528" y="6381328"/>
            <a:ext cx="2460289" cy="27699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ctr" anchorCtr="1">
            <a:sp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L2-info Université de Cergy-Pontoise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numéro de diapositive 4"/>
          <p:cNvSpPr txBox="1">
            <a:spLocks/>
          </p:cNvSpPr>
          <p:nvPr userDrawn="1"/>
        </p:nvSpPr>
        <p:spPr>
          <a:xfrm>
            <a:off x="6012160" y="6237312"/>
            <a:ext cx="2562561" cy="46166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ctr" anchorCtr="1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SIHARATH Amaury, TOULAIN </a:t>
            </a:r>
            <a:r>
              <a:rPr kumimoji="0" lang="fr-F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Timothé</a:t>
            </a: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CASTELAIN Julien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re 1"/>
          <p:cNvSpPr txBox="1">
            <a:spLocks/>
          </p:cNvSpPr>
          <p:nvPr userDrawn="1"/>
        </p:nvSpPr>
        <p:spPr>
          <a:xfrm>
            <a:off x="2627784" y="260648"/>
            <a:ext cx="4392488" cy="99412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38100" dir="8100000" sx="102000" sy="102000" algn="tr" rotWithShape="0">
              <a:prstClr val="black">
                <a:alpha val="23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Checker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Image 10" descr="UCP-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6224" cy="1263920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 rot="3036011">
            <a:off x="7771120" y="552155"/>
            <a:ext cx="17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baseline="0" dirty="0" smtClean="0"/>
              <a:t>Soutenance finale</a:t>
            </a:r>
            <a:r>
              <a:rPr lang="fr-FR" baseline="0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3862-9088-488E-AA16-523F93B5EC91}" type="datetimeFigureOut">
              <a:rPr lang="fr-FR" smtClean="0"/>
              <a:pPr/>
              <a:t>07/04/2018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26C2-FDCE-450D-9199-321499B800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3862-9088-488E-AA16-523F93B5EC91}" type="datetimeFigureOut">
              <a:rPr lang="fr-FR" smtClean="0"/>
              <a:pPr/>
              <a:t>07/04/2018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26C2-FDCE-450D-9199-321499B800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3862-9088-488E-AA16-523F93B5EC91}" type="datetimeFigureOut">
              <a:rPr lang="fr-FR" smtClean="0"/>
              <a:pPr/>
              <a:t>07/04/2018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26C2-FDCE-450D-9199-321499B800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3862-9088-488E-AA16-523F93B5EC91}" type="datetimeFigureOut">
              <a:rPr lang="fr-FR" smtClean="0"/>
              <a:pPr/>
              <a:t>07/04/2018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26C2-FDCE-450D-9199-321499B800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3862-9088-488E-AA16-523F93B5EC91}" type="datetimeFigureOut">
              <a:rPr lang="fr-FR" smtClean="0"/>
              <a:pPr/>
              <a:t>07/04/2018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26C2-FDCE-450D-9199-321499B800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43862-9088-488E-AA16-523F93B5EC91}" type="datetimeFigureOut">
              <a:rPr lang="fr-FR" smtClean="0"/>
              <a:pPr/>
              <a:t>07/04/2018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A26C2-FDCE-450D-9199-321499B800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jpeg"/><Relationship Id="rId7" Type="http://schemas.openxmlformats.org/officeDocument/2006/relationships/hyperlink" Target="https://www.google.fr/url?sa=i&amp;rct=j&amp;q=&amp;esrc=s&amp;source=images&amp;cd=&amp;cad=rja&amp;uact=8&amp;ved=2ahUKEwiS38Scv4XaAhVFXhQKHRAEAO8QjRx6BAgAEAU&amp;url=https://loisirs.savoir.fr/les-dames-chinoises/&amp;psig=AOvVaw2-CE1zv0AiclpQzXr09UCm&amp;ust=1521999250747699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923928" y="1340768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i="1" u="sng" dirty="0" smtClean="0">
                <a:solidFill>
                  <a:srgbClr val="FF0000"/>
                </a:solidFill>
              </a:rPr>
              <a:t>Sommaire</a:t>
            </a:r>
            <a:endParaRPr lang="fr-FR" sz="3200" b="1" i="1" u="sng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51520" y="1916832"/>
            <a:ext cx="224728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/>
            <a:r>
              <a:rPr lang="fr-FR" b="1" i="1" u="sng" dirty="0" smtClean="0">
                <a:solidFill>
                  <a:srgbClr val="FF0000"/>
                </a:solidFill>
              </a:rPr>
              <a:t>I. Introduction</a:t>
            </a:r>
          </a:p>
          <a:p>
            <a:pPr marL="400050" indent="-400050"/>
            <a:r>
              <a:rPr lang="fr-FR" dirty="0" smtClean="0"/>
              <a:t>	</a:t>
            </a:r>
            <a:r>
              <a:rPr lang="fr-FR" sz="1400" b="1" u="sng" dirty="0" smtClean="0">
                <a:solidFill>
                  <a:srgbClr val="00B050"/>
                </a:solidFill>
              </a:rPr>
              <a:t>A) Contexte</a:t>
            </a:r>
          </a:p>
          <a:p>
            <a:pPr marL="400050" indent="-400050"/>
            <a:r>
              <a:rPr lang="fr-FR" dirty="0" smtClean="0"/>
              <a:t>	</a:t>
            </a:r>
            <a:r>
              <a:rPr lang="fr-FR" dirty="0" smtClean="0"/>
              <a:t>	</a:t>
            </a:r>
            <a:r>
              <a:rPr lang="fr-FR" sz="1200" b="1" u="sng" dirty="0" smtClean="0">
                <a:solidFill>
                  <a:srgbClr val="7030A0"/>
                </a:solidFill>
              </a:rPr>
              <a:t>i. Historique</a:t>
            </a:r>
          </a:p>
          <a:p>
            <a:pPr marL="400050" indent="-400050"/>
            <a:r>
              <a:rPr lang="fr-FR" sz="1200" b="1" dirty="0" smtClean="0">
                <a:solidFill>
                  <a:srgbClr val="7030A0"/>
                </a:solidFill>
              </a:rPr>
              <a:t>	</a:t>
            </a:r>
            <a:r>
              <a:rPr lang="fr-FR" sz="1200" b="1" dirty="0" smtClean="0">
                <a:solidFill>
                  <a:srgbClr val="7030A0"/>
                </a:solidFill>
              </a:rPr>
              <a:t>	</a:t>
            </a:r>
            <a:r>
              <a:rPr lang="fr-FR" sz="1200" b="1" u="sng" dirty="0" smtClean="0">
                <a:solidFill>
                  <a:srgbClr val="7030A0"/>
                </a:solidFill>
              </a:rPr>
              <a:t>ii. But du jeu</a:t>
            </a:r>
          </a:p>
          <a:p>
            <a:pPr marL="400050" indent="-400050"/>
            <a:r>
              <a:rPr lang="fr-FR" sz="1200" b="1" dirty="0" smtClean="0">
                <a:solidFill>
                  <a:srgbClr val="7030A0"/>
                </a:solidFill>
              </a:rPr>
              <a:t>	</a:t>
            </a:r>
            <a:r>
              <a:rPr lang="fr-FR" sz="1200" b="1" dirty="0" smtClean="0">
                <a:solidFill>
                  <a:srgbClr val="7030A0"/>
                </a:solidFill>
              </a:rPr>
              <a:t>	</a:t>
            </a:r>
            <a:r>
              <a:rPr lang="fr-FR" sz="1200" b="1" u="sng" dirty="0" smtClean="0">
                <a:solidFill>
                  <a:srgbClr val="7030A0"/>
                </a:solidFill>
              </a:rPr>
              <a:t>iii. Contexte</a:t>
            </a:r>
          </a:p>
          <a:p>
            <a:pPr marL="400050" indent="-400050"/>
            <a:r>
              <a:rPr lang="fr-FR" dirty="0" smtClean="0"/>
              <a:t>	</a:t>
            </a:r>
            <a:r>
              <a:rPr lang="fr-FR" sz="1400" b="1" u="sng" dirty="0" smtClean="0">
                <a:solidFill>
                  <a:srgbClr val="00B050"/>
                </a:solidFill>
              </a:rPr>
              <a:t>B) Spécifications</a:t>
            </a:r>
          </a:p>
          <a:p>
            <a:pPr marL="400050" indent="-400050"/>
            <a:r>
              <a:rPr lang="fr-FR" dirty="0" smtClean="0"/>
              <a:t>	</a:t>
            </a:r>
            <a:r>
              <a:rPr lang="fr-FR" dirty="0" smtClean="0"/>
              <a:t>	</a:t>
            </a:r>
            <a:r>
              <a:rPr lang="fr-FR" sz="1200" b="1" u="sng" dirty="0" smtClean="0">
                <a:solidFill>
                  <a:srgbClr val="7030A0"/>
                </a:solidFill>
              </a:rPr>
              <a:t>i. Plusieurs écrans</a:t>
            </a:r>
          </a:p>
          <a:p>
            <a:pPr marL="400050" indent="-400050"/>
            <a:r>
              <a:rPr lang="fr-FR" sz="1200" b="1" dirty="0" smtClean="0">
                <a:solidFill>
                  <a:srgbClr val="7030A0"/>
                </a:solidFill>
              </a:rPr>
              <a:t>	</a:t>
            </a:r>
            <a:r>
              <a:rPr lang="fr-FR" sz="1200" b="1" dirty="0" smtClean="0">
                <a:solidFill>
                  <a:srgbClr val="7030A0"/>
                </a:solidFill>
              </a:rPr>
              <a:t>	</a:t>
            </a:r>
            <a:r>
              <a:rPr lang="fr-FR" sz="1200" b="1" u="sng" dirty="0" smtClean="0">
                <a:solidFill>
                  <a:srgbClr val="7030A0"/>
                </a:solidFill>
              </a:rPr>
              <a:t>ii. Déplacements</a:t>
            </a:r>
          </a:p>
          <a:p>
            <a:pPr marL="400050" indent="-400050"/>
            <a:r>
              <a:rPr lang="fr-FR" sz="1200" b="1" dirty="0" smtClean="0">
                <a:solidFill>
                  <a:srgbClr val="7030A0"/>
                </a:solidFill>
              </a:rPr>
              <a:t>	</a:t>
            </a:r>
            <a:r>
              <a:rPr lang="fr-FR" sz="1200" b="1" dirty="0" smtClean="0">
                <a:solidFill>
                  <a:srgbClr val="7030A0"/>
                </a:solidFill>
              </a:rPr>
              <a:t>	</a:t>
            </a:r>
            <a:r>
              <a:rPr lang="fr-FR" sz="1200" b="1" u="sng" dirty="0" smtClean="0">
                <a:solidFill>
                  <a:srgbClr val="7030A0"/>
                </a:solidFill>
              </a:rPr>
              <a:t>iii. Pouvoirs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699792" y="1916832"/>
            <a:ext cx="3751412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/>
            <a:r>
              <a:rPr lang="fr-FR" b="1" i="1" u="sng" dirty="0" smtClean="0">
                <a:solidFill>
                  <a:srgbClr val="FF0000"/>
                </a:solidFill>
              </a:rPr>
              <a:t>II. Conception</a:t>
            </a:r>
          </a:p>
          <a:p>
            <a:pPr marL="400050" indent="-400050"/>
            <a:r>
              <a:rPr lang="fr-FR" dirty="0" smtClean="0"/>
              <a:t>	</a:t>
            </a:r>
            <a:r>
              <a:rPr lang="fr-FR" sz="1400" b="1" u="sng" dirty="0" smtClean="0">
                <a:solidFill>
                  <a:srgbClr val="00B050"/>
                </a:solidFill>
              </a:rPr>
              <a:t>A) Les données</a:t>
            </a:r>
          </a:p>
          <a:p>
            <a:pPr marL="400050" indent="-400050"/>
            <a:r>
              <a:rPr lang="fr-FR" dirty="0" smtClean="0"/>
              <a:t>		</a:t>
            </a:r>
            <a:r>
              <a:rPr lang="fr-FR" sz="1200" b="1" u="sng" dirty="0" smtClean="0">
                <a:solidFill>
                  <a:srgbClr val="7030A0"/>
                </a:solidFill>
              </a:rPr>
              <a:t>i. Le joueur</a:t>
            </a:r>
          </a:p>
          <a:p>
            <a:pPr marL="400050" indent="-400050"/>
            <a:r>
              <a:rPr lang="fr-FR" sz="1200" b="1" dirty="0" smtClean="0">
                <a:solidFill>
                  <a:srgbClr val="7030A0"/>
                </a:solidFill>
              </a:rPr>
              <a:t>		</a:t>
            </a:r>
            <a:r>
              <a:rPr lang="fr-FR" sz="1200" b="1" u="sng" dirty="0" smtClean="0">
                <a:solidFill>
                  <a:srgbClr val="7030A0"/>
                </a:solidFill>
              </a:rPr>
              <a:t>ii. La pièce</a:t>
            </a:r>
          </a:p>
          <a:p>
            <a:pPr marL="400050" indent="-400050"/>
            <a:r>
              <a:rPr lang="fr-FR" sz="1200" b="1" dirty="0" smtClean="0">
                <a:solidFill>
                  <a:srgbClr val="7030A0"/>
                </a:solidFill>
              </a:rPr>
              <a:t>		</a:t>
            </a:r>
            <a:r>
              <a:rPr lang="fr-FR" sz="1200" b="1" u="sng" dirty="0" smtClean="0">
                <a:solidFill>
                  <a:srgbClr val="7030A0"/>
                </a:solidFill>
              </a:rPr>
              <a:t>iii. Les pouvoirs</a:t>
            </a:r>
          </a:p>
          <a:p>
            <a:pPr marL="400050" indent="-400050"/>
            <a:r>
              <a:rPr lang="fr-FR" sz="1200" b="1" dirty="0" smtClean="0">
                <a:solidFill>
                  <a:srgbClr val="7030A0"/>
                </a:solidFill>
              </a:rPr>
              <a:t>		</a:t>
            </a:r>
            <a:r>
              <a:rPr lang="fr-FR" sz="1200" b="1" u="sng" dirty="0" smtClean="0">
                <a:solidFill>
                  <a:srgbClr val="7030A0"/>
                </a:solidFill>
              </a:rPr>
              <a:t>iv. Le </a:t>
            </a:r>
            <a:r>
              <a:rPr lang="fr-FR" sz="1200" b="1" u="sng" dirty="0" err="1" smtClean="0">
                <a:solidFill>
                  <a:srgbClr val="7030A0"/>
                </a:solidFill>
              </a:rPr>
              <a:t>repertoire</a:t>
            </a:r>
            <a:r>
              <a:rPr lang="fr-FR" sz="1200" b="1" u="sng" dirty="0" smtClean="0">
                <a:solidFill>
                  <a:srgbClr val="7030A0"/>
                </a:solidFill>
              </a:rPr>
              <a:t> de donnés</a:t>
            </a:r>
          </a:p>
          <a:p>
            <a:pPr marL="400050" indent="-400050"/>
            <a:r>
              <a:rPr lang="fr-FR" dirty="0" smtClean="0"/>
              <a:t>	</a:t>
            </a:r>
            <a:r>
              <a:rPr lang="fr-FR" sz="1400" b="1" u="sng" dirty="0" smtClean="0">
                <a:solidFill>
                  <a:srgbClr val="00B050"/>
                </a:solidFill>
              </a:rPr>
              <a:t>B) Traitements</a:t>
            </a:r>
          </a:p>
          <a:p>
            <a:pPr marL="400050" indent="-400050"/>
            <a:r>
              <a:rPr lang="fr-FR" dirty="0" smtClean="0"/>
              <a:t>		</a:t>
            </a:r>
            <a:r>
              <a:rPr lang="fr-FR" sz="1200" b="1" u="sng" dirty="0" smtClean="0">
                <a:solidFill>
                  <a:srgbClr val="7030A0"/>
                </a:solidFill>
              </a:rPr>
              <a:t>i. Le plateau</a:t>
            </a:r>
          </a:p>
          <a:p>
            <a:pPr marL="400050" indent="-400050"/>
            <a:r>
              <a:rPr lang="fr-FR" sz="1200" b="1" dirty="0" smtClean="0">
                <a:solidFill>
                  <a:srgbClr val="7030A0"/>
                </a:solidFill>
              </a:rPr>
              <a:t>		</a:t>
            </a:r>
            <a:r>
              <a:rPr lang="fr-FR" sz="1200" b="1" u="sng" dirty="0" smtClean="0">
                <a:solidFill>
                  <a:srgbClr val="7030A0"/>
                </a:solidFill>
              </a:rPr>
              <a:t>ii. Les tours de jeu</a:t>
            </a:r>
          </a:p>
          <a:p>
            <a:pPr marL="400050" indent="-400050"/>
            <a:r>
              <a:rPr lang="fr-FR" sz="1200" b="1" dirty="0" smtClean="0">
                <a:solidFill>
                  <a:srgbClr val="7030A0"/>
                </a:solidFill>
              </a:rPr>
              <a:t>		</a:t>
            </a:r>
            <a:r>
              <a:rPr lang="fr-FR" sz="1200" b="1" u="sng" dirty="0" smtClean="0">
                <a:solidFill>
                  <a:srgbClr val="7030A0"/>
                </a:solidFill>
              </a:rPr>
              <a:t>iii. Les déplacements</a:t>
            </a:r>
          </a:p>
          <a:p>
            <a:pPr marL="400050" indent="-400050"/>
            <a:r>
              <a:rPr lang="fr-FR" sz="1200" b="1" dirty="0" smtClean="0">
                <a:solidFill>
                  <a:srgbClr val="7030A0"/>
                </a:solidFill>
              </a:rPr>
              <a:t>		</a:t>
            </a:r>
            <a:r>
              <a:rPr lang="fr-FR" sz="1200" b="1" u="sng" dirty="0" smtClean="0">
                <a:solidFill>
                  <a:srgbClr val="7030A0"/>
                </a:solidFill>
              </a:rPr>
              <a:t>iv. L’intelligence artificielle</a:t>
            </a:r>
          </a:p>
          <a:p>
            <a:pPr marL="400050" indent="-400050"/>
            <a:r>
              <a:rPr lang="fr-FR" dirty="0" smtClean="0"/>
              <a:t>	</a:t>
            </a:r>
            <a:r>
              <a:rPr lang="fr-FR" sz="1400" b="1" u="sng" dirty="0" smtClean="0">
                <a:solidFill>
                  <a:srgbClr val="00B050"/>
                </a:solidFill>
              </a:rPr>
              <a:t>C) IHM graphique</a:t>
            </a:r>
          </a:p>
          <a:p>
            <a:pPr marL="400050" indent="-400050"/>
            <a:r>
              <a:rPr lang="fr-FR" dirty="0" smtClean="0"/>
              <a:t>		</a:t>
            </a:r>
            <a:r>
              <a:rPr lang="fr-FR" sz="1200" b="1" u="sng" dirty="0" smtClean="0">
                <a:solidFill>
                  <a:srgbClr val="7030A0"/>
                </a:solidFill>
              </a:rPr>
              <a:t>i. Le menu principal</a:t>
            </a:r>
          </a:p>
          <a:p>
            <a:pPr marL="400050" indent="-400050"/>
            <a:r>
              <a:rPr lang="fr-FR" sz="1200" b="1" dirty="0" smtClean="0">
                <a:solidFill>
                  <a:srgbClr val="7030A0"/>
                </a:solidFill>
              </a:rPr>
              <a:t>		</a:t>
            </a:r>
            <a:r>
              <a:rPr lang="fr-FR" sz="1200" b="1" u="sng" dirty="0" smtClean="0">
                <a:solidFill>
                  <a:srgbClr val="7030A0"/>
                </a:solidFill>
              </a:rPr>
              <a:t>ii. Le panel des options</a:t>
            </a:r>
          </a:p>
          <a:p>
            <a:pPr marL="400050" indent="-400050"/>
            <a:r>
              <a:rPr lang="fr-FR" sz="1200" b="1" dirty="0" smtClean="0">
                <a:solidFill>
                  <a:srgbClr val="7030A0"/>
                </a:solidFill>
              </a:rPr>
              <a:t>		</a:t>
            </a:r>
            <a:r>
              <a:rPr lang="fr-FR" sz="1200" b="1" u="sng" dirty="0" smtClean="0">
                <a:solidFill>
                  <a:srgbClr val="7030A0"/>
                </a:solidFill>
              </a:rPr>
              <a:t>iii. Le panel des règles</a:t>
            </a:r>
          </a:p>
          <a:p>
            <a:pPr marL="400050" indent="-400050"/>
            <a:r>
              <a:rPr lang="fr-FR" sz="1200" b="1" dirty="0" smtClean="0">
                <a:solidFill>
                  <a:srgbClr val="7030A0"/>
                </a:solidFill>
              </a:rPr>
              <a:t>		</a:t>
            </a:r>
            <a:r>
              <a:rPr lang="fr-FR" sz="1200" b="1" u="sng" dirty="0" smtClean="0">
                <a:solidFill>
                  <a:srgbClr val="7030A0"/>
                </a:solidFill>
              </a:rPr>
              <a:t>iv. Le panel de configuration de la partie</a:t>
            </a:r>
          </a:p>
          <a:p>
            <a:pPr marL="400050" indent="-400050"/>
            <a:r>
              <a:rPr lang="fr-FR" sz="1200" b="1" dirty="0" smtClean="0">
                <a:solidFill>
                  <a:srgbClr val="7030A0"/>
                </a:solidFill>
              </a:rPr>
              <a:t>		</a:t>
            </a:r>
            <a:r>
              <a:rPr lang="fr-FR" sz="1200" b="1" u="sng" dirty="0" smtClean="0">
                <a:solidFill>
                  <a:srgbClr val="7030A0"/>
                </a:solidFill>
              </a:rPr>
              <a:t>v. Le plateau et ses différentes extensions</a:t>
            </a:r>
          </a:p>
          <a:p>
            <a:pPr marL="400050" indent="-400050"/>
            <a:r>
              <a:rPr lang="fr-FR" sz="1200" b="1" dirty="0" smtClean="0">
                <a:solidFill>
                  <a:srgbClr val="7030A0"/>
                </a:solidFill>
              </a:rPr>
              <a:t>		</a:t>
            </a:r>
            <a:r>
              <a:rPr lang="fr-FR" sz="1200" b="1" u="sng" dirty="0" smtClean="0">
                <a:solidFill>
                  <a:srgbClr val="7030A0"/>
                </a:solidFill>
              </a:rPr>
              <a:t>vi. L’écran de fin</a:t>
            </a:r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109819" y="1916832"/>
            <a:ext cx="403418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/>
            <a:r>
              <a:rPr lang="fr-FR" b="1" i="1" u="sng" dirty="0" smtClean="0">
                <a:solidFill>
                  <a:srgbClr val="FF0000"/>
                </a:solidFill>
              </a:rPr>
              <a:t>III. Déroulement du projet</a:t>
            </a:r>
          </a:p>
          <a:p>
            <a:pPr marL="400050" indent="-400050"/>
            <a:r>
              <a:rPr lang="fr-FR" dirty="0" smtClean="0"/>
              <a:t>	</a:t>
            </a:r>
            <a:r>
              <a:rPr lang="fr-FR" sz="1400" b="1" u="sng" dirty="0" smtClean="0">
                <a:solidFill>
                  <a:srgbClr val="00B050"/>
                </a:solidFill>
              </a:rPr>
              <a:t>A) Répartition du travail</a:t>
            </a:r>
          </a:p>
          <a:p>
            <a:pPr marL="400050" indent="-400050"/>
            <a:r>
              <a:rPr lang="fr-FR" sz="1400" b="1" dirty="0" smtClean="0">
                <a:solidFill>
                  <a:srgbClr val="00B050"/>
                </a:solidFill>
              </a:rPr>
              <a:t>	</a:t>
            </a:r>
            <a:r>
              <a:rPr lang="fr-FR" sz="1400" b="1" u="sng" dirty="0" smtClean="0">
                <a:solidFill>
                  <a:srgbClr val="00B050"/>
                </a:solidFill>
              </a:rPr>
              <a:t>B) Problèmes rencontrés et solutions </a:t>
            </a:r>
            <a:r>
              <a:rPr lang="fr-FR" sz="1400" b="1" u="sng" dirty="0" smtClean="0">
                <a:solidFill>
                  <a:srgbClr val="00B050"/>
                </a:solidFill>
              </a:rPr>
              <a:t>apportés</a:t>
            </a:r>
            <a:endParaRPr lang="fr-FR" sz="1400" b="1" u="sng" dirty="0" smtClean="0">
              <a:solidFill>
                <a:srgbClr val="00B05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660232" y="3717032"/>
            <a:ext cx="150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u="sng" dirty="0" smtClean="0">
                <a:solidFill>
                  <a:srgbClr val="FF0000"/>
                </a:solidFill>
              </a:rPr>
              <a:t>IV. </a:t>
            </a:r>
            <a:r>
              <a:rPr lang="fr-FR" b="1" i="1" u="sng" dirty="0" smtClean="0">
                <a:solidFill>
                  <a:srgbClr val="FF0000"/>
                </a:solidFill>
              </a:rPr>
              <a:t>Conclusion</a:t>
            </a:r>
            <a:endParaRPr lang="fr-FR" b="1" i="1" u="sng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67544" y="16288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solidFill>
                  <a:srgbClr val="002060"/>
                </a:solidFill>
              </a:rPr>
              <a:t>ii. Les tours de jeu :</a:t>
            </a:r>
            <a:endParaRPr lang="fr-FR" b="1" u="sng" dirty="0">
              <a:solidFill>
                <a:srgbClr val="00206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187624" y="2204864"/>
            <a:ext cx="171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Pour 3 joueurs :</a:t>
            </a:r>
            <a:r>
              <a:rPr lang="fr-FR" dirty="0" smtClean="0"/>
              <a:t> </a:t>
            </a:r>
            <a:endParaRPr lang="fr-FR" u="sng" dirty="0"/>
          </a:p>
        </p:txBody>
      </p:sp>
      <p:sp>
        <p:nvSpPr>
          <p:cNvPr id="7" name="ZoneTexte 6"/>
          <p:cNvSpPr txBox="1"/>
          <p:nvPr/>
        </p:nvSpPr>
        <p:spPr>
          <a:xfrm>
            <a:off x="5580112" y="2204864"/>
            <a:ext cx="166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Pour 2 joueurs :</a:t>
            </a:r>
            <a:endParaRPr lang="fr-FR" u="sng" dirty="0"/>
          </a:p>
        </p:txBody>
      </p:sp>
      <p:pic>
        <p:nvPicPr>
          <p:cNvPr id="8195" name="Picture 3" descr="C:\Users\JULIEN\Desktop\tour_3_joueu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924944"/>
            <a:ext cx="2664296" cy="2840702"/>
          </a:xfrm>
          <a:prstGeom prst="rect">
            <a:avLst/>
          </a:prstGeom>
          <a:noFill/>
        </p:spPr>
      </p:pic>
      <p:pic>
        <p:nvPicPr>
          <p:cNvPr id="8196" name="Picture 4" descr="C:\Users\JULIEN\Desktop\plateau_2_joueu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852936"/>
            <a:ext cx="2664296" cy="28335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67544" y="1340768"/>
            <a:ext cx="84249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solidFill>
                  <a:srgbClr val="002060"/>
                </a:solidFill>
              </a:rPr>
              <a:t>iii. Les déplacements : </a:t>
            </a:r>
            <a:r>
              <a:rPr lang="fr-FR" dirty="0" smtClean="0"/>
              <a:t> </a:t>
            </a:r>
            <a:r>
              <a:rPr lang="fr-FR" sz="1600" dirty="0" smtClean="0"/>
              <a:t>Il y a plusieurs étapes dans le processus de déplacement dans le moteur du jeu:</a:t>
            </a:r>
            <a:endParaRPr lang="fr-FR" b="1" u="sng" dirty="0" smtClean="0">
              <a:solidFill>
                <a:srgbClr val="002060"/>
              </a:solidFill>
            </a:endParaRPr>
          </a:p>
          <a:p>
            <a:r>
              <a:rPr lang="fr-FR" dirty="0" smtClean="0"/>
              <a:t>	</a:t>
            </a:r>
            <a:r>
              <a:rPr lang="fr-FR" dirty="0" smtClean="0"/>
              <a:t>- </a:t>
            </a:r>
            <a:r>
              <a:rPr lang="fr-FR" sz="1600" dirty="0" smtClean="0"/>
              <a:t>Clic dans une emplacement valide (en blanc)</a:t>
            </a:r>
          </a:p>
          <a:p>
            <a:endParaRPr lang="fr-FR" sz="1600" dirty="0" smtClean="0"/>
          </a:p>
          <a:p>
            <a:r>
              <a:rPr lang="fr-FR" sz="1600" dirty="0" smtClean="0"/>
              <a:t>	</a:t>
            </a:r>
            <a:r>
              <a:rPr lang="fr-FR" sz="1600" dirty="0" smtClean="0"/>
              <a:t>- On parcourt l’</a:t>
            </a:r>
            <a:r>
              <a:rPr lang="fr-FR" sz="1600" dirty="0" err="1" smtClean="0"/>
              <a:t>ArrayList</a:t>
            </a:r>
            <a:r>
              <a:rPr lang="fr-FR" sz="1600" dirty="0" smtClean="0"/>
              <a:t> des emplacements du plateau jusqu’à trouver l’emplacement qui correspond aux coordonnées du clic.</a:t>
            </a:r>
          </a:p>
          <a:p>
            <a:endParaRPr lang="fr-FR" sz="1600" dirty="0" smtClean="0"/>
          </a:p>
          <a:p>
            <a:r>
              <a:rPr lang="fr-FR" sz="1600" dirty="0" smtClean="0"/>
              <a:t>	</a:t>
            </a:r>
            <a:r>
              <a:rPr lang="fr-FR" sz="1600" dirty="0" smtClean="0"/>
              <a:t>- Si le déplacement est possible on peut l’effectuer</a:t>
            </a:r>
            <a:endParaRPr lang="fr-FR" dirty="0"/>
          </a:p>
        </p:txBody>
      </p:sp>
      <p:pic>
        <p:nvPicPr>
          <p:cNvPr id="9218" name="Picture 2" descr="C:\Users\JULIEN\Desktop\deplacement_spéci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789040"/>
            <a:ext cx="2087711" cy="2026904"/>
          </a:xfrm>
          <a:prstGeom prst="rect">
            <a:avLst/>
          </a:prstGeom>
          <a:noFill/>
        </p:spPr>
      </p:pic>
      <p:pic>
        <p:nvPicPr>
          <p:cNvPr id="9219" name="Picture 3" descr="C:\Users\JULIEN\Desktop\deplacement_norm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3717032"/>
            <a:ext cx="2088232" cy="2030413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1115616" y="5877272"/>
            <a:ext cx="13195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Déplacement spécial</a:t>
            </a:r>
            <a:endParaRPr lang="fr-FR" sz="1050" dirty="0"/>
          </a:p>
        </p:txBody>
      </p:sp>
      <p:sp>
        <p:nvSpPr>
          <p:cNvPr id="8" name="ZoneTexte 7"/>
          <p:cNvSpPr txBox="1"/>
          <p:nvPr/>
        </p:nvSpPr>
        <p:spPr>
          <a:xfrm>
            <a:off x="6084168" y="5877272"/>
            <a:ext cx="13356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Déplacement normal</a:t>
            </a:r>
            <a:endParaRPr lang="fr-FR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67544" y="1556792"/>
            <a:ext cx="281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solidFill>
                  <a:srgbClr val="002060"/>
                </a:solidFill>
              </a:rPr>
              <a:t>iv. L’Intelligence artificielle :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39552" y="1988840"/>
            <a:ext cx="82471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fr-FR" sz="1600" dirty="0" smtClean="0"/>
              <a:t> Il y a plusieurs étapes de réflexions dans le fonctionnement de notre « intelligence artificielle » :</a:t>
            </a:r>
          </a:p>
          <a:p>
            <a:endParaRPr lang="fr-FR" sz="1600" dirty="0" smtClean="0"/>
          </a:p>
          <a:p>
            <a:pPr marL="800100" lvl="1" indent="-342900">
              <a:buAutoNum type="arabicPeriod"/>
            </a:pPr>
            <a:r>
              <a:rPr lang="fr-FR" sz="1600" dirty="0" smtClean="0"/>
              <a:t>L'algorithme </a:t>
            </a:r>
            <a:r>
              <a:rPr lang="fr-FR" sz="1600" dirty="0" smtClean="0"/>
              <a:t>va choisir au hasard un emplacement sur le </a:t>
            </a:r>
            <a:r>
              <a:rPr lang="fr-FR" sz="1600" dirty="0" smtClean="0"/>
              <a:t>plateau</a:t>
            </a:r>
          </a:p>
          <a:p>
            <a:pPr marL="800100" lvl="1" indent="-342900">
              <a:buAutoNum type="arabicPeriod"/>
            </a:pPr>
            <a:endParaRPr lang="fr-FR" sz="1600" dirty="0" smtClean="0"/>
          </a:p>
          <a:p>
            <a:pPr marL="800100" lvl="1" indent="-342900">
              <a:buAutoNum type="arabicPeriod"/>
            </a:pPr>
            <a:r>
              <a:rPr lang="fr-FR" sz="1600" dirty="0" smtClean="0"/>
              <a:t>Si cet emplacement est vide ou n'est pas une </a:t>
            </a:r>
            <a:r>
              <a:rPr lang="fr-FR" sz="1600" dirty="0" err="1" smtClean="0"/>
              <a:t>piece</a:t>
            </a:r>
            <a:r>
              <a:rPr lang="fr-FR" sz="1600" dirty="0" smtClean="0"/>
              <a:t> de notre </a:t>
            </a:r>
            <a:r>
              <a:rPr lang="fr-FR" sz="1600" dirty="0" smtClean="0"/>
              <a:t>« IA » </a:t>
            </a:r>
            <a:r>
              <a:rPr lang="fr-FR" sz="1600" dirty="0" smtClean="0"/>
              <a:t>alors on </a:t>
            </a:r>
            <a:r>
              <a:rPr lang="fr-FR" sz="1600" dirty="0" smtClean="0"/>
              <a:t>réitère</a:t>
            </a:r>
          </a:p>
          <a:p>
            <a:pPr marL="800100" lvl="1" indent="-342900"/>
            <a:r>
              <a:rPr lang="fr-FR" sz="1600" dirty="0" smtClean="0"/>
              <a:t> </a:t>
            </a:r>
            <a:r>
              <a:rPr lang="fr-FR" sz="1600" dirty="0" smtClean="0"/>
              <a:t>l'opération jusqu'à trouver un emplacement </a:t>
            </a:r>
            <a:r>
              <a:rPr lang="fr-FR" sz="1600" dirty="0" smtClean="0"/>
              <a:t>valide</a:t>
            </a:r>
          </a:p>
          <a:p>
            <a:pPr marL="800100" lvl="1" indent="-342900"/>
            <a:endParaRPr lang="fr-FR" sz="1600" dirty="0" smtClean="0"/>
          </a:p>
          <a:p>
            <a:pPr marL="800100" lvl="1" indent="-342900">
              <a:buAutoNum type="arabicPeriod" startAt="3"/>
            </a:pPr>
            <a:r>
              <a:rPr lang="fr-FR" sz="1600" dirty="0" smtClean="0"/>
              <a:t>l'algorithme </a:t>
            </a:r>
            <a:r>
              <a:rPr lang="fr-FR" sz="1600" dirty="0" smtClean="0"/>
              <a:t>vérifie si ce pion est déplaçable ou non, s'il ne l'est pas alors on retourne à </a:t>
            </a:r>
          </a:p>
          <a:p>
            <a:pPr marL="800100" lvl="1" indent="-342900"/>
            <a:r>
              <a:rPr lang="fr-FR" sz="1600" dirty="0" smtClean="0"/>
              <a:t>l'étape </a:t>
            </a:r>
            <a:r>
              <a:rPr lang="fr-FR" sz="1600" dirty="0" smtClean="0"/>
              <a:t>1, sinon si il peut se déplacer à plusieurs endroits il choisit une direction au hasard.</a:t>
            </a:r>
            <a:endParaRPr lang="fr-FR" sz="1600" dirty="0"/>
          </a:p>
        </p:txBody>
      </p:sp>
      <p:pic>
        <p:nvPicPr>
          <p:cNvPr id="10242" name="Picture 2" descr="C:\Users\JULIEN\Desktop\I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4437112"/>
            <a:ext cx="2800350" cy="1628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1628800"/>
            <a:ext cx="1896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 smtClean="0">
                <a:solidFill>
                  <a:srgbClr val="00B050"/>
                </a:solidFill>
              </a:rPr>
              <a:t>C) IHM Graphique</a:t>
            </a:r>
            <a:endParaRPr lang="fr-FR" b="1" u="sng" dirty="0">
              <a:solidFill>
                <a:srgbClr val="00B05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971600" y="2132856"/>
            <a:ext cx="7416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Nous allons présenter cette partie sous la forme d’une démonstration de notre logiciel.</a:t>
            </a:r>
            <a:endParaRPr lang="fr-FR" sz="1600" dirty="0"/>
          </a:p>
        </p:txBody>
      </p:sp>
      <p:sp>
        <p:nvSpPr>
          <p:cNvPr id="6" name="ZoneTexte 5"/>
          <p:cNvSpPr txBox="1"/>
          <p:nvPr/>
        </p:nvSpPr>
        <p:spPr>
          <a:xfrm>
            <a:off x="1043608" y="2564904"/>
            <a:ext cx="433759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AutoNum type="romanLcPeriod"/>
            </a:pPr>
            <a:r>
              <a:rPr lang="fr-FR" b="1" u="sng" dirty="0" smtClean="0">
                <a:solidFill>
                  <a:srgbClr val="002060"/>
                </a:solidFill>
              </a:rPr>
              <a:t>Le menu principal</a:t>
            </a:r>
          </a:p>
          <a:p>
            <a:pPr marL="400050" indent="-400050">
              <a:buAutoNum type="romanLcPeriod"/>
            </a:pPr>
            <a:endParaRPr lang="fr-FR" b="1" u="sng" dirty="0" smtClean="0">
              <a:solidFill>
                <a:srgbClr val="002060"/>
              </a:solidFill>
            </a:endParaRPr>
          </a:p>
          <a:p>
            <a:pPr marL="400050" indent="-400050">
              <a:buAutoNum type="romanLcPeriod"/>
            </a:pPr>
            <a:r>
              <a:rPr lang="fr-FR" b="1" u="sng" dirty="0" smtClean="0">
                <a:solidFill>
                  <a:srgbClr val="002060"/>
                </a:solidFill>
              </a:rPr>
              <a:t>Le panel des options</a:t>
            </a:r>
          </a:p>
          <a:p>
            <a:pPr marL="400050" indent="-400050">
              <a:buAutoNum type="romanLcPeriod"/>
            </a:pPr>
            <a:endParaRPr lang="fr-FR" b="1" u="sng" dirty="0" smtClean="0">
              <a:solidFill>
                <a:srgbClr val="002060"/>
              </a:solidFill>
            </a:endParaRPr>
          </a:p>
          <a:p>
            <a:pPr marL="400050" indent="-400050">
              <a:buAutoNum type="romanLcPeriod"/>
            </a:pPr>
            <a:r>
              <a:rPr lang="fr-FR" b="1" u="sng" dirty="0" smtClean="0">
                <a:solidFill>
                  <a:srgbClr val="002060"/>
                </a:solidFill>
              </a:rPr>
              <a:t>Le panel des règles</a:t>
            </a:r>
          </a:p>
          <a:p>
            <a:pPr marL="400050" indent="-400050">
              <a:buAutoNum type="romanLcPeriod"/>
            </a:pPr>
            <a:endParaRPr lang="fr-FR" b="1" u="sng" dirty="0" smtClean="0">
              <a:solidFill>
                <a:srgbClr val="002060"/>
              </a:solidFill>
            </a:endParaRPr>
          </a:p>
          <a:p>
            <a:pPr marL="400050" indent="-400050">
              <a:buAutoNum type="romanLcPeriod"/>
            </a:pPr>
            <a:r>
              <a:rPr lang="fr-FR" b="1" u="sng" dirty="0" smtClean="0">
                <a:solidFill>
                  <a:srgbClr val="002060"/>
                </a:solidFill>
              </a:rPr>
              <a:t>Le panel de configuration de la partie</a:t>
            </a:r>
          </a:p>
          <a:p>
            <a:pPr marL="400050" indent="-400050">
              <a:buAutoNum type="romanLcPeriod"/>
            </a:pPr>
            <a:endParaRPr lang="fr-FR" b="1" u="sng" dirty="0" smtClean="0">
              <a:solidFill>
                <a:srgbClr val="002060"/>
              </a:solidFill>
            </a:endParaRPr>
          </a:p>
          <a:p>
            <a:pPr marL="400050" indent="-400050">
              <a:buAutoNum type="romanLcPeriod"/>
            </a:pPr>
            <a:r>
              <a:rPr lang="fr-FR" b="1" u="sng" dirty="0" smtClean="0">
                <a:solidFill>
                  <a:srgbClr val="002060"/>
                </a:solidFill>
              </a:rPr>
              <a:t>Le plateau et ses différentes extensions</a:t>
            </a:r>
          </a:p>
          <a:p>
            <a:pPr marL="400050" indent="-400050">
              <a:buAutoNum type="romanLcPeriod"/>
            </a:pPr>
            <a:endParaRPr lang="fr-FR" b="1" u="sng" dirty="0" smtClean="0">
              <a:solidFill>
                <a:srgbClr val="002060"/>
              </a:solidFill>
            </a:endParaRPr>
          </a:p>
          <a:p>
            <a:pPr marL="400050" indent="-400050">
              <a:buAutoNum type="romanLcPeriod"/>
            </a:pPr>
            <a:r>
              <a:rPr lang="fr-FR" b="1" u="sng" dirty="0" smtClean="0">
                <a:solidFill>
                  <a:srgbClr val="002060"/>
                </a:solidFill>
              </a:rPr>
              <a:t>L’écran de fin</a:t>
            </a:r>
          </a:p>
          <a:p>
            <a:pPr marL="400050" indent="-400050">
              <a:buAutoNum type="romanLcPeriod"/>
            </a:pPr>
            <a:endParaRPr lang="fr-FR" dirty="0"/>
          </a:p>
        </p:txBody>
      </p:sp>
      <p:pic>
        <p:nvPicPr>
          <p:cNvPr id="11266" name="Picture 2" descr="C:\Users\JULIEN\Desktop\logo_homme_dem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2924944"/>
            <a:ext cx="3195449" cy="2304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1520" y="1484784"/>
            <a:ext cx="266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u="sng" dirty="0" smtClean="0">
                <a:solidFill>
                  <a:srgbClr val="FF0000"/>
                </a:solidFill>
              </a:rPr>
              <a:t>III. Déroulement du projet</a:t>
            </a:r>
            <a:endParaRPr lang="fr-FR" b="1" i="1" u="sng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1916832"/>
            <a:ext cx="2481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 smtClean="0">
                <a:solidFill>
                  <a:srgbClr val="00B050"/>
                </a:solidFill>
              </a:rPr>
              <a:t>A</a:t>
            </a:r>
            <a:r>
              <a:rPr lang="fr-FR" b="1" u="sng" dirty="0" smtClean="0">
                <a:solidFill>
                  <a:srgbClr val="00B050"/>
                </a:solidFill>
              </a:rPr>
              <a:t>) Répartition du travail</a:t>
            </a:r>
            <a:endParaRPr lang="fr-FR" b="1" u="sng" dirty="0">
              <a:solidFill>
                <a:srgbClr val="00B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27584" y="2348880"/>
            <a:ext cx="725884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• </a:t>
            </a:r>
            <a:r>
              <a:rPr lang="fr-FR" sz="1600" u="sng" dirty="0" smtClean="0"/>
              <a:t>TOULAIN </a:t>
            </a:r>
            <a:r>
              <a:rPr lang="fr-FR" sz="1600" u="sng" dirty="0" err="1" smtClean="0"/>
              <a:t>Timothé</a:t>
            </a:r>
            <a:r>
              <a:rPr lang="fr-FR" sz="1600" dirty="0" smtClean="0"/>
              <a:t> : Conception des pouvoirs et du mode </a:t>
            </a:r>
            <a:r>
              <a:rPr lang="fr-FR" sz="1600" dirty="0" smtClean="0"/>
              <a:t>débutant</a:t>
            </a:r>
          </a:p>
          <a:p>
            <a:endParaRPr lang="fr-FR" sz="1600" dirty="0" smtClean="0"/>
          </a:p>
          <a:p>
            <a:r>
              <a:rPr lang="fr-FR" sz="1600" dirty="0" smtClean="0"/>
              <a:t>• </a:t>
            </a:r>
            <a:r>
              <a:rPr lang="fr-FR" sz="1600" u="sng" dirty="0" smtClean="0"/>
              <a:t>SIHARATH </a:t>
            </a:r>
            <a:r>
              <a:rPr lang="fr-FR" sz="1600" u="sng" dirty="0" smtClean="0"/>
              <a:t>Amaury</a:t>
            </a:r>
            <a:r>
              <a:rPr lang="fr-FR" sz="1600" dirty="0" smtClean="0"/>
              <a:t> : Déplacements des pions, organisation du code</a:t>
            </a:r>
            <a:r>
              <a:rPr lang="fr-FR" sz="1600" dirty="0" smtClean="0"/>
              <a:t>.</a:t>
            </a:r>
          </a:p>
          <a:p>
            <a:endParaRPr lang="fr-FR" sz="1600" dirty="0" smtClean="0"/>
          </a:p>
          <a:p>
            <a:r>
              <a:rPr lang="fr-FR" sz="1600" dirty="0" smtClean="0"/>
              <a:t>• </a:t>
            </a:r>
            <a:r>
              <a:rPr lang="fr-FR" sz="1600" u="sng" dirty="0" smtClean="0"/>
              <a:t>CASTELAIN </a:t>
            </a:r>
            <a:r>
              <a:rPr lang="fr-FR" sz="1600" u="sng" dirty="0" smtClean="0"/>
              <a:t>Julien</a:t>
            </a:r>
            <a:r>
              <a:rPr lang="fr-FR" sz="1600" dirty="0" smtClean="0"/>
              <a:t> : Compte-rendu, </a:t>
            </a:r>
            <a:r>
              <a:rPr lang="fr-FR" sz="1600" dirty="0" smtClean="0"/>
              <a:t>diaporamas</a:t>
            </a:r>
          </a:p>
          <a:p>
            <a:endParaRPr lang="fr-FR" sz="1600" dirty="0" smtClean="0"/>
          </a:p>
          <a:p>
            <a:r>
              <a:rPr lang="fr-FR" sz="1600" dirty="0" smtClean="0"/>
              <a:t>• </a:t>
            </a:r>
            <a:r>
              <a:rPr lang="fr-FR" sz="1600" u="sng" dirty="0" smtClean="0"/>
              <a:t>Travail </a:t>
            </a:r>
            <a:r>
              <a:rPr lang="fr-FR" sz="1600" u="sng" dirty="0" smtClean="0"/>
              <a:t>de groupe</a:t>
            </a:r>
            <a:r>
              <a:rPr lang="fr-FR" sz="1600" dirty="0" smtClean="0"/>
              <a:t> : IHM graphique, Intelligence Artificielle, Algorithme et </a:t>
            </a:r>
            <a:r>
              <a:rPr lang="fr-FR" sz="1600" dirty="0" smtClean="0"/>
              <a:t>débogage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67544" y="4221088"/>
            <a:ext cx="4546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 smtClean="0">
                <a:solidFill>
                  <a:srgbClr val="00B050"/>
                </a:solidFill>
              </a:rPr>
              <a:t>B) </a:t>
            </a:r>
            <a:r>
              <a:rPr lang="fr-FR" b="1" u="sng" dirty="0" err="1" smtClean="0">
                <a:solidFill>
                  <a:srgbClr val="00B050"/>
                </a:solidFill>
              </a:rPr>
              <a:t>Probèmes</a:t>
            </a:r>
            <a:r>
              <a:rPr lang="fr-FR" b="1" u="sng" dirty="0" smtClean="0">
                <a:solidFill>
                  <a:srgbClr val="00B050"/>
                </a:solidFill>
              </a:rPr>
              <a:t> rencontrés et solutions apportés</a:t>
            </a:r>
            <a:endParaRPr lang="fr-FR" b="1" u="sng" dirty="0">
              <a:solidFill>
                <a:srgbClr val="00B050"/>
              </a:solidFill>
            </a:endParaRPr>
          </a:p>
        </p:txBody>
      </p:sp>
      <p:pic>
        <p:nvPicPr>
          <p:cNvPr id="12290" name="Picture 2" descr="C:\Users\JULIEN\Desktop\erre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4653136"/>
            <a:ext cx="2160240" cy="16976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51520" y="1484784"/>
            <a:ext cx="150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u="sng" dirty="0" smtClean="0">
                <a:solidFill>
                  <a:srgbClr val="FF0000"/>
                </a:solidFill>
              </a:rPr>
              <a:t>IV. Conclusion</a:t>
            </a:r>
            <a:endParaRPr lang="fr-FR" b="1" i="1" u="sng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11560" y="3645024"/>
            <a:ext cx="4847994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Points à améliorer</a:t>
            </a:r>
            <a:r>
              <a:rPr lang="fr-FR" dirty="0" smtClean="0"/>
              <a:t> :</a:t>
            </a:r>
          </a:p>
          <a:p>
            <a:endParaRPr lang="fr-FR" dirty="0" smtClean="0"/>
          </a:p>
          <a:p>
            <a:r>
              <a:rPr lang="fr-FR" dirty="0" smtClean="0"/>
              <a:t>	</a:t>
            </a:r>
            <a:r>
              <a:rPr lang="fr-FR" sz="1600" dirty="0" smtClean="0"/>
              <a:t>- L’intelligence artificielle</a:t>
            </a:r>
          </a:p>
          <a:p>
            <a:r>
              <a:rPr lang="fr-FR" sz="1600" dirty="0" smtClean="0"/>
              <a:t>	</a:t>
            </a:r>
            <a:r>
              <a:rPr lang="fr-FR" sz="1600" dirty="0" smtClean="0"/>
              <a:t>- L’aspect esthétique</a:t>
            </a:r>
          </a:p>
          <a:p>
            <a:r>
              <a:rPr lang="fr-FR" sz="1600" dirty="0" smtClean="0"/>
              <a:t>	</a:t>
            </a:r>
            <a:r>
              <a:rPr lang="fr-FR" sz="1600" dirty="0" smtClean="0"/>
              <a:t>- Un éventail de choix des pouvoirs plus large</a:t>
            </a:r>
          </a:p>
          <a:p>
            <a:r>
              <a:rPr lang="fr-FR" sz="1600" dirty="0" smtClean="0"/>
              <a:t>	</a:t>
            </a:r>
            <a:r>
              <a:rPr lang="fr-FR" sz="1600" dirty="0" smtClean="0"/>
              <a:t>- Ajout de zone à effet sur le plateau</a:t>
            </a:r>
          </a:p>
          <a:p>
            <a:r>
              <a:rPr lang="fr-FR" sz="1600" dirty="0" smtClean="0"/>
              <a:t>	</a:t>
            </a:r>
            <a:r>
              <a:rPr lang="fr-FR" sz="1600" dirty="0" smtClean="0"/>
              <a:t>- Ajout d’un mode 2 contre 2 ?</a:t>
            </a:r>
            <a:endParaRPr lang="fr-FR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611560" y="2060848"/>
            <a:ext cx="62327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Retour sur le cahier des charges et de l’énoncé du projet </a:t>
            </a:r>
            <a:r>
              <a:rPr lang="fr-FR" sz="1600" dirty="0" smtClean="0"/>
              <a:t>:</a:t>
            </a:r>
          </a:p>
          <a:p>
            <a:endParaRPr lang="fr-FR" sz="1600" dirty="0" smtClean="0"/>
          </a:p>
          <a:p>
            <a:r>
              <a:rPr lang="fr-FR" sz="1600" dirty="0" smtClean="0"/>
              <a:t>	- Les </a:t>
            </a:r>
            <a:r>
              <a:rPr lang="fr-FR" sz="1600" dirty="0" smtClean="0"/>
              <a:t>trois </a:t>
            </a:r>
            <a:r>
              <a:rPr lang="fr-FR" sz="1600" dirty="0" err="1" smtClean="0"/>
              <a:t>smileys</a:t>
            </a:r>
            <a:r>
              <a:rPr lang="fr-FR" sz="1600" dirty="0" smtClean="0"/>
              <a:t> ont été </a:t>
            </a:r>
            <a:r>
              <a:rPr lang="fr-FR" sz="1600" dirty="0" smtClean="0"/>
              <a:t>traités</a:t>
            </a:r>
          </a:p>
          <a:p>
            <a:r>
              <a:rPr lang="fr-FR" sz="1600" dirty="0" smtClean="0"/>
              <a:t>	</a:t>
            </a:r>
            <a:r>
              <a:rPr lang="fr-FR" sz="1600" dirty="0" smtClean="0"/>
              <a:t>- La plupart des exigences du cahier des charges ont été faites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23528" y="1412776"/>
            <a:ext cx="1562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i="1" u="sng" dirty="0" smtClean="0">
                <a:solidFill>
                  <a:srgbClr val="FF0000"/>
                </a:solidFill>
              </a:rPr>
              <a:t>I. </a:t>
            </a:r>
            <a:r>
              <a:rPr lang="fr-FR" b="1" i="1" u="sng" dirty="0" smtClean="0">
                <a:solidFill>
                  <a:srgbClr val="FF0000"/>
                </a:solidFill>
              </a:rPr>
              <a:t>Introduction</a:t>
            </a:r>
            <a:endParaRPr lang="fr-FR" b="1" i="1" u="sng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23528" y="1844824"/>
            <a:ext cx="130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solidFill>
                  <a:srgbClr val="00B050"/>
                </a:solidFill>
              </a:rPr>
              <a:t>A) Contexte</a:t>
            </a:r>
            <a:endParaRPr lang="fr-FR" b="1" u="sng" dirty="0">
              <a:solidFill>
                <a:srgbClr val="00B05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23528" y="2204864"/>
            <a:ext cx="864096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solidFill>
                  <a:srgbClr val="002060"/>
                </a:solidFill>
              </a:rPr>
              <a:t>i. Historique </a:t>
            </a:r>
            <a:r>
              <a:rPr lang="fr-FR" dirty="0" smtClean="0">
                <a:solidFill>
                  <a:srgbClr val="002060"/>
                </a:solidFill>
              </a:rPr>
              <a:t>:</a:t>
            </a:r>
          </a:p>
          <a:p>
            <a:r>
              <a:rPr lang="fr-FR" dirty="0" smtClean="0"/>
              <a:t>	</a:t>
            </a:r>
            <a:r>
              <a:rPr lang="fr-FR" sz="1600" dirty="0" smtClean="0"/>
              <a:t>- Création et commercialisation du jeu « Stern-</a:t>
            </a:r>
            <a:r>
              <a:rPr lang="fr-FR" sz="1600" dirty="0" err="1" smtClean="0"/>
              <a:t>Halma</a:t>
            </a:r>
            <a:r>
              <a:rPr lang="fr-FR" sz="1600" dirty="0" smtClean="0"/>
              <a:t> » (</a:t>
            </a:r>
            <a:r>
              <a:rPr lang="fr-FR" sz="1600" dirty="0" err="1" smtClean="0"/>
              <a:t>Halma</a:t>
            </a:r>
            <a:r>
              <a:rPr lang="fr-FR" sz="1600" dirty="0" smtClean="0"/>
              <a:t> en étoile) en 1892 par 	Ravensburger en Allemagne.</a:t>
            </a:r>
          </a:p>
          <a:p>
            <a:endParaRPr lang="fr-FR" sz="1000" dirty="0" smtClean="0"/>
          </a:p>
          <a:p>
            <a:r>
              <a:rPr lang="fr-FR" sz="1600" dirty="0" smtClean="0"/>
              <a:t>	- En 1929 commercialisation du jeu « Stern-</a:t>
            </a:r>
            <a:r>
              <a:rPr lang="fr-FR" sz="1600" dirty="0" err="1" smtClean="0"/>
              <a:t>Halma</a:t>
            </a:r>
            <a:r>
              <a:rPr lang="fr-FR" sz="1600" dirty="0" smtClean="0"/>
              <a:t> » aux USA sous le nom de « Dames 	Chinoises ». </a:t>
            </a:r>
            <a:endParaRPr lang="fr-FR" sz="1600" dirty="0"/>
          </a:p>
        </p:txBody>
      </p:sp>
      <p:sp>
        <p:nvSpPr>
          <p:cNvPr id="10" name="ZoneTexte 9"/>
          <p:cNvSpPr txBox="1"/>
          <p:nvPr/>
        </p:nvSpPr>
        <p:spPr>
          <a:xfrm>
            <a:off x="323528" y="3717032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solidFill>
                  <a:srgbClr val="002060"/>
                </a:solidFill>
              </a:rPr>
              <a:t>ii. But du jeu </a:t>
            </a:r>
            <a:r>
              <a:rPr lang="fr-FR" dirty="0" smtClean="0">
                <a:solidFill>
                  <a:srgbClr val="002060"/>
                </a:solidFill>
              </a:rPr>
              <a:t>:</a:t>
            </a:r>
          </a:p>
          <a:p>
            <a:r>
              <a:rPr lang="fr-FR" dirty="0" smtClean="0"/>
              <a:t>	</a:t>
            </a:r>
            <a:r>
              <a:rPr lang="fr-FR" sz="1600" dirty="0" smtClean="0"/>
              <a:t> - Déplacer l'ensemble de ses pions dans la zone opposée à sa zone de </a:t>
            </a:r>
            <a:r>
              <a:rPr lang="fr-FR" sz="1600" dirty="0" smtClean="0"/>
              <a:t>départ</a:t>
            </a:r>
            <a:endParaRPr lang="fr-FR" sz="1000" dirty="0" smtClean="0"/>
          </a:p>
        </p:txBody>
      </p:sp>
      <p:pic>
        <p:nvPicPr>
          <p:cNvPr id="11" name="Picture 2" descr="C:\Users\JULIEN\AppData\Roaming\Skype\xxjulom-78xx\media_messaging\media_cache_v3\^F1AB5AEE662727071A7D3029B599EA9E97C8472DED251DE05C^pimgpsh_fullsize_dist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4293096"/>
            <a:ext cx="2232248" cy="21429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9512" y="1484784"/>
            <a:ext cx="864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solidFill>
                  <a:srgbClr val="002060"/>
                </a:solidFill>
              </a:rPr>
              <a:t>iii. Contexte </a:t>
            </a:r>
            <a:r>
              <a:rPr lang="fr-FR" dirty="0" smtClean="0">
                <a:solidFill>
                  <a:srgbClr val="002060"/>
                </a:solidFill>
              </a:rPr>
              <a:t>:</a:t>
            </a:r>
          </a:p>
          <a:p>
            <a:r>
              <a:rPr lang="fr-FR" dirty="0" smtClean="0"/>
              <a:t>	</a:t>
            </a:r>
            <a:r>
              <a:rPr lang="fr-FR" sz="1600" dirty="0" smtClean="0"/>
              <a:t>- </a:t>
            </a:r>
            <a:r>
              <a:rPr lang="fr-FR" sz="1600" dirty="0" smtClean="0"/>
              <a:t>Revisite du jeu de Dames Chinoises.</a:t>
            </a:r>
            <a:endParaRPr lang="fr-FR" sz="1600" dirty="0" smtClean="0"/>
          </a:p>
          <a:p>
            <a:endParaRPr lang="fr-FR" sz="1000" dirty="0" smtClean="0"/>
          </a:p>
          <a:p>
            <a:r>
              <a:rPr lang="fr-FR" sz="1600" dirty="0" smtClean="0"/>
              <a:t>	</a:t>
            </a:r>
            <a:r>
              <a:rPr lang="fr-FR" sz="1600" dirty="0" smtClean="0"/>
              <a:t>-Modifications :</a:t>
            </a:r>
          </a:p>
          <a:p>
            <a:r>
              <a:rPr lang="fr-FR" sz="1600" dirty="0" smtClean="0"/>
              <a:t>	</a:t>
            </a:r>
            <a:r>
              <a:rPr lang="fr-FR" sz="1600" dirty="0" smtClean="0"/>
              <a:t>	- Modification de la forme du plateau</a:t>
            </a:r>
          </a:p>
          <a:p>
            <a:r>
              <a:rPr lang="fr-FR" sz="1600" dirty="0" smtClean="0"/>
              <a:t>	</a:t>
            </a:r>
            <a:r>
              <a:rPr lang="fr-FR" sz="1600" dirty="0" smtClean="0"/>
              <a:t>	- Ajout de pouvoirs</a:t>
            </a:r>
          </a:p>
          <a:p>
            <a:r>
              <a:rPr lang="fr-FR" sz="1600" dirty="0" smtClean="0"/>
              <a:t>	</a:t>
            </a:r>
            <a:r>
              <a:rPr lang="fr-FR" sz="1600" dirty="0" smtClean="0"/>
              <a:t>	- Ajout d’un système de magie</a:t>
            </a:r>
          </a:p>
          <a:p>
            <a:r>
              <a:rPr lang="fr-FR" sz="1600" dirty="0" smtClean="0"/>
              <a:t>	</a:t>
            </a:r>
            <a:r>
              <a:rPr lang="fr-FR" sz="1600" dirty="0" smtClean="0"/>
              <a:t>	- Ajout d’un mode pédagogique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3429000"/>
            <a:ext cx="1750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 smtClean="0">
                <a:solidFill>
                  <a:srgbClr val="00B050"/>
                </a:solidFill>
              </a:rPr>
              <a:t>B) Spécifications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51520" y="4005064"/>
            <a:ext cx="3291927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solidFill>
                  <a:srgbClr val="002060"/>
                </a:solidFill>
              </a:rPr>
              <a:t>i. Plusieurs écrans :</a:t>
            </a:r>
          </a:p>
          <a:p>
            <a:r>
              <a:rPr lang="fr-FR" dirty="0" smtClean="0">
                <a:solidFill>
                  <a:srgbClr val="002060"/>
                </a:solidFill>
              </a:rPr>
              <a:t>	</a:t>
            </a:r>
            <a:r>
              <a:rPr lang="fr-FR" sz="1600" dirty="0" smtClean="0"/>
              <a:t>-Menu</a:t>
            </a:r>
          </a:p>
          <a:p>
            <a:r>
              <a:rPr lang="fr-FR" sz="1600" dirty="0" smtClean="0"/>
              <a:t>	</a:t>
            </a:r>
            <a:r>
              <a:rPr lang="fr-FR" sz="1600" dirty="0" smtClean="0"/>
              <a:t>-Options</a:t>
            </a:r>
          </a:p>
          <a:p>
            <a:r>
              <a:rPr lang="fr-FR" sz="1600" dirty="0" smtClean="0"/>
              <a:t>	</a:t>
            </a:r>
            <a:r>
              <a:rPr lang="fr-FR" sz="1600" dirty="0" smtClean="0"/>
              <a:t>-Accès aux règles du jeu</a:t>
            </a:r>
          </a:p>
          <a:p>
            <a:r>
              <a:rPr lang="fr-FR" sz="1600" dirty="0" smtClean="0"/>
              <a:t>	</a:t>
            </a:r>
            <a:r>
              <a:rPr lang="fr-FR" sz="1600" dirty="0" smtClean="0"/>
              <a:t>-Configuration de la partie</a:t>
            </a:r>
          </a:p>
          <a:p>
            <a:r>
              <a:rPr lang="fr-FR" sz="1600" dirty="0" smtClean="0"/>
              <a:t>	</a:t>
            </a:r>
            <a:r>
              <a:rPr lang="fr-FR" sz="1600" dirty="0" smtClean="0"/>
              <a:t>-Plateau du jeu</a:t>
            </a:r>
          </a:p>
          <a:p>
            <a:r>
              <a:rPr lang="fr-FR" sz="1600" dirty="0" smtClean="0"/>
              <a:t>	</a:t>
            </a:r>
            <a:r>
              <a:rPr lang="fr-FR" sz="1600" dirty="0" smtClean="0"/>
              <a:t>-Fin de jeu</a:t>
            </a:r>
          </a:p>
        </p:txBody>
      </p:sp>
      <p:pic>
        <p:nvPicPr>
          <p:cNvPr id="1027" name="Picture 3" descr="C:\Users\JULIEN\Desktop\prototype_plateau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2348880"/>
            <a:ext cx="3514998" cy="3495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3861048"/>
            <a:ext cx="1407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 smtClean="0">
                <a:solidFill>
                  <a:srgbClr val="002060"/>
                </a:solidFill>
              </a:rPr>
              <a:t>iii. Pouvoirs :</a:t>
            </a:r>
            <a:endParaRPr lang="fr-FR" b="1" u="sng" dirty="0" smtClean="0">
              <a:solidFill>
                <a:srgbClr val="002060"/>
              </a:solidFill>
            </a:endParaRPr>
          </a:p>
        </p:txBody>
      </p:sp>
      <p:pic>
        <p:nvPicPr>
          <p:cNvPr id="2050" name="Picture 2" descr="C:\Users\JULIEN\Desktop\jum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365104"/>
            <a:ext cx="1190625" cy="1190625"/>
          </a:xfrm>
          <a:prstGeom prst="rect">
            <a:avLst/>
          </a:prstGeom>
          <a:noFill/>
        </p:spPr>
      </p:pic>
      <p:pic>
        <p:nvPicPr>
          <p:cNvPr id="2051" name="Picture 3" descr="C:\Users\JULIEN\Desktop\freez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4437112"/>
            <a:ext cx="952500" cy="952500"/>
          </a:xfrm>
          <a:prstGeom prst="rect">
            <a:avLst/>
          </a:prstGeom>
          <a:noFill/>
        </p:spPr>
      </p:pic>
      <p:pic>
        <p:nvPicPr>
          <p:cNvPr id="2052" name="Picture 4" descr="C:\Users\JULIEN\Desktop\contro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4365104"/>
            <a:ext cx="952500" cy="962025"/>
          </a:xfrm>
          <a:prstGeom prst="rect">
            <a:avLst/>
          </a:prstGeom>
          <a:noFill/>
        </p:spPr>
      </p:pic>
      <p:pic>
        <p:nvPicPr>
          <p:cNvPr id="2053" name="Picture 5" descr="C:\Users\JULIEN\Desktop\telepor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4437112"/>
            <a:ext cx="952500" cy="952500"/>
          </a:xfrm>
          <a:prstGeom prst="rect">
            <a:avLst/>
          </a:prstGeom>
          <a:noFill/>
        </p:spPr>
      </p:pic>
      <p:pic>
        <p:nvPicPr>
          <p:cNvPr id="2054" name="Picture 6" descr="C:\Users\JULIEN\Desktop\move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63888" y="4437112"/>
            <a:ext cx="952500" cy="952500"/>
          </a:xfrm>
          <a:prstGeom prst="rect">
            <a:avLst/>
          </a:prstGeom>
          <a:noFill/>
        </p:spPr>
      </p:pic>
      <p:sp>
        <p:nvSpPr>
          <p:cNvPr id="14" name="ZoneTexte 13"/>
          <p:cNvSpPr txBox="1"/>
          <p:nvPr/>
        </p:nvSpPr>
        <p:spPr>
          <a:xfrm>
            <a:off x="3419872" y="5373216"/>
            <a:ext cx="12961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Power </a:t>
            </a:r>
            <a:r>
              <a:rPr lang="fr-FR" sz="1050" dirty="0" err="1" smtClean="0"/>
              <a:t>Two</a:t>
            </a:r>
            <a:r>
              <a:rPr lang="fr-FR" sz="1050" dirty="0" smtClean="0"/>
              <a:t> Moves</a:t>
            </a:r>
            <a:endParaRPr lang="fr-FR" sz="1050" dirty="0"/>
          </a:p>
        </p:txBody>
      </p:sp>
      <p:sp>
        <p:nvSpPr>
          <p:cNvPr id="15" name="ZoneTexte 14"/>
          <p:cNvSpPr txBox="1"/>
          <p:nvPr/>
        </p:nvSpPr>
        <p:spPr>
          <a:xfrm>
            <a:off x="5076056" y="5373216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Power </a:t>
            </a:r>
            <a:r>
              <a:rPr lang="fr-FR" sz="1050" dirty="0" err="1" smtClean="0"/>
              <a:t>Teleport</a:t>
            </a:r>
            <a:endParaRPr lang="fr-FR" sz="1050" dirty="0"/>
          </a:p>
        </p:txBody>
      </p:sp>
      <p:sp>
        <p:nvSpPr>
          <p:cNvPr id="16" name="ZoneTexte 15"/>
          <p:cNvSpPr txBox="1"/>
          <p:nvPr/>
        </p:nvSpPr>
        <p:spPr>
          <a:xfrm>
            <a:off x="2051720" y="5373216"/>
            <a:ext cx="9361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Power </a:t>
            </a:r>
            <a:r>
              <a:rPr lang="fr-FR" sz="1050" dirty="0" err="1" smtClean="0"/>
              <a:t>Freeze</a:t>
            </a:r>
            <a:endParaRPr lang="fr-FR" sz="1050" dirty="0"/>
          </a:p>
        </p:txBody>
      </p:sp>
      <p:sp>
        <p:nvSpPr>
          <p:cNvPr id="17" name="ZoneTexte 16"/>
          <p:cNvSpPr txBox="1"/>
          <p:nvPr/>
        </p:nvSpPr>
        <p:spPr>
          <a:xfrm>
            <a:off x="6804248" y="5373216"/>
            <a:ext cx="12961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Power Control</a:t>
            </a:r>
            <a:endParaRPr lang="fr-FR" sz="1050" dirty="0"/>
          </a:p>
        </p:txBody>
      </p:sp>
      <p:sp>
        <p:nvSpPr>
          <p:cNvPr id="18" name="ZoneTexte 17"/>
          <p:cNvSpPr txBox="1"/>
          <p:nvPr/>
        </p:nvSpPr>
        <p:spPr>
          <a:xfrm>
            <a:off x="395536" y="5373216"/>
            <a:ext cx="12795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Power Double </a:t>
            </a:r>
            <a:r>
              <a:rPr lang="fr-FR" sz="1050" dirty="0" err="1" smtClean="0"/>
              <a:t>Jump</a:t>
            </a:r>
            <a:endParaRPr lang="fr-FR" sz="1050" dirty="0"/>
          </a:p>
        </p:txBody>
      </p:sp>
      <p:sp>
        <p:nvSpPr>
          <p:cNvPr id="19" name="Rectangle 18"/>
          <p:cNvSpPr/>
          <p:nvPr/>
        </p:nvSpPr>
        <p:spPr>
          <a:xfrm>
            <a:off x="395536" y="1556792"/>
            <a:ext cx="1889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 smtClean="0">
                <a:solidFill>
                  <a:srgbClr val="002060"/>
                </a:solidFill>
              </a:rPr>
              <a:t>ii. Déplacements :</a:t>
            </a:r>
            <a:endParaRPr lang="fr-FR" b="1" u="sng" dirty="0" smtClean="0">
              <a:solidFill>
                <a:srgbClr val="002060"/>
              </a:solidFill>
            </a:endParaRPr>
          </a:p>
        </p:txBody>
      </p:sp>
      <p:pic>
        <p:nvPicPr>
          <p:cNvPr id="20" name="Picture 12" descr="Résultat de recherche d'images pour &quot;déplacements dames chinoises&quot;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36096" y="1412776"/>
            <a:ext cx="2952328" cy="2690128"/>
          </a:xfrm>
          <a:prstGeom prst="rect">
            <a:avLst/>
          </a:prstGeom>
          <a:noFill/>
        </p:spPr>
      </p:pic>
      <p:sp>
        <p:nvSpPr>
          <p:cNvPr id="21" name="ZoneTexte 20"/>
          <p:cNvSpPr txBox="1"/>
          <p:nvPr/>
        </p:nvSpPr>
        <p:spPr>
          <a:xfrm>
            <a:off x="-252536" y="2132856"/>
            <a:ext cx="514806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</a:t>
            </a:r>
            <a:r>
              <a:rPr lang="fr-FR" sz="1600" dirty="0" smtClean="0"/>
              <a:t>- Déplacements autorisés dans toutes les cases </a:t>
            </a:r>
            <a:r>
              <a:rPr lang="fr-FR" sz="1600" dirty="0" smtClean="0"/>
              <a:t>	libres </a:t>
            </a:r>
            <a:r>
              <a:rPr lang="fr-FR" sz="1600" dirty="0" smtClean="0"/>
              <a:t>et adjacentes au pion sélectionné</a:t>
            </a:r>
            <a:r>
              <a:rPr lang="fr-FR" sz="1600" dirty="0" smtClean="0"/>
              <a:t>.</a:t>
            </a:r>
          </a:p>
          <a:p>
            <a:endParaRPr lang="fr-FR" sz="1600" dirty="0" smtClean="0"/>
          </a:p>
          <a:p>
            <a:r>
              <a:rPr lang="fr-FR" sz="1600" dirty="0" smtClean="0"/>
              <a:t>	- Saut par-dessus un pion adverse mais aussi allié </a:t>
            </a:r>
            <a:r>
              <a:rPr lang="fr-FR" sz="1600" dirty="0" smtClean="0"/>
              <a:t>	autorisé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1520" y="1484784"/>
            <a:ext cx="149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u="sng" dirty="0" smtClean="0">
                <a:solidFill>
                  <a:srgbClr val="FF0000"/>
                </a:solidFill>
              </a:rPr>
              <a:t>II. Conception</a:t>
            </a:r>
            <a:endParaRPr lang="fr-FR" b="1" i="1" u="sng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51520" y="184482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solidFill>
                  <a:srgbClr val="00B050"/>
                </a:solidFill>
              </a:rPr>
              <a:t>A) Données</a:t>
            </a:r>
            <a:endParaRPr lang="fr-FR" b="1" u="sng" dirty="0">
              <a:solidFill>
                <a:srgbClr val="00B05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23528" y="2276872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solidFill>
                  <a:srgbClr val="002060"/>
                </a:solidFill>
              </a:rPr>
              <a:t>i. Le joueur :</a:t>
            </a:r>
            <a:endParaRPr lang="fr-FR" b="1" u="sng" dirty="0">
              <a:solidFill>
                <a:srgbClr val="002060"/>
              </a:solidFill>
            </a:endParaRPr>
          </a:p>
        </p:txBody>
      </p:sp>
      <p:pic>
        <p:nvPicPr>
          <p:cNvPr id="3074" name="Picture 2" descr="C:\Users\JULIEN\Desktop\joueu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2852936"/>
            <a:ext cx="2808312" cy="2501728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611560" y="2780928"/>
            <a:ext cx="414543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Quelques précisions :</a:t>
            </a:r>
          </a:p>
          <a:p>
            <a:endParaRPr lang="fr-FR" u="sng" dirty="0" smtClean="0"/>
          </a:p>
          <a:p>
            <a:r>
              <a:rPr lang="fr-FR" dirty="0" smtClean="0"/>
              <a:t>	</a:t>
            </a:r>
            <a:r>
              <a:rPr lang="fr-FR" sz="1600" dirty="0" smtClean="0"/>
              <a:t>-</a:t>
            </a:r>
            <a:r>
              <a:rPr lang="fr-FR" sz="1600" dirty="0" err="1" smtClean="0"/>
              <a:t>playerMana</a:t>
            </a:r>
            <a:r>
              <a:rPr lang="fr-FR" sz="1600" dirty="0" smtClean="0"/>
              <a:t> stocke les points de </a:t>
            </a:r>
          </a:p>
          <a:p>
            <a:r>
              <a:rPr lang="fr-FR" sz="1600" dirty="0" smtClean="0"/>
              <a:t>	mana/magie d’un joueur.</a:t>
            </a:r>
          </a:p>
          <a:p>
            <a:endParaRPr lang="fr-FR" sz="1600" dirty="0" smtClean="0"/>
          </a:p>
          <a:p>
            <a:r>
              <a:rPr lang="fr-FR" sz="1600" dirty="0" smtClean="0"/>
              <a:t>	</a:t>
            </a:r>
            <a:r>
              <a:rPr lang="fr-FR" sz="1600" dirty="0" smtClean="0"/>
              <a:t>-</a:t>
            </a:r>
            <a:r>
              <a:rPr lang="fr-FR" sz="1600" dirty="0" err="1" smtClean="0"/>
              <a:t>powerActivated</a:t>
            </a:r>
            <a:r>
              <a:rPr lang="fr-FR" sz="1600" dirty="0" smtClean="0"/>
              <a:t> permet l’activation </a:t>
            </a:r>
          </a:p>
          <a:p>
            <a:r>
              <a:rPr lang="fr-FR" sz="1600" dirty="0" smtClean="0"/>
              <a:t>	</a:t>
            </a:r>
            <a:r>
              <a:rPr lang="fr-FR" sz="1600" dirty="0" smtClean="0"/>
              <a:t>d’un pouvoir.</a:t>
            </a:r>
          </a:p>
          <a:p>
            <a:endParaRPr lang="fr-FR" sz="1600" dirty="0" smtClean="0"/>
          </a:p>
          <a:p>
            <a:r>
              <a:rPr lang="fr-FR" sz="1600" dirty="0" smtClean="0"/>
              <a:t>	</a:t>
            </a:r>
            <a:r>
              <a:rPr lang="fr-FR" sz="1600" dirty="0" smtClean="0"/>
              <a:t>-</a:t>
            </a:r>
            <a:r>
              <a:rPr lang="fr-FR" sz="1600" dirty="0" err="1" smtClean="0"/>
              <a:t>isBeginner</a:t>
            </a:r>
            <a:r>
              <a:rPr lang="fr-FR" sz="1600" dirty="0" smtClean="0"/>
              <a:t> permet de savoir si le</a:t>
            </a:r>
          </a:p>
          <a:p>
            <a:r>
              <a:rPr lang="fr-FR" sz="1600" dirty="0" smtClean="0"/>
              <a:t>	</a:t>
            </a:r>
            <a:r>
              <a:rPr lang="fr-FR" sz="1600" dirty="0" smtClean="0"/>
              <a:t>joueur est débutant ou non.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3528" y="1772816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solidFill>
                  <a:srgbClr val="002060"/>
                </a:solidFill>
              </a:rPr>
              <a:t>ii. La pièce :</a:t>
            </a:r>
            <a:endParaRPr lang="fr-FR" b="1" u="sng" dirty="0">
              <a:solidFill>
                <a:srgbClr val="002060"/>
              </a:solidFill>
            </a:endParaRPr>
          </a:p>
        </p:txBody>
      </p:sp>
      <p:pic>
        <p:nvPicPr>
          <p:cNvPr id="4098" name="Picture 2" descr="C:\Users\JULIEN\Desktop\pie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636912"/>
            <a:ext cx="2592288" cy="2073830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611560" y="2564904"/>
            <a:ext cx="48385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Quelques précisions :</a:t>
            </a:r>
          </a:p>
          <a:p>
            <a:endParaRPr lang="fr-FR" u="sng" dirty="0" smtClean="0"/>
          </a:p>
          <a:p>
            <a:r>
              <a:rPr lang="fr-FR" dirty="0" smtClean="0"/>
              <a:t>	</a:t>
            </a:r>
            <a:r>
              <a:rPr lang="fr-FR" dirty="0" smtClean="0"/>
              <a:t>-</a:t>
            </a:r>
            <a:r>
              <a:rPr lang="fr-FR" dirty="0" err="1" smtClean="0"/>
              <a:t>xPosition</a:t>
            </a:r>
            <a:r>
              <a:rPr lang="fr-FR" dirty="0" smtClean="0"/>
              <a:t> et </a:t>
            </a:r>
            <a:r>
              <a:rPr lang="fr-FR" dirty="0" err="1" smtClean="0"/>
              <a:t>yPosition</a:t>
            </a:r>
            <a:r>
              <a:rPr lang="fr-FR" dirty="0" smtClean="0"/>
              <a:t> : pouvoir situer</a:t>
            </a:r>
          </a:p>
          <a:p>
            <a:r>
              <a:rPr lang="fr-FR" dirty="0" smtClean="0"/>
              <a:t>	</a:t>
            </a:r>
            <a:r>
              <a:rPr lang="fr-FR" dirty="0" smtClean="0"/>
              <a:t>la </a:t>
            </a:r>
            <a:r>
              <a:rPr lang="fr-FR" dirty="0" err="1" smtClean="0"/>
              <a:t>piece</a:t>
            </a:r>
            <a:r>
              <a:rPr lang="fr-FR" dirty="0" smtClean="0"/>
              <a:t> sur le plateau.</a:t>
            </a:r>
          </a:p>
          <a:p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smtClean="0"/>
              <a:t>-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Clickable</a:t>
            </a:r>
            <a:r>
              <a:rPr lang="fr-FR" dirty="0" smtClean="0"/>
              <a:t> et </a:t>
            </a:r>
            <a:r>
              <a:rPr lang="fr-FR" dirty="0" err="1" smtClean="0"/>
              <a:t>isSelected</a:t>
            </a:r>
            <a:r>
              <a:rPr lang="fr-FR" dirty="0" smtClean="0"/>
              <a:t> : utile pour les</a:t>
            </a:r>
          </a:p>
          <a:p>
            <a:r>
              <a:rPr lang="fr-FR" dirty="0" smtClean="0"/>
              <a:t>	</a:t>
            </a:r>
            <a:r>
              <a:rPr lang="fr-FR" dirty="0" smtClean="0"/>
              <a:t>pouvoirs et les déplacements.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3528" y="1772816"/>
            <a:ext cx="176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solidFill>
                  <a:srgbClr val="002060"/>
                </a:solidFill>
              </a:rPr>
              <a:t>iii. Les pouvoirs :</a:t>
            </a:r>
            <a:endParaRPr lang="fr-FR" b="1" u="sng" dirty="0">
              <a:solidFill>
                <a:srgbClr val="00206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11560" y="2276872"/>
            <a:ext cx="196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UML des pouvoirs:</a:t>
            </a:r>
            <a:endParaRPr lang="fr-FR" b="1" dirty="0" smtClean="0"/>
          </a:p>
        </p:txBody>
      </p:sp>
      <p:pic>
        <p:nvPicPr>
          <p:cNvPr id="5123" name="Picture 3" descr="C:\Users\JULIEN\Desktop\UML_pouvoi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844824"/>
            <a:ext cx="6095975" cy="40765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83568" y="155679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solidFill>
                  <a:srgbClr val="002060"/>
                </a:solidFill>
              </a:rPr>
              <a:t>iv. Le </a:t>
            </a:r>
            <a:r>
              <a:rPr lang="fr-FR" b="1" u="sng" dirty="0" err="1" smtClean="0">
                <a:solidFill>
                  <a:srgbClr val="002060"/>
                </a:solidFill>
              </a:rPr>
              <a:t>repertoire</a:t>
            </a:r>
            <a:r>
              <a:rPr lang="fr-FR" b="1" u="sng" dirty="0" smtClean="0">
                <a:solidFill>
                  <a:srgbClr val="002060"/>
                </a:solidFill>
              </a:rPr>
              <a:t> de donnés :</a:t>
            </a:r>
            <a:r>
              <a:rPr lang="fr-FR" dirty="0" smtClean="0"/>
              <a:t>  U</a:t>
            </a:r>
            <a:r>
              <a:rPr lang="fr-FR" dirty="0" smtClean="0"/>
              <a:t>tiliser </a:t>
            </a:r>
            <a:r>
              <a:rPr lang="fr-FR" dirty="0" smtClean="0"/>
              <a:t>un singleton : </a:t>
            </a:r>
            <a:r>
              <a:rPr lang="fr-FR" dirty="0" smtClean="0"/>
              <a:t>« </a:t>
            </a:r>
            <a:r>
              <a:rPr lang="fr-FR" dirty="0" err="1" smtClean="0"/>
              <a:t>GameVariableRepository</a:t>
            </a:r>
            <a:r>
              <a:rPr lang="fr-FR" dirty="0" smtClean="0"/>
              <a:t> ».</a:t>
            </a:r>
            <a:endParaRPr lang="fr-FR" b="1" u="sng" dirty="0">
              <a:solidFill>
                <a:srgbClr val="002060"/>
              </a:solidFill>
            </a:endParaRPr>
          </a:p>
        </p:txBody>
      </p:sp>
      <p:pic>
        <p:nvPicPr>
          <p:cNvPr id="6146" name="Picture 2" descr="C:\Users\JULIEN\Desktop\uml_singlet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988840"/>
            <a:ext cx="4162425" cy="4229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1700808"/>
            <a:ext cx="1576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 smtClean="0">
                <a:solidFill>
                  <a:srgbClr val="00B050"/>
                </a:solidFill>
              </a:rPr>
              <a:t>B) Traitements</a:t>
            </a:r>
            <a:endParaRPr lang="fr-FR" b="1" u="sng" dirty="0">
              <a:solidFill>
                <a:srgbClr val="00B05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11560" y="213285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solidFill>
                  <a:srgbClr val="002060"/>
                </a:solidFill>
              </a:rPr>
              <a:t>i. Le plateau :</a:t>
            </a:r>
            <a:endParaRPr lang="fr-FR" b="1" u="sng" dirty="0">
              <a:solidFill>
                <a:srgbClr val="002060"/>
              </a:solidFill>
            </a:endParaRPr>
          </a:p>
        </p:txBody>
      </p:sp>
      <p:pic>
        <p:nvPicPr>
          <p:cNvPr id="7170" name="Picture 2" descr="C:\Users\JULIEN\Desktop\tableau_plateau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484784"/>
            <a:ext cx="4320479" cy="4535727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539552" y="3356992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Modélisation du plateau au niveau algorithmique 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305</Words>
  <Application>Microsoft Office PowerPoint</Application>
  <PresentationFormat>Affichage à l'écran (4:3)</PresentationFormat>
  <Paragraphs>149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Conception personnalisée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JULIEN</dc:creator>
  <cp:lastModifiedBy>JULIEN</cp:lastModifiedBy>
  <cp:revision>84</cp:revision>
  <dcterms:created xsi:type="dcterms:W3CDTF">2018-03-24T16:04:08Z</dcterms:created>
  <dcterms:modified xsi:type="dcterms:W3CDTF">2018-04-07T19:44:15Z</dcterms:modified>
</cp:coreProperties>
</file>