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a82f27e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da82f27e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a82f27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a82f27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column in records table view.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341cd50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341cd50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column in records table view.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341cd50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341cd50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column in records table view.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da82f27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da82f27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column in records table view.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da82f27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da82f27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controls we can change with feedback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26fb6d3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26fb6d3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19a987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19a987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19a9879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19a9879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5d1faa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5d1faa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Continue on the same project after testing period OR New project with transferring reviewed files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a82f27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a82f27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a82f27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a82f27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da82f27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da82f27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screenshot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f2bb85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0f2bb85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screenshot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a82f27e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da82f27e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31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Gregory.Lackey@netl.doe.go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08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6E385"/>
                </a:solidFill>
              </a:rPr>
              <a:t>Oil and Gas Regulatory Record </a:t>
            </a:r>
            <a:r>
              <a:rPr b="1" lang="en" sz="3200">
                <a:solidFill>
                  <a:srgbClr val="06E385"/>
                </a:solidFill>
              </a:rPr>
              <a:t>D</a:t>
            </a:r>
            <a:r>
              <a:rPr b="1" lang="en" sz="3200">
                <a:solidFill>
                  <a:srgbClr val="06E385"/>
                </a:solidFill>
              </a:rPr>
              <a:t>igitiz</a:t>
            </a:r>
            <a:r>
              <a:rPr b="1" lang="en" sz="3200">
                <a:solidFill>
                  <a:srgbClr val="06E385"/>
                </a:solidFill>
              </a:rPr>
              <a:t>e</a:t>
            </a:r>
            <a:r>
              <a:rPr b="1" lang="en" sz="3200">
                <a:solidFill>
                  <a:srgbClr val="06E385"/>
                </a:solidFill>
              </a:rPr>
              <a:t>r (OGRRE)</a:t>
            </a:r>
            <a:endParaRPr b="1" sz="3200">
              <a:solidFill>
                <a:srgbClr val="06E38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77908" y="3461325"/>
            <a:ext cx="278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Tool Guide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50" y="298500"/>
            <a:ext cx="2068300" cy="20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25" y="2981313"/>
            <a:ext cx="5434776" cy="4716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2"/>
          <p:cNvSpPr txBox="1"/>
          <p:nvPr/>
        </p:nvSpPr>
        <p:spPr>
          <a:xfrm>
            <a:off x="333350" y="16047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 Details: </a:t>
            </a:r>
            <a:r>
              <a:rPr b="1" lang="en" sz="1800">
                <a:solidFill>
                  <a:srgbClr val="06E385"/>
                </a:solidFill>
              </a:rPr>
              <a:t>Review &amp; Edit Attributes</a:t>
            </a:r>
            <a:endParaRPr b="1" sz="1800">
              <a:solidFill>
                <a:srgbClr val="06E385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30986"/>
          <a:stretch/>
        </p:blipFill>
        <p:spPr>
          <a:xfrm>
            <a:off x="4516275" y="871025"/>
            <a:ext cx="4524375" cy="10121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774" y="2178811"/>
            <a:ext cx="3102924" cy="2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90475" y="809650"/>
            <a:ext cx="33075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Clicking on attribute row will highlight that attribute value in the image on the right panel.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You could also use </a:t>
            </a: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up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down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keys</a:t>
            </a:r>
            <a:r>
              <a:rPr lang="en" sz="1200">
                <a:solidFill>
                  <a:schemeClr val="dk1"/>
                </a:solidFill>
              </a:rPr>
              <a:t> as </a:t>
            </a: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keyboard shortcuts</a:t>
            </a:r>
            <a:r>
              <a:rPr lang="en" sz="1200">
                <a:solidFill>
                  <a:schemeClr val="dk1"/>
                </a:solidFill>
              </a:rPr>
              <a:t> to traverse through attributes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Clicking on      button will let you edit the value. You could edit &amp; correct any wrong values detected by processor, or add values for attributes not detected. These will be shown as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Enter key</a:t>
            </a:r>
            <a:r>
              <a:rPr lang="en" sz="1200">
                <a:solidFill>
                  <a:schemeClr val="dk1"/>
                </a:solidFill>
              </a:rPr>
              <a:t> is the keyboard shortcut to edit the value of highlighted attribute. </a:t>
            </a:r>
            <a:r>
              <a:rPr lang="en" sz="1200" u="sng">
                <a:solidFill>
                  <a:schemeClr val="dk1"/>
                </a:solidFill>
                <a:highlight>
                  <a:srgbClr val="A7FFDA"/>
                </a:highlight>
              </a:rPr>
              <a:t>Enter or Esc</a:t>
            </a:r>
            <a:r>
              <a:rPr lang="en" sz="1200">
                <a:solidFill>
                  <a:schemeClr val="dk1"/>
                </a:solidFill>
              </a:rPr>
              <a:t> to save and exit the edited value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Complex tabular attributes are collapsed by default, and expand on clicking the row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9225" y="3552725"/>
            <a:ext cx="5402050" cy="15175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/>
          <p:nvPr/>
        </p:nvSpPr>
        <p:spPr>
          <a:xfrm>
            <a:off x="3695625" y="3592275"/>
            <a:ext cx="2694300" cy="12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709225" y="3155353"/>
            <a:ext cx="2694300" cy="15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259025" y="809650"/>
            <a:ext cx="340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259025" y="2114338"/>
            <a:ext cx="340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377900" y="2918675"/>
            <a:ext cx="340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7163" y="2313300"/>
            <a:ext cx="196831" cy="217550"/>
          </a:xfrm>
          <a:prstGeom prst="rect">
            <a:avLst/>
          </a:prstGeom>
          <a:noFill/>
          <a:ln cap="flat" cmpd="sng" w="9525">
            <a:solidFill>
              <a:srgbClr val="06E38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0225" y="3098818"/>
            <a:ext cx="461115" cy="1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9725"/>
            <a:ext cx="4367976" cy="301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33350" y="816450"/>
            <a:ext cx="35583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each record, you could add notes by clicking ‘Notes’ button in the toolbar at the bottom and saving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could revisit the notes by clicking on same button again for the record.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notes are also accessible from Records list view.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 Details : Add Notes</a:t>
            </a:r>
            <a:endParaRPr b="1" sz="1800">
              <a:solidFill>
                <a:srgbClr val="06E385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76" y="1662750"/>
            <a:ext cx="3611775" cy="15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4447928" y="1011675"/>
            <a:ext cx="873300" cy="30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938" y="3388150"/>
            <a:ext cx="2580225" cy="15716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333350" y="231325"/>
            <a:ext cx="8301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 Review Status : </a:t>
            </a:r>
            <a:r>
              <a:rPr b="1" lang="en" sz="1800">
                <a:solidFill>
                  <a:srgbClr val="06E385"/>
                </a:solidFill>
              </a:rPr>
              <a:t>Unreviewed</a:t>
            </a:r>
            <a:r>
              <a:rPr b="1" lang="en" sz="1800">
                <a:solidFill>
                  <a:srgbClr val="06E385"/>
                </a:solidFill>
              </a:rPr>
              <a:t>, Incomplete, Reviewed, Defective</a:t>
            </a:r>
            <a:endParaRPr b="1" sz="1800">
              <a:solidFill>
                <a:srgbClr val="06E385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50" y="1589875"/>
            <a:ext cx="1212925" cy="14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333350" y="925300"/>
            <a:ext cx="1924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Each record can be in following states: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539150" y="925300"/>
            <a:ext cx="3558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Each record by default is unreviewed, and can flow into other states as shown below: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350" y="1481800"/>
            <a:ext cx="5896950" cy="31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3163625" y="1420000"/>
            <a:ext cx="2578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Marks the record as reviewed and opens the next record details view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Marks a reviewed or defective record as unreviewed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Marks a record as incomplete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Marks a record as incomplete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arrow opens additional options </a:t>
            </a:r>
            <a:r>
              <a:rPr lang="en" sz="1200">
                <a:solidFill>
                  <a:schemeClr val="dk1"/>
                </a:solidFill>
              </a:rPr>
              <a:t>available for review status changes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33350" y="231325"/>
            <a:ext cx="8211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 details : Mark as Reviewed, Unreviewed, Incomplete, Defective</a:t>
            </a:r>
            <a:endParaRPr b="1" sz="1800">
              <a:solidFill>
                <a:srgbClr val="06E385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905450" y="1420000"/>
            <a:ext cx="25785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+ Shift + Right arrow key</a:t>
            </a:r>
            <a:r>
              <a:rPr lang="en" sz="1200">
                <a:solidFill>
                  <a:schemeClr val="dk1"/>
                </a:solidFill>
                <a:highlight>
                  <a:srgbClr val="A7FFDA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—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42272" y="816675"/>
            <a:ext cx="584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bottom toolbar on record details view include following action buttons: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>
            <a:off x="383725" y="2054675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383725" y="2653400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383725" y="3510650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383725" y="4333875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383725" y="1347100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16317" t="0"/>
          <a:stretch/>
        </p:blipFill>
        <p:spPr>
          <a:xfrm>
            <a:off x="795475" y="2166063"/>
            <a:ext cx="1989975" cy="3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76" y="1483401"/>
            <a:ext cx="2544363" cy="3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725" y="2902025"/>
            <a:ext cx="197561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538" y="3721391"/>
            <a:ext cx="1989975" cy="40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7">
            <a:alphaModFix/>
          </a:blip>
          <a:srcRect b="0" l="0" r="0" t="10160"/>
          <a:stretch/>
        </p:blipFill>
        <p:spPr>
          <a:xfrm>
            <a:off x="937950" y="4402600"/>
            <a:ext cx="1527075" cy="6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2189627" y="4816950"/>
            <a:ext cx="275400" cy="26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163625" y="1420000"/>
            <a:ext cx="2578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Opens the next record detail view without changing review state of current record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Opens the previous record detail view without changing review state of current record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Open notes to add/edit/review any notes for the record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33350" y="231325"/>
            <a:ext cx="8211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 details : N</a:t>
            </a:r>
            <a:r>
              <a:rPr b="1" lang="en" sz="1800">
                <a:solidFill>
                  <a:srgbClr val="06E385"/>
                </a:solidFill>
              </a:rPr>
              <a:t>ext, Previous and Edit Notes</a:t>
            </a:r>
            <a:endParaRPr b="1" sz="1800">
              <a:solidFill>
                <a:srgbClr val="06E385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5905450" y="1420000"/>
            <a:ext cx="25785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+ Right arrow key</a:t>
            </a:r>
            <a:endParaRPr sz="11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1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100">
                <a:solidFill>
                  <a:schemeClr val="dk1"/>
                </a:solidFill>
                <a:highlight>
                  <a:srgbClr val="A7FFDA"/>
                </a:highlight>
              </a:rPr>
              <a:t> + Left arrow key</a:t>
            </a:r>
            <a:endParaRPr sz="11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42272" y="816675"/>
            <a:ext cx="584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bottom toolbar on record details view include following action buttons: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10374" l="0" r="75978" t="19430"/>
          <a:stretch/>
        </p:blipFill>
        <p:spPr>
          <a:xfrm>
            <a:off x="1221949" y="3052551"/>
            <a:ext cx="1019151" cy="4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6"/>
          <p:cNvCxnSpPr/>
          <p:nvPr/>
        </p:nvCxnSpPr>
        <p:spPr>
          <a:xfrm>
            <a:off x="383725" y="2186125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383725" y="3009350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383725" y="3752875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383725" y="1347100"/>
            <a:ext cx="8379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609" y="1512650"/>
            <a:ext cx="961832" cy="4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275" y="2351800"/>
            <a:ext cx="1206506" cy="37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333350" y="966150"/>
            <a:ext cx="6477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Next attribute + highlight : 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up/ down arrow key</a:t>
            </a:r>
            <a:endParaRPr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Edit value of current attribute 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Enter key on current row</a:t>
            </a:r>
            <a:endParaRPr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Save &amp; exit edit mode : 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Enter or Esc</a:t>
            </a:r>
            <a:endParaRPr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Mark as reviewed &amp; next :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+ Shift + Right arrow key </a:t>
            </a:r>
            <a:endParaRPr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Next record 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+ Right arrow key</a:t>
            </a:r>
            <a:endParaRPr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Previous : 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Cmd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(Mac)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or Ctrl</a:t>
            </a:r>
            <a:r>
              <a:rPr i="1" lang="en" sz="1300">
                <a:solidFill>
                  <a:schemeClr val="dk1"/>
                </a:solidFill>
                <a:highlight>
                  <a:srgbClr val="A7FFDA"/>
                </a:highlight>
              </a:rPr>
              <a:t>(Win)</a:t>
            </a:r>
            <a:r>
              <a:rPr lang="en" sz="1300">
                <a:solidFill>
                  <a:schemeClr val="dk1"/>
                </a:solidFill>
                <a:highlight>
                  <a:srgbClr val="A7FFDA"/>
                </a:highlight>
              </a:rPr>
              <a:t> + Left arrow key </a:t>
            </a:r>
            <a:endParaRPr b="1" sz="1300">
              <a:solidFill>
                <a:schemeClr val="dk1"/>
              </a:solidFill>
              <a:highlight>
                <a:srgbClr val="A7FFDA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333350" y="231325"/>
            <a:ext cx="8211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All </a:t>
            </a:r>
            <a:r>
              <a:rPr b="1" lang="en" sz="1800">
                <a:solidFill>
                  <a:srgbClr val="06E385"/>
                </a:solidFill>
              </a:rPr>
              <a:t>Keyboard Shortcuts</a:t>
            </a:r>
            <a:endParaRPr b="1" sz="1800">
              <a:solidFill>
                <a:srgbClr val="06E38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333350" y="1051200"/>
            <a:ext cx="64773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More Questions?</a:t>
            </a:r>
            <a:r>
              <a:rPr lang="en">
                <a:solidFill>
                  <a:schemeClr val="dk1"/>
                </a:solidFill>
              </a:rPr>
              <a:t> Reach out to </a:t>
            </a:r>
            <a:r>
              <a:rPr lang="en" u="sng">
                <a:solidFill>
                  <a:srgbClr val="1082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Gregory.Lackey@netl.doe.gov</a:t>
            </a:r>
            <a:r>
              <a:rPr lang="en">
                <a:solidFill>
                  <a:srgbClr val="108250"/>
                </a:solidFill>
              </a:rPr>
              <a:t> </a:t>
            </a:r>
            <a:endParaRPr>
              <a:solidFill>
                <a:srgbClr val="108250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33350" y="231325"/>
            <a:ext cx="8211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Feedback follow-ups</a:t>
            </a:r>
            <a:endParaRPr b="1" sz="1800">
              <a:solidFill>
                <a:srgbClr val="06E38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64400" cy="836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06E385"/>
                </a:solidFill>
              </a:rPr>
              <a:t>Overview of OGRRE UI Flow</a:t>
            </a:r>
            <a:endParaRPr b="1" sz="2020">
              <a:solidFill>
                <a:srgbClr val="06E385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4950" y="1114091"/>
            <a:ext cx="131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Log in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96025" y="999000"/>
            <a:ext cx="1932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Choose project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(Slides 4 - 6)</a:t>
            </a:r>
            <a:endParaRPr i="1" sz="1200">
              <a:solidFill>
                <a:schemeClr val="dk1"/>
              </a:solidFill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4621075" y="1004400"/>
            <a:ext cx="1932900" cy="1675376"/>
            <a:chOff x="1054800" y="3084100"/>
            <a:chExt cx="1932900" cy="1675376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4801" y="3656870"/>
              <a:ext cx="1932899" cy="1102606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1054800" y="3084100"/>
              <a:ext cx="1932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Review </a:t>
              </a:r>
              <a:r>
                <a:rPr b="1" lang="en" sz="1200">
                  <a:solidFill>
                    <a:schemeClr val="dk1"/>
                  </a:solidFill>
                </a:rPr>
                <a:t>records</a:t>
              </a:r>
              <a:r>
                <a:rPr lang="en" sz="1200">
                  <a:solidFill>
                    <a:schemeClr val="dk1"/>
                  </a:solidFill>
                </a:rPr>
                <a:t>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(Slides 8-15)</a:t>
              </a:r>
              <a:endParaRPr i="1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4209725" y="3153501"/>
            <a:ext cx="1932900" cy="1696991"/>
            <a:chOff x="4487975" y="2953351"/>
            <a:chExt cx="1932900" cy="1696991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4">
              <a:alphaModFix/>
            </a:blip>
            <a:srcRect b="6791" l="5698" r="5821" t="8210"/>
            <a:stretch/>
          </p:blipFill>
          <p:spPr>
            <a:xfrm>
              <a:off x="4695449" y="3519714"/>
              <a:ext cx="1398902" cy="1130628"/>
            </a:xfrm>
            <a:prstGeom prst="rect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0" name="Google Shape;70;p14"/>
            <p:cNvSpPr txBox="1"/>
            <p:nvPr/>
          </p:nvSpPr>
          <p:spPr>
            <a:xfrm>
              <a:off x="4487975" y="2953351"/>
              <a:ext cx="19329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Export </a:t>
              </a:r>
              <a:r>
                <a:rPr b="1" lang="en" sz="1200">
                  <a:solidFill>
                    <a:schemeClr val="dk1"/>
                  </a:solidFill>
                </a:rPr>
                <a:t>records 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(Slide 7)</a:t>
              </a:r>
              <a:endParaRPr i="1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6997900" y="1114091"/>
            <a:ext cx="131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Sign</a:t>
            </a:r>
            <a:r>
              <a:rPr b="1" lang="en" sz="1200">
                <a:solidFill>
                  <a:schemeClr val="dk1"/>
                </a:solidFill>
              </a:rPr>
              <a:t> out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774613" y="2032425"/>
            <a:ext cx="302400" cy="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E385"/>
          </a:solidFill>
          <a:ln cap="flat" cmpd="sng" w="19050">
            <a:solidFill>
              <a:srgbClr val="06E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 title="File:European Council Exit Sign - Right.sv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0250" y="1706500"/>
            <a:ext cx="11454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215350" y="2032425"/>
            <a:ext cx="302400" cy="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E385"/>
          </a:solidFill>
          <a:ln cap="flat" cmpd="sng" w="19050">
            <a:solidFill>
              <a:srgbClr val="06E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656088" y="2032425"/>
            <a:ext cx="302400" cy="8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E385"/>
          </a:solidFill>
          <a:ln cap="flat" cmpd="sng" w="19050">
            <a:solidFill>
              <a:srgbClr val="06E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2700000">
            <a:off x="4229453" y="3004801"/>
            <a:ext cx="302500" cy="869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E385"/>
          </a:solidFill>
          <a:ln cap="flat" cmpd="sng" w="19050">
            <a:solidFill>
              <a:srgbClr val="06E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175" y="1573963"/>
            <a:ext cx="1477701" cy="100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9839" y="2337900"/>
            <a:ext cx="952810" cy="572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8">
            <a:alphaModFix/>
          </a:blip>
          <a:srcRect b="9198" l="0" r="65593" t="0"/>
          <a:stretch/>
        </p:blipFill>
        <p:spPr>
          <a:xfrm>
            <a:off x="2196025" y="1637550"/>
            <a:ext cx="1799173" cy="10039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9">
            <a:alphaModFix/>
          </a:blip>
          <a:srcRect b="0" l="0" r="24533" t="0"/>
          <a:stretch/>
        </p:blipFill>
        <p:spPr>
          <a:xfrm>
            <a:off x="2297750" y="2563725"/>
            <a:ext cx="1831173" cy="9691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9164400" cy="836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26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6E385"/>
                </a:solidFill>
              </a:rPr>
              <a:t>Terminology</a:t>
            </a:r>
            <a:endParaRPr b="1" sz="2000">
              <a:solidFill>
                <a:srgbClr val="06E385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5722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Project</a:t>
            </a:r>
            <a:r>
              <a:rPr lang="en" sz="1400">
                <a:solidFill>
                  <a:srgbClr val="222222"/>
                </a:solidFill>
              </a:rPr>
              <a:t>: Shared workspace for working on records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Document Type</a:t>
            </a:r>
            <a:r>
              <a:rPr lang="en" sz="1400">
                <a:solidFill>
                  <a:srgbClr val="222222"/>
                </a:solidFill>
              </a:rPr>
              <a:t>: Grouping of similar documents, e.g., "well completion report"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Digitize</a:t>
            </a:r>
            <a:r>
              <a:rPr lang="en" sz="1400">
                <a:solidFill>
                  <a:srgbClr val="222222"/>
                </a:solidFill>
              </a:rPr>
              <a:t>: Intelligently convert an image to corresponding text values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Processor</a:t>
            </a:r>
            <a:r>
              <a:rPr lang="en" sz="1400">
                <a:solidFill>
                  <a:srgbClr val="222222"/>
                </a:solidFill>
              </a:rPr>
              <a:t>: External tool that reads digitizes the supported types of scanned document images 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Record</a:t>
            </a:r>
            <a:r>
              <a:rPr lang="en" sz="1400">
                <a:solidFill>
                  <a:srgbClr val="222222"/>
                </a:solidFill>
              </a:rPr>
              <a:t>: An uploaded document digitized by the processor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Attribute</a:t>
            </a:r>
            <a:r>
              <a:rPr lang="en" sz="1400">
                <a:solidFill>
                  <a:srgbClr val="222222"/>
                </a:solidFill>
              </a:rPr>
              <a:t>: One digitized name and value from the document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222222"/>
                </a:solidFill>
              </a:rPr>
              <a:t>Confidence</a:t>
            </a:r>
            <a:r>
              <a:rPr lang="en" sz="1400">
                <a:solidFill>
                  <a:srgbClr val="222222"/>
                </a:solidFill>
              </a:rPr>
              <a:t>: The degree of certainty the tool (or human, if set manually) has in the predicted digitized field values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64400" cy="836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33350" y="943372"/>
            <a:ext cx="60279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tart by clicking on the project in the list. P</a:t>
            </a:r>
            <a:r>
              <a:rPr lang="en">
                <a:solidFill>
                  <a:schemeClr val="dk1"/>
                </a:solidFill>
              </a:rPr>
              <a:t>roject will contain a set of records to review.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Illinois Test Project has been updated with preliminary 20 well completion records from ISGS submitted documents.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List of Projects</a:t>
            </a:r>
            <a:endParaRPr b="1" sz="1800">
              <a:solidFill>
                <a:srgbClr val="06E385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6838"/>
            <a:ext cx="8839204" cy="186883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0"/>
            <a:ext cx="9164400" cy="836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List of </a:t>
            </a:r>
            <a:r>
              <a:rPr b="1" lang="en" sz="1800">
                <a:solidFill>
                  <a:srgbClr val="06E385"/>
                </a:solidFill>
              </a:rPr>
              <a:t>Records in the Project</a:t>
            </a:r>
            <a:endParaRPr b="1" sz="1800">
              <a:solidFill>
                <a:srgbClr val="06E385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33350" y="959325"/>
            <a:ext cx="7613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Clicking on a row from the project list view will navigate to the view with a list of all the records uploaded as part of that project.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Clicking on a record row here will navigate you to record details page.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50" y="2267525"/>
            <a:ext cx="7109750" cy="33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64400" cy="711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6E385"/>
                </a:solidFill>
              </a:rPr>
              <a:t>List of Records in the Project: Column descriptions</a:t>
            </a:r>
            <a:endParaRPr b="1" sz="1800">
              <a:solidFill>
                <a:srgbClr val="06E385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33350" y="757188"/>
            <a:ext cx="7295100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Record Name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Name of file uploaded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Date Uploaded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When the file was uploaded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API Number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Well API Number available from the uploaded file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434343"/>
                </a:solidFill>
              </a:rPr>
              <a:t>Confidence</a:t>
            </a:r>
            <a:r>
              <a:rPr i="1" lang="en" sz="1200">
                <a:solidFill>
                  <a:srgbClr val="434343"/>
                </a:solidFill>
              </a:rPr>
              <a:t> - each attribute digitized will have associated confidence % given by processor</a:t>
            </a:r>
            <a:endParaRPr i="1" sz="1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Mean Confidence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Mean of all digitized </a:t>
            </a:r>
            <a:r>
              <a:rPr lang="en" sz="1200">
                <a:solidFill>
                  <a:srgbClr val="434343"/>
                </a:solidFill>
              </a:rPr>
              <a:t>attributes</a:t>
            </a:r>
            <a:r>
              <a:rPr lang="en" sz="1200">
                <a:solidFill>
                  <a:srgbClr val="434343"/>
                </a:solidFill>
              </a:rPr>
              <a:t>’ </a:t>
            </a:r>
            <a:r>
              <a:rPr lang="en" sz="1200">
                <a:solidFill>
                  <a:srgbClr val="434343"/>
                </a:solidFill>
              </a:rPr>
              <a:t>confidence values</a:t>
            </a:r>
            <a:r>
              <a:rPr lang="en" sz="1200">
                <a:solidFill>
                  <a:srgbClr val="434343"/>
                </a:solidFill>
              </a:rPr>
              <a:t> in that record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Lowest Confidence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Lowest of all the confidence values in the record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Notes - </a:t>
            </a:r>
            <a:r>
              <a:rPr lang="en" sz="1200">
                <a:solidFill>
                  <a:srgbClr val="222222"/>
                </a:solidFill>
              </a:rPr>
              <a:t>Notes added to the record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Digitization Status</a:t>
            </a:r>
            <a:r>
              <a:rPr lang="en" sz="12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rgbClr val="434343"/>
                </a:solidFill>
              </a:rPr>
              <a:t>Status of record in tool: uploading/ processing/ digitized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Review Status </a:t>
            </a:r>
            <a:r>
              <a:rPr lang="en" sz="1200">
                <a:solidFill>
                  <a:schemeClr val="dk1"/>
                </a:solidFill>
              </a:rPr>
              <a:t>- </a:t>
            </a:r>
            <a:r>
              <a:rPr lang="en" sz="1200">
                <a:solidFill>
                  <a:srgbClr val="434343"/>
                </a:solidFill>
              </a:rPr>
              <a:t>Status of review for the record: unreviewed/ reviewed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15690" l="0" r="0" t="0"/>
          <a:stretch/>
        </p:blipFill>
        <p:spPr>
          <a:xfrm>
            <a:off x="333350" y="3654575"/>
            <a:ext cx="7583375" cy="13829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0"/>
            <a:ext cx="9164400" cy="836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Project Details : </a:t>
            </a:r>
            <a:r>
              <a:rPr b="1" lang="en" sz="1800">
                <a:solidFill>
                  <a:srgbClr val="06E385"/>
                </a:solidFill>
              </a:rPr>
              <a:t>Export Project</a:t>
            </a:r>
            <a:endParaRPr b="1" sz="1800">
              <a:solidFill>
                <a:srgbClr val="06E385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33350" y="1047750"/>
            <a:ext cx="3558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could ‘export project’ to get a CSV or JSON format of all the digitized information from uploaded records.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select the attributes you want in the CSV or JSON export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46924" r="0" t="27219"/>
          <a:stretch/>
        </p:blipFill>
        <p:spPr>
          <a:xfrm>
            <a:off x="4827175" y="1047749"/>
            <a:ext cx="3394975" cy="12229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088" y="1975900"/>
            <a:ext cx="3394975" cy="28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25" y="163275"/>
            <a:ext cx="7011727" cy="48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0" y="0"/>
            <a:ext cx="9164400" cy="700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33350" y="925300"/>
            <a:ext cx="35583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From the ‘Project details’ view, clicking a record row will open its ‘record details’ view.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digitized values are on the left scrollable section and the uploaded document is on the right.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two sides are linked: selecting fields on the left will highlight the place where it came from in the document on the right.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</a:t>
            </a:r>
            <a:r>
              <a:rPr lang="en" sz="1300">
                <a:solidFill>
                  <a:schemeClr val="dk1"/>
                </a:solidFill>
              </a:rPr>
              <a:t>attribute</a:t>
            </a:r>
            <a:r>
              <a:rPr lang="en" sz="1300">
                <a:solidFill>
                  <a:schemeClr val="dk1"/>
                </a:solidFill>
              </a:rPr>
              <a:t> values are assigned a confidence </a:t>
            </a:r>
            <a:r>
              <a:rPr lang="en" sz="1300">
                <a:solidFill>
                  <a:schemeClr val="dk1"/>
                </a:solidFill>
              </a:rPr>
              <a:t>by the processor. Some attributes digitized may have low or even 0 confidence values.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But attributes not found in the uploaded document will always have 0% confidence and show as: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33350" y="231325"/>
            <a:ext cx="642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E385"/>
                </a:solidFill>
              </a:rPr>
              <a:t>Record</a:t>
            </a:r>
            <a:r>
              <a:rPr b="1" lang="en" sz="1800">
                <a:solidFill>
                  <a:srgbClr val="06E385"/>
                </a:solidFill>
              </a:rPr>
              <a:t> Details: Review </a:t>
            </a:r>
            <a:r>
              <a:rPr b="1" lang="en" sz="1800">
                <a:solidFill>
                  <a:srgbClr val="06E385"/>
                </a:solidFill>
              </a:rPr>
              <a:t>&amp; Edit </a:t>
            </a:r>
            <a:r>
              <a:rPr b="1" lang="en" sz="1800">
                <a:solidFill>
                  <a:srgbClr val="06E385"/>
                </a:solidFill>
              </a:rPr>
              <a:t>Attributes</a:t>
            </a:r>
            <a:endParaRPr b="1" sz="1800">
              <a:solidFill>
                <a:srgbClr val="06E385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650" y="1023150"/>
            <a:ext cx="5099950" cy="293098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11433" r="0" t="0"/>
          <a:stretch/>
        </p:blipFill>
        <p:spPr>
          <a:xfrm>
            <a:off x="1424775" y="4587775"/>
            <a:ext cx="790775" cy="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