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9" r:id="rId3"/>
    <p:sldId id="257" r:id="rId4"/>
    <p:sldId id="258" r:id="rId5"/>
    <p:sldId id="259" r:id="rId6"/>
    <p:sldId id="270" r:id="rId7"/>
    <p:sldId id="263" r:id="rId8"/>
    <p:sldId id="260" r:id="rId9"/>
    <p:sldId id="261" r:id="rId10"/>
    <p:sldId id="265" r:id="rId11"/>
    <p:sldId id="264" r:id="rId12"/>
    <p:sldId id="266" r:id="rId13"/>
    <p:sldId id="262" r:id="rId14"/>
    <p:sldId id="271"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54717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F4FB54-C4A2-4391-9DCE-463AE306DC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160869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4227646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929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184002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3537295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241184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71854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308936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06839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44718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F4FB54-C4A2-4391-9DCE-463AE306DC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92713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F4FB54-C4A2-4391-9DCE-463AE306DC03}"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222769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114488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19183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2F4FB54-C4A2-4391-9DCE-463AE306DC03}" type="datetimeFigureOut">
              <a:rPr lang="en-US" smtClean="0"/>
              <a:t>1/26/2021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14081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F4FB54-C4A2-4391-9DCE-463AE306DC03}"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57D5-F75A-4C44-9EDF-D2C71DBFF0C0}" type="slidenum">
              <a:rPr lang="en-US" smtClean="0"/>
              <a:t>‹#›</a:t>
            </a:fld>
            <a:endParaRPr lang="en-US"/>
          </a:p>
        </p:txBody>
      </p:sp>
    </p:spTree>
    <p:extLst>
      <p:ext uri="{BB962C8B-B14F-4D97-AF65-F5344CB8AC3E}">
        <p14:creationId xmlns:p14="http://schemas.microsoft.com/office/powerpoint/2010/main" val="389657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F4FB54-C4A2-4391-9DCE-463AE306DC03}" type="datetimeFigureOut">
              <a:rPr lang="en-US" smtClean="0"/>
              <a:t>1/26/2021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C057D5-F75A-4C44-9EDF-D2C71DBFF0C0}" type="slidenum">
              <a:rPr lang="en-US" smtClean="0"/>
              <a:t>‹#›</a:t>
            </a:fld>
            <a:endParaRPr lang="en-US"/>
          </a:p>
        </p:txBody>
      </p:sp>
    </p:spTree>
    <p:extLst>
      <p:ext uri="{BB962C8B-B14F-4D97-AF65-F5344CB8AC3E}">
        <p14:creationId xmlns:p14="http://schemas.microsoft.com/office/powerpoint/2010/main" val="3592365852"/>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uno.com/learn/en/article/can-we-see-the-transactions-in-a-blockchain-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8" Type="http://schemas.openxmlformats.org/officeDocument/2006/relationships/hyperlink" Target="https://youtu.be/PiX2D1LZfgQ" TargetMode="External"/><Relationship Id="rId13" Type="http://schemas.openxmlformats.org/officeDocument/2006/relationships/hyperlink" Target="https://www.youtube.com/watch?v=Pl8OlkkwRpc" TargetMode="External"/><Relationship Id="rId3" Type="http://schemas.openxmlformats.org/officeDocument/2006/relationships/hyperlink" Target="https://theconversation.com/ethereum-what-is-it-and-why-has-the-price-gone-parabolic-153733" TargetMode="External"/><Relationship Id="rId7" Type="http://schemas.openxmlformats.org/officeDocument/2006/relationships/hyperlink" Target="https://www.luno.com/blog/en/post/institutional-investment-comes-to-bitcoin?utm_source=LinkedIn&amp;utm_medium=Organic&amp;utm_campaign=Blog_institutional_LN" TargetMode="External"/><Relationship Id="rId12" Type="http://schemas.openxmlformats.org/officeDocument/2006/relationships/hyperlink" Target="https://www.youtube.com/watch?v=pA6CGuXEKtQ" TargetMode="External"/><Relationship Id="rId2" Type="http://schemas.openxmlformats.org/officeDocument/2006/relationships/hyperlink" Target="https://www.luno.com/blog/en/post/will-2021-be-even-bigger-for-bitcoin-here-are-the-crypto-trends-to-watch-next-year" TargetMode="External"/><Relationship Id="rId1" Type="http://schemas.openxmlformats.org/officeDocument/2006/relationships/slideLayout" Target="../slideLayouts/slideLayout4.xml"/><Relationship Id="rId6" Type="http://schemas.openxmlformats.org/officeDocument/2006/relationships/hyperlink" Target="https://www.luno.com/blog/en/post/is-bitcoin-greener-than-gold?utm_source=LinkedIn&amp;utm_medium=Organic&amp;utm_campaign=Blog_BTC_energy_LN" TargetMode="External"/><Relationship Id="rId11" Type="http://schemas.openxmlformats.org/officeDocument/2006/relationships/hyperlink" Target="https://www.youtube.com/watch?v=YWhuMgrgsZE" TargetMode="External"/><Relationship Id="rId5" Type="http://schemas.openxmlformats.org/officeDocument/2006/relationships/hyperlink" Target="https://www.luno.com/blog/en/post/bitcoin-transaction-delays?utm_source=LinkedIn&amp;utm_medium=Organic&amp;utm_campaign=Blog_BTC_delays_LN" TargetMode="External"/><Relationship Id="rId10" Type="http://schemas.openxmlformats.org/officeDocument/2006/relationships/hyperlink" Target="https://www.youtube.com/watch?v=ZE2HxTmxfrI" TargetMode="External"/><Relationship Id="rId4" Type="http://schemas.openxmlformats.org/officeDocument/2006/relationships/hyperlink" Target="https://www.investopedia.com/tech/most-important-cryptocurrencies-other-than-bitcoin/" TargetMode="External"/><Relationship Id="rId9" Type="http://schemas.openxmlformats.org/officeDocument/2006/relationships/hyperlink" Target="https://youtu.be/IdAQU9hxyV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luno.com/blog/en/post/bitcoins-hash-rate-is-hitting-record-highs-but-does-it-even-matter" TargetMode="External"/><Relationship Id="rId2" Type="http://schemas.openxmlformats.org/officeDocument/2006/relationships/hyperlink" Target="https://www.luno.com/learn/en/article/what-is-a-block-reward"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6063" y="371643"/>
            <a:ext cx="9881937" cy="995195"/>
          </a:xfrm>
        </p:spPr>
        <p:txBody>
          <a:bodyPr/>
          <a:lstStyle/>
          <a:p>
            <a:r>
              <a:rPr lang="en-US" b="1" dirty="0" smtClean="0"/>
              <a:t>INTRODUCTION</a:t>
            </a:r>
            <a:endParaRPr lang="en-US" b="1" dirty="0"/>
          </a:p>
        </p:txBody>
      </p:sp>
      <p:sp>
        <p:nvSpPr>
          <p:cNvPr id="6" name="Subtitle 5"/>
          <p:cNvSpPr>
            <a:spLocks noGrp="1"/>
          </p:cNvSpPr>
          <p:nvPr>
            <p:ph type="subTitle" idx="1"/>
          </p:nvPr>
        </p:nvSpPr>
        <p:spPr>
          <a:xfrm>
            <a:off x="966788" y="1366838"/>
            <a:ext cx="9144000" cy="594309"/>
          </a:xfrm>
        </p:spPr>
        <p:txBody>
          <a:bodyPr/>
          <a:lstStyle/>
          <a:p>
            <a:r>
              <a:rPr lang="en-US" dirty="0" smtClean="0"/>
              <a:t>UNDERSTANDING THE VALUE OF DIGITAL CURRENCY </a:t>
            </a:r>
            <a:endParaRPr lang="en-US" dirty="0"/>
          </a:p>
        </p:txBody>
      </p:sp>
      <p:sp>
        <p:nvSpPr>
          <p:cNvPr id="5" name="TextBox 4"/>
          <p:cNvSpPr txBox="1"/>
          <p:nvPr/>
        </p:nvSpPr>
        <p:spPr>
          <a:xfrm>
            <a:off x="786063" y="1835765"/>
            <a:ext cx="11201150"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T</a:t>
            </a:r>
            <a:r>
              <a:rPr lang="en-US" sz="2400" b="1" dirty="0" smtClean="0"/>
              <a:t>raditional </a:t>
            </a:r>
            <a:r>
              <a:rPr lang="en-US" sz="2400" b="1" dirty="0"/>
              <a:t>online payment </a:t>
            </a:r>
            <a:r>
              <a:rPr lang="en-US" sz="2400" dirty="0" smtClean="0"/>
              <a:t>gateways for fiat currencies are </a:t>
            </a:r>
            <a:r>
              <a:rPr lang="en-US" sz="2400" dirty="0"/>
              <a:t>owned by organizations. They hold your money for you, and you need to ask them to transfer it on your behalf when you want to spend it</a:t>
            </a:r>
            <a:r>
              <a:rPr lang="en-US" sz="2400" dirty="0" smtClean="0"/>
              <a:t>.</a:t>
            </a:r>
          </a:p>
          <a:p>
            <a:endParaRPr lang="en-US" sz="2400" dirty="0" smtClean="0"/>
          </a:p>
          <a:p>
            <a:pPr marL="342900" indent="-342900">
              <a:buFont typeface="Wingdings" panose="05000000000000000000" pitchFamily="2" charset="2"/>
              <a:buChar char="Ø"/>
            </a:pPr>
            <a:r>
              <a:rPr lang="en-US" sz="2400" dirty="0" smtClean="0"/>
              <a:t>In </a:t>
            </a:r>
            <a:r>
              <a:rPr lang="en-US" sz="2400" b="1" dirty="0" smtClean="0"/>
              <a:t>crypto currencies</a:t>
            </a:r>
            <a:r>
              <a:rPr lang="en-US" sz="2400" dirty="0"/>
              <a:t>, there isn't an organization. You, your friends, and thousands of </a:t>
            </a:r>
            <a:r>
              <a:rPr lang="en-US" sz="2400" dirty="0" smtClean="0"/>
              <a:t>others </a:t>
            </a:r>
            <a:r>
              <a:rPr lang="en-US" sz="2400" dirty="0"/>
              <a:t>act as your own banks by running free software. Your computer connects with other people's computers, meaning you communicate </a:t>
            </a:r>
            <a:r>
              <a:rPr lang="en-US" sz="2400" dirty="0" smtClean="0"/>
              <a:t>and transact directly </a:t>
            </a:r>
            <a:r>
              <a:rPr lang="en-US" sz="2400" dirty="0"/>
              <a:t>– no middlemen </a:t>
            </a:r>
            <a:r>
              <a:rPr lang="en-US" sz="2400" dirty="0" smtClean="0"/>
              <a:t>required !</a:t>
            </a:r>
          </a:p>
          <a:p>
            <a:endParaRPr lang="en-US" sz="2400" dirty="0" smtClean="0"/>
          </a:p>
          <a:p>
            <a:pPr marL="342900" indent="-342900">
              <a:buFont typeface="Wingdings" panose="05000000000000000000" pitchFamily="2" charset="2"/>
              <a:buChar char="Ø"/>
            </a:pPr>
            <a:r>
              <a:rPr lang="en-US" sz="2400" dirty="0" smtClean="0"/>
              <a:t>This document has been compiled to provide an overview of the implications of blockchain technology on the economy and the historical performance of crypto currency since inception.</a:t>
            </a:r>
            <a:endParaRPr lang="en-US" sz="2400" dirty="0" smtClean="0"/>
          </a:p>
          <a:p>
            <a:pPr marL="342900" indent="-342900">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175444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PROCUREMENT AND EXPOSURE TO THE TECHNOLOGY</a:t>
            </a:r>
          </a:p>
        </p:txBody>
      </p:sp>
      <p:sp>
        <p:nvSpPr>
          <p:cNvPr id="3" name="Content Placeholder 2"/>
          <p:cNvSpPr>
            <a:spLocks noGrp="1"/>
          </p:cNvSpPr>
          <p:nvPr>
            <p:ph idx="1"/>
          </p:nvPr>
        </p:nvSpPr>
        <p:spPr/>
        <p:txBody>
          <a:bodyPr/>
          <a:lstStyle/>
          <a:p>
            <a:r>
              <a:rPr lang="en-US" dirty="0"/>
              <a:t>A wallet program, </a:t>
            </a:r>
            <a:r>
              <a:rPr lang="en-US" dirty="0" smtClean="0"/>
              <a:t>will </a:t>
            </a:r>
            <a:r>
              <a:rPr lang="en-US" dirty="0"/>
              <a:t>secure your private key for you, let you easily perform transactions, and make it easy for you to share your public key with others so that they can send you money</a:t>
            </a:r>
            <a:r>
              <a:rPr lang="en-US" dirty="0" smtClean="0"/>
              <a:t>.</a:t>
            </a:r>
          </a:p>
          <a:p>
            <a:r>
              <a:rPr lang="en-US" dirty="0"/>
              <a:t> Both a </a:t>
            </a:r>
            <a:r>
              <a:rPr lang="en-US" b="1" i="1" dirty="0"/>
              <a:t>wallet</a:t>
            </a:r>
            <a:r>
              <a:rPr lang="en-US" dirty="0"/>
              <a:t> and an </a:t>
            </a:r>
            <a:r>
              <a:rPr lang="en-US" b="1" i="1" dirty="0"/>
              <a:t>exchange</a:t>
            </a:r>
            <a:r>
              <a:rPr lang="en-US" dirty="0"/>
              <a:t> can often be found in one place, for example, the </a:t>
            </a:r>
            <a:r>
              <a:rPr lang="en-US" dirty="0" err="1"/>
              <a:t>Luno</a:t>
            </a:r>
            <a:r>
              <a:rPr lang="en-US" dirty="0"/>
              <a:t> platform</a:t>
            </a:r>
            <a:r>
              <a:rPr lang="en-US" dirty="0" smtClean="0"/>
              <a:t>.</a:t>
            </a:r>
          </a:p>
          <a:p>
            <a:r>
              <a:rPr lang="en-US" dirty="0" smtClean="0"/>
              <a:t>Other methods of exposure that could be considered are acquiring stocks in the NYSE that are related to </a:t>
            </a:r>
            <a:r>
              <a:rPr lang="en-US" dirty="0" err="1" smtClean="0"/>
              <a:t>cryptocurrency</a:t>
            </a:r>
            <a:r>
              <a:rPr lang="en-US" dirty="0" smtClean="0"/>
              <a:t> , </a:t>
            </a:r>
            <a:r>
              <a:rPr lang="en-US" dirty="0" err="1" smtClean="0"/>
              <a:t>e.g</a:t>
            </a:r>
            <a:r>
              <a:rPr lang="en-US" dirty="0" smtClean="0"/>
              <a:t> (GBTC, RIOT, MARA, SQ, NVIDIA, ETH)</a:t>
            </a:r>
          </a:p>
          <a:p>
            <a:endParaRPr lang="en-US" dirty="0" smtClean="0"/>
          </a:p>
          <a:p>
            <a:endParaRPr lang="en-US" dirty="0" smtClean="0"/>
          </a:p>
          <a:p>
            <a:endParaRPr lang="en-US" dirty="0"/>
          </a:p>
        </p:txBody>
      </p:sp>
    </p:spTree>
    <p:extLst>
      <p:ext uri="{BB962C8B-B14F-4D97-AF65-F5344CB8AC3E}">
        <p14:creationId xmlns:p14="http://schemas.microsoft.com/office/powerpoint/2010/main" val="18833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FORMS OF EXPOSURE TO CRYPTOCURRENCY </a:t>
            </a:r>
            <a:endParaRPr lang="en-US" b="1" dirty="0"/>
          </a:p>
        </p:txBody>
      </p:sp>
      <p:sp>
        <p:nvSpPr>
          <p:cNvPr id="3" name="Content Placeholder 2"/>
          <p:cNvSpPr>
            <a:spLocks noGrp="1"/>
          </p:cNvSpPr>
          <p:nvPr>
            <p:ph idx="1"/>
          </p:nvPr>
        </p:nvSpPr>
        <p:spPr>
          <a:xfrm>
            <a:off x="569495" y="1813594"/>
            <a:ext cx="5442284" cy="4351338"/>
          </a:xfrm>
        </p:spPr>
        <p:txBody>
          <a:bodyPr>
            <a:normAutofit fontScale="92500" lnSpcReduction="10000"/>
          </a:bodyPr>
          <a:lstStyle/>
          <a:p>
            <a:r>
              <a:rPr lang="en-US" dirty="0"/>
              <a:t>An example </a:t>
            </a:r>
            <a:r>
              <a:rPr lang="en-US" dirty="0" smtClean="0"/>
              <a:t>of</a:t>
            </a:r>
            <a:r>
              <a:rPr lang="en-US" sz="3300" dirty="0" smtClean="0"/>
              <a:t> </a:t>
            </a:r>
            <a:r>
              <a:rPr lang="en-US" dirty="0" smtClean="0"/>
              <a:t>an </a:t>
            </a:r>
            <a:r>
              <a:rPr lang="en-US" dirty="0"/>
              <a:t>entirely new </a:t>
            </a:r>
            <a:r>
              <a:rPr lang="en-US" dirty="0" smtClean="0"/>
              <a:t>crypto currency </a:t>
            </a:r>
            <a:r>
              <a:rPr lang="en-US" dirty="0"/>
              <a:t>is Ether, which is the </a:t>
            </a:r>
            <a:r>
              <a:rPr lang="en-US" dirty="0" smtClean="0"/>
              <a:t>crypto currency </a:t>
            </a:r>
            <a:r>
              <a:rPr lang="en-US" dirty="0"/>
              <a:t>issued on the Ethereum blockchain. </a:t>
            </a:r>
            <a:endParaRPr lang="en-US" dirty="0" smtClean="0"/>
          </a:p>
          <a:p>
            <a:r>
              <a:rPr lang="en-US" dirty="0" smtClean="0"/>
              <a:t>Where </a:t>
            </a:r>
            <a:r>
              <a:rPr lang="en-US" dirty="0"/>
              <a:t>Bitcoin stores a list of balances and transactions on its blockchain, the Ethereum blockchain is designed to store different types of data</a:t>
            </a:r>
            <a:r>
              <a:rPr lang="en-US" dirty="0" smtClean="0"/>
              <a:t>.</a:t>
            </a:r>
          </a:p>
          <a:p>
            <a:r>
              <a:rPr lang="en-US" dirty="0" smtClean="0"/>
              <a:t>Ether block chain enables us to provide decentralized applications to </a:t>
            </a:r>
            <a:r>
              <a:rPr lang="en-US" dirty="0"/>
              <a:t>improve the industries of finance, personal information storage, governance and more by using the </a:t>
            </a:r>
            <a:r>
              <a:rPr lang="en-US" dirty="0">
                <a:hlinkClick r:id="rId2"/>
              </a:rPr>
              <a:t>transparent</a:t>
            </a:r>
            <a:r>
              <a:rPr lang="en-US" dirty="0"/>
              <a:t> nature of a </a:t>
            </a:r>
            <a:r>
              <a:rPr lang="en-US" dirty="0" smtClean="0"/>
              <a:t>block chain.</a:t>
            </a:r>
            <a:endParaRPr lang="en-US" dirty="0"/>
          </a:p>
        </p:txBody>
      </p:sp>
      <p:sp>
        <p:nvSpPr>
          <p:cNvPr id="4" name="Content Placeholder 2"/>
          <p:cNvSpPr txBox="1">
            <a:spLocks/>
          </p:cNvSpPr>
          <p:nvPr/>
        </p:nvSpPr>
        <p:spPr>
          <a:xfrm>
            <a:off x="6340643" y="1648829"/>
            <a:ext cx="54422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Crypto Mining companies stocks e.g. Marathon (MARA) &amp; (RIOT) </a:t>
            </a:r>
          </a:p>
          <a:p>
            <a:r>
              <a:rPr lang="en-US" dirty="0" smtClean="0"/>
              <a:t>Alternative crypto currencies, similar to penny stocks in the stock exchange</a:t>
            </a:r>
            <a:r>
              <a:rPr lang="en-US" dirty="0" smtClean="0"/>
              <a:t>. </a:t>
            </a:r>
            <a:endParaRPr lang="en-US" dirty="0" smtClean="0"/>
          </a:p>
          <a:p>
            <a:r>
              <a:rPr lang="en-US" dirty="0" smtClean="0"/>
              <a:t>Stable coins such as the JP Morgan chase stable coin.</a:t>
            </a:r>
          </a:p>
          <a:p>
            <a:r>
              <a:rPr lang="en-US" dirty="0" smtClean="0"/>
              <a:t>The Grayscale bitcoin and Ethereum Trust which is procured at a </a:t>
            </a:r>
            <a:r>
              <a:rPr lang="en-US" dirty="0" smtClean="0"/>
              <a:t>premium and the preferred choice for institutions and older investors.</a:t>
            </a:r>
            <a:endParaRPr lang="en-US" dirty="0" smtClean="0"/>
          </a:p>
          <a:p>
            <a:endParaRPr lang="en-US" dirty="0"/>
          </a:p>
        </p:txBody>
      </p:sp>
    </p:spTree>
    <p:extLst>
      <p:ext uri="{BB962C8B-B14F-4D97-AF65-F5344CB8AC3E}">
        <p14:creationId xmlns:p14="http://schemas.microsoft.com/office/powerpoint/2010/main" val="46975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INSTITUTIONAL INVESTMENT AND ITS IMPLICATIONS FOR CRYPTOCURRENCY</a:t>
            </a:r>
            <a:endParaRPr lang="en-US" b="1" dirty="0"/>
          </a:p>
        </p:txBody>
      </p:sp>
      <p:sp>
        <p:nvSpPr>
          <p:cNvPr id="3" name="Content Placeholder 2"/>
          <p:cNvSpPr>
            <a:spLocks noGrp="1"/>
          </p:cNvSpPr>
          <p:nvPr>
            <p:ph idx="1"/>
          </p:nvPr>
        </p:nvSpPr>
        <p:spPr>
          <a:xfrm>
            <a:off x="646111" y="2495830"/>
            <a:ext cx="8946541" cy="4195481"/>
          </a:xfrm>
        </p:spPr>
        <p:txBody>
          <a:bodyPr/>
          <a:lstStyle/>
          <a:p>
            <a:r>
              <a:rPr lang="en-US" dirty="0"/>
              <a:t>You can’t talk about institutional investment without mentioning the biggest bull of them all – asset management giant, </a:t>
            </a:r>
            <a:r>
              <a:rPr lang="en-US" b="1" i="1" dirty="0"/>
              <a:t>Grayscale</a:t>
            </a:r>
            <a:r>
              <a:rPr lang="en-US" b="1" i="1" dirty="0" smtClean="0"/>
              <a:t>.</a:t>
            </a:r>
          </a:p>
          <a:p>
            <a:r>
              <a:rPr lang="en-US" dirty="0"/>
              <a:t>Today, Grayscale has over 500,000 BTC under management at time of writing. That’s almost 3% of the current circulating </a:t>
            </a:r>
            <a:r>
              <a:rPr lang="en-US" dirty="0" smtClean="0"/>
              <a:t>supply, 80 % of this comes from Institutional investors</a:t>
            </a:r>
          </a:p>
          <a:p>
            <a:r>
              <a:rPr lang="en-US" dirty="0"/>
              <a:t>The influx of institutional investment is hugely positive for a number of reasons. High among these is the stature of those involved. Anyone buying bitcoin is a good thing, but such </a:t>
            </a:r>
            <a:r>
              <a:rPr lang="en-US" b="1" i="1" dirty="0"/>
              <a:t>well-established</a:t>
            </a:r>
            <a:r>
              <a:rPr lang="en-US" dirty="0"/>
              <a:t> and </a:t>
            </a:r>
            <a:r>
              <a:rPr lang="en-US" b="1" i="1" dirty="0"/>
              <a:t>well-respected</a:t>
            </a:r>
            <a:r>
              <a:rPr lang="en-US" dirty="0"/>
              <a:t> entities placing such large bets on its future is a huge show of confidence in both its potential and its status as a store of value</a:t>
            </a:r>
            <a:endParaRPr lang="en-US" dirty="0" smtClean="0"/>
          </a:p>
          <a:p>
            <a:endParaRPr lang="en-US" dirty="0"/>
          </a:p>
        </p:txBody>
      </p:sp>
    </p:spTree>
    <p:extLst>
      <p:ext uri="{BB962C8B-B14F-4D97-AF65-F5344CB8AC3E}">
        <p14:creationId xmlns:p14="http://schemas.microsoft.com/office/powerpoint/2010/main" val="169316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1" y="138393"/>
            <a:ext cx="9404723" cy="1400530"/>
          </a:xfrm>
        </p:spPr>
        <p:txBody>
          <a:bodyPr/>
          <a:lstStyle/>
          <a:p>
            <a:r>
              <a:rPr lang="en-US" b="1" dirty="0" smtClean="0"/>
              <a:t>RISK ANALYSIS AND ROI FOR </a:t>
            </a:r>
            <a:r>
              <a:rPr lang="en-US" b="1" dirty="0" smtClean="0"/>
              <a:t>CRYPTO </a:t>
            </a:r>
            <a:r>
              <a:rPr lang="en-US" b="1" dirty="0" smtClean="0"/>
              <a:t>IN 2020</a:t>
            </a:r>
            <a:endParaRPr lang="en-US" b="1" dirty="0"/>
          </a:p>
        </p:txBody>
      </p:sp>
      <p:sp>
        <p:nvSpPr>
          <p:cNvPr id="3" name="Content Placeholder 2"/>
          <p:cNvSpPr>
            <a:spLocks noGrp="1"/>
          </p:cNvSpPr>
          <p:nvPr>
            <p:ph idx="1"/>
          </p:nvPr>
        </p:nvSpPr>
        <p:spPr>
          <a:xfrm>
            <a:off x="228601" y="1372052"/>
            <a:ext cx="7129462" cy="5014462"/>
          </a:xfrm>
        </p:spPr>
        <p:txBody>
          <a:bodyPr>
            <a:noAutofit/>
          </a:bodyPr>
          <a:lstStyle/>
          <a:p>
            <a:r>
              <a:rPr lang="en-US" sz="1600" dirty="0"/>
              <a:t>One of challenges of maintaining a distributed record of transactions is security -- specifically, how to have an open and editable ledger while preventing fraudulent activity</a:t>
            </a:r>
            <a:r>
              <a:rPr lang="en-US" sz="1600" dirty="0" smtClean="0"/>
              <a:t>.</a:t>
            </a:r>
          </a:p>
          <a:p>
            <a:r>
              <a:rPr lang="en-US" sz="1600" dirty="0"/>
              <a:t>To address this challenge, Bitcoin introduced a novel process called Mining (using the consensus algorithm “Proof of Work”) to determine who is “trusted” to make updates to the shared record of transactions</a:t>
            </a:r>
            <a:r>
              <a:rPr lang="en-US" sz="1600" dirty="0" smtClean="0"/>
              <a:t>.</a:t>
            </a:r>
          </a:p>
          <a:p>
            <a:r>
              <a:rPr lang="en-US" sz="1600" dirty="0"/>
              <a:t>This process is very secure, but it demands enormous computing power and energy consumption as users essentially “burn money” to solve the computational puzzle that earns them more Bitcoin</a:t>
            </a:r>
            <a:r>
              <a:rPr lang="en-US" sz="1600" dirty="0" smtClean="0"/>
              <a:t>.</a:t>
            </a:r>
          </a:p>
          <a:p>
            <a:r>
              <a:rPr lang="en-US" sz="1600" dirty="0" smtClean="0"/>
              <a:t>Considering the punitive burn-reward ratio it is evident that it is in the best interest of validators to keep honest  records.</a:t>
            </a:r>
          </a:p>
          <a:p>
            <a:r>
              <a:rPr lang="en-US" sz="1600" dirty="0" smtClean="0"/>
              <a:t>Consumer Price Index is estimated to contain about 3.5% inflation by March 2021. This implies that bitcoin will continue its bull rally through 2021. Stable coins and alt coins are predicted to follow the same trend.</a:t>
            </a:r>
          </a:p>
          <a:p>
            <a:r>
              <a:rPr lang="en-US" sz="1600" dirty="0" smtClean="0"/>
              <a:t>Price volatility of bitcoin is mainly a result of institutional owners selling off without corresponding buy back from retail investors.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063" y="1372052"/>
            <a:ext cx="4669516" cy="5014462"/>
          </a:xfrm>
          <a:prstGeom prst="rect">
            <a:avLst/>
          </a:prstGeom>
        </p:spPr>
      </p:pic>
    </p:spTree>
    <p:extLst>
      <p:ext uri="{BB962C8B-B14F-4D97-AF65-F5344CB8AC3E}">
        <p14:creationId xmlns:p14="http://schemas.microsoft.com/office/powerpoint/2010/main" val="2615221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86" y="75844"/>
            <a:ext cx="9404723" cy="1400530"/>
          </a:xfrm>
        </p:spPr>
        <p:txBody>
          <a:bodyPr/>
          <a:lstStyle/>
          <a:p>
            <a:r>
              <a:rPr lang="en-US" b="1" dirty="0" smtClean="0"/>
              <a:t>ROI HISTORY FOR CRYPTO CURRENCY INVESTMENT </a:t>
            </a:r>
            <a:endParaRPr lang="en-US" b="1" dirty="0"/>
          </a:p>
        </p:txBody>
      </p:sp>
      <p:pic>
        <p:nvPicPr>
          <p:cNvPr id="5" name="Content Placeholder 4"/>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52438" y="1476374"/>
            <a:ext cx="6234112" cy="4953001"/>
          </a:xfrm>
        </p:spPr>
      </p:pic>
      <p:pic>
        <p:nvPicPr>
          <p:cNvPr id="4" name="Content Placeholder 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31884" y="1476374"/>
            <a:ext cx="4907678" cy="4953001"/>
          </a:xfrm>
        </p:spPr>
      </p:pic>
    </p:spTree>
    <p:extLst>
      <p:ext uri="{BB962C8B-B14F-4D97-AF65-F5344CB8AC3E}">
        <p14:creationId xmlns:p14="http://schemas.microsoft.com/office/powerpoint/2010/main" val="285754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3050"/>
            <a:ext cx="10515600" cy="1325563"/>
          </a:xfrm>
        </p:spPr>
        <p:txBody>
          <a:bodyPr/>
          <a:lstStyle/>
          <a:p>
            <a:r>
              <a:rPr lang="en-US" b="1" dirty="0" smtClean="0"/>
              <a:t>REFERENCES _ ARTICLES AND VIDEOS</a:t>
            </a:r>
            <a:endParaRPr lang="en-US" b="1" dirty="0"/>
          </a:p>
        </p:txBody>
      </p:sp>
      <p:sp>
        <p:nvSpPr>
          <p:cNvPr id="5" name="Content Placeholder 4"/>
          <p:cNvSpPr>
            <a:spLocks noGrp="1"/>
          </p:cNvSpPr>
          <p:nvPr>
            <p:ph sz="half" idx="1"/>
          </p:nvPr>
        </p:nvSpPr>
        <p:spPr>
          <a:xfrm>
            <a:off x="449943" y="1939925"/>
            <a:ext cx="5479370" cy="4589689"/>
          </a:xfrm>
        </p:spPr>
        <p:txBody>
          <a:bodyPr>
            <a:normAutofit fontScale="85000" lnSpcReduction="20000"/>
          </a:bodyPr>
          <a:lstStyle/>
          <a:p>
            <a:r>
              <a:rPr lang="en-US" dirty="0">
                <a:hlinkClick r:id="rId2"/>
              </a:rPr>
              <a:t>https://</a:t>
            </a:r>
            <a:r>
              <a:rPr lang="en-US" dirty="0" smtClean="0">
                <a:hlinkClick r:id="rId2"/>
              </a:rPr>
              <a:t>www.luno.com/blog/en/post/will-2021-be-even-bigger-for-bitcoin-here-are-the-crypto-trends-to-watch-next-year</a:t>
            </a:r>
            <a:endParaRPr lang="en-US" dirty="0" smtClean="0"/>
          </a:p>
          <a:p>
            <a:r>
              <a:rPr lang="en-US" dirty="0">
                <a:hlinkClick r:id="rId3"/>
              </a:rPr>
              <a:t>https://</a:t>
            </a:r>
            <a:r>
              <a:rPr lang="en-US" dirty="0" smtClean="0">
                <a:hlinkClick r:id="rId3"/>
              </a:rPr>
              <a:t>theconversation.com/ethereum-what-is-it-and-why-has-the-price-gone-parabolic-153733</a:t>
            </a:r>
            <a:endParaRPr lang="en-US" dirty="0" smtClean="0"/>
          </a:p>
          <a:p>
            <a:r>
              <a:rPr lang="en-US" dirty="0">
                <a:hlinkClick r:id="rId4"/>
              </a:rPr>
              <a:t>https://www.investopedia.com/tech/most-important-cryptocurrencies-other-than-bitcoin</a:t>
            </a:r>
            <a:r>
              <a:rPr lang="en-US" dirty="0" smtClean="0">
                <a:hlinkClick r:id="rId4"/>
              </a:rPr>
              <a:t>/</a:t>
            </a:r>
            <a:endParaRPr lang="en-US" dirty="0" smtClean="0"/>
          </a:p>
          <a:p>
            <a:r>
              <a:rPr lang="en-US" dirty="0">
                <a:hlinkClick r:id="rId5"/>
              </a:rPr>
              <a:t>https://</a:t>
            </a:r>
            <a:r>
              <a:rPr lang="en-US" dirty="0" smtClean="0">
                <a:hlinkClick r:id="rId5"/>
              </a:rPr>
              <a:t>www.luno.com/blog/en/post/bitcoin-transaction-delays?utm_source=LinkedIn&amp;utm_medium=Organic&amp;utm_campaign=Blog_BTC_delays_LN</a:t>
            </a:r>
            <a:endParaRPr lang="en-US" dirty="0" smtClean="0"/>
          </a:p>
          <a:p>
            <a:r>
              <a:rPr lang="en-US" dirty="0">
                <a:hlinkClick r:id="rId6"/>
              </a:rPr>
              <a:t>https://</a:t>
            </a:r>
            <a:r>
              <a:rPr lang="en-US" dirty="0" smtClean="0">
                <a:hlinkClick r:id="rId6"/>
              </a:rPr>
              <a:t>www.luno.com/blog/en/post/is-bitcoin-greener-than-gold?utm_source=LinkedIn&amp;utm_medium=Organic&amp;utm_campaign=Blog_BTC_energy_LN</a:t>
            </a:r>
            <a:r>
              <a:rPr lang="en-US" dirty="0" smtClean="0"/>
              <a:t>.</a:t>
            </a:r>
          </a:p>
          <a:p>
            <a:r>
              <a:rPr lang="en-US" dirty="0">
                <a:hlinkClick r:id="rId7"/>
              </a:rPr>
              <a:t>https://</a:t>
            </a:r>
            <a:r>
              <a:rPr lang="en-US" dirty="0" smtClean="0">
                <a:hlinkClick r:id="rId7"/>
              </a:rPr>
              <a:t>www.luno.com/blog/en/post/institutional-investment-comes-to-bitcoin?utm_source=LinkedIn&amp;utm_medium=Organic&amp;utm_campaign=Blog_institutional_LN</a:t>
            </a:r>
            <a:r>
              <a:rPr lang="en-US" dirty="0" smtClean="0"/>
              <a:t>.</a:t>
            </a:r>
          </a:p>
          <a:p>
            <a:endParaRPr lang="en-US" dirty="0"/>
          </a:p>
          <a:p>
            <a:endParaRPr lang="en-US" dirty="0" smtClean="0"/>
          </a:p>
          <a:p>
            <a:endParaRPr lang="en-US" dirty="0" smtClean="0"/>
          </a:p>
          <a:p>
            <a:endParaRPr lang="en-US" dirty="0"/>
          </a:p>
        </p:txBody>
      </p:sp>
      <p:sp>
        <p:nvSpPr>
          <p:cNvPr id="6" name="Content Placeholder 5"/>
          <p:cNvSpPr>
            <a:spLocks noGrp="1"/>
          </p:cNvSpPr>
          <p:nvPr>
            <p:ph sz="half" idx="2"/>
          </p:nvPr>
        </p:nvSpPr>
        <p:spPr>
          <a:xfrm>
            <a:off x="6225993" y="1939925"/>
            <a:ext cx="4403907" cy="4200245"/>
          </a:xfrm>
        </p:spPr>
        <p:txBody>
          <a:bodyPr>
            <a:normAutofit fontScale="85000" lnSpcReduction="20000"/>
          </a:bodyPr>
          <a:lstStyle/>
          <a:p>
            <a:r>
              <a:rPr lang="en-US" dirty="0">
                <a:hlinkClick r:id="rId8"/>
              </a:rPr>
              <a:t>https://</a:t>
            </a:r>
            <a:r>
              <a:rPr lang="en-US" dirty="0" smtClean="0">
                <a:hlinkClick r:id="rId8"/>
              </a:rPr>
              <a:t>youtu.be/PiX2D1LZfgQ</a:t>
            </a:r>
            <a:r>
              <a:rPr lang="en-US" dirty="0" smtClean="0"/>
              <a:t> (Bitcoin Double Spend problem)</a:t>
            </a:r>
          </a:p>
          <a:p>
            <a:r>
              <a:rPr lang="en-US" dirty="0">
                <a:hlinkClick r:id="rId9"/>
              </a:rPr>
              <a:t>https://</a:t>
            </a:r>
            <a:r>
              <a:rPr lang="en-US" dirty="0" smtClean="0">
                <a:hlinkClick r:id="rId9"/>
              </a:rPr>
              <a:t>youtu.be/IdAQU9hxyVo</a:t>
            </a:r>
            <a:r>
              <a:rPr lang="en-US" dirty="0" smtClean="0"/>
              <a:t> (Insights of a formidable investor on bitcoin and </a:t>
            </a:r>
            <a:r>
              <a:rPr lang="en-US" dirty="0" err="1" smtClean="0"/>
              <a:t>cryptocurrency</a:t>
            </a:r>
            <a:r>
              <a:rPr lang="en-US" dirty="0" smtClean="0"/>
              <a:t>)</a:t>
            </a:r>
          </a:p>
          <a:p>
            <a:r>
              <a:rPr lang="en-US" dirty="0">
                <a:hlinkClick r:id="rId10"/>
              </a:rPr>
              <a:t>https://</a:t>
            </a:r>
            <a:r>
              <a:rPr lang="en-US" dirty="0" smtClean="0">
                <a:hlinkClick r:id="rId10"/>
              </a:rPr>
              <a:t>www.youtube.com/watch?v=ZE2HxTmxfrI</a:t>
            </a:r>
            <a:r>
              <a:rPr lang="en-US" dirty="0" smtClean="0"/>
              <a:t> (Smart contracts simply explained)</a:t>
            </a:r>
          </a:p>
          <a:p>
            <a:r>
              <a:rPr lang="en-US" dirty="0">
                <a:hlinkClick r:id="rId11"/>
              </a:rPr>
              <a:t>https://</a:t>
            </a:r>
            <a:r>
              <a:rPr lang="en-US" dirty="0" smtClean="0">
                <a:hlinkClick r:id="rId11"/>
              </a:rPr>
              <a:t>www.youtube.com/watch?v=YWhuMgrgsZE</a:t>
            </a:r>
            <a:r>
              <a:rPr lang="en-US" dirty="0" smtClean="0"/>
              <a:t> (Smart contracts and </a:t>
            </a:r>
            <a:r>
              <a:rPr lang="en-US" dirty="0" err="1" smtClean="0"/>
              <a:t>ethereum</a:t>
            </a:r>
            <a:r>
              <a:rPr lang="en-US" dirty="0" smtClean="0"/>
              <a:t>)</a:t>
            </a:r>
          </a:p>
          <a:p>
            <a:r>
              <a:rPr lang="en-US" dirty="0">
                <a:hlinkClick r:id="rId12"/>
              </a:rPr>
              <a:t>https://</a:t>
            </a:r>
            <a:r>
              <a:rPr lang="en-US" dirty="0" smtClean="0">
                <a:hlinkClick r:id="rId12"/>
              </a:rPr>
              <a:t>www.youtube.com/watch?v=pA6CGuXEKtQ</a:t>
            </a:r>
            <a:r>
              <a:rPr lang="en-US" dirty="0" smtClean="0"/>
              <a:t> (How smart contracts will change the world)</a:t>
            </a:r>
          </a:p>
          <a:p>
            <a:r>
              <a:rPr lang="en-US" dirty="0">
                <a:hlinkClick r:id="rId13"/>
              </a:rPr>
              <a:t>https://</a:t>
            </a:r>
            <a:r>
              <a:rPr lang="en-US" dirty="0" smtClean="0">
                <a:hlinkClick r:id="rId13"/>
              </a:rPr>
              <a:t>www.youtube.com/watch?v=Pl8OlkkwRpc</a:t>
            </a:r>
            <a:r>
              <a:rPr lang="en-US" dirty="0" smtClean="0"/>
              <a:t>  (How blockchain is changing money and business)</a:t>
            </a:r>
          </a:p>
          <a:p>
            <a:endParaRPr lang="en-US" dirty="0" smtClean="0"/>
          </a:p>
          <a:p>
            <a:endParaRPr lang="en-US" dirty="0" smtClean="0"/>
          </a:p>
          <a:p>
            <a:endParaRPr lang="en-US" dirty="0"/>
          </a:p>
        </p:txBody>
      </p:sp>
      <p:sp>
        <p:nvSpPr>
          <p:cNvPr id="2" name="TextBox 1"/>
          <p:cNvSpPr txBox="1"/>
          <p:nvPr/>
        </p:nvSpPr>
        <p:spPr>
          <a:xfrm>
            <a:off x="838200" y="1440418"/>
            <a:ext cx="5207000" cy="369332"/>
          </a:xfrm>
          <a:prstGeom prst="rect">
            <a:avLst/>
          </a:prstGeom>
          <a:noFill/>
        </p:spPr>
        <p:txBody>
          <a:bodyPr wrap="square" rtlCol="0">
            <a:spAutoFit/>
          </a:bodyPr>
          <a:lstStyle/>
          <a:p>
            <a:r>
              <a:rPr lang="en-US" b="1" dirty="0" smtClean="0"/>
              <a:t>LINKS TO ARTICLES </a:t>
            </a:r>
            <a:endParaRPr lang="en-US" b="1" dirty="0"/>
          </a:p>
        </p:txBody>
      </p:sp>
      <p:sp>
        <p:nvSpPr>
          <p:cNvPr id="7" name="TextBox 6"/>
          <p:cNvSpPr txBox="1"/>
          <p:nvPr/>
        </p:nvSpPr>
        <p:spPr>
          <a:xfrm>
            <a:off x="6400800" y="1440418"/>
            <a:ext cx="5207000" cy="369332"/>
          </a:xfrm>
          <a:prstGeom prst="rect">
            <a:avLst/>
          </a:prstGeom>
          <a:noFill/>
        </p:spPr>
        <p:txBody>
          <a:bodyPr wrap="square" rtlCol="0">
            <a:spAutoFit/>
          </a:bodyPr>
          <a:lstStyle/>
          <a:p>
            <a:r>
              <a:rPr lang="en-US" b="1" dirty="0" smtClean="0"/>
              <a:t>LINKS TO VIDEOS </a:t>
            </a:r>
            <a:endParaRPr lang="en-US" b="1" dirty="0"/>
          </a:p>
        </p:txBody>
      </p:sp>
    </p:spTree>
    <p:extLst>
      <p:ext uri="{BB962C8B-B14F-4D97-AF65-F5344CB8AC3E}">
        <p14:creationId xmlns:p14="http://schemas.microsoft.com/office/powerpoint/2010/main" val="73463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RECOMMENDED READING – BOOKS </a:t>
            </a:r>
            <a:endParaRPr lang="en-US" b="1" dirty="0"/>
          </a:p>
        </p:txBody>
      </p:sp>
      <p:sp>
        <p:nvSpPr>
          <p:cNvPr id="3" name="Content Placeholder 2"/>
          <p:cNvSpPr>
            <a:spLocks noGrp="1"/>
          </p:cNvSpPr>
          <p:nvPr>
            <p:ph sz="half" idx="1"/>
          </p:nvPr>
        </p:nvSpPr>
        <p:spPr>
          <a:xfrm>
            <a:off x="646111" y="1603375"/>
            <a:ext cx="9212263" cy="4195763"/>
          </a:xfrm>
        </p:spPr>
        <p:txBody>
          <a:bodyPr>
            <a:noAutofit/>
          </a:bodyPr>
          <a:lstStyle/>
          <a:p>
            <a:r>
              <a:rPr lang="en-US" sz="2400" dirty="0" smtClean="0"/>
              <a:t>THE REAL BUSINESS OF BLOCKCHAIN. </a:t>
            </a:r>
          </a:p>
          <a:p>
            <a:pPr marL="0" indent="0">
              <a:buNone/>
            </a:pPr>
            <a:r>
              <a:rPr lang="en-US" sz="2400" dirty="0" smtClean="0"/>
              <a:t>   D. </a:t>
            </a:r>
            <a:r>
              <a:rPr lang="en-US" sz="2400" dirty="0" smtClean="0"/>
              <a:t>FURLONGER (2019)</a:t>
            </a:r>
            <a:endParaRPr lang="en-US" sz="2400" dirty="0" smtClean="0"/>
          </a:p>
          <a:p>
            <a:r>
              <a:rPr lang="en-US" sz="2400" dirty="0" smtClean="0"/>
              <a:t>THE AGE OF CRYPTOCURRENCY</a:t>
            </a:r>
          </a:p>
          <a:p>
            <a:pPr marL="0" indent="0">
              <a:buNone/>
            </a:pPr>
            <a:r>
              <a:rPr lang="en-US" sz="2400" dirty="0"/>
              <a:t>  </a:t>
            </a:r>
            <a:r>
              <a:rPr lang="en-US" sz="2400" dirty="0" smtClean="0"/>
              <a:t> PAUL VIGNA (2015)</a:t>
            </a:r>
          </a:p>
          <a:p>
            <a:r>
              <a:rPr lang="en-US" sz="2400" dirty="0" smtClean="0"/>
              <a:t>CRYPTOASSETS </a:t>
            </a:r>
          </a:p>
          <a:p>
            <a:pPr marL="0" indent="0">
              <a:buNone/>
            </a:pPr>
            <a:r>
              <a:rPr lang="en-US" sz="2400" dirty="0"/>
              <a:t> </a:t>
            </a:r>
            <a:r>
              <a:rPr lang="en-US" sz="2400" dirty="0" smtClean="0"/>
              <a:t>  JACK TATAR (2017</a:t>
            </a:r>
            <a:r>
              <a:rPr lang="en-US" sz="2400" dirty="0" smtClean="0"/>
              <a:t>)</a:t>
            </a:r>
          </a:p>
          <a:p>
            <a:pPr>
              <a:buFont typeface="Wingdings" panose="05000000000000000000" pitchFamily="2" charset="2"/>
              <a:buChar char="Ø"/>
            </a:pPr>
            <a:r>
              <a:rPr lang="en-US" sz="2400" dirty="0" smtClean="0"/>
              <a:t>BLOCKCHAIN REVOLUTION</a:t>
            </a:r>
          </a:p>
          <a:p>
            <a:pPr marL="0" indent="0">
              <a:buNone/>
            </a:pPr>
            <a:r>
              <a:rPr lang="en-US" sz="2400" dirty="0"/>
              <a:t> </a:t>
            </a:r>
            <a:r>
              <a:rPr lang="en-US" sz="2400" dirty="0" smtClean="0"/>
              <a:t> DON TAPSCOTT (2016)</a:t>
            </a:r>
          </a:p>
          <a:p>
            <a:pPr>
              <a:buFont typeface="Wingdings" panose="05000000000000000000" pitchFamily="2" charset="2"/>
              <a:buChar char="Ø"/>
            </a:pPr>
            <a:r>
              <a:rPr lang="en-US" sz="2400" dirty="0" smtClean="0"/>
              <a:t>BITCOIN BILLIONAIRES</a:t>
            </a:r>
          </a:p>
          <a:p>
            <a:pPr marL="0" indent="0">
              <a:buNone/>
            </a:pPr>
            <a:r>
              <a:rPr lang="en-US" sz="2400" dirty="0"/>
              <a:t> </a:t>
            </a:r>
            <a:r>
              <a:rPr lang="en-US" sz="2400" dirty="0" smtClean="0"/>
              <a:t> BEN MEZRICK (2019)</a:t>
            </a:r>
            <a:endParaRPr lang="en-US" sz="2400" dirty="0" smtClean="0"/>
          </a:p>
          <a:p>
            <a:pPr marL="0" indent="0">
              <a:buNone/>
            </a:pPr>
            <a:endParaRPr lang="en-US" sz="2400" dirty="0" smtClean="0"/>
          </a:p>
        </p:txBody>
      </p:sp>
    </p:spTree>
    <p:extLst>
      <p:ext uri="{BB962C8B-B14F-4D97-AF65-F5344CB8AC3E}">
        <p14:creationId xmlns:p14="http://schemas.microsoft.com/office/powerpoint/2010/main" val="300996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86" y="195589"/>
            <a:ext cx="9404723" cy="1400530"/>
          </a:xfrm>
        </p:spPr>
        <p:txBody>
          <a:bodyPr/>
          <a:lstStyle/>
          <a:p>
            <a:r>
              <a:rPr lang="en-US" b="1" dirty="0" smtClean="0"/>
              <a:t>WHAT IS BLOCKCHAIN </a:t>
            </a:r>
            <a:r>
              <a:rPr lang="en-US" b="1" dirty="0" smtClean="0"/>
              <a:t>TECHNOLOGY ?</a:t>
            </a:r>
            <a:endParaRPr lang="en-US" b="1" dirty="0"/>
          </a:p>
        </p:txBody>
      </p:sp>
      <p:sp>
        <p:nvSpPr>
          <p:cNvPr id="4" name="Content Placeholder 3"/>
          <p:cNvSpPr txBox="1">
            <a:spLocks noGrp="1"/>
          </p:cNvSpPr>
          <p:nvPr>
            <p:ph idx="1"/>
          </p:nvPr>
        </p:nvSpPr>
        <p:spPr>
          <a:xfrm>
            <a:off x="0" y="1596119"/>
            <a:ext cx="6969806" cy="540660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BLOCKCHAIN IS A DISTRIBUTED LEDGER </a:t>
            </a:r>
          </a:p>
          <a:p>
            <a:pPr marL="342900" indent="-342900">
              <a:buFont typeface="Wingdings" panose="05000000000000000000" pitchFamily="2" charset="2"/>
              <a:buChar char="Ø"/>
            </a:pPr>
            <a:r>
              <a:rPr lang="en-US" sz="2400" dirty="0" smtClean="0"/>
              <a:t>IT IS SIMILAR TO THE LEDGER THAT BANKS HOLD TO MONITOR ALL DIGITAL TRANSACTIONS </a:t>
            </a:r>
            <a:r>
              <a:rPr lang="en-US" sz="2400" dirty="0" smtClean="0"/>
              <a:t>IN </a:t>
            </a:r>
            <a:r>
              <a:rPr lang="en-US" sz="2400" dirty="0" smtClean="0"/>
              <a:t>CURRENT FIAT CURRENCY SYSTEM</a:t>
            </a:r>
          </a:p>
          <a:p>
            <a:pPr marL="342900" indent="-342900">
              <a:buFont typeface="Wingdings" panose="05000000000000000000" pitchFamily="2" charset="2"/>
              <a:buChar char="Ø"/>
            </a:pPr>
            <a:r>
              <a:rPr lang="en-US" sz="2400" dirty="0" smtClean="0"/>
              <a:t>A DISTRIBUTEED LEDGER, UNLIKE THE BANKS LEDGER HAS NO CENTRAL AUTHORITY CONTROLLING IT .</a:t>
            </a:r>
          </a:p>
          <a:p>
            <a:pPr marL="342900" indent="-342900">
              <a:buFont typeface="Wingdings" panose="05000000000000000000" pitchFamily="2" charset="2"/>
              <a:buChar char="Ø"/>
            </a:pPr>
            <a:r>
              <a:rPr lang="en-US" sz="2400" dirty="0" smtClean="0"/>
              <a:t>ITS PEER TO PEER WHICH MEANS ANYONE IN THE NETWORK CAN ACCESS WHEN, WETHER</a:t>
            </a:r>
            <a:r>
              <a:rPr lang="en-US" sz="2400" dirty="0" smtClean="0"/>
              <a:t>, WHERE &amp;WITH </a:t>
            </a:r>
            <a:r>
              <a:rPr lang="en-US" sz="2400" dirty="0" smtClean="0"/>
              <a:t>WHOM TO TRADE DATA FOR VALUE</a:t>
            </a:r>
          </a:p>
          <a:p>
            <a:pPr marL="342900" indent="-342900">
              <a:buFont typeface="Wingdings" panose="05000000000000000000" pitchFamily="2" charset="2"/>
              <a:buChar char="Ø"/>
            </a:pPr>
            <a:endParaRPr lang="en-US" sz="2400" dirty="0" smtClean="0"/>
          </a:p>
        </p:txBody>
      </p:sp>
      <p:pic>
        <p:nvPicPr>
          <p:cNvPr id="2050" name="Picture 2" descr="The CIO's Guide to Blockchain - Smarter With Gartne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024688" y="1596119"/>
            <a:ext cx="4976812" cy="478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4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WHAT </a:t>
            </a:r>
            <a:r>
              <a:rPr lang="en-US" b="1" dirty="0" smtClean="0"/>
              <a:t>IS BITCOIN </a:t>
            </a:r>
            <a:r>
              <a:rPr lang="en-US" b="1" dirty="0" smtClean="0"/>
              <a:t>?</a:t>
            </a:r>
            <a:endParaRPr lang="en-US" b="1" dirty="0"/>
          </a:p>
        </p:txBody>
      </p:sp>
      <p:sp>
        <p:nvSpPr>
          <p:cNvPr id="3" name="Content Placeholder 2"/>
          <p:cNvSpPr>
            <a:spLocks noGrp="1"/>
          </p:cNvSpPr>
          <p:nvPr>
            <p:ph sz="half" idx="1"/>
          </p:nvPr>
        </p:nvSpPr>
        <p:spPr/>
        <p:txBody>
          <a:bodyPr>
            <a:normAutofit/>
          </a:bodyPr>
          <a:lstStyle/>
          <a:p>
            <a:r>
              <a:rPr lang="en-US" sz="2000" dirty="0" smtClean="0"/>
              <a:t>Digital cash that is encrypted and distributed across a global ledger called the blockchain.</a:t>
            </a:r>
          </a:p>
          <a:p>
            <a:r>
              <a:rPr lang="en-US" sz="2000" dirty="0" smtClean="0"/>
              <a:t>A </a:t>
            </a:r>
            <a:r>
              <a:rPr lang="en-US" sz="2000" dirty="0"/>
              <a:t>Peer-to-Peer Electronic Cash </a:t>
            </a:r>
            <a:r>
              <a:rPr lang="en-US" sz="2000" dirty="0" smtClean="0"/>
              <a:t>System.</a:t>
            </a:r>
          </a:p>
          <a:p>
            <a:r>
              <a:rPr lang="en-US" sz="2000" dirty="0" smtClean="0"/>
              <a:t>Currency for the people that has no central control and allows very low  remittance fees.</a:t>
            </a:r>
          </a:p>
          <a:p>
            <a:r>
              <a:rPr lang="en-US" sz="2000" dirty="0" smtClean="0"/>
              <a:t>Replaces trust in institutions with encrypted mathematics.</a:t>
            </a:r>
            <a:endParaRPr lang="en-US" sz="2000" dirty="0"/>
          </a:p>
        </p:txBody>
      </p:sp>
      <p:sp>
        <p:nvSpPr>
          <p:cNvPr id="4" name="Content Placeholder 3"/>
          <p:cNvSpPr>
            <a:spLocks noGrp="1"/>
          </p:cNvSpPr>
          <p:nvPr>
            <p:ph sz="half" idx="2"/>
          </p:nvPr>
        </p:nvSpPr>
        <p:spPr/>
        <p:txBody>
          <a:bodyPr>
            <a:normAutofit/>
          </a:bodyPr>
          <a:lstStyle/>
          <a:p>
            <a:r>
              <a:rPr lang="en-US" sz="2000" dirty="0"/>
              <a:t>The Bitcoin blockchain ledger is distributed across the entire network of Bitcoin users. </a:t>
            </a:r>
            <a:endParaRPr lang="en-US" sz="2000" dirty="0" smtClean="0"/>
          </a:p>
          <a:p>
            <a:r>
              <a:rPr lang="en-US" sz="2000" dirty="0" smtClean="0"/>
              <a:t>Everyone </a:t>
            </a:r>
            <a:r>
              <a:rPr lang="en-US" sz="2000" dirty="0"/>
              <a:t>in the network can see it and trust that what is on it is correct</a:t>
            </a:r>
            <a:r>
              <a:rPr lang="en-US" sz="2000" dirty="0" smtClean="0"/>
              <a:t>.</a:t>
            </a:r>
          </a:p>
          <a:p>
            <a:r>
              <a:rPr lang="en-US" sz="2000" dirty="0" smtClean="0"/>
              <a:t> </a:t>
            </a:r>
            <a:r>
              <a:rPr lang="en-US" sz="2000" dirty="0"/>
              <a:t>Any transaction made using Bitcoin is therefore recorded on the Bitcoin ledger and sent across the whole Bitcoin network for everyone to see</a:t>
            </a:r>
            <a:r>
              <a:rPr lang="en-US" sz="2000" dirty="0" smtClean="0"/>
              <a:t>.</a:t>
            </a:r>
            <a:r>
              <a:rPr lang="en-US" sz="2000" dirty="0"/>
              <a:t/>
            </a:r>
            <a:br>
              <a:rPr lang="en-US" sz="2000" dirty="0"/>
            </a:br>
            <a:endParaRPr lang="en-US" sz="2000" dirty="0"/>
          </a:p>
        </p:txBody>
      </p:sp>
    </p:spTree>
    <p:extLst>
      <p:ext uri="{BB962C8B-B14F-4D97-AF65-F5344CB8AC3E}">
        <p14:creationId xmlns:p14="http://schemas.microsoft.com/office/powerpoint/2010/main" val="409192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7"/>
            <a:ext cx="10515600" cy="1325563"/>
          </a:xfrm>
        </p:spPr>
        <p:txBody>
          <a:bodyPr/>
          <a:lstStyle/>
          <a:p>
            <a:r>
              <a:rPr lang="en-US" b="1" dirty="0" smtClean="0"/>
              <a:t>HISTORY &amp; EVOLUTION OF </a:t>
            </a:r>
            <a:r>
              <a:rPr lang="en-US" b="1" dirty="0" smtClean="0"/>
              <a:t>CRYPTO CURRENCY</a:t>
            </a:r>
            <a:endParaRPr lang="en-US" b="1" dirty="0"/>
          </a:p>
        </p:txBody>
      </p:sp>
      <p:sp>
        <p:nvSpPr>
          <p:cNvPr id="3" name="Content Placeholder 2"/>
          <p:cNvSpPr>
            <a:spLocks noGrp="1"/>
          </p:cNvSpPr>
          <p:nvPr>
            <p:ph sz="half" idx="1"/>
          </p:nvPr>
        </p:nvSpPr>
        <p:spPr>
          <a:xfrm>
            <a:off x="366711" y="1511300"/>
            <a:ext cx="5205413" cy="4903788"/>
          </a:xfrm>
        </p:spPr>
        <p:txBody>
          <a:bodyPr>
            <a:normAutofit fontScale="92500" lnSpcReduction="10000"/>
          </a:bodyPr>
          <a:lstStyle/>
          <a:p>
            <a:r>
              <a:rPr lang="en-US" sz="1600" dirty="0"/>
              <a:t>Cryptocurrency may often seem like an entirely new phenomena, but the concept of digital cash has actually now been around for almost four </a:t>
            </a:r>
            <a:r>
              <a:rPr lang="en-US" sz="1600" dirty="0" smtClean="0"/>
              <a:t>decades.</a:t>
            </a:r>
          </a:p>
          <a:p>
            <a:r>
              <a:rPr lang="en-US" sz="1600" dirty="0" smtClean="0"/>
              <a:t>In </a:t>
            </a:r>
            <a:r>
              <a:rPr lang="en-US" sz="1600" dirty="0"/>
              <a:t>2008, Satoshi Nakamoto released </a:t>
            </a:r>
            <a:r>
              <a:rPr lang="en-US" sz="1600" dirty="0" smtClean="0"/>
              <a:t> the first successful </a:t>
            </a:r>
            <a:r>
              <a:rPr lang="en-US" sz="1600" dirty="0"/>
              <a:t>Electronic Cash </a:t>
            </a:r>
            <a:r>
              <a:rPr lang="en-US" sz="1600" dirty="0" smtClean="0"/>
              <a:t>System </a:t>
            </a:r>
            <a:r>
              <a:rPr lang="en-US" sz="1600" dirty="0"/>
              <a:t>today known by most simply as the Bitcoin whitepaper. </a:t>
            </a:r>
            <a:endParaRPr lang="en-US" sz="1600" dirty="0" smtClean="0"/>
          </a:p>
          <a:p>
            <a:r>
              <a:rPr lang="en-US" sz="1600" dirty="0"/>
              <a:t>Nakamoto </a:t>
            </a:r>
            <a:r>
              <a:rPr lang="en-US" sz="1600" dirty="0" smtClean="0"/>
              <a:t>recognized </a:t>
            </a:r>
            <a:r>
              <a:rPr lang="en-US" sz="1600" dirty="0"/>
              <a:t>that </a:t>
            </a:r>
            <a:r>
              <a:rPr lang="en-US" sz="1600" b="1" dirty="0"/>
              <a:t>decentralisation</a:t>
            </a:r>
            <a:r>
              <a:rPr lang="en-US" sz="1600" dirty="0"/>
              <a:t> was key to the dream of digital cash – a medium of exchange built for the internet, one that was </a:t>
            </a:r>
            <a:r>
              <a:rPr lang="en-US" sz="1600" dirty="0" smtClean="0"/>
              <a:t>optimized </a:t>
            </a:r>
            <a:r>
              <a:rPr lang="en-US" sz="1600" dirty="0"/>
              <a:t>to exploit all of its potential to enable faster and cheaper transactions, and to solve historic issues in the financial </a:t>
            </a:r>
            <a:r>
              <a:rPr lang="en-US" sz="1600" dirty="0" smtClean="0"/>
              <a:t>system.</a:t>
            </a:r>
          </a:p>
          <a:p>
            <a:r>
              <a:rPr lang="en-US" sz="1600" dirty="0"/>
              <a:t>Satoshi also designed the entire Bitcoin system in an ‘open source’ manner - this means the code is available for everyone to inspect and see</a:t>
            </a:r>
            <a:r>
              <a:rPr lang="en-US" sz="1600" dirty="0" smtClean="0"/>
              <a:t>.</a:t>
            </a:r>
          </a:p>
          <a:p>
            <a:r>
              <a:rPr lang="en-US" sz="1600" dirty="0"/>
              <a:t>Nakamoto’s innovation that made Bitcoin possible was </a:t>
            </a:r>
            <a:r>
              <a:rPr lang="en-US" sz="1600" b="1" dirty="0"/>
              <a:t>blockchain</a:t>
            </a:r>
            <a:r>
              <a:rPr lang="en-US" sz="1600" dirty="0"/>
              <a:t>, which is the underlying technology on which the majority of </a:t>
            </a:r>
            <a:r>
              <a:rPr lang="en-US" sz="1600" dirty="0" smtClean="0"/>
              <a:t>crypto currencies </a:t>
            </a:r>
            <a:r>
              <a:rPr lang="en-US" sz="1600" dirty="0"/>
              <a:t>are based</a:t>
            </a:r>
            <a:endParaRPr lang="en-US" sz="1600" dirty="0"/>
          </a:p>
        </p:txBody>
      </p:sp>
      <p:pic>
        <p:nvPicPr>
          <p:cNvPr id="5" name="Content Placeholder 4"/>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019800" y="1311274"/>
            <a:ext cx="5667375" cy="5207856"/>
          </a:xfrm>
        </p:spPr>
      </p:pic>
    </p:spTree>
    <p:extLst>
      <p:ext uri="{BB962C8B-B14F-4D97-AF65-F5344CB8AC3E}">
        <p14:creationId xmlns:p14="http://schemas.microsoft.com/office/powerpoint/2010/main" val="282634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 BETWEEN BLOCKCHAIN AND BITCOIN</a:t>
            </a:r>
            <a:endParaRPr lang="en-US" b="1" dirty="0"/>
          </a:p>
        </p:txBody>
      </p:sp>
      <p:sp>
        <p:nvSpPr>
          <p:cNvPr id="3" name="Text Placeholder 2"/>
          <p:cNvSpPr>
            <a:spLocks noGrp="1"/>
          </p:cNvSpPr>
          <p:nvPr>
            <p:ph type="body" idx="1"/>
          </p:nvPr>
        </p:nvSpPr>
        <p:spPr/>
        <p:txBody>
          <a:bodyPr/>
          <a:lstStyle/>
          <a:p>
            <a:r>
              <a:rPr lang="en-US" dirty="0" smtClean="0"/>
              <a:t>BITCOIN </a:t>
            </a:r>
            <a:endParaRPr lang="en-US" dirty="0"/>
          </a:p>
        </p:txBody>
      </p:sp>
      <p:sp>
        <p:nvSpPr>
          <p:cNvPr id="4" name="Content Placeholder 3"/>
          <p:cNvSpPr>
            <a:spLocks noGrp="1"/>
          </p:cNvSpPr>
          <p:nvPr>
            <p:ph sz="half" idx="2"/>
          </p:nvPr>
        </p:nvSpPr>
        <p:spPr/>
        <p:txBody>
          <a:bodyPr>
            <a:normAutofit/>
          </a:bodyPr>
          <a:lstStyle/>
          <a:p>
            <a:r>
              <a:rPr lang="en-US" dirty="0" smtClean="0"/>
              <a:t>Blockchain technology isn’t only related to crypto currency like bitcoin</a:t>
            </a:r>
          </a:p>
          <a:p>
            <a:r>
              <a:rPr lang="en-US" dirty="0" smtClean="0"/>
              <a:t>You </a:t>
            </a:r>
            <a:r>
              <a:rPr lang="en-US" dirty="0"/>
              <a:t>can theoretically store any data on a blockchain </a:t>
            </a:r>
            <a:endParaRPr lang="en-US" dirty="0" smtClean="0"/>
          </a:p>
          <a:p>
            <a:r>
              <a:rPr lang="en-US" dirty="0" smtClean="0"/>
              <a:t> </a:t>
            </a:r>
            <a:r>
              <a:rPr lang="en-US" dirty="0"/>
              <a:t>C</a:t>
            </a:r>
            <a:r>
              <a:rPr lang="en-US" dirty="0" smtClean="0"/>
              <a:t>ompanies </a:t>
            </a:r>
            <a:r>
              <a:rPr lang="en-US" dirty="0"/>
              <a:t>across a variety of industries are using it for different tasks, such as keeping track of goods through the supply chain. However, </a:t>
            </a:r>
            <a:r>
              <a:rPr lang="en-US" dirty="0" smtClean="0"/>
              <a:t>crypto currency </a:t>
            </a:r>
            <a:r>
              <a:rPr lang="en-US" dirty="0"/>
              <a:t>is certainly its most prominent application</a:t>
            </a:r>
          </a:p>
        </p:txBody>
      </p:sp>
      <p:sp>
        <p:nvSpPr>
          <p:cNvPr id="5" name="Text Placeholder 4"/>
          <p:cNvSpPr>
            <a:spLocks noGrp="1"/>
          </p:cNvSpPr>
          <p:nvPr>
            <p:ph type="body" sz="quarter" idx="3"/>
          </p:nvPr>
        </p:nvSpPr>
        <p:spPr>
          <a:xfrm>
            <a:off x="5825217" y="1657350"/>
            <a:ext cx="5183188" cy="823912"/>
          </a:xfrm>
        </p:spPr>
        <p:txBody>
          <a:bodyPr/>
          <a:lstStyle/>
          <a:p>
            <a:r>
              <a:rPr lang="en-US" dirty="0" smtClean="0"/>
              <a:t> BLOCKCHAIN</a:t>
            </a:r>
            <a:endParaRPr lang="en-US" dirty="0"/>
          </a:p>
        </p:txBody>
      </p:sp>
      <p:sp>
        <p:nvSpPr>
          <p:cNvPr id="6" name="Content Placeholder 5"/>
          <p:cNvSpPr>
            <a:spLocks noGrp="1"/>
          </p:cNvSpPr>
          <p:nvPr>
            <p:ph sz="quarter" idx="4"/>
          </p:nvPr>
        </p:nvSpPr>
        <p:spPr/>
        <p:txBody>
          <a:bodyPr>
            <a:normAutofit/>
          </a:bodyPr>
          <a:lstStyle/>
          <a:p>
            <a:r>
              <a:rPr lang="en-US" dirty="0" smtClean="0"/>
              <a:t>AN ALGORITHM THAT SERVES AS AN IMMUTABLE DISTRIBUTED LEDGER </a:t>
            </a:r>
          </a:p>
          <a:p>
            <a:r>
              <a:rPr lang="en-US" dirty="0" smtClean="0"/>
              <a:t>IMMUTABLE: CANNOT BE DESTROYED</a:t>
            </a:r>
          </a:p>
          <a:p>
            <a:r>
              <a:rPr lang="en-US" dirty="0" smtClean="0"/>
              <a:t>DISTRIBUTED: NO CENTRAL AUTHORITY, PEER TO PEER NETWORK </a:t>
            </a:r>
          </a:p>
          <a:p>
            <a:r>
              <a:rPr lang="en-US" dirty="0" smtClean="0"/>
              <a:t>LEDGER: DATA SET </a:t>
            </a:r>
            <a:endParaRPr lang="en-US" dirty="0"/>
          </a:p>
        </p:txBody>
      </p:sp>
    </p:spTree>
    <p:extLst>
      <p:ext uri="{BB962C8B-B14F-4D97-AF65-F5344CB8AC3E}">
        <p14:creationId xmlns:p14="http://schemas.microsoft.com/office/powerpoint/2010/main" val="362275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6" y="287777"/>
            <a:ext cx="10796590" cy="1400530"/>
          </a:xfrm>
        </p:spPr>
        <p:txBody>
          <a:bodyPr>
            <a:normAutofit/>
          </a:bodyPr>
          <a:lstStyle/>
          <a:p>
            <a:r>
              <a:rPr lang="en-US" b="1" dirty="0" smtClean="0"/>
              <a:t>HOW CAN BUSINESS OWNERS CAPITALIZE ON BLOCKCHAIN TECHNOLOGY</a:t>
            </a:r>
            <a:endParaRPr lang="en-US" b="1" dirty="0"/>
          </a:p>
        </p:txBody>
      </p:sp>
      <p:sp>
        <p:nvSpPr>
          <p:cNvPr id="3" name="Text Placeholder 2"/>
          <p:cNvSpPr>
            <a:spLocks noGrp="1"/>
          </p:cNvSpPr>
          <p:nvPr>
            <p:ph type="body" idx="1"/>
          </p:nvPr>
        </p:nvSpPr>
        <p:spPr>
          <a:xfrm>
            <a:off x="839787" y="1273970"/>
            <a:ext cx="5157787" cy="823912"/>
          </a:xfrm>
        </p:spPr>
        <p:txBody>
          <a:bodyPr/>
          <a:lstStyle/>
          <a:p>
            <a:r>
              <a:rPr lang="en-US" dirty="0" smtClean="0"/>
              <a:t>   MEDIUMS/METHODS</a:t>
            </a:r>
            <a:endParaRPr lang="en-US" dirty="0"/>
          </a:p>
        </p:txBody>
      </p:sp>
      <p:sp>
        <p:nvSpPr>
          <p:cNvPr id="4" name="Content Placeholder 3"/>
          <p:cNvSpPr>
            <a:spLocks noGrp="1"/>
          </p:cNvSpPr>
          <p:nvPr>
            <p:ph sz="half" idx="2"/>
          </p:nvPr>
        </p:nvSpPr>
        <p:spPr>
          <a:xfrm>
            <a:off x="839787" y="2126457"/>
            <a:ext cx="5157787" cy="3684588"/>
          </a:xfrm>
        </p:spPr>
        <p:txBody>
          <a:bodyPr>
            <a:normAutofit/>
          </a:bodyPr>
          <a:lstStyle/>
          <a:p>
            <a:r>
              <a:rPr lang="en-US" b="1" dirty="0" smtClean="0"/>
              <a:t>SMART CONTRACTS</a:t>
            </a:r>
            <a:r>
              <a:rPr lang="en-US" dirty="0" smtClean="0"/>
              <a:t>: Decentralized Autonomous Organizations which hold a complete set of rules that define the operations of an entire operational function.</a:t>
            </a:r>
          </a:p>
          <a:p>
            <a:r>
              <a:rPr lang="en-US" dirty="0" smtClean="0"/>
              <a:t>Decentralized business models give a company the ability to profit from their internal process and data.</a:t>
            </a:r>
          </a:p>
          <a:p>
            <a:r>
              <a:rPr lang="en-US" dirty="0" smtClean="0"/>
              <a:t>Secure algorithms that are self executing and provide potential to boost supply chain efficiency.</a:t>
            </a:r>
            <a:endParaRPr lang="en-US" dirty="0"/>
          </a:p>
        </p:txBody>
      </p:sp>
      <p:sp>
        <p:nvSpPr>
          <p:cNvPr id="5" name="Text Placeholder 4"/>
          <p:cNvSpPr>
            <a:spLocks noGrp="1"/>
          </p:cNvSpPr>
          <p:nvPr>
            <p:ph type="body" sz="quarter" idx="3"/>
          </p:nvPr>
        </p:nvSpPr>
        <p:spPr>
          <a:xfrm>
            <a:off x="6259513" y="1278732"/>
            <a:ext cx="5183188" cy="823912"/>
          </a:xfrm>
        </p:spPr>
        <p:txBody>
          <a:bodyPr/>
          <a:lstStyle/>
          <a:p>
            <a:r>
              <a:rPr lang="en-US" dirty="0" smtClean="0"/>
              <a:t>APPLICATIONS</a:t>
            </a:r>
            <a:endParaRPr lang="en-US" dirty="0"/>
          </a:p>
        </p:txBody>
      </p:sp>
      <p:sp>
        <p:nvSpPr>
          <p:cNvPr id="6" name="Content Placeholder 5"/>
          <p:cNvSpPr>
            <a:spLocks noGrp="1"/>
          </p:cNvSpPr>
          <p:nvPr>
            <p:ph sz="quarter" idx="4"/>
          </p:nvPr>
        </p:nvSpPr>
        <p:spPr>
          <a:xfrm>
            <a:off x="6084887" y="2097882"/>
            <a:ext cx="5183188" cy="3684588"/>
          </a:xfrm>
        </p:spPr>
        <p:txBody>
          <a:bodyPr>
            <a:normAutofit lnSpcReduction="10000"/>
          </a:bodyPr>
          <a:lstStyle/>
          <a:p>
            <a:r>
              <a:rPr lang="en-US" dirty="0" smtClean="0"/>
              <a:t>STORING DATA : Census of populations used to determine federal government fund allocation.</a:t>
            </a:r>
          </a:p>
          <a:p>
            <a:r>
              <a:rPr lang="en-US" dirty="0" smtClean="0"/>
              <a:t>FACILITATES TRUST: Urban farming , life insurance and disbursement of inheritance</a:t>
            </a:r>
          </a:p>
          <a:p>
            <a:r>
              <a:rPr lang="en-US" dirty="0" smtClean="0"/>
              <a:t>SOFTWARE LIBRARIES: Kidney transplant waiting list optimization. Geography and time problems solved.</a:t>
            </a:r>
          </a:p>
          <a:p>
            <a:r>
              <a:rPr lang="en-US" dirty="0" smtClean="0"/>
              <a:t>AUTHENTICATION: Refugee identification and monitoring systems that resolve the problems of immigrants settling in a new country.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909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IS BITCOIN CURRENTLY ISSUED AND REGULATED </a:t>
            </a:r>
            <a:endParaRPr lang="en-US" b="1" dirty="0"/>
          </a:p>
        </p:txBody>
      </p:sp>
      <p:sp>
        <p:nvSpPr>
          <p:cNvPr id="3" name="Content Placeholder 2"/>
          <p:cNvSpPr>
            <a:spLocks noGrp="1"/>
          </p:cNvSpPr>
          <p:nvPr>
            <p:ph sz="half" idx="1"/>
          </p:nvPr>
        </p:nvSpPr>
        <p:spPr/>
        <p:txBody>
          <a:bodyPr>
            <a:normAutofit/>
          </a:bodyPr>
          <a:lstStyle/>
          <a:p>
            <a:r>
              <a:rPr lang="en-US" dirty="0"/>
              <a:t>Where fiat currencies are issued by central banks, new Bitcoins are "issued" to miners via a </a:t>
            </a:r>
            <a:r>
              <a:rPr lang="en-US" dirty="0">
                <a:hlinkClick r:id="rId2"/>
              </a:rPr>
              <a:t>block reward</a:t>
            </a:r>
            <a:r>
              <a:rPr lang="en-US" dirty="0"/>
              <a:t> for solving a </a:t>
            </a:r>
            <a:r>
              <a:rPr lang="en-US" dirty="0" smtClean="0"/>
              <a:t>block.</a:t>
            </a:r>
          </a:p>
          <a:p>
            <a:r>
              <a:rPr lang="en-US" dirty="0"/>
              <a:t>They do this by using special hardware to solve a complex computational problem, which produces a seemingly-random 64 character output. This output is known as a '</a:t>
            </a:r>
            <a:r>
              <a:rPr lang="en-US" dirty="0">
                <a:hlinkClick r:id="rId3"/>
              </a:rPr>
              <a:t>hash</a:t>
            </a:r>
            <a:r>
              <a:rPr lang="en-US" dirty="0" smtClean="0"/>
              <a:t>'.</a:t>
            </a:r>
          </a:p>
          <a:p>
            <a:r>
              <a:rPr lang="en-US" dirty="0"/>
              <a:t>After successfully mining a block, miners are rewarded with newly-created Bitcoins and transaction fees.</a:t>
            </a:r>
          </a:p>
        </p:txBody>
      </p:sp>
      <p:sp>
        <p:nvSpPr>
          <p:cNvPr id="4" name="Content Placeholder 3"/>
          <p:cNvSpPr>
            <a:spLocks noGrp="1"/>
          </p:cNvSpPr>
          <p:nvPr>
            <p:ph sz="half" idx="2"/>
          </p:nvPr>
        </p:nvSpPr>
        <p:spPr/>
        <p:txBody>
          <a:bodyPr>
            <a:normAutofit/>
          </a:bodyPr>
          <a:lstStyle/>
          <a:p>
            <a:r>
              <a:rPr lang="en-US" dirty="0" smtClean="0"/>
              <a:t>BITCOIN HALVING IS A RULE IN THE BITCOIN PROTOCOL THAT INTRINSICLY CONTROLS  THE SUPPLY OF BITCOIN.</a:t>
            </a:r>
          </a:p>
          <a:p>
            <a:r>
              <a:rPr lang="en-US" dirty="0"/>
              <a:t>T</a:t>
            </a:r>
            <a:r>
              <a:rPr lang="en-US" dirty="0" smtClean="0"/>
              <a:t>here is also </a:t>
            </a:r>
            <a:r>
              <a:rPr lang="en-US" dirty="0"/>
              <a:t>a cap on the number of Bitcoins that will ever be in circulation</a:t>
            </a:r>
            <a:r>
              <a:rPr lang="en-US" dirty="0" smtClean="0"/>
              <a:t>. (21 Million)</a:t>
            </a:r>
          </a:p>
          <a:p>
            <a:r>
              <a:rPr lang="en-US" dirty="0"/>
              <a:t>Trust is the foundation of any successful monetary system. One of the most important factors engendering trust is </a:t>
            </a:r>
            <a:r>
              <a:rPr lang="en-US" i="1" dirty="0"/>
              <a:t>governance</a:t>
            </a:r>
            <a:r>
              <a:rPr lang="en-US" dirty="0"/>
              <a:t>, or the process by which changes are implemented to the protocol over </a:t>
            </a:r>
            <a:r>
              <a:rPr lang="en-US" dirty="0" smtClean="0"/>
              <a:t>time.</a:t>
            </a:r>
            <a:endParaRPr lang="en-US" dirty="0"/>
          </a:p>
        </p:txBody>
      </p:sp>
    </p:spTree>
    <p:extLst>
      <p:ext uri="{BB962C8B-B14F-4D97-AF65-F5344CB8AC3E}">
        <p14:creationId xmlns:p14="http://schemas.microsoft.com/office/powerpoint/2010/main" val="2153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a:t>
            </a:r>
            <a:r>
              <a:rPr lang="en-US" b="1" dirty="0" smtClean="0"/>
              <a:t>CRYPTO WORTH </a:t>
            </a:r>
            <a:r>
              <a:rPr lang="en-US" b="1" dirty="0" smtClean="0"/>
              <a:t>INCLUSION IN YOUR </a:t>
            </a:r>
            <a:r>
              <a:rPr lang="en-US" b="1" dirty="0" smtClean="0"/>
              <a:t>INVESTMENT </a:t>
            </a:r>
            <a:r>
              <a:rPr lang="en-US" b="1" dirty="0" smtClean="0"/>
              <a:t>PORTFOLIO </a:t>
            </a:r>
            <a:r>
              <a:rPr lang="en-US" b="1" dirty="0" smtClean="0"/>
              <a:t>?</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high growth potential provides an opportunity to make smart/profitable near and midterm investments.</a:t>
            </a:r>
          </a:p>
          <a:p>
            <a:r>
              <a:rPr lang="en-US" dirty="0" smtClean="0"/>
              <a:t>In unsettling </a:t>
            </a:r>
            <a:r>
              <a:rPr lang="en-US" dirty="0" smtClean="0"/>
              <a:t>times, such as the global pandemic </a:t>
            </a:r>
            <a:r>
              <a:rPr lang="en-US" dirty="0" smtClean="0"/>
              <a:t>we are currently facing it serves as a solid hedge against inflation of the existing fiat reserve currencies.</a:t>
            </a:r>
          </a:p>
          <a:p>
            <a:r>
              <a:rPr lang="en-US" dirty="0" smtClean="0"/>
              <a:t>Fiat tokens issued by central banks and governments have been used for years side by side process tokens (Apple pay, </a:t>
            </a:r>
            <a:r>
              <a:rPr lang="en-US" dirty="0" err="1" smtClean="0"/>
              <a:t>paypal</a:t>
            </a:r>
            <a:r>
              <a:rPr lang="en-US" dirty="0" smtClean="0"/>
              <a:t>, </a:t>
            </a:r>
            <a:r>
              <a:rPr lang="en-US" dirty="0" err="1" smtClean="0"/>
              <a:t>etc</a:t>
            </a:r>
            <a:r>
              <a:rPr lang="en-US" dirty="0" smtClean="0"/>
              <a:t>) and complementary tokens such as credit card reward points.</a:t>
            </a:r>
          </a:p>
          <a:p>
            <a:r>
              <a:rPr lang="en-US" dirty="0" smtClean="0"/>
              <a:t>Blockchain amplifies the usability and adaptability of tokens turning them into robust mechanisms </a:t>
            </a:r>
            <a:r>
              <a:rPr lang="en-US" dirty="0" smtClean="0"/>
              <a:t>for </a:t>
            </a:r>
            <a:r>
              <a:rPr lang="en-US" dirty="0" smtClean="0"/>
              <a:t>creating and exchanging value in peer to peer networks.</a:t>
            </a:r>
          </a:p>
          <a:p>
            <a:pPr marL="0" indent="0">
              <a:buNone/>
            </a:pPr>
            <a:r>
              <a:rPr lang="en-US" dirty="0" smtClean="0"/>
              <a:t> </a:t>
            </a:r>
            <a:endParaRPr lang="en-US" dirty="0"/>
          </a:p>
        </p:txBody>
      </p:sp>
    </p:spTree>
    <p:extLst>
      <p:ext uri="{BB962C8B-B14F-4D97-AF65-F5344CB8AC3E}">
        <p14:creationId xmlns:p14="http://schemas.microsoft.com/office/powerpoint/2010/main" val="65206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OF PROCUREMENT AND EXPOSURE TO THE TECHNOLOGY </a:t>
            </a:r>
            <a:endParaRPr lang="en-US" b="1" dirty="0"/>
          </a:p>
        </p:txBody>
      </p:sp>
      <p:sp>
        <p:nvSpPr>
          <p:cNvPr id="3" name="Content Placeholder 2"/>
          <p:cNvSpPr>
            <a:spLocks noGrp="1"/>
          </p:cNvSpPr>
          <p:nvPr>
            <p:ph idx="1"/>
          </p:nvPr>
        </p:nvSpPr>
        <p:spPr>
          <a:xfrm>
            <a:off x="1103313" y="2052918"/>
            <a:ext cx="8626476" cy="4195481"/>
          </a:xfrm>
        </p:spPr>
        <p:txBody>
          <a:bodyPr/>
          <a:lstStyle/>
          <a:p>
            <a:r>
              <a:rPr lang="en-US" dirty="0" smtClean="0"/>
              <a:t>If </a:t>
            </a:r>
            <a:r>
              <a:rPr lang="en-US" dirty="0"/>
              <a:t>you’re not a miner, you will likely need to buy </a:t>
            </a:r>
            <a:r>
              <a:rPr lang="en-US" dirty="0" smtClean="0"/>
              <a:t>crypto currency </a:t>
            </a:r>
            <a:r>
              <a:rPr lang="en-US" dirty="0"/>
              <a:t>through a </a:t>
            </a:r>
            <a:r>
              <a:rPr lang="en-US" b="1" u="sng" dirty="0" smtClean="0"/>
              <a:t>broker</a:t>
            </a:r>
            <a:r>
              <a:rPr lang="en-US" dirty="0" smtClean="0"/>
              <a:t> </a:t>
            </a:r>
            <a:r>
              <a:rPr lang="en-US" dirty="0"/>
              <a:t>or </a:t>
            </a:r>
            <a:r>
              <a:rPr lang="en-US" b="1" u="sng" dirty="0" smtClean="0"/>
              <a:t>exchange</a:t>
            </a:r>
            <a:r>
              <a:rPr lang="en-US" dirty="0" smtClean="0"/>
              <a:t>.</a:t>
            </a:r>
            <a:endParaRPr lang="en-US" dirty="0"/>
          </a:p>
          <a:p>
            <a:r>
              <a:rPr lang="en-US" dirty="0" smtClean="0"/>
              <a:t>Firstly </a:t>
            </a:r>
            <a:r>
              <a:rPr lang="en-US" dirty="0" smtClean="0"/>
              <a:t>you will </a:t>
            </a:r>
            <a:r>
              <a:rPr lang="en-US" dirty="0"/>
              <a:t>need a wallet – an online app that can hold your currency</a:t>
            </a:r>
            <a:r>
              <a:rPr lang="en-US" dirty="0" smtClean="0"/>
              <a:t>. (</a:t>
            </a:r>
            <a:r>
              <a:rPr lang="en-US" b="1" i="1" dirty="0" err="1" smtClean="0"/>
              <a:t>Luno</a:t>
            </a:r>
            <a:r>
              <a:rPr lang="en-US" b="1" i="1" dirty="0" smtClean="0"/>
              <a:t>, </a:t>
            </a:r>
            <a:r>
              <a:rPr lang="en-US" b="1" i="1" dirty="0" err="1" smtClean="0"/>
              <a:t>Coinbase</a:t>
            </a:r>
            <a:r>
              <a:rPr lang="en-US" b="1" i="1" dirty="0" smtClean="0"/>
              <a:t>, </a:t>
            </a:r>
            <a:r>
              <a:rPr lang="en-US" b="1" i="1" dirty="0" err="1" smtClean="0"/>
              <a:t>Binance</a:t>
            </a:r>
            <a:r>
              <a:rPr lang="en-US" dirty="0" smtClean="0"/>
              <a:t>) </a:t>
            </a:r>
            <a:r>
              <a:rPr lang="en-US" dirty="0" err="1" smtClean="0"/>
              <a:t>etc</a:t>
            </a:r>
            <a:r>
              <a:rPr lang="en-US" dirty="0" smtClean="0"/>
              <a:t> </a:t>
            </a:r>
          </a:p>
          <a:p>
            <a:r>
              <a:rPr lang="en-US" dirty="0"/>
              <a:t>This wallet will require both a private and a public key that define your identity on the </a:t>
            </a:r>
            <a:r>
              <a:rPr lang="en-US" dirty="0" smtClean="0"/>
              <a:t>blockchain.</a:t>
            </a:r>
            <a:endParaRPr lang="en-US" dirty="0" smtClean="0"/>
          </a:p>
          <a:p>
            <a:r>
              <a:rPr lang="en-US" dirty="0"/>
              <a:t>Your private key is the "ticket" that allows you to spend your </a:t>
            </a:r>
            <a:r>
              <a:rPr lang="en-US" dirty="0" smtClean="0"/>
              <a:t>bitcoins.</a:t>
            </a:r>
          </a:p>
          <a:p>
            <a:r>
              <a:rPr lang="en-US" dirty="0" smtClean="0"/>
              <a:t>Users are typically </a:t>
            </a:r>
            <a:r>
              <a:rPr lang="en-US" dirty="0"/>
              <a:t>given a seed phrase that encodes the same information as private keys.</a:t>
            </a:r>
          </a:p>
        </p:txBody>
      </p:sp>
    </p:spTree>
    <p:extLst>
      <p:ext uri="{BB962C8B-B14F-4D97-AF65-F5344CB8AC3E}">
        <p14:creationId xmlns:p14="http://schemas.microsoft.com/office/powerpoint/2010/main" val="485303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6132</TotalTime>
  <Words>1557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INTRODUCTION</vt:lpstr>
      <vt:lpstr>WHAT IS BLOCKCHAIN TECHNOLOGY ?</vt:lpstr>
      <vt:lpstr>   WHAT IS BITCOIN ?</vt:lpstr>
      <vt:lpstr>HISTORY &amp; EVOLUTION OF CRYPTO CURRENCY</vt:lpstr>
      <vt:lpstr>RELATIONSHIP BETWEEN BLOCKCHAIN AND BITCOIN</vt:lpstr>
      <vt:lpstr>HOW CAN BUSINESS OWNERS CAPITALIZE ON BLOCKCHAIN TECHNOLOGY</vt:lpstr>
      <vt:lpstr>HOW IS BITCOIN CURRENTLY ISSUED AND REGULATED </vt:lpstr>
      <vt:lpstr>WHY IS CRYPTO WORTH INCLUSION IN YOUR INVESTMENT PORTFOLIO ?</vt:lpstr>
      <vt:lpstr>METHODS OF PROCUREMENT AND EXPOSURE TO THE TECHNOLOGY </vt:lpstr>
      <vt:lpstr>METHODS OF PROCUREMENT AND EXPOSURE TO THE TECHNOLOGY</vt:lpstr>
      <vt:lpstr>OTHER FORMS OF EXPOSURE TO CRYPTOCURRENCY </vt:lpstr>
      <vt:lpstr>INSTITUTIONAL INVESTMENT AND ITS IMPLICATIONS FOR CRYPTOCURRENCY</vt:lpstr>
      <vt:lpstr>RISK ANALYSIS AND ROI FOR CRYPTO IN 2020</vt:lpstr>
      <vt:lpstr>ROI HISTORY FOR CRYPTO CURRENCY INVESTMENT </vt:lpstr>
      <vt:lpstr>REFERENCES _ ARTICLES AND VIDEOS</vt:lpstr>
      <vt:lpstr>RECOMMENDED READING – BOOKS </vt:lpstr>
    </vt:vector>
  </TitlesOfParts>
  <Company>Ministry of Education, UAE.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BITCOIN/CRYPTO/BLOCKCHAIN</dc:title>
  <dc:creator>David Ogaba Enyi</dc:creator>
  <cp:lastModifiedBy>David Ogaba Enyi</cp:lastModifiedBy>
  <cp:revision>44</cp:revision>
  <dcterms:created xsi:type="dcterms:W3CDTF">2021-01-18T19:20:20Z</dcterms:created>
  <dcterms:modified xsi:type="dcterms:W3CDTF">2021-01-26T11:25:31Z</dcterms:modified>
</cp:coreProperties>
</file>