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5" r:id="rId10"/>
    <p:sldId id="276" r:id="rId11"/>
    <p:sldId id="277" r:id="rId12"/>
    <p:sldId id="278" r:id="rId13"/>
    <p:sldId id="264" r:id="rId14"/>
    <p:sldId id="265"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10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512E93-493B-4145-A372-EDC7EE07402E}" type="datetimeFigureOut">
              <a:rPr lang="en-ID" smtClean="0"/>
              <a:t>03/05/2023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D6C271B-7A25-46D8-8728-3B7CAD80073D}" type="slidenum">
              <a:rPr lang="en-ID" smtClean="0"/>
              <a:t>‹#›</a:t>
            </a:fld>
            <a:endParaRPr lang="en-ID"/>
          </a:p>
        </p:txBody>
      </p:sp>
    </p:spTree>
    <p:extLst>
      <p:ext uri="{BB962C8B-B14F-4D97-AF65-F5344CB8AC3E}">
        <p14:creationId xmlns:p14="http://schemas.microsoft.com/office/powerpoint/2010/main" val="183312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12E93-493B-4145-A372-EDC7EE07402E}" type="datetimeFigureOut">
              <a:rPr lang="en-ID" smtClean="0"/>
              <a:t>03/05/2023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D6C271B-7A25-46D8-8728-3B7CAD80073D}" type="slidenum">
              <a:rPr lang="en-ID" smtClean="0"/>
              <a:t>‹#›</a:t>
            </a:fld>
            <a:endParaRPr lang="en-ID"/>
          </a:p>
        </p:txBody>
      </p:sp>
    </p:spTree>
    <p:extLst>
      <p:ext uri="{BB962C8B-B14F-4D97-AF65-F5344CB8AC3E}">
        <p14:creationId xmlns:p14="http://schemas.microsoft.com/office/powerpoint/2010/main" val="208815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12E93-493B-4145-A372-EDC7EE07402E}" type="datetimeFigureOut">
              <a:rPr lang="en-ID" smtClean="0"/>
              <a:t>03/05/2023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D6C271B-7A25-46D8-8728-3B7CAD80073D}" type="slidenum">
              <a:rPr lang="en-ID" smtClean="0"/>
              <a:t>‹#›</a:t>
            </a:fld>
            <a:endParaRPr lang="en-ID"/>
          </a:p>
        </p:txBody>
      </p:sp>
    </p:spTree>
    <p:extLst>
      <p:ext uri="{BB962C8B-B14F-4D97-AF65-F5344CB8AC3E}">
        <p14:creationId xmlns:p14="http://schemas.microsoft.com/office/powerpoint/2010/main" val="39469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ckwell" panose="02060603020205020403"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12E93-493B-4145-A372-EDC7EE07402E}" type="datetimeFigureOut">
              <a:rPr lang="en-ID" smtClean="0"/>
              <a:t>03/05/2023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D6C271B-7A25-46D8-8728-3B7CAD80073D}" type="slidenum">
              <a:rPr lang="en-ID" smtClean="0"/>
              <a:t>‹#›</a:t>
            </a:fld>
            <a:endParaRPr lang="en-ID"/>
          </a:p>
        </p:txBody>
      </p:sp>
      <p:sp>
        <p:nvSpPr>
          <p:cNvPr id="7" name="Rectangle 6">
            <a:extLst>
              <a:ext uri="{FF2B5EF4-FFF2-40B4-BE49-F238E27FC236}">
                <a16:creationId xmlns:a16="http://schemas.microsoft.com/office/drawing/2014/main" id="{E53F55AA-1187-4113-8DFB-3ED580EB8FEA}"/>
              </a:ext>
            </a:extLst>
          </p:cNvPr>
          <p:cNvSpPr/>
          <p:nvPr userDrawn="1"/>
        </p:nvSpPr>
        <p:spPr>
          <a:xfrm>
            <a:off x="0" y="0"/>
            <a:ext cx="393107" cy="365126"/>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A4742F45-D417-469C-B65B-600333082817}"/>
              </a:ext>
            </a:extLst>
          </p:cNvPr>
          <p:cNvSpPr/>
          <p:nvPr userDrawn="1"/>
        </p:nvSpPr>
        <p:spPr>
          <a:xfrm>
            <a:off x="716423" y="0"/>
            <a:ext cx="393107" cy="365126"/>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7706F27E-B47B-4C15-A474-839EAA8E176C}"/>
              </a:ext>
            </a:extLst>
          </p:cNvPr>
          <p:cNvSpPr/>
          <p:nvPr userDrawn="1"/>
        </p:nvSpPr>
        <p:spPr>
          <a:xfrm>
            <a:off x="1457060" y="0"/>
            <a:ext cx="7686940" cy="365126"/>
          </a:xfrm>
          <a:prstGeom prst="rect">
            <a:avLst/>
          </a:prstGeom>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285391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2E93-493B-4145-A372-EDC7EE07402E}" type="datetimeFigureOut">
              <a:rPr lang="en-ID" smtClean="0"/>
              <a:t>03/05/2023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D6C271B-7A25-46D8-8728-3B7CAD80073D}" type="slidenum">
              <a:rPr lang="en-ID" smtClean="0"/>
              <a:t>‹#›</a:t>
            </a:fld>
            <a:endParaRPr lang="en-ID"/>
          </a:p>
        </p:txBody>
      </p:sp>
    </p:spTree>
    <p:extLst>
      <p:ext uri="{BB962C8B-B14F-4D97-AF65-F5344CB8AC3E}">
        <p14:creationId xmlns:p14="http://schemas.microsoft.com/office/powerpoint/2010/main" val="80305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12E93-493B-4145-A372-EDC7EE07402E}" type="datetimeFigureOut">
              <a:rPr lang="en-ID" smtClean="0"/>
              <a:t>03/05/2023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D6C271B-7A25-46D8-8728-3B7CAD80073D}" type="slidenum">
              <a:rPr lang="en-ID" smtClean="0"/>
              <a:t>‹#›</a:t>
            </a:fld>
            <a:endParaRPr lang="en-ID"/>
          </a:p>
        </p:txBody>
      </p:sp>
    </p:spTree>
    <p:extLst>
      <p:ext uri="{BB962C8B-B14F-4D97-AF65-F5344CB8AC3E}">
        <p14:creationId xmlns:p14="http://schemas.microsoft.com/office/powerpoint/2010/main" val="208304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12E93-493B-4145-A372-EDC7EE07402E}" type="datetimeFigureOut">
              <a:rPr lang="en-ID" smtClean="0"/>
              <a:t>03/05/2023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3D6C271B-7A25-46D8-8728-3B7CAD80073D}" type="slidenum">
              <a:rPr lang="en-ID" smtClean="0"/>
              <a:t>‹#›</a:t>
            </a:fld>
            <a:endParaRPr lang="en-ID"/>
          </a:p>
        </p:txBody>
      </p:sp>
    </p:spTree>
    <p:extLst>
      <p:ext uri="{BB962C8B-B14F-4D97-AF65-F5344CB8AC3E}">
        <p14:creationId xmlns:p14="http://schemas.microsoft.com/office/powerpoint/2010/main" val="336570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12E93-493B-4145-A372-EDC7EE07402E}" type="datetimeFigureOut">
              <a:rPr lang="en-ID" smtClean="0"/>
              <a:t>03/05/2023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3D6C271B-7A25-46D8-8728-3B7CAD80073D}" type="slidenum">
              <a:rPr lang="en-ID" smtClean="0"/>
              <a:t>‹#›</a:t>
            </a:fld>
            <a:endParaRPr lang="en-ID"/>
          </a:p>
        </p:txBody>
      </p:sp>
    </p:spTree>
    <p:extLst>
      <p:ext uri="{BB962C8B-B14F-4D97-AF65-F5344CB8AC3E}">
        <p14:creationId xmlns:p14="http://schemas.microsoft.com/office/powerpoint/2010/main" val="272681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12E93-493B-4145-A372-EDC7EE07402E}" type="datetimeFigureOut">
              <a:rPr lang="en-ID" smtClean="0"/>
              <a:t>03/05/2023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3D6C271B-7A25-46D8-8728-3B7CAD80073D}" type="slidenum">
              <a:rPr lang="en-ID" smtClean="0"/>
              <a:t>‹#›</a:t>
            </a:fld>
            <a:endParaRPr lang="en-ID"/>
          </a:p>
        </p:txBody>
      </p:sp>
    </p:spTree>
    <p:extLst>
      <p:ext uri="{BB962C8B-B14F-4D97-AF65-F5344CB8AC3E}">
        <p14:creationId xmlns:p14="http://schemas.microsoft.com/office/powerpoint/2010/main" val="370199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12E93-493B-4145-A372-EDC7EE07402E}" type="datetimeFigureOut">
              <a:rPr lang="en-ID" smtClean="0"/>
              <a:t>03/05/2023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D6C271B-7A25-46D8-8728-3B7CAD80073D}" type="slidenum">
              <a:rPr lang="en-ID" smtClean="0"/>
              <a:t>‹#›</a:t>
            </a:fld>
            <a:endParaRPr lang="en-ID"/>
          </a:p>
        </p:txBody>
      </p:sp>
    </p:spTree>
    <p:extLst>
      <p:ext uri="{BB962C8B-B14F-4D97-AF65-F5344CB8AC3E}">
        <p14:creationId xmlns:p14="http://schemas.microsoft.com/office/powerpoint/2010/main" val="190661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512E93-493B-4145-A372-EDC7EE07402E}" type="datetimeFigureOut">
              <a:rPr lang="en-ID" smtClean="0"/>
              <a:t>03/05/2023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D6C271B-7A25-46D8-8728-3B7CAD80073D}" type="slidenum">
              <a:rPr lang="en-ID" smtClean="0"/>
              <a:t>‹#›</a:t>
            </a:fld>
            <a:endParaRPr lang="en-ID"/>
          </a:p>
        </p:txBody>
      </p:sp>
    </p:spTree>
    <p:extLst>
      <p:ext uri="{BB962C8B-B14F-4D97-AF65-F5344CB8AC3E}">
        <p14:creationId xmlns:p14="http://schemas.microsoft.com/office/powerpoint/2010/main" val="350853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12E93-493B-4145-A372-EDC7EE07402E}" type="datetimeFigureOut">
              <a:rPr lang="en-ID" smtClean="0"/>
              <a:t>03/05/2023</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C271B-7A25-46D8-8728-3B7CAD80073D}" type="slidenum">
              <a:rPr lang="en-ID" smtClean="0"/>
              <a:t>‹#›</a:t>
            </a:fld>
            <a:endParaRPr lang="en-ID"/>
          </a:p>
        </p:txBody>
      </p:sp>
    </p:spTree>
    <p:extLst>
      <p:ext uri="{BB962C8B-B14F-4D97-AF65-F5344CB8AC3E}">
        <p14:creationId xmlns:p14="http://schemas.microsoft.com/office/powerpoint/2010/main" val="531058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41F-9EB8-44B7-ADF9-F46EBE6DA014}"/>
              </a:ext>
            </a:extLst>
          </p:cNvPr>
          <p:cNvSpPr>
            <a:spLocks noGrp="1"/>
          </p:cNvSpPr>
          <p:nvPr>
            <p:ph type="ctrTitle"/>
          </p:nvPr>
        </p:nvSpPr>
        <p:spPr/>
        <p:txBody>
          <a:bodyPr/>
          <a:lstStyle/>
          <a:p>
            <a:r>
              <a:rPr lang="en-US" b="1" dirty="0">
                <a:solidFill>
                  <a:srgbClr val="FF5050"/>
                </a:solidFill>
                <a:latin typeface="Rockwell" panose="02060603020205020403" pitchFamily="18" charset="0"/>
              </a:rPr>
              <a:t>PHP OOP</a:t>
            </a:r>
            <a:endParaRPr lang="en-ID" b="1" dirty="0">
              <a:solidFill>
                <a:srgbClr val="FF5050"/>
              </a:solidFill>
              <a:latin typeface="Rockwell" panose="02060603020205020403" pitchFamily="18" charset="0"/>
            </a:endParaRPr>
          </a:p>
        </p:txBody>
      </p:sp>
      <p:sp>
        <p:nvSpPr>
          <p:cNvPr id="3" name="Subtitle 2">
            <a:extLst>
              <a:ext uri="{FF2B5EF4-FFF2-40B4-BE49-F238E27FC236}">
                <a16:creationId xmlns:a16="http://schemas.microsoft.com/office/drawing/2014/main" id="{BDCA1BEC-3072-4635-BF61-235374016193}"/>
              </a:ext>
            </a:extLst>
          </p:cNvPr>
          <p:cNvSpPr>
            <a:spLocks noGrp="1"/>
          </p:cNvSpPr>
          <p:nvPr>
            <p:ph type="subTitle" idx="1"/>
          </p:nvPr>
        </p:nvSpPr>
        <p:spPr>
          <a:xfrm>
            <a:off x="1143000" y="3791820"/>
            <a:ext cx="6858000" cy="1168369"/>
          </a:xfrm>
        </p:spPr>
        <p:txBody>
          <a:bodyPr/>
          <a:lstStyle/>
          <a:p>
            <a:r>
              <a:rPr lang="en-US" dirty="0"/>
              <a:t>Object Oriented Programming</a:t>
            </a:r>
            <a:endParaRPr lang="en-ID" dirty="0"/>
          </a:p>
        </p:txBody>
      </p:sp>
    </p:spTree>
    <p:extLst>
      <p:ext uri="{BB962C8B-B14F-4D97-AF65-F5344CB8AC3E}">
        <p14:creationId xmlns:p14="http://schemas.microsoft.com/office/powerpoint/2010/main" val="1796497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Class Constants (cont.)</a:t>
            </a:r>
          </a:p>
        </p:txBody>
      </p:sp>
      <p:sp>
        <p:nvSpPr>
          <p:cNvPr id="5" name="Content Placeholder 4">
            <a:extLst>
              <a:ext uri="{FF2B5EF4-FFF2-40B4-BE49-F238E27FC236}">
                <a16:creationId xmlns:a16="http://schemas.microsoft.com/office/drawing/2014/main" id="{5F4B4B34-238F-413A-9D84-D9D451D8775D}"/>
              </a:ext>
            </a:extLst>
          </p:cNvPr>
          <p:cNvSpPr>
            <a:spLocks noGrp="1"/>
          </p:cNvSpPr>
          <p:nvPr>
            <p:ph idx="1"/>
          </p:nvPr>
        </p:nvSpPr>
        <p:spPr/>
        <p:txBody>
          <a:bodyPr/>
          <a:lstStyle/>
          <a:p>
            <a:endParaRPr lang="en-ID"/>
          </a:p>
        </p:txBody>
      </p:sp>
      <p:pic>
        <p:nvPicPr>
          <p:cNvPr id="7" name="Picture 6">
            <a:extLst>
              <a:ext uri="{FF2B5EF4-FFF2-40B4-BE49-F238E27FC236}">
                <a16:creationId xmlns:a16="http://schemas.microsoft.com/office/drawing/2014/main" id="{BF8D29B9-DA22-4766-BF3C-63BFEBD45C42}"/>
              </a:ext>
            </a:extLst>
          </p:cNvPr>
          <p:cNvPicPr>
            <a:picLocks noChangeAspect="1"/>
          </p:cNvPicPr>
          <p:nvPr/>
        </p:nvPicPr>
        <p:blipFill>
          <a:blip r:embed="rId2"/>
          <a:stretch>
            <a:fillRect/>
          </a:stretch>
        </p:blipFill>
        <p:spPr>
          <a:xfrm>
            <a:off x="0" y="1825625"/>
            <a:ext cx="9144000" cy="3462018"/>
          </a:xfrm>
          <a:prstGeom prst="rect">
            <a:avLst/>
          </a:prstGeom>
        </p:spPr>
      </p:pic>
    </p:spTree>
    <p:extLst>
      <p:ext uri="{BB962C8B-B14F-4D97-AF65-F5344CB8AC3E}">
        <p14:creationId xmlns:p14="http://schemas.microsoft.com/office/powerpoint/2010/main" val="102737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Static Keyword</a:t>
            </a:r>
          </a:p>
        </p:txBody>
      </p:sp>
      <p:sp>
        <p:nvSpPr>
          <p:cNvPr id="3" name="Content Placeholder 2"/>
          <p:cNvSpPr>
            <a:spLocks noGrp="1"/>
          </p:cNvSpPr>
          <p:nvPr>
            <p:ph idx="1"/>
          </p:nvPr>
        </p:nvSpPr>
        <p:spPr/>
        <p:txBody>
          <a:bodyPr/>
          <a:lstStyle/>
          <a:p>
            <a:r>
              <a:rPr lang="en-US" dirty="0"/>
              <a:t>Declaring class properties or methods as static makes them accessible without needing an instantiation of the class. </a:t>
            </a:r>
            <a:endParaRPr lang="id-ID" dirty="0"/>
          </a:p>
          <a:p>
            <a:r>
              <a:rPr lang="en-US" dirty="0"/>
              <a:t>A property declared as static can not be accessed with an instantiated class object  </a:t>
            </a:r>
            <a:endParaRPr lang="id-ID" dirty="0"/>
          </a:p>
        </p:txBody>
      </p:sp>
    </p:spTree>
    <p:extLst>
      <p:ext uri="{BB962C8B-B14F-4D97-AF65-F5344CB8AC3E}">
        <p14:creationId xmlns:p14="http://schemas.microsoft.com/office/powerpoint/2010/main" val="82314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9" name="Content Placeholder 8">
            <a:extLst>
              <a:ext uri="{FF2B5EF4-FFF2-40B4-BE49-F238E27FC236}">
                <a16:creationId xmlns:a16="http://schemas.microsoft.com/office/drawing/2014/main" id="{56211E15-0639-4229-A483-836D35C57B66}"/>
              </a:ext>
            </a:extLst>
          </p:cNvPr>
          <p:cNvPicPr>
            <a:picLocks noGrp="1" noChangeAspect="1"/>
          </p:cNvPicPr>
          <p:nvPr>
            <p:ph idx="1"/>
          </p:nvPr>
        </p:nvPicPr>
        <p:blipFill>
          <a:blip r:embed="rId2"/>
          <a:stretch>
            <a:fillRect/>
          </a:stretch>
        </p:blipFill>
        <p:spPr>
          <a:xfrm>
            <a:off x="0" y="3851231"/>
            <a:ext cx="5642841" cy="3006769"/>
          </a:xfrm>
        </p:spPr>
      </p:pic>
      <p:pic>
        <p:nvPicPr>
          <p:cNvPr id="7" name="Picture 6">
            <a:extLst>
              <a:ext uri="{FF2B5EF4-FFF2-40B4-BE49-F238E27FC236}">
                <a16:creationId xmlns:a16="http://schemas.microsoft.com/office/drawing/2014/main" id="{ED3E82EC-5A75-4F26-96B7-01C719B86938}"/>
              </a:ext>
            </a:extLst>
          </p:cNvPr>
          <p:cNvPicPr>
            <a:picLocks noChangeAspect="1"/>
          </p:cNvPicPr>
          <p:nvPr/>
        </p:nvPicPr>
        <p:blipFill>
          <a:blip r:embed="rId3"/>
          <a:stretch>
            <a:fillRect/>
          </a:stretch>
        </p:blipFill>
        <p:spPr>
          <a:xfrm>
            <a:off x="0" y="365125"/>
            <a:ext cx="5643084" cy="3486105"/>
          </a:xfrm>
          <a:prstGeom prst="rect">
            <a:avLst/>
          </a:prstGeom>
        </p:spPr>
      </p:pic>
    </p:spTree>
    <p:extLst>
      <p:ext uri="{BB962C8B-B14F-4D97-AF65-F5344CB8AC3E}">
        <p14:creationId xmlns:p14="http://schemas.microsoft.com/office/powerpoint/2010/main" val="188330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a:t>
            </a:r>
            <a:r>
              <a:rPr lang="en-US" dirty="0"/>
              <a:t>s</a:t>
            </a:r>
            <a:r>
              <a:rPr lang="id-ID" dirty="0"/>
              <a:t>tructor </a:t>
            </a:r>
          </a:p>
        </p:txBody>
      </p:sp>
      <p:sp>
        <p:nvSpPr>
          <p:cNvPr id="3" name="Content Placeholder 2"/>
          <p:cNvSpPr>
            <a:spLocks noGrp="1"/>
          </p:cNvSpPr>
          <p:nvPr>
            <p:ph idx="1"/>
          </p:nvPr>
        </p:nvSpPr>
        <p:spPr/>
        <p:txBody>
          <a:bodyPr>
            <a:normAutofit/>
          </a:bodyPr>
          <a:lstStyle/>
          <a:p>
            <a:r>
              <a:rPr lang="id-ID" sz="2700" dirty="0"/>
              <a:t>Constructor is the method that will be implemented when object has been initiated</a:t>
            </a:r>
          </a:p>
          <a:p>
            <a:r>
              <a:rPr lang="id-ID" sz="2700" dirty="0"/>
              <a:t>Commonly, constructor is used to initialize the object</a:t>
            </a:r>
          </a:p>
          <a:p>
            <a:r>
              <a:rPr lang="id-ID" sz="2700" dirty="0"/>
              <a:t>Use function __construct to create constructor in PHP</a:t>
            </a:r>
          </a:p>
        </p:txBody>
      </p:sp>
      <p:pic>
        <p:nvPicPr>
          <p:cNvPr id="6" name="Picture 5">
            <a:extLst>
              <a:ext uri="{FF2B5EF4-FFF2-40B4-BE49-F238E27FC236}">
                <a16:creationId xmlns:a16="http://schemas.microsoft.com/office/drawing/2014/main" id="{8DDB7575-9365-4267-AE5C-72F5B1135583}"/>
              </a:ext>
            </a:extLst>
          </p:cNvPr>
          <p:cNvPicPr>
            <a:picLocks noChangeAspect="1"/>
          </p:cNvPicPr>
          <p:nvPr/>
        </p:nvPicPr>
        <p:blipFill>
          <a:blip r:embed="rId2"/>
          <a:stretch>
            <a:fillRect/>
          </a:stretch>
        </p:blipFill>
        <p:spPr>
          <a:xfrm>
            <a:off x="628650" y="3735597"/>
            <a:ext cx="7143750" cy="3009900"/>
          </a:xfrm>
          <a:prstGeom prst="rect">
            <a:avLst/>
          </a:prstGeom>
        </p:spPr>
      </p:pic>
    </p:spTree>
    <p:extLst>
      <p:ext uri="{BB962C8B-B14F-4D97-AF65-F5344CB8AC3E}">
        <p14:creationId xmlns:p14="http://schemas.microsoft.com/office/powerpoint/2010/main" val="3146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Destructor</a:t>
            </a:r>
          </a:p>
        </p:txBody>
      </p:sp>
      <p:sp>
        <p:nvSpPr>
          <p:cNvPr id="3" name="Content Placeholder 2"/>
          <p:cNvSpPr>
            <a:spLocks noGrp="1"/>
          </p:cNvSpPr>
          <p:nvPr>
            <p:ph idx="1"/>
          </p:nvPr>
        </p:nvSpPr>
        <p:spPr/>
        <p:txBody>
          <a:bodyPr/>
          <a:lstStyle/>
          <a:p>
            <a:r>
              <a:rPr lang="id-ID" dirty="0"/>
              <a:t>Destructor, is method that will be run when object is ended</a:t>
            </a:r>
          </a:p>
          <a:p>
            <a:endParaRPr lang="id-ID" dirty="0"/>
          </a:p>
        </p:txBody>
      </p:sp>
      <p:pic>
        <p:nvPicPr>
          <p:cNvPr id="6" name="Picture 5">
            <a:extLst>
              <a:ext uri="{FF2B5EF4-FFF2-40B4-BE49-F238E27FC236}">
                <a16:creationId xmlns:a16="http://schemas.microsoft.com/office/drawing/2014/main" id="{350A0EF5-BDC7-4C88-87A5-F8D46452DACE}"/>
              </a:ext>
            </a:extLst>
          </p:cNvPr>
          <p:cNvPicPr>
            <a:picLocks noChangeAspect="1"/>
          </p:cNvPicPr>
          <p:nvPr/>
        </p:nvPicPr>
        <p:blipFill>
          <a:blip r:embed="rId2"/>
          <a:stretch>
            <a:fillRect/>
          </a:stretch>
        </p:blipFill>
        <p:spPr>
          <a:xfrm>
            <a:off x="807738" y="3094367"/>
            <a:ext cx="6924675" cy="2705100"/>
          </a:xfrm>
          <a:prstGeom prst="rect">
            <a:avLst/>
          </a:prstGeom>
        </p:spPr>
      </p:pic>
    </p:spTree>
    <p:extLst>
      <p:ext uri="{BB962C8B-B14F-4D97-AF65-F5344CB8AC3E}">
        <p14:creationId xmlns:p14="http://schemas.microsoft.com/office/powerpoint/2010/main" val="1017722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Inheritance</a:t>
            </a:r>
          </a:p>
        </p:txBody>
      </p:sp>
      <p:sp>
        <p:nvSpPr>
          <p:cNvPr id="3" name="Content Placeholder 2"/>
          <p:cNvSpPr>
            <a:spLocks noGrp="1"/>
          </p:cNvSpPr>
          <p:nvPr>
            <p:ph idx="1"/>
          </p:nvPr>
        </p:nvSpPr>
        <p:spPr/>
        <p:txBody>
          <a:bodyPr>
            <a:normAutofit/>
          </a:bodyPr>
          <a:lstStyle/>
          <a:p>
            <a:r>
              <a:rPr lang="en-US" sz="2300" dirty="0"/>
              <a:t>There are many benefits of inheritance with PHP, the most common is simplifying and reducing instances of redundant code.</a:t>
            </a:r>
            <a:endParaRPr lang="id-ID" sz="2300" dirty="0"/>
          </a:p>
        </p:txBody>
      </p:sp>
      <p:pic>
        <p:nvPicPr>
          <p:cNvPr id="1026" name="Picture 2"/>
          <p:cNvPicPr>
            <a:picLocks noChangeAspect="1" noChangeArrowheads="1"/>
          </p:cNvPicPr>
          <p:nvPr/>
        </p:nvPicPr>
        <p:blipFill>
          <a:blip r:embed="rId2"/>
          <a:srcRect/>
          <a:stretch>
            <a:fillRect/>
          </a:stretch>
        </p:blipFill>
        <p:spPr bwMode="auto">
          <a:xfrm>
            <a:off x="2438400" y="2895600"/>
            <a:ext cx="4266470" cy="3429000"/>
          </a:xfrm>
          <a:prstGeom prst="rect">
            <a:avLst/>
          </a:prstGeom>
          <a:noFill/>
          <a:ln w="9525">
            <a:noFill/>
            <a:miter lim="800000"/>
            <a:headEnd/>
            <a:tailEnd/>
          </a:ln>
          <a:effectLst/>
        </p:spPr>
      </p:pic>
    </p:spTree>
    <p:extLst>
      <p:ext uri="{BB962C8B-B14F-4D97-AF65-F5344CB8AC3E}">
        <p14:creationId xmlns:p14="http://schemas.microsoft.com/office/powerpoint/2010/main" val="2024998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Inheritance (2)</a:t>
            </a:r>
            <a:endParaRPr lang="id-ID" sz="2800" dirty="0"/>
          </a:p>
        </p:txBody>
      </p:sp>
      <p:sp>
        <p:nvSpPr>
          <p:cNvPr id="5" name="Content Placeholder 4">
            <a:extLst>
              <a:ext uri="{FF2B5EF4-FFF2-40B4-BE49-F238E27FC236}">
                <a16:creationId xmlns:a16="http://schemas.microsoft.com/office/drawing/2014/main" id="{CF36F22E-E802-4993-B9FB-C0402E60AE35}"/>
              </a:ext>
            </a:extLst>
          </p:cNvPr>
          <p:cNvSpPr>
            <a:spLocks noGrp="1"/>
          </p:cNvSpPr>
          <p:nvPr>
            <p:ph idx="1"/>
          </p:nvPr>
        </p:nvSpPr>
        <p:spPr/>
        <p:txBody>
          <a:bodyPr/>
          <a:lstStyle/>
          <a:p>
            <a:endParaRPr lang="en-ID"/>
          </a:p>
        </p:txBody>
      </p:sp>
      <p:pic>
        <p:nvPicPr>
          <p:cNvPr id="7" name="Picture 6">
            <a:extLst>
              <a:ext uri="{FF2B5EF4-FFF2-40B4-BE49-F238E27FC236}">
                <a16:creationId xmlns:a16="http://schemas.microsoft.com/office/drawing/2014/main" id="{BC1894FD-A88A-4524-80AA-8A4D6DDB6BC7}"/>
              </a:ext>
            </a:extLst>
          </p:cNvPr>
          <p:cNvPicPr>
            <a:picLocks noChangeAspect="1"/>
          </p:cNvPicPr>
          <p:nvPr/>
        </p:nvPicPr>
        <p:blipFill>
          <a:blip r:embed="rId2"/>
          <a:stretch>
            <a:fillRect/>
          </a:stretch>
        </p:blipFill>
        <p:spPr>
          <a:xfrm>
            <a:off x="534821" y="1470781"/>
            <a:ext cx="5529550" cy="5387219"/>
          </a:xfrm>
          <a:prstGeom prst="rect">
            <a:avLst/>
          </a:prstGeom>
        </p:spPr>
      </p:pic>
    </p:spTree>
    <p:extLst>
      <p:ext uri="{BB962C8B-B14F-4D97-AF65-F5344CB8AC3E}">
        <p14:creationId xmlns:p14="http://schemas.microsoft.com/office/powerpoint/2010/main" val="118552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Inherintace (3)</a:t>
            </a:r>
          </a:p>
        </p:txBody>
      </p:sp>
      <p:cxnSp>
        <p:nvCxnSpPr>
          <p:cNvPr id="5" name="Straight Connector 4"/>
          <p:cNvCxnSpPr>
            <a:cxnSpLocks/>
          </p:cNvCxnSpPr>
          <p:nvPr/>
        </p:nvCxnSpPr>
        <p:spPr>
          <a:xfrm>
            <a:off x="13231428" y="1426984"/>
            <a:ext cx="0" cy="435133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F879FBB-E400-45E9-A99D-57183C78A2A5}"/>
              </a:ext>
            </a:extLst>
          </p:cNvPr>
          <p:cNvPicPr>
            <a:picLocks noChangeAspect="1"/>
          </p:cNvPicPr>
          <p:nvPr/>
        </p:nvPicPr>
        <p:blipFill>
          <a:blip r:embed="rId2"/>
          <a:stretch>
            <a:fillRect/>
          </a:stretch>
        </p:blipFill>
        <p:spPr>
          <a:xfrm>
            <a:off x="0" y="1690689"/>
            <a:ext cx="4840297" cy="1738311"/>
          </a:xfrm>
          <a:prstGeom prst="rect">
            <a:avLst/>
          </a:prstGeom>
        </p:spPr>
      </p:pic>
      <p:pic>
        <p:nvPicPr>
          <p:cNvPr id="10" name="Picture 9">
            <a:extLst>
              <a:ext uri="{FF2B5EF4-FFF2-40B4-BE49-F238E27FC236}">
                <a16:creationId xmlns:a16="http://schemas.microsoft.com/office/drawing/2014/main" id="{C89BB0C8-1A43-4FEF-827A-9CC561B46F2A}"/>
              </a:ext>
            </a:extLst>
          </p:cNvPr>
          <p:cNvPicPr>
            <a:picLocks noChangeAspect="1"/>
          </p:cNvPicPr>
          <p:nvPr/>
        </p:nvPicPr>
        <p:blipFill>
          <a:blip r:embed="rId3"/>
          <a:stretch>
            <a:fillRect/>
          </a:stretch>
        </p:blipFill>
        <p:spPr>
          <a:xfrm>
            <a:off x="0" y="3544325"/>
            <a:ext cx="4585699" cy="3313675"/>
          </a:xfrm>
          <a:prstGeom prst="rect">
            <a:avLst/>
          </a:prstGeom>
        </p:spPr>
      </p:pic>
      <p:pic>
        <p:nvPicPr>
          <p:cNvPr id="12" name="Picture 11">
            <a:extLst>
              <a:ext uri="{FF2B5EF4-FFF2-40B4-BE49-F238E27FC236}">
                <a16:creationId xmlns:a16="http://schemas.microsoft.com/office/drawing/2014/main" id="{EC163E3F-B6F6-4358-951C-C5DD35D3579C}"/>
              </a:ext>
            </a:extLst>
          </p:cNvPr>
          <p:cNvPicPr>
            <a:picLocks noChangeAspect="1"/>
          </p:cNvPicPr>
          <p:nvPr/>
        </p:nvPicPr>
        <p:blipFill>
          <a:blip r:embed="rId4"/>
          <a:stretch>
            <a:fillRect/>
          </a:stretch>
        </p:blipFill>
        <p:spPr>
          <a:xfrm>
            <a:off x="4715483" y="3602653"/>
            <a:ext cx="4442811" cy="1641335"/>
          </a:xfrm>
          <a:prstGeom prst="rect">
            <a:avLst/>
          </a:prstGeom>
        </p:spPr>
      </p:pic>
      <p:sp>
        <p:nvSpPr>
          <p:cNvPr id="14" name="Content Placeholder 13">
            <a:extLst>
              <a:ext uri="{FF2B5EF4-FFF2-40B4-BE49-F238E27FC236}">
                <a16:creationId xmlns:a16="http://schemas.microsoft.com/office/drawing/2014/main" id="{F29E1FD6-9606-4229-8A68-B4C57D392797}"/>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390725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Tugas</a:t>
            </a:r>
          </a:p>
        </p:txBody>
      </p:sp>
      <p:sp>
        <p:nvSpPr>
          <p:cNvPr id="3" name="Content Placeholder 2"/>
          <p:cNvSpPr>
            <a:spLocks noGrp="1"/>
          </p:cNvSpPr>
          <p:nvPr>
            <p:ph idx="1"/>
          </p:nvPr>
        </p:nvSpPr>
        <p:spPr/>
        <p:txBody>
          <a:bodyPr/>
          <a:lstStyle/>
          <a:p>
            <a:endParaRPr lang="id-ID" dirty="0"/>
          </a:p>
          <a:p>
            <a:endParaRPr lang="id-ID" dirty="0"/>
          </a:p>
          <a:p>
            <a:endParaRPr lang="id-ID" dirty="0"/>
          </a:p>
          <a:p>
            <a:endParaRPr lang="id-ID" dirty="0"/>
          </a:p>
          <a:p>
            <a:endParaRPr lang="id-ID" dirty="0"/>
          </a:p>
          <a:p>
            <a:endParaRPr lang="id-ID" dirty="0"/>
          </a:p>
          <a:p>
            <a:endParaRPr lang="id-ID" dirty="0"/>
          </a:p>
          <a:p>
            <a:endParaRPr lang="id-ID" dirty="0"/>
          </a:p>
          <a:p>
            <a:endParaRPr lang="id-ID"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81149"/>
            <a:ext cx="6364664" cy="518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417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Tugas (cont.)</a:t>
            </a:r>
          </a:p>
        </p:txBody>
      </p:sp>
      <p:sp>
        <p:nvSpPr>
          <p:cNvPr id="3" name="Content Placeholder 2"/>
          <p:cNvSpPr>
            <a:spLocks noGrp="1"/>
          </p:cNvSpPr>
          <p:nvPr>
            <p:ph idx="1"/>
          </p:nvPr>
        </p:nvSpPr>
        <p:spPr/>
        <p:txBody>
          <a:bodyPr>
            <a:normAutofit/>
          </a:bodyPr>
          <a:lstStyle/>
          <a:p>
            <a:r>
              <a:rPr lang="id-ID" dirty="0"/>
              <a:t>Class product :</a:t>
            </a:r>
          </a:p>
          <a:p>
            <a:pPr lvl="1"/>
            <a:r>
              <a:rPr lang="id-ID" dirty="0"/>
              <a:t>name</a:t>
            </a:r>
          </a:p>
          <a:p>
            <a:pPr lvl="1"/>
            <a:r>
              <a:rPr lang="id-ID" dirty="0"/>
              <a:t>price </a:t>
            </a:r>
          </a:p>
          <a:p>
            <a:pPr lvl="1"/>
            <a:r>
              <a:rPr lang="id-ID" dirty="0"/>
              <a:t>discount</a:t>
            </a:r>
          </a:p>
          <a:p>
            <a:r>
              <a:rPr lang="id-ID" dirty="0"/>
              <a:t>Class CDMusic :</a:t>
            </a:r>
          </a:p>
          <a:p>
            <a:pPr lvl="1"/>
            <a:r>
              <a:rPr lang="id-ID" dirty="0"/>
              <a:t>artist</a:t>
            </a:r>
          </a:p>
          <a:p>
            <a:pPr lvl="1"/>
            <a:r>
              <a:rPr lang="id-ID" dirty="0"/>
              <a:t>Genre</a:t>
            </a:r>
          </a:p>
          <a:p>
            <a:r>
              <a:rPr lang="id-ID" dirty="0"/>
              <a:t>Class CDRack</a:t>
            </a:r>
          </a:p>
          <a:p>
            <a:pPr lvl="1"/>
            <a:r>
              <a:rPr lang="id-ID" dirty="0"/>
              <a:t>capacity</a:t>
            </a:r>
          </a:p>
          <a:p>
            <a:pPr lvl="1"/>
            <a:r>
              <a:rPr lang="id-ID" dirty="0"/>
              <a:t>model</a:t>
            </a:r>
          </a:p>
        </p:txBody>
      </p:sp>
    </p:spTree>
    <p:extLst>
      <p:ext uri="{BB962C8B-B14F-4D97-AF65-F5344CB8AC3E}">
        <p14:creationId xmlns:p14="http://schemas.microsoft.com/office/powerpoint/2010/main" val="245094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solidFill>
                  <a:srgbClr val="FF5050"/>
                </a:solidFill>
              </a:rPr>
              <a:t>Classes</a:t>
            </a:r>
          </a:p>
          <a:p>
            <a:r>
              <a:rPr lang="en-US" b="1" dirty="0">
                <a:solidFill>
                  <a:srgbClr val="FF5050"/>
                </a:solidFill>
              </a:rPr>
              <a:t>Objects</a:t>
            </a:r>
          </a:p>
          <a:p>
            <a:r>
              <a:rPr lang="en-US" b="1" dirty="0">
                <a:solidFill>
                  <a:srgbClr val="FF5050"/>
                </a:solidFill>
              </a:rPr>
              <a:t>Encapsulation</a:t>
            </a:r>
          </a:p>
          <a:p>
            <a:r>
              <a:rPr lang="en-US" b="1" dirty="0">
                <a:solidFill>
                  <a:srgbClr val="FF5050"/>
                </a:solidFill>
              </a:rPr>
              <a:t>Inheritance</a:t>
            </a:r>
            <a:endParaRPr lang="id-ID" dirty="0"/>
          </a:p>
        </p:txBody>
      </p:sp>
      <p:sp>
        <p:nvSpPr>
          <p:cNvPr id="2" name="Title 1"/>
          <p:cNvSpPr>
            <a:spLocks noGrp="1"/>
          </p:cNvSpPr>
          <p:nvPr>
            <p:ph type="title"/>
          </p:nvPr>
        </p:nvSpPr>
        <p:spPr>
          <a:xfrm>
            <a:off x="457200" y="155448"/>
            <a:ext cx="8229600" cy="1252728"/>
          </a:xfrm>
        </p:spPr>
        <p:txBody>
          <a:bodyPr/>
          <a:lstStyle/>
          <a:p>
            <a:r>
              <a:rPr lang="id-ID" dirty="0"/>
              <a:t>Object Oriented Concept</a:t>
            </a:r>
          </a:p>
        </p:txBody>
      </p:sp>
    </p:spTree>
    <p:extLst>
      <p:ext uri="{BB962C8B-B14F-4D97-AF65-F5344CB8AC3E}">
        <p14:creationId xmlns:p14="http://schemas.microsoft.com/office/powerpoint/2010/main" val="28889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Tugas (cont.)</a:t>
            </a:r>
          </a:p>
        </p:txBody>
      </p:sp>
      <p:sp>
        <p:nvSpPr>
          <p:cNvPr id="3" name="Content Placeholder 2"/>
          <p:cNvSpPr>
            <a:spLocks noGrp="1"/>
          </p:cNvSpPr>
          <p:nvPr>
            <p:ph idx="1"/>
          </p:nvPr>
        </p:nvSpPr>
        <p:spPr/>
        <p:txBody>
          <a:bodyPr>
            <a:normAutofit/>
          </a:bodyPr>
          <a:lstStyle/>
          <a:p>
            <a:r>
              <a:rPr lang="id-ID" dirty="0"/>
              <a:t>CDMusic</a:t>
            </a:r>
          </a:p>
          <a:p>
            <a:pPr lvl="1"/>
            <a:r>
              <a:rPr lang="id-ID" dirty="0"/>
              <a:t>Menuruni name, price dan discount dari Product</a:t>
            </a:r>
          </a:p>
          <a:p>
            <a:pPr lvl="1"/>
            <a:r>
              <a:rPr lang="id-ID" dirty="0"/>
              <a:t>Price = price + 10%</a:t>
            </a:r>
          </a:p>
          <a:p>
            <a:pPr lvl="1"/>
            <a:r>
              <a:rPr lang="id-ID" dirty="0"/>
              <a:t>Ada penambahan 5% pada discount</a:t>
            </a:r>
          </a:p>
          <a:p>
            <a:r>
              <a:rPr lang="id-ID" dirty="0"/>
              <a:t>CDRack</a:t>
            </a:r>
          </a:p>
          <a:p>
            <a:pPr lvl="1"/>
            <a:r>
              <a:rPr lang="id-ID" dirty="0"/>
              <a:t>Menuruni name, price dan discount dari Product</a:t>
            </a:r>
          </a:p>
          <a:p>
            <a:pPr lvl="1"/>
            <a:r>
              <a:rPr lang="id-ID" dirty="0"/>
              <a:t>Price = price + 15%</a:t>
            </a:r>
          </a:p>
          <a:p>
            <a:pPr lvl="1"/>
            <a:r>
              <a:rPr lang="id-ID" dirty="0"/>
              <a:t>Tidak ada penambahan discount</a:t>
            </a:r>
          </a:p>
          <a:p>
            <a:r>
              <a:rPr lang="id-ID" dirty="0"/>
              <a:t>Buatlah code dalam PHP, serta simulasi untuk kasus tersebut!</a:t>
            </a:r>
          </a:p>
          <a:p>
            <a:endParaRPr lang="id-ID" dirty="0"/>
          </a:p>
        </p:txBody>
      </p:sp>
    </p:spTree>
    <p:extLst>
      <p:ext uri="{BB962C8B-B14F-4D97-AF65-F5344CB8AC3E}">
        <p14:creationId xmlns:p14="http://schemas.microsoft.com/office/powerpoint/2010/main" val="118602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639" y="3125579"/>
            <a:ext cx="7886700" cy="1325563"/>
          </a:xfrm>
        </p:spPr>
        <p:txBody>
          <a:bodyPr>
            <a:normAutofit/>
          </a:bodyPr>
          <a:lstStyle/>
          <a:p>
            <a:r>
              <a:rPr lang="en-US" dirty="0"/>
              <a:t>Thank You</a:t>
            </a:r>
            <a:endParaRPr lang="id-ID" dirty="0"/>
          </a:p>
        </p:txBody>
      </p:sp>
    </p:spTree>
    <p:extLst>
      <p:ext uri="{BB962C8B-B14F-4D97-AF65-F5344CB8AC3E}">
        <p14:creationId xmlns:p14="http://schemas.microsoft.com/office/powerpoint/2010/main" val="54016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Creating Class</a:t>
            </a:r>
          </a:p>
        </p:txBody>
      </p:sp>
      <p:sp>
        <p:nvSpPr>
          <p:cNvPr id="3" name="Content Placeholder 2"/>
          <p:cNvSpPr>
            <a:spLocks noGrp="1"/>
          </p:cNvSpPr>
          <p:nvPr>
            <p:ph idx="1"/>
          </p:nvPr>
        </p:nvSpPr>
        <p:spPr/>
        <p:txBody>
          <a:bodyPr/>
          <a:lstStyle/>
          <a:p>
            <a:pPr marL="0" indent="0">
              <a:buNone/>
            </a:pPr>
            <a:endParaRPr lang="id-ID" dirty="0"/>
          </a:p>
        </p:txBody>
      </p:sp>
      <p:pic>
        <p:nvPicPr>
          <p:cNvPr id="8" name="Picture 7">
            <a:extLst>
              <a:ext uri="{FF2B5EF4-FFF2-40B4-BE49-F238E27FC236}">
                <a16:creationId xmlns:a16="http://schemas.microsoft.com/office/drawing/2014/main" id="{03D659C0-C41B-4789-84C8-CC45F5797F96}"/>
              </a:ext>
            </a:extLst>
          </p:cNvPr>
          <p:cNvPicPr>
            <a:picLocks noChangeAspect="1"/>
          </p:cNvPicPr>
          <p:nvPr/>
        </p:nvPicPr>
        <p:blipFill>
          <a:blip r:embed="rId2"/>
          <a:stretch>
            <a:fillRect/>
          </a:stretch>
        </p:blipFill>
        <p:spPr>
          <a:xfrm>
            <a:off x="0" y="1825625"/>
            <a:ext cx="9144000" cy="3057126"/>
          </a:xfrm>
          <a:prstGeom prst="rect">
            <a:avLst/>
          </a:prstGeom>
        </p:spPr>
      </p:pic>
    </p:spTree>
    <p:extLst>
      <p:ext uri="{BB962C8B-B14F-4D97-AF65-F5344CB8AC3E}">
        <p14:creationId xmlns:p14="http://schemas.microsoft.com/office/powerpoint/2010/main" val="264221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Adding Method</a:t>
            </a:r>
          </a:p>
        </p:txBody>
      </p:sp>
      <p:sp>
        <p:nvSpPr>
          <p:cNvPr id="3" name="Content Placeholder 2"/>
          <p:cNvSpPr>
            <a:spLocks noGrp="1"/>
          </p:cNvSpPr>
          <p:nvPr>
            <p:ph idx="1"/>
          </p:nvPr>
        </p:nvSpPr>
        <p:spPr/>
        <p:txBody>
          <a:bodyPr/>
          <a:lstStyle/>
          <a:p>
            <a:pPr marL="0" indent="0">
              <a:buNone/>
            </a:pPr>
            <a:endParaRPr lang="id-ID" dirty="0"/>
          </a:p>
        </p:txBody>
      </p:sp>
      <p:pic>
        <p:nvPicPr>
          <p:cNvPr id="5" name="Picture 4">
            <a:extLst>
              <a:ext uri="{FF2B5EF4-FFF2-40B4-BE49-F238E27FC236}">
                <a16:creationId xmlns:a16="http://schemas.microsoft.com/office/drawing/2014/main" id="{0262A5B8-AB70-4640-B7DB-474CC6FE99FA}"/>
              </a:ext>
            </a:extLst>
          </p:cNvPr>
          <p:cNvPicPr>
            <a:picLocks noChangeAspect="1"/>
          </p:cNvPicPr>
          <p:nvPr/>
        </p:nvPicPr>
        <p:blipFill>
          <a:blip r:embed="rId2"/>
          <a:stretch>
            <a:fillRect/>
          </a:stretch>
        </p:blipFill>
        <p:spPr>
          <a:xfrm>
            <a:off x="0" y="1786806"/>
            <a:ext cx="9144000" cy="4213977"/>
          </a:xfrm>
          <a:prstGeom prst="rect">
            <a:avLst/>
          </a:prstGeom>
        </p:spPr>
      </p:pic>
    </p:spTree>
    <p:extLst>
      <p:ext uri="{BB962C8B-B14F-4D97-AF65-F5344CB8AC3E}">
        <p14:creationId xmlns:p14="http://schemas.microsoft.com/office/powerpoint/2010/main" val="264426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Adding Properties</a:t>
            </a:r>
          </a:p>
        </p:txBody>
      </p:sp>
      <p:sp>
        <p:nvSpPr>
          <p:cNvPr id="3" name="Content Placeholder 2"/>
          <p:cNvSpPr>
            <a:spLocks noGrp="1"/>
          </p:cNvSpPr>
          <p:nvPr>
            <p:ph idx="1"/>
          </p:nvPr>
        </p:nvSpPr>
        <p:spPr/>
        <p:txBody>
          <a:bodyPr/>
          <a:lstStyle/>
          <a:p>
            <a:r>
              <a:rPr lang="en-US" dirty="0"/>
              <a:t>Adding a </a:t>
            </a:r>
            <a:r>
              <a:rPr lang="en-US" dirty="0">
                <a:solidFill>
                  <a:srgbClr val="FFC000"/>
                </a:solidFill>
              </a:rPr>
              <a:t>property</a:t>
            </a:r>
            <a:r>
              <a:rPr lang="en-US" dirty="0"/>
              <a:t> to your class is as easy as adding a method</a:t>
            </a:r>
            <a:r>
              <a:rPr lang="id-ID" dirty="0"/>
              <a:t>.</a:t>
            </a:r>
          </a:p>
        </p:txBody>
      </p:sp>
      <p:pic>
        <p:nvPicPr>
          <p:cNvPr id="6" name="Picture 5">
            <a:extLst>
              <a:ext uri="{FF2B5EF4-FFF2-40B4-BE49-F238E27FC236}">
                <a16:creationId xmlns:a16="http://schemas.microsoft.com/office/drawing/2014/main" id="{336EA5F7-F84A-435E-8FB6-0B70CD7E9E68}"/>
              </a:ext>
            </a:extLst>
          </p:cNvPr>
          <p:cNvPicPr>
            <a:picLocks noChangeAspect="1"/>
          </p:cNvPicPr>
          <p:nvPr/>
        </p:nvPicPr>
        <p:blipFill>
          <a:blip r:embed="rId2"/>
          <a:stretch>
            <a:fillRect/>
          </a:stretch>
        </p:blipFill>
        <p:spPr>
          <a:xfrm>
            <a:off x="0" y="1915694"/>
            <a:ext cx="9144000" cy="4942306"/>
          </a:xfrm>
          <a:prstGeom prst="rect">
            <a:avLst/>
          </a:prstGeom>
        </p:spPr>
      </p:pic>
    </p:spTree>
    <p:extLst>
      <p:ext uri="{BB962C8B-B14F-4D97-AF65-F5344CB8AC3E}">
        <p14:creationId xmlns:p14="http://schemas.microsoft.com/office/powerpoint/2010/main" val="155392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Object Instantiation</a:t>
            </a:r>
          </a:p>
        </p:txBody>
      </p:sp>
      <p:sp>
        <p:nvSpPr>
          <p:cNvPr id="3" name="Content Placeholder 2"/>
          <p:cNvSpPr>
            <a:spLocks noGrp="1"/>
          </p:cNvSpPr>
          <p:nvPr>
            <p:ph idx="1"/>
          </p:nvPr>
        </p:nvSpPr>
        <p:spPr/>
        <p:txBody>
          <a:bodyPr/>
          <a:lstStyle/>
          <a:p>
            <a:r>
              <a:rPr lang="en-US" dirty="0"/>
              <a:t>You can instantiate an object of type Demo like this:</a:t>
            </a:r>
          </a:p>
          <a:p>
            <a:endParaRPr lang="id-ID" dirty="0"/>
          </a:p>
        </p:txBody>
      </p:sp>
      <p:pic>
        <p:nvPicPr>
          <p:cNvPr id="6" name="Picture 5">
            <a:extLst>
              <a:ext uri="{FF2B5EF4-FFF2-40B4-BE49-F238E27FC236}">
                <a16:creationId xmlns:a16="http://schemas.microsoft.com/office/drawing/2014/main" id="{5267C741-3DD7-4007-A5E6-A61C890A82CB}"/>
              </a:ext>
            </a:extLst>
          </p:cNvPr>
          <p:cNvPicPr>
            <a:picLocks noChangeAspect="1"/>
          </p:cNvPicPr>
          <p:nvPr/>
        </p:nvPicPr>
        <p:blipFill>
          <a:blip r:embed="rId2"/>
          <a:stretch>
            <a:fillRect/>
          </a:stretch>
        </p:blipFill>
        <p:spPr>
          <a:xfrm>
            <a:off x="0" y="1825625"/>
            <a:ext cx="9144000" cy="2915260"/>
          </a:xfrm>
          <a:prstGeom prst="rect">
            <a:avLst/>
          </a:prstGeom>
        </p:spPr>
      </p:pic>
    </p:spTree>
    <p:extLst>
      <p:ext uri="{BB962C8B-B14F-4D97-AF65-F5344CB8AC3E}">
        <p14:creationId xmlns:p14="http://schemas.microsoft.com/office/powerpoint/2010/main" val="196721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Protecting Access to Member Variables</a:t>
            </a:r>
            <a:r>
              <a:rPr lang="id-ID" dirty="0"/>
              <a:t> (1)</a:t>
            </a:r>
            <a:endParaRPr lang="en-US" dirty="0"/>
          </a:p>
        </p:txBody>
      </p:sp>
      <p:sp>
        <p:nvSpPr>
          <p:cNvPr id="3" name="Content Placeholder 2"/>
          <p:cNvSpPr>
            <a:spLocks noGrp="1"/>
          </p:cNvSpPr>
          <p:nvPr>
            <p:ph idx="1"/>
          </p:nvPr>
        </p:nvSpPr>
        <p:spPr>
          <a:xfrm>
            <a:off x="457200" y="1775191"/>
            <a:ext cx="8229600" cy="4016009"/>
          </a:xfrm>
        </p:spPr>
        <p:txBody>
          <a:bodyPr>
            <a:normAutofit/>
          </a:bodyPr>
          <a:lstStyle/>
          <a:p>
            <a:r>
              <a:rPr lang="en-US" dirty="0"/>
              <a:t>There are three different levels of visibility that a member variable or method can have</a:t>
            </a:r>
            <a:r>
              <a:rPr lang="id-ID" dirty="0"/>
              <a:t> :</a:t>
            </a:r>
          </a:p>
          <a:p>
            <a:pPr lvl="1"/>
            <a:r>
              <a:rPr lang="id-ID" dirty="0"/>
              <a:t>Public</a:t>
            </a:r>
          </a:p>
          <a:p>
            <a:pPr lvl="2"/>
            <a:r>
              <a:rPr lang="en-US" dirty="0"/>
              <a:t>members are accessible to any and all code</a:t>
            </a:r>
            <a:endParaRPr lang="id-ID" dirty="0"/>
          </a:p>
          <a:p>
            <a:pPr lvl="1"/>
            <a:r>
              <a:rPr lang="id-ID" dirty="0"/>
              <a:t>Private</a:t>
            </a:r>
          </a:p>
          <a:p>
            <a:pPr lvl="2"/>
            <a:r>
              <a:rPr lang="en-US" dirty="0"/>
              <a:t>members are only accessible to the class itself</a:t>
            </a:r>
            <a:endParaRPr lang="id-ID" dirty="0"/>
          </a:p>
          <a:p>
            <a:pPr lvl="1"/>
            <a:r>
              <a:rPr lang="id-ID" dirty="0"/>
              <a:t>Protected</a:t>
            </a:r>
          </a:p>
          <a:p>
            <a:pPr lvl="2"/>
            <a:r>
              <a:rPr lang="en-US" dirty="0"/>
              <a:t>members are available to the class itself, and to classes that inherit from it</a:t>
            </a:r>
            <a:endParaRPr lang="id-ID" dirty="0"/>
          </a:p>
        </p:txBody>
      </p:sp>
      <p:sp>
        <p:nvSpPr>
          <p:cNvPr id="4" name="Rounded Rectangle 3"/>
          <p:cNvSpPr/>
          <p:nvPr/>
        </p:nvSpPr>
        <p:spPr>
          <a:xfrm>
            <a:off x="457200" y="5791200"/>
            <a:ext cx="8229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i="1" dirty="0">
                <a:solidFill>
                  <a:srgbClr val="FF0000"/>
                </a:solidFill>
              </a:rPr>
              <a:t>Public is the default visibility level for any member variables or functions that do not explicitly set one, but it is good practice to always explicitly state the visibility of all the members of the class.</a:t>
            </a:r>
            <a:endParaRPr lang="id-ID" b="1" dirty="0">
              <a:solidFill>
                <a:srgbClr val="FF0000"/>
              </a:solidFill>
            </a:endParaRPr>
          </a:p>
        </p:txBody>
      </p:sp>
    </p:spTree>
    <p:extLst>
      <p:ext uri="{BB962C8B-B14F-4D97-AF65-F5344CB8AC3E}">
        <p14:creationId xmlns:p14="http://schemas.microsoft.com/office/powerpoint/2010/main" val="41201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Protecting Access to Member Variables</a:t>
            </a:r>
            <a:r>
              <a:rPr lang="id-ID" dirty="0"/>
              <a:t> (2)</a:t>
            </a:r>
          </a:p>
        </p:txBody>
      </p:sp>
      <p:sp>
        <p:nvSpPr>
          <p:cNvPr id="3" name="Content Placeholder 2"/>
          <p:cNvSpPr>
            <a:spLocks noGrp="1"/>
          </p:cNvSpPr>
          <p:nvPr>
            <p:ph idx="1"/>
          </p:nvPr>
        </p:nvSpPr>
        <p:spPr/>
        <p:txBody>
          <a:bodyPr/>
          <a:lstStyle/>
          <a:p>
            <a:r>
              <a:rPr lang="id-ID" dirty="0"/>
              <a:t>Try to change access level of property named “name” to </a:t>
            </a:r>
            <a:r>
              <a:rPr lang="id-ID" dirty="0">
                <a:solidFill>
                  <a:srgbClr val="FFC000"/>
                </a:solidFill>
              </a:rPr>
              <a:t>private</a:t>
            </a:r>
            <a:r>
              <a:rPr lang="id-ID" dirty="0"/>
              <a:t> of previous code.</a:t>
            </a:r>
          </a:p>
          <a:p>
            <a:r>
              <a:rPr lang="id-ID" dirty="0"/>
              <a:t>What the possible solution of this problem?</a:t>
            </a:r>
          </a:p>
          <a:p>
            <a:endParaRPr lang="id-ID" dirty="0"/>
          </a:p>
          <a:p>
            <a:endParaRPr lang="id-ID" dirty="0"/>
          </a:p>
          <a:p>
            <a:endParaRPr lang="id-ID" dirty="0"/>
          </a:p>
          <a:p>
            <a:r>
              <a:rPr lang="id-ID" dirty="0"/>
              <a:t>Make the getter and setter function...</a:t>
            </a:r>
          </a:p>
        </p:txBody>
      </p:sp>
      <p:sp>
        <p:nvSpPr>
          <p:cNvPr id="4" name="Down Arrow 3"/>
          <p:cNvSpPr/>
          <p:nvPr/>
        </p:nvSpPr>
        <p:spPr>
          <a:xfrm>
            <a:off x="4038600" y="3429000"/>
            <a:ext cx="1066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ounded Rectangle 4"/>
          <p:cNvSpPr/>
          <p:nvPr/>
        </p:nvSpPr>
        <p:spPr>
          <a:xfrm>
            <a:off x="304800" y="5638800"/>
            <a:ext cx="85344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b="1" dirty="0">
              <a:solidFill>
                <a:srgbClr val="FF0000"/>
              </a:solidFill>
            </a:endParaRPr>
          </a:p>
          <a:p>
            <a:pPr algn="ctr"/>
            <a:r>
              <a:rPr lang="en-US" b="1" dirty="0">
                <a:solidFill>
                  <a:srgbClr val="FF0000"/>
                </a:solidFill>
              </a:rPr>
              <a:t>Always use get and set functions for your properties. Changes to business logic and data validation requirements in the future will be much easier to implement.</a:t>
            </a:r>
          </a:p>
          <a:p>
            <a:pPr algn="ctr"/>
            <a:endParaRPr lang="id-ID" b="1" dirty="0">
              <a:solidFill>
                <a:srgbClr val="FF0000"/>
              </a:solidFill>
            </a:endParaRPr>
          </a:p>
        </p:txBody>
      </p:sp>
    </p:spTree>
    <p:extLst>
      <p:ext uri="{BB962C8B-B14F-4D97-AF65-F5344CB8AC3E}">
        <p14:creationId xmlns:p14="http://schemas.microsoft.com/office/powerpoint/2010/main" val="331844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Class Constants</a:t>
            </a:r>
          </a:p>
        </p:txBody>
      </p:sp>
      <p:sp>
        <p:nvSpPr>
          <p:cNvPr id="3" name="Content Placeholder 2"/>
          <p:cNvSpPr>
            <a:spLocks noGrp="1"/>
          </p:cNvSpPr>
          <p:nvPr>
            <p:ph idx="1"/>
          </p:nvPr>
        </p:nvSpPr>
        <p:spPr/>
        <p:txBody>
          <a:bodyPr>
            <a:normAutofit/>
          </a:bodyPr>
          <a:lstStyle/>
          <a:p>
            <a:r>
              <a:rPr lang="en-US" dirty="0"/>
              <a:t>It is possible to define constant values on a per-class basis remaining the same and unchangeable. </a:t>
            </a:r>
            <a:endParaRPr lang="id-ID" dirty="0"/>
          </a:p>
          <a:p>
            <a:r>
              <a:rPr lang="en-US" dirty="0"/>
              <a:t>Constants differ from normal variables in that you don't use the </a:t>
            </a:r>
            <a:r>
              <a:rPr lang="en-US" i="1" dirty="0"/>
              <a:t>$</a:t>
            </a:r>
            <a:r>
              <a:rPr lang="en-US" dirty="0"/>
              <a:t> symbol to declare or use them</a:t>
            </a:r>
            <a:endParaRPr lang="id-ID" dirty="0"/>
          </a:p>
          <a:p>
            <a:r>
              <a:rPr lang="en-US" dirty="0"/>
              <a:t>The value must be a constant expression, not (for example) a variable, a property, a result of a mathematical operation, or a function call</a:t>
            </a:r>
            <a:endParaRPr lang="id-ID" dirty="0"/>
          </a:p>
        </p:txBody>
      </p:sp>
    </p:spTree>
    <p:extLst>
      <p:ext uri="{BB962C8B-B14F-4D97-AF65-F5344CB8AC3E}">
        <p14:creationId xmlns:p14="http://schemas.microsoft.com/office/powerpoint/2010/main" val="30277167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469</Words>
  <Application>Microsoft Office PowerPoint</Application>
  <PresentationFormat>On-screen Show (4:3)</PresentationFormat>
  <Paragraphs>79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Rockwell</vt:lpstr>
      <vt:lpstr>Office Theme</vt:lpstr>
      <vt:lpstr>PHP OOP</vt:lpstr>
      <vt:lpstr>Object Oriented Concept</vt:lpstr>
      <vt:lpstr>Creating Class</vt:lpstr>
      <vt:lpstr>Adding Method</vt:lpstr>
      <vt:lpstr>Adding Properties</vt:lpstr>
      <vt:lpstr>Object Instantiation</vt:lpstr>
      <vt:lpstr>Protecting Access to Member Variables (1)</vt:lpstr>
      <vt:lpstr>Protecting Access to Member Variables (2)</vt:lpstr>
      <vt:lpstr>Class Constants</vt:lpstr>
      <vt:lpstr>Class Constants (cont.)</vt:lpstr>
      <vt:lpstr>Static Keyword</vt:lpstr>
      <vt:lpstr>PowerPoint Presentation</vt:lpstr>
      <vt:lpstr>Constructor </vt:lpstr>
      <vt:lpstr>Destructor</vt:lpstr>
      <vt:lpstr>Inheritance</vt:lpstr>
      <vt:lpstr>Inheritance (2)</vt:lpstr>
      <vt:lpstr>Inherintace (3)</vt:lpstr>
      <vt:lpstr>Tugas</vt:lpstr>
      <vt:lpstr>Tugas (cont.)</vt:lpstr>
      <vt:lpstr>Tugas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OOP</dc:title>
  <dc:creator>fawwaz ali</dc:creator>
  <cp:lastModifiedBy>fawwaz ali</cp:lastModifiedBy>
  <cp:revision>3</cp:revision>
  <dcterms:created xsi:type="dcterms:W3CDTF">2021-11-03T23:52:14Z</dcterms:created>
  <dcterms:modified xsi:type="dcterms:W3CDTF">2023-05-03T07:28:44Z</dcterms:modified>
</cp:coreProperties>
</file>