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29"/>
  </p:normalViewPr>
  <p:slideViewPr>
    <p:cSldViewPr snapToGrid="0">
      <p:cViewPr>
        <p:scale>
          <a:sx n="160" d="100"/>
          <a:sy n="160" d="100"/>
        </p:scale>
        <p:origin x="3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8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6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2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0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0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2/21/25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7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2/21/25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8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2/21/25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8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EE79-E53D-48D5-A539-1A6C3412748C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1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FEE79-E53D-48D5-A539-1A6C3412748C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97BE1-DC14-441A-8C81-2590B604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8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531183" y="1806141"/>
            <a:ext cx="828431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module/</a:t>
            </a:r>
            <a:r>
              <a:rPr lang="en-US" sz="900" dirty="0" err="1">
                <a:solidFill>
                  <a:schemeClr val="tx1"/>
                </a:solidFill>
              </a:rPr>
              <a:t>pe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653061" y="1806138"/>
            <a:ext cx="1168400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module/</a:t>
            </a:r>
            <a:r>
              <a:rPr lang="en-US" sz="900" dirty="0" err="1">
                <a:solidFill>
                  <a:schemeClr val="tx1"/>
                </a:solidFill>
              </a:rPr>
              <a:t>pe</a:t>
            </a:r>
            <a:r>
              <a:rPr lang="en-US" sz="900" dirty="0">
                <a:solidFill>
                  <a:schemeClr val="tx1"/>
                </a:solidFill>
              </a:rPr>
              <a:t>-dev-response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985952" y="1806139"/>
            <a:ext cx="1438032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module/</a:t>
            </a:r>
            <a:r>
              <a:rPr lang="en-US" sz="900" dirty="0" err="1">
                <a:solidFill>
                  <a:schemeClr val="tx1"/>
                </a:solidFill>
              </a:rPr>
              <a:t>pe</a:t>
            </a:r>
            <a:r>
              <a:rPr lang="en-US" sz="900" dirty="0">
                <a:solidFill>
                  <a:schemeClr val="tx1"/>
                </a:solidFill>
              </a:rPr>
              <a:t>-moderation</a:t>
            </a:r>
          </a:p>
        </p:txBody>
      </p:sp>
      <p:sp>
        <p:nvSpPr>
          <p:cNvPr id="52" name="Folded Corner 51"/>
          <p:cNvSpPr/>
          <p:nvPr/>
        </p:nvSpPr>
        <p:spPr>
          <a:xfrm>
            <a:off x="7729153" y="1806138"/>
            <a:ext cx="539261" cy="343877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report</a:t>
            </a:r>
          </a:p>
        </p:txBody>
      </p:sp>
      <p:cxnSp>
        <p:nvCxnSpPr>
          <p:cNvPr id="53" name="Straight Arrow Connector 52"/>
          <p:cNvCxnSpPr>
            <a:stCxn id="49" idx="3"/>
            <a:endCxn id="50" idx="1"/>
          </p:cNvCxnSpPr>
          <p:nvPr/>
        </p:nvCxnSpPr>
        <p:spPr>
          <a:xfrm flipV="1">
            <a:off x="1359614" y="1978077"/>
            <a:ext cx="1293447" cy="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54291" y="1755442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sp>
        <p:nvSpPr>
          <p:cNvPr id="55" name="Smiley Face 54"/>
          <p:cNvSpPr/>
          <p:nvPr/>
        </p:nvSpPr>
        <p:spPr>
          <a:xfrm>
            <a:off x="1861754" y="1079519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02161" y="867203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prof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006337" y="1469436"/>
            <a:ext cx="5862" cy="18729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0" idx="3"/>
            <a:endCxn id="51" idx="1"/>
          </p:cNvCxnSpPr>
          <p:nvPr/>
        </p:nvCxnSpPr>
        <p:spPr>
          <a:xfrm>
            <a:off x="3821461" y="1978077"/>
            <a:ext cx="116449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3"/>
            <a:endCxn id="52" idx="1"/>
          </p:cNvCxnSpPr>
          <p:nvPr/>
        </p:nvCxnSpPr>
        <p:spPr>
          <a:xfrm flipV="1">
            <a:off x="6423984" y="1978077"/>
            <a:ext cx="130516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96953" y="1740090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sp>
        <p:nvSpPr>
          <p:cNvPr id="61" name="Smiley Face 60"/>
          <p:cNvSpPr/>
          <p:nvPr/>
        </p:nvSpPr>
        <p:spPr>
          <a:xfrm>
            <a:off x="4204416" y="1064167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44823" y="851851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prof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348999" y="1454084"/>
            <a:ext cx="5862" cy="18729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704360" y="1724738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sp>
        <p:nvSpPr>
          <p:cNvPr id="65" name="Smiley Face 64"/>
          <p:cNvSpPr/>
          <p:nvPr/>
        </p:nvSpPr>
        <p:spPr>
          <a:xfrm>
            <a:off x="6811823" y="1048815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52230" y="836499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prof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956406" y="1438732"/>
            <a:ext cx="5862" cy="18729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miley Face 67"/>
          <p:cNvSpPr/>
          <p:nvPr/>
        </p:nvSpPr>
        <p:spPr>
          <a:xfrm>
            <a:off x="800815" y="684908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0013" y="1261153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70" name="Straight Arrow Connector 69"/>
          <p:cNvCxnSpPr>
            <a:stCxn id="68" idx="4"/>
            <a:endCxn id="69" idx="0"/>
          </p:cNvCxnSpPr>
          <p:nvPr/>
        </p:nvCxnSpPr>
        <p:spPr>
          <a:xfrm>
            <a:off x="945398" y="974074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2"/>
            <a:endCxn id="49" idx="0"/>
          </p:cNvCxnSpPr>
          <p:nvPr/>
        </p:nvCxnSpPr>
        <p:spPr>
          <a:xfrm>
            <a:off x="945398" y="1519061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1522" y="454076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testers</a:t>
            </a:r>
          </a:p>
        </p:txBody>
      </p:sp>
      <p:sp>
        <p:nvSpPr>
          <p:cNvPr id="73" name="Smiley Face 72"/>
          <p:cNvSpPr/>
          <p:nvPr/>
        </p:nvSpPr>
        <p:spPr>
          <a:xfrm>
            <a:off x="3071183" y="684908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20381" y="1261153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75" name="Straight Arrow Connector 74"/>
          <p:cNvCxnSpPr>
            <a:stCxn id="73" idx="4"/>
            <a:endCxn id="74" idx="0"/>
          </p:cNvCxnSpPr>
          <p:nvPr/>
        </p:nvCxnSpPr>
        <p:spPr>
          <a:xfrm>
            <a:off x="3215766" y="974074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2"/>
          </p:cNvCxnSpPr>
          <p:nvPr/>
        </p:nvCxnSpPr>
        <p:spPr>
          <a:xfrm>
            <a:off x="3215766" y="1519061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871890" y="454076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devs</a:t>
            </a:r>
            <a:endParaRPr lang="en-US" sz="900" dirty="0"/>
          </a:p>
        </p:txBody>
      </p:sp>
      <p:sp>
        <p:nvSpPr>
          <p:cNvPr id="78" name="Smiley Face 77"/>
          <p:cNvSpPr/>
          <p:nvPr/>
        </p:nvSpPr>
        <p:spPr>
          <a:xfrm>
            <a:off x="5536936" y="684908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486134" y="1261153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80" name="Straight Arrow Connector 79"/>
          <p:cNvCxnSpPr>
            <a:stCxn id="78" idx="4"/>
            <a:endCxn id="79" idx="0"/>
          </p:cNvCxnSpPr>
          <p:nvPr/>
        </p:nvCxnSpPr>
        <p:spPr>
          <a:xfrm>
            <a:off x="5681519" y="974074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9" idx="2"/>
          </p:cNvCxnSpPr>
          <p:nvPr/>
        </p:nvCxnSpPr>
        <p:spPr>
          <a:xfrm>
            <a:off x="5681519" y="1519061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337643" y="454076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tutors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33788" y="70020"/>
            <a:ext cx="138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33788" y="3280110"/>
            <a:ext cx="138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4767118" y="5290856"/>
            <a:ext cx="1438032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module/</a:t>
            </a:r>
            <a:r>
              <a:rPr lang="en-US" sz="900" dirty="0" err="1">
                <a:solidFill>
                  <a:schemeClr val="tx1"/>
                </a:solidFill>
              </a:rPr>
              <a:t>pe</a:t>
            </a:r>
            <a:r>
              <a:rPr lang="en-US" sz="900" dirty="0">
                <a:solidFill>
                  <a:schemeClr val="tx1"/>
                </a:solidFill>
              </a:rPr>
              <a:t>-moderation</a:t>
            </a:r>
          </a:p>
        </p:txBody>
      </p:sp>
      <p:sp>
        <p:nvSpPr>
          <p:cNvPr id="86" name="Folded Corner 85"/>
          <p:cNvSpPr/>
          <p:nvPr/>
        </p:nvSpPr>
        <p:spPr>
          <a:xfrm>
            <a:off x="7510319" y="5290855"/>
            <a:ext cx="539261" cy="343877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report</a:t>
            </a:r>
          </a:p>
        </p:txBody>
      </p:sp>
      <p:cxnSp>
        <p:nvCxnSpPr>
          <p:cNvPr id="95" name="Straight Arrow Connector 94"/>
          <p:cNvCxnSpPr>
            <a:stCxn id="126" idx="3"/>
            <a:endCxn id="85" idx="1"/>
          </p:cNvCxnSpPr>
          <p:nvPr/>
        </p:nvCxnSpPr>
        <p:spPr>
          <a:xfrm>
            <a:off x="3593666" y="5462794"/>
            <a:ext cx="117345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5" idx="3"/>
            <a:endCxn id="86" idx="1"/>
          </p:cNvCxnSpPr>
          <p:nvPr/>
        </p:nvCxnSpPr>
        <p:spPr>
          <a:xfrm flipV="1">
            <a:off x="6205150" y="5462794"/>
            <a:ext cx="130516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78119" y="5224807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sp>
        <p:nvSpPr>
          <p:cNvPr id="98" name="Smiley Face 97"/>
          <p:cNvSpPr/>
          <p:nvPr/>
        </p:nvSpPr>
        <p:spPr>
          <a:xfrm>
            <a:off x="3985582" y="4548884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925989" y="4336568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prof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4130165" y="4938801"/>
            <a:ext cx="5862" cy="18729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485526" y="5209455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sp>
        <p:nvSpPr>
          <p:cNvPr id="102" name="Smiley Face 101"/>
          <p:cNvSpPr/>
          <p:nvPr/>
        </p:nvSpPr>
        <p:spPr>
          <a:xfrm>
            <a:off x="6592989" y="4533532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533396" y="4321216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prof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6737572" y="4923449"/>
            <a:ext cx="5862" cy="18729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Smiley Face 118"/>
          <p:cNvSpPr/>
          <p:nvPr/>
        </p:nvSpPr>
        <p:spPr>
          <a:xfrm>
            <a:off x="5318102" y="4169625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267300" y="4745870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121" name="Straight Arrow Connector 120"/>
          <p:cNvCxnSpPr>
            <a:stCxn id="119" idx="4"/>
            <a:endCxn id="120" idx="0"/>
          </p:cNvCxnSpPr>
          <p:nvPr/>
        </p:nvCxnSpPr>
        <p:spPr>
          <a:xfrm>
            <a:off x="5462685" y="4458791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20" idx="2"/>
          </p:cNvCxnSpPr>
          <p:nvPr/>
        </p:nvCxnSpPr>
        <p:spPr>
          <a:xfrm>
            <a:off x="5462685" y="5003778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118809" y="3938793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tutors</a:t>
            </a:r>
          </a:p>
        </p:txBody>
      </p:sp>
      <p:sp>
        <p:nvSpPr>
          <p:cNvPr id="124" name="Rectangle 3"/>
          <p:cNvSpPr/>
          <p:nvPr/>
        </p:nvSpPr>
        <p:spPr>
          <a:xfrm>
            <a:off x="730967" y="5126093"/>
            <a:ext cx="1136895" cy="6675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87"/>
          <p:cNvSpPr/>
          <p:nvPr/>
        </p:nvSpPr>
        <p:spPr>
          <a:xfrm>
            <a:off x="904757" y="5290858"/>
            <a:ext cx="828431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user</a:t>
            </a:r>
            <a:r>
              <a:rPr lang="en-US" sz="900" dirty="0">
                <a:solidFill>
                  <a:schemeClr val="tx1"/>
                </a:solidFill>
              </a:rPr>
              <a:t>/</a:t>
            </a:r>
            <a:r>
              <a:rPr lang="en-US" sz="900" dirty="0" err="1">
                <a:solidFill>
                  <a:schemeClr val="tx1"/>
                </a:solidFill>
              </a:rPr>
              <a:t>pe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6" name="Rounded Rectangle 90"/>
          <p:cNvSpPr/>
          <p:nvPr/>
        </p:nvSpPr>
        <p:spPr>
          <a:xfrm>
            <a:off x="2425266" y="5290855"/>
            <a:ext cx="1168400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module/</a:t>
            </a:r>
            <a:r>
              <a:rPr lang="en-US" sz="900" dirty="0" err="1">
                <a:solidFill>
                  <a:schemeClr val="tx1"/>
                </a:solidFill>
              </a:rPr>
              <a:t>pe</a:t>
            </a:r>
            <a:r>
              <a:rPr lang="en-US" sz="900" dirty="0">
                <a:solidFill>
                  <a:schemeClr val="tx1"/>
                </a:solidFill>
              </a:rPr>
              <a:t>-dev-response</a:t>
            </a:r>
          </a:p>
        </p:txBody>
      </p:sp>
      <p:sp>
        <p:nvSpPr>
          <p:cNvPr id="127" name="TextBox 114"/>
          <p:cNvSpPr txBox="1"/>
          <p:nvPr/>
        </p:nvSpPr>
        <p:spPr>
          <a:xfrm>
            <a:off x="1129271" y="6177708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sp>
        <p:nvSpPr>
          <p:cNvPr id="129" name="Smiley Face 115"/>
          <p:cNvSpPr/>
          <p:nvPr/>
        </p:nvSpPr>
        <p:spPr>
          <a:xfrm>
            <a:off x="2045188" y="5396959"/>
            <a:ext cx="289166" cy="289166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0" name="TextBox 127"/>
          <p:cNvSpPr txBox="1"/>
          <p:nvPr/>
        </p:nvSpPr>
        <p:spPr>
          <a:xfrm>
            <a:off x="1985595" y="5184643"/>
            <a:ext cx="40835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prof</a:t>
            </a:r>
          </a:p>
        </p:txBody>
      </p:sp>
      <p:cxnSp>
        <p:nvCxnSpPr>
          <p:cNvPr id="131" name="Straight Arrow Connector 134"/>
          <p:cNvCxnSpPr/>
          <p:nvPr/>
        </p:nvCxnSpPr>
        <p:spPr>
          <a:xfrm flipH="1">
            <a:off x="1460988" y="5678447"/>
            <a:ext cx="524607" cy="32601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Smiley Face 152"/>
          <p:cNvSpPr/>
          <p:nvPr/>
        </p:nvSpPr>
        <p:spPr>
          <a:xfrm>
            <a:off x="1174389" y="4169625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3" name="Rectangle 153"/>
          <p:cNvSpPr/>
          <p:nvPr/>
        </p:nvSpPr>
        <p:spPr>
          <a:xfrm>
            <a:off x="1123587" y="4745870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134" name="Straight Arrow Connector 154"/>
          <p:cNvCxnSpPr>
            <a:stCxn id="132" idx="4"/>
            <a:endCxn id="133" idx="0"/>
          </p:cNvCxnSpPr>
          <p:nvPr/>
        </p:nvCxnSpPr>
        <p:spPr>
          <a:xfrm>
            <a:off x="1318972" y="4458791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55"/>
          <p:cNvCxnSpPr>
            <a:stCxn id="133" idx="2"/>
            <a:endCxn id="125" idx="0"/>
          </p:cNvCxnSpPr>
          <p:nvPr/>
        </p:nvCxnSpPr>
        <p:spPr>
          <a:xfrm>
            <a:off x="1318972" y="5003778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56"/>
          <p:cNvSpPr txBox="1"/>
          <p:nvPr/>
        </p:nvSpPr>
        <p:spPr>
          <a:xfrm>
            <a:off x="975096" y="3938793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testers</a:t>
            </a:r>
          </a:p>
        </p:txBody>
      </p:sp>
      <p:sp>
        <p:nvSpPr>
          <p:cNvPr id="140" name="Smiley Face 157"/>
          <p:cNvSpPr/>
          <p:nvPr/>
        </p:nvSpPr>
        <p:spPr>
          <a:xfrm>
            <a:off x="2843388" y="4169625"/>
            <a:ext cx="289166" cy="289166"/>
          </a:xfrm>
          <a:prstGeom prst="smileyFac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41" name="Rectangle 158"/>
          <p:cNvSpPr/>
          <p:nvPr/>
        </p:nvSpPr>
        <p:spPr>
          <a:xfrm>
            <a:off x="2792586" y="4745870"/>
            <a:ext cx="39077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142" name="Straight Arrow Connector 159"/>
          <p:cNvCxnSpPr>
            <a:stCxn id="140" idx="4"/>
            <a:endCxn id="141" idx="0"/>
          </p:cNvCxnSpPr>
          <p:nvPr/>
        </p:nvCxnSpPr>
        <p:spPr>
          <a:xfrm>
            <a:off x="2987971" y="4458791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60"/>
          <p:cNvCxnSpPr>
            <a:stCxn id="141" idx="2"/>
          </p:cNvCxnSpPr>
          <p:nvPr/>
        </p:nvCxnSpPr>
        <p:spPr>
          <a:xfrm>
            <a:off x="2987971" y="5003778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61"/>
          <p:cNvSpPr txBox="1"/>
          <p:nvPr/>
        </p:nvSpPr>
        <p:spPr>
          <a:xfrm>
            <a:off x="2644095" y="3938793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devs</a:t>
            </a:r>
            <a:endParaRPr lang="en-US" sz="900" dirty="0"/>
          </a:p>
        </p:txBody>
      </p:sp>
      <p:sp>
        <p:nvSpPr>
          <p:cNvPr id="180" name="Rounded Rectangle 90"/>
          <p:cNvSpPr/>
          <p:nvPr/>
        </p:nvSpPr>
        <p:spPr>
          <a:xfrm>
            <a:off x="1699909" y="6004462"/>
            <a:ext cx="1168400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module/interim</a:t>
            </a:r>
          </a:p>
        </p:txBody>
      </p:sp>
      <p:cxnSp>
        <p:nvCxnSpPr>
          <p:cNvPr id="181" name="Elbow Connector 2"/>
          <p:cNvCxnSpPr>
            <a:stCxn id="125" idx="2"/>
            <a:endCxn id="180" idx="1"/>
          </p:cNvCxnSpPr>
          <p:nvPr/>
        </p:nvCxnSpPr>
        <p:spPr>
          <a:xfrm rot="16200000" flipH="1">
            <a:off x="1238608" y="5715100"/>
            <a:ext cx="541666" cy="38093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79"/>
          <p:cNvCxnSpPr>
            <a:stCxn id="180" idx="3"/>
            <a:endCxn id="126" idx="2"/>
          </p:cNvCxnSpPr>
          <p:nvPr/>
        </p:nvCxnSpPr>
        <p:spPr>
          <a:xfrm flipV="1">
            <a:off x="2868309" y="5634732"/>
            <a:ext cx="141157" cy="54166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14"/>
          <p:cNvSpPr txBox="1"/>
          <p:nvPr/>
        </p:nvSpPr>
        <p:spPr>
          <a:xfrm>
            <a:off x="2987971" y="5865186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cxnSp>
        <p:nvCxnSpPr>
          <p:cNvPr id="184" name="Straight Arrow Connector 134"/>
          <p:cNvCxnSpPr/>
          <p:nvPr/>
        </p:nvCxnSpPr>
        <p:spPr>
          <a:xfrm>
            <a:off x="2370428" y="5665705"/>
            <a:ext cx="524607" cy="32601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7EB3A992-CE57-4258-A7FC-67EE50EC8AA8}"/>
              </a:ext>
            </a:extLst>
          </p:cNvPr>
          <p:cNvSpPr/>
          <p:nvPr/>
        </p:nvSpPr>
        <p:spPr>
          <a:xfrm>
            <a:off x="1590738" y="2856662"/>
            <a:ext cx="1432362" cy="589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SG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8784620-019B-4286-A041-50F338E49205}"/>
              </a:ext>
            </a:extLst>
          </p:cNvPr>
          <p:cNvSpPr/>
          <p:nvPr/>
        </p:nvSpPr>
        <p:spPr>
          <a:xfrm>
            <a:off x="5179618" y="603143"/>
            <a:ext cx="1685489" cy="2171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000" dirty="0">
                <a:solidFill>
                  <a:schemeClr val="accent1">
                    <a:lumMod val="75000"/>
                  </a:schemeClr>
                </a:solidFill>
              </a:rPr>
              <a:t>Moderation phase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4813503-6AF4-4A4E-80FE-AC534F3E97EA}"/>
              </a:ext>
            </a:extLst>
          </p:cNvPr>
          <p:cNvSpPr/>
          <p:nvPr/>
        </p:nvSpPr>
        <p:spPr>
          <a:xfrm>
            <a:off x="3629727" y="603143"/>
            <a:ext cx="1463550" cy="2171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000" dirty="0">
                <a:solidFill>
                  <a:schemeClr val="accent1">
                    <a:lumMod val="75000"/>
                  </a:schemeClr>
                </a:solidFill>
              </a:rPr>
              <a:t>Tester-response phase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611101D-E90B-4BFB-BDC1-8D1406C7AB77}"/>
              </a:ext>
            </a:extLst>
          </p:cNvPr>
          <p:cNvSpPr/>
          <p:nvPr/>
        </p:nvSpPr>
        <p:spPr>
          <a:xfrm>
            <a:off x="1696674" y="603143"/>
            <a:ext cx="1851152" cy="2171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000" dirty="0">
                <a:solidFill>
                  <a:schemeClr val="accent1">
                    <a:lumMod val="75000"/>
                  </a:schemeClr>
                </a:solidFill>
              </a:rPr>
              <a:t>Dev-response phase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EFA449-5A3D-4AB2-B2D8-96C7D07AE7B5}"/>
              </a:ext>
            </a:extLst>
          </p:cNvPr>
          <p:cNvSpPr/>
          <p:nvPr/>
        </p:nvSpPr>
        <p:spPr>
          <a:xfrm>
            <a:off x="286305" y="606668"/>
            <a:ext cx="1319170" cy="2839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000" dirty="0">
                <a:solidFill>
                  <a:schemeClr val="accent1">
                    <a:lumMod val="75000"/>
                  </a:schemeClr>
                </a:solidFill>
              </a:rPr>
              <a:t>Bug reporting phase</a:t>
            </a:r>
          </a:p>
        </p:txBody>
      </p:sp>
      <p:sp>
        <p:nvSpPr>
          <p:cNvPr id="91" name="Rounded Rectangle 87"/>
          <p:cNvSpPr/>
          <p:nvPr/>
        </p:nvSpPr>
        <p:spPr>
          <a:xfrm>
            <a:off x="422651" y="2225712"/>
            <a:ext cx="828431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tester</a:t>
            </a:r>
            <a:r>
              <a:rPr lang="en-US" sz="900" dirty="0">
                <a:solidFill>
                  <a:schemeClr val="tx1"/>
                </a:solidFill>
              </a:rPr>
              <a:t>/pe</a:t>
            </a:r>
          </a:p>
        </p:txBody>
      </p:sp>
      <p:sp>
        <p:nvSpPr>
          <p:cNvPr id="92" name="Rounded Rectangle 90"/>
          <p:cNvSpPr/>
          <p:nvPr/>
        </p:nvSpPr>
        <p:spPr>
          <a:xfrm>
            <a:off x="1943160" y="2225709"/>
            <a:ext cx="1168400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module-org/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pe-dev-response</a:t>
            </a:r>
          </a:p>
        </p:txBody>
      </p:sp>
      <p:sp>
        <p:nvSpPr>
          <p:cNvPr id="113" name="Rounded Rectangle 91"/>
          <p:cNvSpPr/>
          <p:nvPr/>
        </p:nvSpPr>
        <p:spPr>
          <a:xfrm>
            <a:off x="5496426" y="2225710"/>
            <a:ext cx="997924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module-org/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pe-moderation</a:t>
            </a:r>
          </a:p>
        </p:txBody>
      </p:sp>
      <p:sp>
        <p:nvSpPr>
          <p:cNvPr id="114" name="Folded Corner 112"/>
          <p:cNvSpPr/>
          <p:nvPr/>
        </p:nvSpPr>
        <p:spPr>
          <a:xfrm>
            <a:off x="7040335" y="2225709"/>
            <a:ext cx="539261" cy="343877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report, marks</a:t>
            </a:r>
          </a:p>
        </p:txBody>
      </p:sp>
      <p:sp>
        <p:nvSpPr>
          <p:cNvPr id="116" name="TextBox 114"/>
          <p:cNvSpPr txBox="1"/>
          <p:nvPr/>
        </p:nvSpPr>
        <p:spPr>
          <a:xfrm>
            <a:off x="647165" y="3112562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cxnSp>
        <p:nvCxnSpPr>
          <p:cNvPr id="137" name="Straight Arrow Connector 135"/>
          <p:cNvCxnSpPr>
            <a:stCxn id="92" idx="3"/>
            <a:endCxn id="170" idx="1"/>
          </p:cNvCxnSpPr>
          <p:nvPr/>
        </p:nvCxnSpPr>
        <p:spPr>
          <a:xfrm flipV="1">
            <a:off x="3111560" y="2397607"/>
            <a:ext cx="742587" cy="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36"/>
          <p:cNvCxnSpPr>
            <a:cxnSpLocks/>
            <a:stCxn id="113" idx="3"/>
            <a:endCxn id="114" idx="1"/>
          </p:cNvCxnSpPr>
          <p:nvPr/>
        </p:nvCxnSpPr>
        <p:spPr>
          <a:xfrm flipV="1">
            <a:off x="6494350" y="2397648"/>
            <a:ext cx="545985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4"/>
          <p:cNvSpPr txBox="1"/>
          <p:nvPr/>
        </p:nvSpPr>
        <p:spPr>
          <a:xfrm>
            <a:off x="3171081" y="2529183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sp>
        <p:nvSpPr>
          <p:cNvPr id="150" name="TextBox 148"/>
          <p:cNvSpPr txBox="1"/>
          <p:nvPr/>
        </p:nvSpPr>
        <p:spPr>
          <a:xfrm>
            <a:off x="6466545" y="2511713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sp>
        <p:nvSpPr>
          <p:cNvPr id="154" name="Smiley Face 152"/>
          <p:cNvSpPr/>
          <p:nvPr/>
        </p:nvSpPr>
        <p:spPr>
          <a:xfrm>
            <a:off x="692283" y="1104479"/>
            <a:ext cx="289166" cy="289166"/>
          </a:xfrm>
          <a:prstGeom prst="smileyFac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5" name="Rectangle 153"/>
          <p:cNvSpPr/>
          <p:nvPr/>
        </p:nvSpPr>
        <p:spPr>
          <a:xfrm>
            <a:off x="522196" y="1680724"/>
            <a:ext cx="62934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CATcher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4"/>
          <p:cNvCxnSpPr>
            <a:stCxn id="154" idx="4"/>
            <a:endCxn id="155" idx="0"/>
          </p:cNvCxnSpPr>
          <p:nvPr/>
        </p:nvCxnSpPr>
        <p:spPr>
          <a:xfrm>
            <a:off x="836866" y="1393645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5"/>
          <p:cNvCxnSpPr>
            <a:stCxn id="155" idx="2"/>
            <a:endCxn id="91" idx="0"/>
          </p:cNvCxnSpPr>
          <p:nvPr/>
        </p:nvCxnSpPr>
        <p:spPr>
          <a:xfrm>
            <a:off x="836866" y="1938632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6"/>
          <p:cNvSpPr txBox="1"/>
          <p:nvPr/>
        </p:nvSpPr>
        <p:spPr>
          <a:xfrm>
            <a:off x="492990" y="873647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testers</a:t>
            </a:r>
          </a:p>
        </p:txBody>
      </p:sp>
      <p:sp>
        <p:nvSpPr>
          <p:cNvPr id="159" name="Smiley Face 157"/>
          <p:cNvSpPr/>
          <p:nvPr/>
        </p:nvSpPr>
        <p:spPr>
          <a:xfrm>
            <a:off x="2361282" y="1104479"/>
            <a:ext cx="289166" cy="289166"/>
          </a:xfrm>
          <a:prstGeom prst="smileyF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0" name="Rectangle 158"/>
          <p:cNvSpPr/>
          <p:nvPr/>
        </p:nvSpPr>
        <p:spPr>
          <a:xfrm>
            <a:off x="2191195" y="1680724"/>
            <a:ext cx="62934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CATcher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59"/>
          <p:cNvCxnSpPr>
            <a:stCxn id="159" idx="4"/>
            <a:endCxn id="160" idx="0"/>
          </p:cNvCxnSpPr>
          <p:nvPr/>
        </p:nvCxnSpPr>
        <p:spPr>
          <a:xfrm>
            <a:off x="2505865" y="1393645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0"/>
          <p:cNvCxnSpPr>
            <a:stCxn id="160" idx="2"/>
          </p:cNvCxnSpPr>
          <p:nvPr/>
        </p:nvCxnSpPr>
        <p:spPr>
          <a:xfrm>
            <a:off x="2505865" y="1938632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1"/>
          <p:cNvSpPr txBox="1"/>
          <p:nvPr/>
        </p:nvSpPr>
        <p:spPr>
          <a:xfrm>
            <a:off x="2161989" y="873647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devs</a:t>
            </a:r>
            <a:endParaRPr lang="en-US" sz="900" dirty="0"/>
          </a:p>
        </p:txBody>
      </p:sp>
      <p:sp>
        <p:nvSpPr>
          <p:cNvPr id="164" name="Smiley Face 162"/>
          <p:cNvSpPr/>
          <p:nvPr/>
        </p:nvSpPr>
        <p:spPr>
          <a:xfrm>
            <a:off x="5782633" y="1104479"/>
            <a:ext cx="289166" cy="289166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5" name="Rectangle 163"/>
          <p:cNvSpPr/>
          <p:nvPr/>
        </p:nvSpPr>
        <p:spPr>
          <a:xfrm>
            <a:off x="5612546" y="1680724"/>
            <a:ext cx="62934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CATcher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66" name="Straight Arrow Connector 164"/>
          <p:cNvCxnSpPr>
            <a:stCxn id="164" idx="4"/>
            <a:endCxn id="165" idx="0"/>
          </p:cNvCxnSpPr>
          <p:nvPr/>
        </p:nvCxnSpPr>
        <p:spPr>
          <a:xfrm>
            <a:off x="5927216" y="1393645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5"/>
          <p:cNvCxnSpPr>
            <a:stCxn id="165" idx="2"/>
          </p:cNvCxnSpPr>
          <p:nvPr/>
        </p:nvCxnSpPr>
        <p:spPr>
          <a:xfrm>
            <a:off x="5927216" y="1938632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6"/>
          <p:cNvSpPr txBox="1"/>
          <p:nvPr/>
        </p:nvSpPr>
        <p:spPr>
          <a:xfrm>
            <a:off x="5583340" y="873647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tutors</a:t>
            </a:r>
          </a:p>
        </p:txBody>
      </p:sp>
      <p:sp>
        <p:nvSpPr>
          <p:cNvPr id="169" name="TextBox 167"/>
          <p:cNvSpPr txBox="1"/>
          <p:nvPr/>
        </p:nvSpPr>
        <p:spPr>
          <a:xfrm>
            <a:off x="89205" y="61969"/>
            <a:ext cx="138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3</a:t>
            </a:r>
          </a:p>
        </p:txBody>
      </p:sp>
      <p:sp>
        <p:nvSpPr>
          <p:cNvPr id="170" name="Rounded Rectangle 168"/>
          <p:cNvSpPr/>
          <p:nvPr/>
        </p:nvSpPr>
        <p:spPr>
          <a:xfrm>
            <a:off x="3854147" y="2225668"/>
            <a:ext cx="798034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tester</a:t>
            </a:r>
            <a:r>
              <a:rPr lang="en-US" sz="900" dirty="0">
                <a:solidFill>
                  <a:schemeClr val="tx1"/>
                </a:solidFill>
              </a:rPr>
              <a:t>/pe</a:t>
            </a:r>
          </a:p>
        </p:txBody>
      </p:sp>
      <p:sp>
        <p:nvSpPr>
          <p:cNvPr id="171" name="TextBox 169"/>
          <p:cNvSpPr txBox="1"/>
          <p:nvPr/>
        </p:nvSpPr>
        <p:spPr>
          <a:xfrm>
            <a:off x="4681960" y="2515146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sp>
        <p:nvSpPr>
          <p:cNvPr id="175" name="Smiley Face 173"/>
          <p:cNvSpPr/>
          <p:nvPr/>
        </p:nvSpPr>
        <p:spPr>
          <a:xfrm>
            <a:off x="4087086" y="1112676"/>
            <a:ext cx="289166" cy="289166"/>
          </a:xfrm>
          <a:prstGeom prst="smileyFac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6" name="Rectangle 174"/>
          <p:cNvSpPr/>
          <p:nvPr/>
        </p:nvSpPr>
        <p:spPr>
          <a:xfrm>
            <a:off x="3933475" y="1688921"/>
            <a:ext cx="62934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CATcher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7" name="Straight Arrow Connector 175"/>
          <p:cNvCxnSpPr/>
          <p:nvPr/>
        </p:nvCxnSpPr>
        <p:spPr>
          <a:xfrm>
            <a:off x="4239907" y="1401842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6"/>
          <p:cNvCxnSpPr/>
          <p:nvPr/>
        </p:nvCxnSpPr>
        <p:spPr>
          <a:xfrm>
            <a:off x="4239907" y="1946829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7"/>
          <p:cNvSpPr txBox="1"/>
          <p:nvPr/>
        </p:nvSpPr>
        <p:spPr>
          <a:xfrm>
            <a:off x="3887793" y="881844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testers</a:t>
            </a:r>
          </a:p>
        </p:txBody>
      </p:sp>
      <p:sp>
        <p:nvSpPr>
          <p:cNvPr id="143" name="Rounded Rectangle 90"/>
          <p:cNvSpPr/>
          <p:nvPr/>
        </p:nvSpPr>
        <p:spPr>
          <a:xfrm>
            <a:off x="1240065" y="2939316"/>
            <a:ext cx="965620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module-org/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pe-interim</a:t>
            </a:r>
          </a:p>
        </p:txBody>
      </p:sp>
      <p:cxnSp>
        <p:nvCxnSpPr>
          <p:cNvPr id="3" name="Elbow Connector 2"/>
          <p:cNvCxnSpPr>
            <a:stCxn id="91" idx="2"/>
            <a:endCxn id="143" idx="1"/>
          </p:cNvCxnSpPr>
          <p:nvPr/>
        </p:nvCxnSpPr>
        <p:spPr>
          <a:xfrm rot="16200000" flipH="1">
            <a:off x="767633" y="2638823"/>
            <a:ext cx="541666" cy="403198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/>
          <p:cNvCxnSpPr>
            <a:stCxn id="143" idx="3"/>
            <a:endCxn id="92" idx="2"/>
          </p:cNvCxnSpPr>
          <p:nvPr/>
        </p:nvCxnSpPr>
        <p:spPr>
          <a:xfrm flipV="1">
            <a:off x="2205685" y="2569586"/>
            <a:ext cx="321675" cy="54166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14"/>
          <p:cNvSpPr txBox="1"/>
          <p:nvPr/>
        </p:nvSpPr>
        <p:spPr>
          <a:xfrm>
            <a:off x="2565316" y="2948666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cxnSp>
        <p:nvCxnSpPr>
          <p:cNvPr id="183" name="Straight Arrow Connector 135"/>
          <p:cNvCxnSpPr>
            <a:cxnSpLocks/>
            <a:stCxn id="170" idx="3"/>
            <a:endCxn id="113" idx="1"/>
          </p:cNvCxnSpPr>
          <p:nvPr/>
        </p:nvCxnSpPr>
        <p:spPr>
          <a:xfrm>
            <a:off x="4652181" y="2397607"/>
            <a:ext cx="844245" cy="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90"/>
          <p:cNvSpPr/>
          <p:nvPr/>
        </p:nvSpPr>
        <p:spPr>
          <a:xfrm>
            <a:off x="3854147" y="3574808"/>
            <a:ext cx="1289696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team-org/main-repo</a:t>
            </a:r>
          </a:p>
        </p:txBody>
      </p:sp>
      <p:cxnSp>
        <p:nvCxnSpPr>
          <p:cNvPr id="184" name="Elbow Connector 183"/>
          <p:cNvCxnSpPr>
            <a:cxnSpLocks/>
            <a:stCxn id="91" idx="1"/>
            <a:endCxn id="115" idx="1"/>
          </p:cNvCxnSpPr>
          <p:nvPr/>
        </p:nvCxnSpPr>
        <p:spPr>
          <a:xfrm rot="10800000" flipH="1" flipV="1">
            <a:off x="422651" y="2397651"/>
            <a:ext cx="3431496" cy="1349096"/>
          </a:xfrm>
          <a:prstGeom prst="bentConnector3">
            <a:avLst>
              <a:gd name="adj1" fmla="val -6662"/>
            </a:avLst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723978" y="3554191"/>
            <a:ext cx="441904" cy="0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27"/>
          <p:cNvSpPr txBox="1"/>
          <p:nvPr/>
        </p:nvSpPr>
        <p:spPr>
          <a:xfrm>
            <a:off x="6160999" y="3435123"/>
            <a:ext cx="73132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B050"/>
                </a:solidFill>
              </a:rPr>
              <a:t>Dry run</a:t>
            </a:r>
          </a:p>
        </p:txBody>
      </p:sp>
      <p:cxnSp>
        <p:nvCxnSpPr>
          <p:cNvPr id="186" name="Straight Arrow Connector 185"/>
          <p:cNvCxnSpPr/>
          <p:nvPr/>
        </p:nvCxnSpPr>
        <p:spPr>
          <a:xfrm>
            <a:off x="5707073" y="3285074"/>
            <a:ext cx="44190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27"/>
          <p:cNvSpPr txBox="1"/>
          <p:nvPr/>
        </p:nvSpPr>
        <p:spPr>
          <a:xfrm>
            <a:off x="6144094" y="3166006"/>
            <a:ext cx="73132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Actual PE</a:t>
            </a:r>
          </a:p>
        </p:txBody>
      </p:sp>
      <p:sp>
        <p:nvSpPr>
          <p:cNvPr id="188" name="TextBox 114"/>
          <p:cNvSpPr txBox="1"/>
          <p:nvPr/>
        </p:nvSpPr>
        <p:spPr>
          <a:xfrm>
            <a:off x="676829" y="3738877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2366359" y="3617731"/>
            <a:ext cx="344060" cy="2631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00B050"/>
                </a:solidFill>
              </a:rPr>
              <a:t>S1c</a:t>
            </a:r>
          </a:p>
        </p:txBody>
      </p:sp>
      <p:sp>
        <p:nvSpPr>
          <p:cNvPr id="189" name="Flowchart: Connector 188"/>
          <p:cNvSpPr/>
          <p:nvPr/>
        </p:nvSpPr>
        <p:spPr>
          <a:xfrm>
            <a:off x="644740" y="2735415"/>
            <a:ext cx="382031" cy="2631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S1a</a:t>
            </a:r>
          </a:p>
        </p:txBody>
      </p:sp>
      <p:sp>
        <p:nvSpPr>
          <p:cNvPr id="190" name="Flowchart: Connector 189"/>
          <p:cNvSpPr/>
          <p:nvPr/>
        </p:nvSpPr>
        <p:spPr>
          <a:xfrm>
            <a:off x="2336346" y="2714960"/>
            <a:ext cx="382031" cy="2631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S1b</a:t>
            </a:r>
          </a:p>
        </p:txBody>
      </p:sp>
      <p:sp>
        <p:nvSpPr>
          <p:cNvPr id="191" name="Flowchart: Connector 190"/>
          <p:cNvSpPr/>
          <p:nvPr/>
        </p:nvSpPr>
        <p:spPr>
          <a:xfrm>
            <a:off x="3314886" y="2259231"/>
            <a:ext cx="260932" cy="2631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192" name="Flowchart: Connector 191"/>
          <p:cNvSpPr/>
          <p:nvPr/>
        </p:nvSpPr>
        <p:spPr>
          <a:xfrm>
            <a:off x="4882911" y="2266029"/>
            <a:ext cx="260932" cy="2631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S3</a:t>
            </a:r>
          </a:p>
        </p:txBody>
      </p:sp>
      <p:sp>
        <p:nvSpPr>
          <p:cNvPr id="193" name="Flowchart: Connector 192"/>
          <p:cNvSpPr/>
          <p:nvPr/>
        </p:nvSpPr>
        <p:spPr>
          <a:xfrm>
            <a:off x="6643169" y="2251992"/>
            <a:ext cx="260932" cy="2631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S4</a:t>
            </a:r>
          </a:p>
        </p:txBody>
      </p:sp>
    </p:spTree>
    <p:extLst>
      <p:ext uri="{BB962C8B-B14F-4D97-AF65-F5344CB8AC3E}">
        <p14:creationId xmlns:p14="http://schemas.microsoft.com/office/powerpoint/2010/main" val="94970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58D80-6C15-9C2B-72A1-DA6B493C2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6D9AAB06-285C-7686-369E-5ED6650EFAFE}"/>
              </a:ext>
            </a:extLst>
          </p:cNvPr>
          <p:cNvSpPr/>
          <p:nvPr/>
        </p:nvSpPr>
        <p:spPr>
          <a:xfrm>
            <a:off x="3051548" y="2923569"/>
            <a:ext cx="1432362" cy="5891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SG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79E8539-FD6F-7C1B-43DC-D443F35D30FA}"/>
              </a:ext>
            </a:extLst>
          </p:cNvPr>
          <p:cNvSpPr/>
          <p:nvPr/>
        </p:nvSpPr>
        <p:spPr>
          <a:xfrm>
            <a:off x="6640428" y="670050"/>
            <a:ext cx="1685489" cy="2171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000" dirty="0">
                <a:solidFill>
                  <a:schemeClr val="accent1">
                    <a:lumMod val="75000"/>
                  </a:schemeClr>
                </a:solidFill>
              </a:rPr>
              <a:t>Moderation phase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D887EFA-A86A-AA2A-CB35-711F884819E0}"/>
              </a:ext>
            </a:extLst>
          </p:cNvPr>
          <p:cNvSpPr/>
          <p:nvPr/>
        </p:nvSpPr>
        <p:spPr>
          <a:xfrm>
            <a:off x="5090537" y="670050"/>
            <a:ext cx="1463550" cy="2171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000" dirty="0">
                <a:solidFill>
                  <a:schemeClr val="accent1">
                    <a:lumMod val="75000"/>
                  </a:schemeClr>
                </a:solidFill>
              </a:rPr>
              <a:t>Tester-response phase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B11FE06-1927-DBC3-FA0A-6349D0F49C5D}"/>
              </a:ext>
            </a:extLst>
          </p:cNvPr>
          <p:cNvSpPr/>
          <p:nvPr/>
        </p:nvSpPr>
        <p:spPr>
          <a:xfrm>
            <a:off x="3157484" y="670050"/>
            <a:ext cx="1851152" cy="2171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000" dirty="0">
                <a:solidFill>
                  <a:schemeClr val="accent1">
                    <a:lumMod val="75000"/>
                  </a:schemeClr>
                </a:solidFill>
              </a:rPr>
              <a:t>Dev-response phase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84A960-9207-0AEA-351F-98A29BD50AF8}"/>
              </a:ext>
            </a:extLst>
          </p:cNvPr>
          <p:cNvSpPr/>
          <p:nvPr/>
        </p:nvSpPr>
        <p:spPr>
          <a:xfrm>
            <a:off x="1747115" y="673575"/>
            <a:ext cx="1319170" cy="2839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000" dirty="0">
                <a:solidFill>
                  <a:schemeClr val="accent1">
                    <a:lumMod val="75000"/>
                  </a:schemeClr>
                </a:solidFill>
              </a:rPr>
              <a:t>Bug trimming phase</a:t>
            </a:r>
          </a:p>
        </p:txBody>
      </p:sp>
      <p:sp>
        <p:nvSpPr>
          <p:cNvPr id="91" name="Rounded Rectangle 87">
            <a:extLst>
              <a:ext uri="{FF2B5EF4-FFF2-40B4-BE49-F238E27FC236}">
                <a16:creationId xmlns:a16="http://schemas.microsoft.com/office/drawing/2014/main" id="{4245430E-C4F4-7EB6-F13D-89EFED28384E}"/>
              </a:ext>
            </a:extLst>
          </p:cNvPr>
          <p:cNvSpPr/>
          <p:nvPr/>
        </p:nvSpPr>
        <p:spPr>
          <a:xfrm>
            <a:off x="1883461" y="2292619"/>
            <a:ext cx="828431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tester</a:t>
            </a:r>
            <a:r>
              <a:rPr lang="en-US" sz="900" dirty="0">
                <a:solidFill>
                  <a:schemeClr val="tx1"/>
                </a:solidFill>
              </a:rPr>
              <a:t>/pe</a:t>
            </a:r>
          </a:p>
        </p:txBody>
      </p:sp>
      <p:sp>
        <p:nvSpPr>
          <p:cNvPr id="92" name="Rounded Rectangle 90">
            <a:extLst>
              <a:ext uri="{FF2B5EF4-FFF2-40B4-BE49-F238E27FC236}">
                <a16:creationId xmlns:a16="http://schemas.microsoft.com/office/drawing/2014/main" id="{1AA3EF0B-4FA4-7588-E3AB-5800A46581CE}"/>
              </a:ext>
            </a:extLst>
          </p:cNvPr>
          <p:cNvSpPr/>
          <p:nvPr/>
        </p:nvSpPr>
        <p:spPr>
          <a:xfrm>
            <a:off x="3403970" y="2292616"/>
            <a:ext cx="1168400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module-org/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pe-dev-response</a:t>
            </a:r>
          </a:p>
        </p:txBody>
      </p:sp>
      <p:sp>
        <p:nvSpPr>
          <p:cNvPr id="113" name="Rounded Rectangle 91">
            <a:extLst>
              <a:ext uri="{FF2B5EF4-FFF2-40B4-BE49-F238E27FC236}">
                <a16:creationId xmlns:a16="http://schemas.microsoft.com/office/drawing/2014/main" id="{264250FB-DF93-7FB7-0932-14E0D347F72A}"/>
              </a:ext>
            </a:extLst>
          </p:cNvPr>
          <p:cNvSpPr/>
          <p:nvPr/>
        </p:nvSpPr>
        <p:spPr>
          <a:xfrm>
            <a:off x="6957236" y="2292617"/>
            <a:ext cx="997924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module-org/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pe-moderation</a:t>
            </a:r>
          </a:p>
        </p:txBody>
      </p:sp>
      <p:sp>
        <p:nvSpPr>
          <p:cNvPr id="114" name="Folded Corner 112">
            <a:extLst>
              <a:ext uri="{FF2B5EF4-FFF2-40B4-BE49-F238E27FC236}">
                <a16:creationId xmlns:a16="http://schemas.microsoft.com/office/drawing/2014/main" id="{030A5579-3ADA-A1B8-A0F3-32770DBA3B31}"/>
              </a:ext>
            </a:extLst>
          </p:cNvPr>
          <p:cNvSpPr/>
          <p:nvPr/>
        </p:nvSpPr>
        <p:spPr>
          <a:xfrm>
            <a:off x="8501145" y="2292616"/>
            <a:ext cx="539261" cy="343877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report, marks</a:t>
            </a:r>
          </a:p>
        </p:txBody>
      </p:sp>
      <p:sp>
        <p:nvSpPr>
          <p:cNvPr id="116" name="TextBox 114">
            <a:extLst>
              <a:ext uri="{FF2B5EF4-FFF2-40B4-BE49-F238E27FC236}">
                <a16:creationId xmlns:a16="http://schemas.microsoft.com/office/drawing/2014/main" id="{04A063FA-7B84-C697-51C3-4DFB5C173D2D}"/>
              </a:ext>
            </a:extLst>
          </p:cNvPr>
          <p:cNvSpPr txBox="1"/>
          <p:nvPr/>
        </p:nvSpPr>
        <p:spPr>
          <a:xfrm>
            <a:off x="2107975" y="3179469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cxnSp>
        <p:nvCxnSpPr>
          <p:cNvPr id="137" name="Straight Arrow Connector 135">
            <a:extLst>
              <a:ext uri="{FF2B5EF4-FFF2-40B4-BE49-F238E27FC236}">
                <a16:creationId xmlns:a16="http://schemas.microsoft.com/office/drawing/2014/main" id="{706FF20E-588B-2C08-5A61-CDBB9374CBDE}"/>
              </a:ext>
            </a:extLst>
          </p:cNvPr>
          <p:cNvCxnSpPr>
            <a:stCxn id="92" idx="3"/>
            <a:endCxn id="170" idx="1"/>
          </p:cNvCxnSpPr>
          <p:nvPr/>
        </p:nvCxnSpPr>
        <p:spPr>
          <a:xfrm flipV="1">
            <a:off x="4572370" y="2464514"/>
            <a:ext cx="742587" cy="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36">
            <a:extLst>
              <a:ext uri="{FF2B5EF4-FFF2-40B4-BE49-F238E27FC236}">
                <a16:creationId xmlns:a16="http://schemas.microsoft.com/office/drawing/2014/main" id="{CAA0CDAA-D598-8346-9544-991E0C1300AF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 flipV="1">
            <a:off x="7955160" y="2464555"/>
            <a:ext cx="545985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4">
            <a:extLst>
              <a:ext uri="{FF2B5EF4-FFF2-40B4-BE49-F238E27FC236}">
                <a16:creationId xmlns:a16="http://schemas.microsoft.com/office/drawing/2014/main" id="{F20F8ADF-63F7-A33A-C551-B401EED32442}"/>
              </a:ext>
            </a:extLst>
          </p:cNvPr>
          <p:cNvSpPr txBox="1"/>
          <p:nvPr/>
        </p:nvSpPr>
        <p:spPr>
          <a:xfrm>
            <a:off x="4631891" y="2596090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sp>
        <p:nvSpPr>
          <p:cNvPr id="150" name="TextBox 148">
            <a:extLst>
              <a:ext uri="{FF2B5EF4-FFF2-40B4-BE49-F238E27FC236}">
                <a16:creationId xmlns:a16="http://schemas.microsoft.com/office/drawing/2014/main" id="{B78775C2-B76B-71FC-D581-337856938602}"/>
              </a:ext>
            </a:extLst>
          </p:cNvPr>
          <p:cNvSpPr txBox="1"/>
          <p:nvPr/>
        </p:nvSpPr>
        <p:spPr>
          <a:xfrm>
            <a:off x="7927355" y="2578620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sp>
        <p:nvSpPr>
          <p:cNvPr id="154" name="Smiley Face 152">
            <a:extLst>
              <a:ext uri="{FF2B5EF4-FFF2-40B4-BE49-F238E27FC236}">
                <a16:creationId xmlns:a16="http://schemas.microsoft.com/office/drawing/2014/main" id="{8DE6BDC3-6C75-8D28-A7D9-517235A96F05}"/>
              </a:ext>
            </a:extLst>
          </p:cNvPr>
          <p:cNvSpPr/>
          <p:nvPr/>
        </p:nvSpPr>
        <p:spPr>
          <a:xfrm>
            <a:off x="2153093" y="1171386"/>
            <a:ext cx="289166" cy="289166"/>
          </a:xfrm>
          <a:prstGeom prst="smileyFac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55" name="Rectangle 153">
            <a:extLst>
              <a:ext uri="{FF2B5EF4-FFF2-40B4-BE49-F238E27FC236}">
                <a16:creationId xmlns:a16="http://schemas.microsoft.com/office/drawing/2014/main" id="{DEAAA19D-470C-E70B-263B-E190C68DA648}"/>
              </a:ext>
            </a:extLst>
          </p:cNvPr>
          <p:cNvSpPr/>
          <p:nvPr/>
        </p:nvSpPr>
        <p:spPr>
          <a:xfrm>
            <a:off x="1983006" y="1747631"/>
            <a:ext cx="62934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CATcher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4">
            <a:extLst>
              <a:ext uri="{FF2B5EF4-FFF2-40B4-BE49-F238E27FC236}">
                <a16:creationId xmlns:a16="http://schemas.microsoft.com/office/drawing/2014/main" id="{69872B07-C95F-CCEF-5A30-2C1052CE4788}"/>
              </a:ext>
            </a:extLst>
          </p:cNvPr>
          <p:cNvCxnSpPr>
            <a:stCxn id="154" idx="4"/>
            <a:endCxn id="155" idx="0"/>
          </p:cNvCxnSpPr>
          <p:nvPr/>
        </p:nvCxnSpPr>
        <p:spPr>
          <a:xfrm>
            <a:off x="2297676" y="1460552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5">
            <a:extLst>
              <a:ext uri="{FF2B5EF4-FFF2-40B4-BE49-F238E27FC236}">
                <a16:creationId xmlns:a16="http://schemas.microsoft.com/office/drawing/2014/main" id="{2A56298D-1F2C-D18A-78A1-1DF5B65B22D1}"/>
              </a:ext>
            </a:extLst>
          </p:cNvPr>
          <p:cNvCxnSpPr>
            <a:stCxn id="155" idx="2"/>
            <a:endCxn id="91" idx="0"/>
          </p:cNvCxnSpPr>
          <p:nvPr/>
        </p:nvCxnSpPr>
        <p:spPr>
          <a:xfrm>
            <a:off x="2297676" y="2005539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6">
            <a:extLst>
              <a:ext uri="{FF2B5EF4-FFF2-40B4-BE49-F238E27FC236}">
                <a16:creationId xmlns:a16="http://schemas.microsoft.com/office/drawing/2014/main" id="{A2BD10C5-00CE-2797-8555-65C3782E98EE}"/>
              </a:ext>
            </a:extLst>
          </p:cNvPr>
          <p:cNvSpPr txBox="1"/>
          <p:nvPr/>
        </p:nvSpPr>
        <p:spPr>
          <a:xfrm>
            <a:off x="1953800" y="940554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testers</a:t>
            </a:r>
          </a:p>
        </p:txBody>
      </p:sp>
      <p:sp>
        <p:nvSpPr>
          <p:cNvPr id="159" name="Smiley Face 157">
            <a:extLst>
              <a:ext uri="{FF2B5EF4-FFF2-40B4-BE49-F238E27FC236}">
                <a16:creationId xmlns:a16="http://schemas.microsoft.com/office/drawing/2014/main" id="{20F58ABA-FFF1-2A3A-B5E2-C808AD162CDD}"/>
              </a:ext>
            </a:extLst>
          </p:cNvPr>
          <p:cNvSpPr/>
          <p:nvPr/>
        </p:nvSpPr>
        <p:spPr>
          <a:xfrm>
            <a:off x="3822092" y="1171386"/>
            <a:ext cx="289166" cy="289166"/>
          </a:xfrm>
          <a:prstGeom prst="smileyF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0" name="Rectangle 158">
            <a:extLst>
              <a:ext uri="{FF2B5EF4-FFF2-40B4-BE49-F238E27FC236}">
                <a16:creationId xmlns:a16="http://schemas.microsoft.com/office/drawing/2014/main" id="{21289C21-19D2-544F-21A2-0ED291A6FCC5}"/>
              </a:ext>
            </a:extLst>
          </p:cNvPr>
          <p:cNvSpPr/>
          <p:nvPr/>
        </p:nvSpPr>
        <p:spPr>
          <a:xfrm>
            <a:off x="3652005" y="1747631"/>
            <a:ext cx="62934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CATcher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59">
            <a:extLst>
              <a:ext uri="{FF2B5EF4-FFF2-40B4-BE49-F238E27FC236}">
                <a16:creationId xmlns:a16="http://schemas.microsoft.com/office/drawing/2014/main" id="{CEAB65C6-E690-4799-481F-0BAC72371A05}"/>
              </a:ext>
            </a:extLst>
          </p:cNvPr>
          <p:cNvCxnSpPr>
            <a:stCxn id="159" idx="4"/>
            <a:endCxn id="160" idx="0"/>
          </p:cNvCxnSpPr>
          <p:nvPr/>
        </p:nvCxnSpPr>
        <p:spPr>
          <a:xfrm>
            <a:off x="3966675" y="1460552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0">
            <a:extLst>
              <a:ext uri="{FF2B5EF4-FFF2-40B4-BE49-F238E27FC236}">
                <a16:creationId xmlns:a16="http://schemas.microsoft.com/office/drawing/2014/main" id="{43B7141A-9BDD-7652-DCB1-D4B3B02E1AD4}"/>
              </a:ext>
            </a:extLst>
          </p:cNvPr>
          <p:cNvCxnSpPr>
            <a:stCxn id="160" idx="2"/>
          </p:cNvCxnSpPr>
          <p:nvPr/>
        </p:nvCxnSpPr>
        <p:spPr>
          <a:xfrm>
            <a:off x="3966675" y="2005539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1">
            <a:extLst>
              <a:ext uri="{FF2B5EF4-FFF2-40B4-BE49-F238E27FC236}">
                <a16:creationId xmlns:a16="http://schemas.microsoft.com/office/drawing/2014/main" id="{6897368A-6330-42AB-1283-40BC30421DF4}"/>
              </a:ext>
            </a:extLst>
          </p:cNvPr>
          <p:cNvSpPr txBox="1"/>
          <p:nvPr/>
        </p:nvSpPr>
        <p:spPr>
          <a:xfrm>
            <a:off x="3622799" y="940554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devs</a:t>
            </a:r>
            <a:endParaRPr lang="en-US" sz="900" dirty="0"/>
          </a:p>
        </p:txBody>
      </p:sp>
      <p:sp>
        <p:nvSpPr>
          <p:cNvPr id="164" name="Smiley Face 162">
            <a:extLst>
              <a:ext uri="{FF2B5EF4-FFF2-40B4-BE49-F238E27FC236}">
                <a16:creationId xmlns:a16="http://schemas.microsoft.com/office/drawing/2014/main" id="{9F84D06A-1E2A-2CFB-DA94-F1F10C00EBF2}"/>
              </a:ext>
            </a:extLst>
          </p:cNvPr>
          <p:cNvSpPr/>
          <p:nvPr/>
        </p:nvSpPr>
        <p:spPr>
          <a:xfrm>
            <a:off x="7243443" y="1171386"/>
            <a:ext cx="289166" cy="289166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65" name="Rectangle 163">
            <a:extLst>
              <a:ext uri="{FF2B5EF4-FFF2-40B4-BE49-F238E27FC236}">
                <a16:creationId xmlns:a16="http://schemas.microsoft.com/office/drawing/2014/main" id="{458E81C4-B001-AF37-DC17-9EDB29588B21}"/>
              </a:ext>
            </a:extLst>
          </p:cNvPr>
          <p:cNvSpPr/>
          <p:nvPr/>
        </p:nvSpPr>
        <p:spPr>
          <a:xfrm>
            <a:off x="7073356" y="1747631"/>
            <a:ext cx="62934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CATcher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66" name="Straight Arrow Connector 164">
            <a:extLst>
              <a:ext uri="{FF2B5EF4-FFF2-40B4-BE49-F238E27FC236}">
                <a16:creationId xmlns:a16="http://schemas.microsoft.com/office/drawing/2014/main" id="{56E7DF6B-2BD0-7F8E-3504-E7F5D8DAA2B4}"/>
              </a:ext>
            </a:extLst>
          </p:cNvPr>
          <p:cNvCxnSpPr>
            <a:stCxn id="164" idx="4"/>
            <a:endCxn id="165" idx="0"/>
          </p:cNvCxnSpPr>
          <p:nvPr/>
        </p:nvCxnSpPr>
        <p:spPr>
          <a:xfrm>
            <a:off x="7388026" y="1460552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5">
            <a:extLst>
              <a:ext uri="{FF2B5EF4-FFF2-40B4-BE49-F238E27FC236}">
                <a16:creationId xmlns:a16="http://schemas.microsoft.com/office/drawing/2014/main" id="{A968DD05-E1CC-60DB-0AB8-B674457B8C29}"/>
              </a:ext>
            </a:extLst>
          </p:cNvPr>
          <p:cNvCxnSpPr>
            <a:stCxn id="165" idx="2"/>
          </p:cNvCxnSpPr>
          <p:nvPr/>
        </p:nvCxnSpPr>
        <p:spPr>
          <a:xfrm>
            <a:off x="7388026" y="2005539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6">
            <a:extLst>
              <a:ext uri="{FF2B5EF4-FFF2-40B4-BE49-F238E27FC236}">
                <a16:creationId xmlns:a16="http://schemas.microsoft.com/office/drawing/2014/main" id="{6F470ADE-D457-6D2E-49E4-EF37B41CC6C5}"/>
              </a:ext>
            </a:extLst>
          </p:cNvPr>
          <p:cNvSpPr txBox="1"/>
          <p:nvPr/>
        </p:nvSpPr>
        <p:spPr>
          <a:xfrm>
            <a:off x="7044150" y="940554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tutors</a:t>
            </a:r>
          </a:p>
        </p:txBody>
      </p:sp>
      <p:sp>
        <p:nvSpPr>
          <p:cNvPr id="169" name="TextBox 167">
            <a:extLst>
              <a:ext uri="{FF2B5EF4-FFF2-40B4-BE49-F238E27FC236}">
                <a16:creationId xmlns:a16="http://schemas.microsoft.com/office/drawing/2014/main" id="{0655FEC7-6455-85B5-882A-BFEFA75E292E}"/>
              </a:ext>
            </a:extLst>
          </p:cNvPr>
          <p:cNvSpPr txBox="1"/>
          <p:nvPr/>
        </p:nvSpPr>
        <p:spPr>
          <a:xfrm>
            <a:off x="89205" y="61969"/>
            <a:ext cx="138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4</a:t>
            </a:r>
          </a:p>
        </p:txBody>
      </p:sp>
      <p:sp>
        <p:nvSpPr>
          <p:cNvPr id="170" name="Rounded Rectangle 168">
            <a:extLst>
              <a:ext uri="{FF2B5EF4-FFF2-40B4-BE49-F238E27FC236}">
                <a16:creationId xmlns:a16="http://schemas.microsoft.com/office/drawing/2014/main" id="{FB84DA2B-ECFF-D306-30E4-891E9EBBD78C}"/>
              </a:ext>
            </a:extLst>
          </p:cNvPr>
          <p:cNvSpPr/>
          <p:nvPr/>
        </p:nvSpPr>
        <p:spPr>
          <a:xfrm>
            <a:off x="5314957" y="2292575"/>
            <a:ext cx="798034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tester</a:t>
            </a:r>
            <a:r>
              <a:rPr lang="en-US" sz="900" dirty="0">
                <a:solidFill>
                  <a:schemeClr val="tx1"/>
                </a:solidFill>
              </a:rPr>
              <a:t>/pe</a:t>
            </a:r>
          </a:p>
        </p:txBody>
      </p:sp>
      <p:sp>
        <p:nvSpPr>
          <p:cNvPr id="171" name="TextBox 169">
            <a:extLst>
              <a:ext uri="{FF2B5EF4-FFF2-40B4-BE49-F238E27FC236}">
                <a16:creationId xmlns:a16="http://schemas.microsoft.com/office/drawing/2014/main" id="{AC332780-140A-D401-D50E-70B31C595D01}"/>
              </a:ext>
            </a:extLst>
          </p:cNvPr>
          <p:cNvSpPr txBox="1"/>
          <p:nvPr/>
        </p:nvSpPr>
        <p:spPr>
          <a:xfrm>
            <a:off x="6142770" y="2582053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sp>
        <p:nvSpPr>
          <p:cNvPr id="175" name="Smiley Face 173">
            <a:extLst>
              <a:ext uri="{FF2B5EF4-FFF2-40B4-BE49-F238E27FC236}">
                <a16:creationId xmlns:a16="http://schemas.microsoft.com/office/drawing/2014/main" id="{EE76B243-9A95-9A64-D2D9-169C9464F992}"/>
              </a:ext>
            </a:extLst>
          </p:cNvPr>
          <p:cNvSpPr/>
          <p:nvPr/>
        </p:nvSpPr>
        <p:spPr>
          <a:xfrm>
            <a:off x="5547896" y="1179583"/>
            <a:ext cx="289166" cy="289166"/>
          </a:xfrm>
          <a:prstGeom prst="smileyFac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76" name="Rectangle 174">
            <a:extLst>
              <a:ext uri="{FF2B5EF4-FFF2-40B4-BE49-F238E27FC236}">
                <a16:creationId xmlns:a16="http://schemas.microsoft.com/office/drawing/2014/main" id="{96336FF2-60AD-6A68-F42C-EBF2A1DA5437}"/>
              </a:ext>
            </a:extLst>
          </p:cNvPr>
          <p:cNvSpPr/>
          <p:nvPr/>
        </p:nvSpPr>
        <p:spPr>
          <a:xfrm>
            <a:off x="5394285" y="1755828"/>
            <a:ext cx="62934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CATcher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7" name="Straight Arrow Connector 175">
            <a:extLst>
              <a:ext uri="{FF2B5EF4-FFF2-40B4-BE49-F238E27FC236}">
                <a16:creationId xmlns:a16="http://schemas.microsoft.com/office/drawing/2014/main" id="{8DADB2BE-327D-E6B1-A81C-F1EFA6C2C22D}"/>
              </a:ext>
            </a:extLst>
          </p:cNvPr>
          <p:cNvCxnSpPr/>
          <p:nvPr/>
        </p:nvCxnSpPr>
        <p:spPr>
          <a:xfrm>
            <a:off x="5700717" y="1468749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6">
            <a:extLst>
              <a:ext uri="{FF2B5EF4-FFF2-40B4-BE49-F238E27FC236}">
                <a16:creationId xmlns:a16="http://schemas.microsoft.com/office/drawing/2014/main" id="{A29545EA-3D20-2EC9-D536-75F32026C06A}"/>
              </a:ext>
            </a:extLst>
          </p:cNvPr>
          <p:cNvCxnSpPr/>
          <p:nvPr/>
        </p:nvCxnSpPr>
        <p:spPr>
          <a:xfrm>
            <a:off x="5700717" y="2013736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7">
            <a:extLst>
              <a:ext uri="{FF2B5EF4-FFF2-40B4-BE49-F238E27FC236}">
                <a16:creationId xmlns:a16="http://schemas.microsoft.com/office/drawing/2014/main" id="{8433DC1E-EF09-8CD4-B063-6D63DA5E955F}"/>
              </a:ext>
            </a:extLst>
          </p:cNvPr>
          <p:cNvSpPr txBox="1"/>
          <p:nvPr/>
        </p:nvSpPr>
        <p:spPr>
          <a:xfrm>
            <a:off x="5348603" y="948751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testers</a:t>
            </a:r>
          </a:p>
        </p:txBody>
      </p:sp>
      <p:sp>
        <p:nvSpPr>
          <p:cNvPr id="143" name="Rounded Rectangle 90">
            <a:extLst>
              <a:ext uri="{FF2B5EF4-FFF2-40B4-BE49-F238E27FC236}">
                <a16:creationId xmlns:a16="http://schemas.microsoft.com/office/drawing/2014/main" id="{A11E5419-2580-2D9C-4074-921CB566ED65}"/>
              </a:ext>
            </a:extLst>
          </p:cNvPr>
          <p:cNvSpPr/>
          <p:nvPr/>
        </p:nvSpPr>
        <p:spPr>
          <a:xfrm>
            <a:off x="2700875" y="3006223"/>
            <a:ext cx="965620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module-org/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pe-interim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08644BA8-4389-5F89-7824-C4F66AED5FEB}"/>
              </a:ext>
            </a:extLst>
          </p:cNvPr>
          <p:cNvCxnSpPr>
            <a:stCxn id="91" idx="2"/>
            <a:endCxn id="143" idx="1"/>
          </p:cNvCxnSpPr>
          <p:nvPr/>
        </p:nvCxnSpPr>
        <p:spPr>
          <a:xfrm rot="16200000" flipH="1">
            <a:off x="2228443" y="2705730"/>
            <a:ext cx="541666" cy="403198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733F6A7B-3FE4-CF3C-B208-B2D6704B2867}"/>
              </a:ext>
            </a:extLst>
          </p:cNvPr>
          <p:cNvCxnSpPr>
            <a:stCxn id="143" idx="3"/>
            <a:endCxn id="92" idx="2"/>
          </p:cNvCxnSpPr>
          <p:nvPr/>
        </p:nvCxnSpPr>
        <p:spPr>
          <a:xfrm flipV="1">
            <a:off x="3666495" y="2636493"/>
            <a:ext cx="321675" cy="54166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14">
            <a:extLst>
              <a:ext uri="{FF2B5EF4-FFF2-40B4-BE49-F238E27FC236}">
                <a16:creationId xmlns:a16="http://schemas.microsoft.com/office/drawing/2014/main" id="{5434E282-F038-8833-D38E-BC88C35F329C}"/>
              </a:ext>
            </a:extLst>
          </p:cNvPr>
          <p:cNvSpPr txBox="1"/>
          <p:nvPr/>
        </p:nvSpPr>
        <p:spPr>
          <a:xfrm>
            <a:off x="4026126" y="3015573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cxnSp>
        <p:nvCxnSpPr>
          <p:cNvPr id="183" name="Straight Arrow Connector 135">
            <a:extLst>
              <a:ext uri="{FF2B5EF4-FFF2-40B4-BE49-F238E27FC236}">
                <a16:creationId xmlns:a16="http://schemas.microsoft.com/office/drawing/2014/main" id="{A8A563C4-86CE-641F-608C-E72F54A566C8}"/>
              </a:ext>
            </a:extLst>
          </p:cNvPr>
          <p:cNvCxnSpPr>
            <a:cxnSpLocks/>
            <a:stCxn id="170" idx="3"/>
            <a:endCxn id="113" idx="1"/>
          </p:cNvCxnSpPr>
          <p:nvPr/>
        </p:nvCxnSpPr>
        <p:spPr>
          <a:xfrm>
            <a:off x="6112991" y="2464514"/>
            <a:ext cx="844245" cy="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90">
            <a:extLst>
              <a:ext uri="{FF2B5EF4-FFF2-40B4-BE49-F238E27FC236}">
                <a16:creationId xmlns:a16="http://schemas.microsoft.com/office/drawing/2014/main" id="{0FAC3FBE-CB00-6118-FE97-9098098BFBF6}"/>
              </a:ext>
            </a:extLst>
          </p:cNvPr>
          <p:cNvSpPr/>
          <p:nvPr/>
        </p:nvSpPr>
        <p:spPr>
          <a:xfrm>
            <a:off x="5314957" y="3641715"/>
            <a:ext cx="1289696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team-org/main-repo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67E6AD-8F09-1235-4285-3A07EAC936E4}"/>
              </a:ext>
            </a:extLst>
          </p:cNvPr>
          <p:cNvCxnSpPr/>
          <p:nvPr/>
        </p:nvCxnSpPr>
        <p:spPr>
          <a:xfrm>
            <a:off x="7184788" y="3621098"/>
            <a:ext cx="441904" cy="0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27">
            <a:extLst>
              <a:ext uri="{FF2B5EF4-FFF2-40B4-BE49-F238E27FC236}">
                <a16:creationId xmlns:a16="http://schemas.microsoft.com/office/drawing/2014/main" id="{967BF62F-67CE-15DC-EC05-94BFA7A8C001}"/>
              </a:ext>
            </a:extLst>
          </p:cNvPr>
          <p:cNvSpPr txBox="1"/>
          <p:nvPr/>
        </p:nvSpPr>
        <p:spPr>
          <a:xfrm>
            <a:off x="7621809" y="3502030"/>
            <a:ext cx="73132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B050"/>
                </a:solidFill>
              </a:rPr>
              <a:t>Dry run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4C78C39-09BD-7804-F7A2-DEFD378BB70E}"/>
              </a:ext>
            </a:extLst>
          </p:cNvPr>
          <p:cNvCxnSpPr/>
          <p:nvPr/>
        </p:nvCxnSpPr>
        <p:spPr>
          <a:xfrm>
            <a:off x="7167883" y="3351981"/>
            <a:ext cx="44190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27">
            <a:extLst>
              <a:ext uri="{FF2B5EF4-FFF2-40B4-BE49-F238E27FC236}">
                <a16:creationId xmlns:a16="http://schemas.microsoft.com/office/drawing/2014/main" id="{C1FD6B29-A6B1-B25D-ABF4-284F2ACA4D1C}"/>
              </a:ext>
            </a:extLst>
          </p:cNvPr>
          <p:cNvSpPr txBox="1"/>
          <p:nvPr/>
        </p:nvSpPr>
        <p:spPr>
          <a:xfrm>
            <a:off x="7604904" y="3232913"/>
            <a:ext cx="73132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Actual PE</a:t>
            </a:r>
          </a:p>
        </p:txBody>
      </p:sp>
      <p:sp>
        <p:nvSpPr>
          <p:cNvPr id="188" name="TextBox 114">
            <a:extLst>
              <a:ext uri="{FF2B5EF4-FFF2-40B4-BE49-F238E27FC236}">
                <a16:creationId xmlns:a16="http://schemas.microsoft.com/office/drawing/2014/main" id="{3AF2BDC6-E443-46DC-2182-47A7D66C8386}"/>
              </a:ext>
            </a:extLst>
          </p:cNvPr>
          <p:cNvSpPr txBox="1"/>
          <p:nvPr/>
        </p:nvSpPr>
        <p:spPr>
          <a:xfrm>
            <a:off x="2137639" y="3805784"/>
            <a:ext cx="515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script</a:t>
            </a:r>
          </a:p>
        </p:txBody>
      </p:sp>
      <p:sp>
        <p:nvSpPr>
          <p:cNvPr id="189" name="Flowchart: Connector 188">
            <a:extLst>
              <a:ext uri="{FF2B5EF4-FFF2-40B4-BE49-F238E27FC236}">
                <a16:creationId xmlns:a16="http://schemas.microsoft.com/office/drawing/2014/main" id="{58726892-FE52-5B36-107C-E2F4DACB9EC3}"/>
              </a:ext>
            </a:extLst>
          </p:cNvPr>
          <p:cNvSpPr/>
          <p:nvPr/>
        </p:nvSpPr>
        <p:spPr>
          <a:xfrm>
            <a:off x="2105550" y="2802322"/>
            <a:ext cx="382031" cy="2631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S1a</a:t>
            </a:r>
          </a:p>
        </p:txBody>
      </p:sp>
      <p:sp>
        <p:nvSpPr>
          <p:cNvPr id="190" name="Flowchart: Connector 189">
            <a:extLst>
              <a:ext uri="{FF2B5EF4-FFF2-40B4-BE49-F238E27FC236}">
                <a16:creationId xmlns:a16="http://schemas.microsoft.com/office/drawing/2014/main" id="{97856CA9-F37F-94FC-6D97-D53160BC8A1F}"/>
              </a:ext>
            </a:extLst>
          </p:cNvPr>
          <p:cNvSpPr/>
          <p:nvPr/>
        </p:nvSpPr>
        <p:spPr>
          <a:xfrm>
            <a:off x="3797156" y="2781867"/>
            <a:ext cx="382031" cy="2631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S1b</a:t>
            </a:r>
          </a:p>
        </p:txBody>
      </p:sp>
      <p:sp>
        <p:nvSpPr>
          <p:cNvPr id="191" name="Flowchart: Connector 190">
            <a:extLst>
              <a:ext uri="{FF2B5EF4-FFF2-40B4-BE49-F238E27FC236}">
                <a16:creationId xmlns:a16="http://schemas.microsoft.com/office/drawing/2014/main" id="{AF46CB45-70A8-D949-73AE-F665FF7255DA}"/>
              </a:ext>
            </a:extLst>
          </p:cNvPr>
          <p:cNvSpPr/>
          <p:nvPr/>
        </p:nvSpPr>
        <p:spPr>
          <a:xfrm>
            <a:off x="4775696" y="2326138"/>
            <a:ext cx="260932" cy="2631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192" name="Flowchart: Connector 191">
            <a:extLst>
              <a:ext uri="{FF2B5EF4-FFF2-40B4-BE49-F238E27FC236}">
                <a16:creationId xmlns:a16="http://schemas.microsoft.com/office/drawing/2014/main" id="{458A25C3-FC02-B23B-470D-CB2F887B1BDB}"/>
              </a:ext>
            </a:extLst>
          </p:cNvPr>
          <p:cNvSpPr/>
          <p:nvPr/>
        </p:nvSpPr>
        <p:spPr>
          <a:xfrm>
            <a:off x="6343721" y="2332936"/>
            <a:ext cx="260932" cy="2631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S3</a:t>
            </a:r>
          </a:p>
        </p:txBody>
      </p:sp>
      <p:sp>
        <p:nvSpPr>
          <p:cNvPr id="193" name="Flowchart: Connector 192">
            <a:extLst>
              <a:ext uri="{FF2B5EF4-FFF2-40B4-BE49-F238E27FC236}">
                <a16:creationId xmlns:a16="http://schemas.microsoft.com/office/drawing/2014/main" id="{F3DA81DB-DF16-39FD-B533-D8D7DC022F6D}"/>
              </a:ext>
            </a:extLst>
          </p:cNvPr>
          <p:cNvSpPr/>
          <p:nvPr/>
        </p:nvSpPr>
        <p:spPr>
          <a:xfrm>
            <a:off x="8103979" y="2318899"/>
            <a:ext cx="260932" cy="2631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S4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1A7A8B-01E5-754C-7B58-FF189F2D7BB3}"/>
              </a:ext>
            </a:extLst>
          </p:cNvPr>
          <p:cNvSpPr/>
          <p:nvPr/>
        </p:nvSpPr>
        <p:spPr>
          <a:xfrm>
            <a:off x="239623" y="670051"/>
            <a:ext cx="1319170" cy="2156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000" dirty="0">
                <a:solidFill>
                  <a:schemeClr val="accent1">
                    <a:lumMod val="75000"/>
                  </a:schemeClr>
                </a:solidFill>
              </a:rPr>
              <a:t>Bug reporting phase</a:t>
            </a:r>
          </a:p>
        </p:txBody>
      </p:sp>
      <p:sp>
        <p:nvSpPr>
          <p:cNvPr id="5" name="TextBox 156">
            <a:extLst>
              <a:ext uri="{FF2B5EF4-FFF2-40B4-BE49-F238E27FC236}">
                <a16:creationId xmlns:a16="http://schemas.microsoft.com/office/drawing/2014/main" id="{0A141964-3CEA-CEAE-61E4-752613F85499}"/>
              </a:ext>
            </a:extLst>
          </p:cNvPr>
          <p:cNvSpPr txBox="1"/>
          <p:nvPr/>
        </p:nvSpPr>
        <p:spPr>
          <a:xfrm>
            <a:off x="435336" y="938108"/>
            <a:ext cx="687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testers</a:t>
            </a:r>
          </a:p>
        </p:txBody>
      </p:sp>
      <p:sp>
        <p:nvSpPr>
          <p:cNvPr id="11" name="Smiley Face 152">
            <a:extLst>
              <a:ext uri="{FF2B5EF4-FFF2-40B4-BE49-F238E27FC236}">
                <a16:creationId xmlns:a16="http://schemas.microsoft.com/office/drawing/2014/main" id="{266F0882-C370-29D4-9978-2522FFA31760}"/>
              </a:ext>
            </a:extLst>
          </p:cNvPr>
          <p:cNvSpPr/>
          <p:nvPr/>
        </p:nvSpPr>
        <p:spPr>
          <a:xfrm>
            <a:off x="653958" y="1168940"/>
            <a:ext cx="289166" cy="289166"/>
          </a:xfrm>
          <a:prstGeom prst="smileyFac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12" name="Straight Arrow Connector 154">
            <a:extLst>
              <a:ext uri="{FF2B5EF4-FFF2-40B4-BE49-F238E27FC236}">
                <a16:creationId xmlns:a16="http://schemas.microsoft.com/office/drawing/2014/main" id="{5C780608-0FD8-262E-14CC-0B9F9F9F339F}"/>
              </a:ext>
            </a:extLst>
          </p:cNvPr>
          <p:cNvCxnSpPr>
            <a:stCxn id="11" idx="4"/>
          </p:cNvCxnSpPr>
          <p:nvPr/>
        </p:nvCxnSpPr>
        <p:spPr>
          <a:xfrm>
            <a:off x="798541" y="1458106"/>
            <a:ext cx="0" cy="287079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55">
            <a:extLst>
              <a:ext uri="{FF2B5EF4-FFF2-40B4-BE49-F238E27FC236}">
                <a16:creationId xmlns:a16="http://schemas.microsoft.com/office/drawing/2014/main" id="{EC672569-39D9-9D05-9D4F-E9EFD70020D0}"/>
              </a:ext>
            </a:extLst>
          </p:cNvPr>
          <p:cNvCxnSpPr/>
          <p:nvPr/>
        </p:nvCxnSpPr>
        <p:spPr>
          <a:xfrm>
            <a:off x="798541" y="2003093"/>
            <a:ext cx="1" cy="287080"/>
          </a:xfrm>
          <a:prstGeom prst="straightConnector1">
            <a:avLst/>
          </a:prstGeom>
          <a:ln w="127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53">
            <a:extLst>
              <a:ext uri="{FF2B5EF4-FFF2-40B4-BE49-F238E27FC236}">
                <a16:creationId xmlns:a16="http://schemas.microsoft.com/office/drawing/2014/main" id="{33C52576-3C90-BB94-F4D8-4D0BA33F1375}"/>
              </a:ext>
            </a:extLst>
          </p:cNvPr>
          <p:cNvSpPr/>
          <p:nvPr/>
        </p:nvSpPr>
        <p:spPr>
          <a:xfrm>
            <a:off x="482760" y="1744811"/>
            <a:ext cx="629340" cy="257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CATcher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" name="Rounded Rectangle 87">
            <a:extLst>
              <a:ext uri="{FF2B5EF4-FFF2-40B4-BE49-F238E27FC236}">
                <a16:creationId xmlns:a16="http://schemas.microsoft.com/office/drawing/2014/main" id="{0E9884E5-08E5-D69F-06AE-6AFC0C210C6A}"/>
              </a:ext>
            </a:extLst>
          </p:cNvPr>
          <p:cNvSpPr/>
          <p:nvPr/>
        </p:nvSpPr>
        <p:spPr>
          <a:xfrm>
            <a:off x="418692" y="2300816"/>
            <a:ext cx="828431" cy="34387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tester</a:t>
            </a:r>
            <a:r>
              <a:rPr lang="en-US" sz="900" dirty="0">
                <a:solidFill>
                  <a:schemeClr val="tx1"/>
                </a:solidFill>
              </a:rPr>
              <a:t>/pe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DAF42A89-74D2-E543-5535-62A26AD1C8C6}"/>
              </a:ext>
            </a:extLst>
          </p:cNvPr>
          <p:cNvCxnSpPr>
            <a:cxnSpLocks/>
          </p:cNvCxnSpPr>
          <p:nvPr/>
        </p:nvCxnSpPr>
        <p:spPr>
          <a:xfrm>
            <a:off x="430299" y="2472754"/>
            <a:ext cx="4896266" cy="1369173"/>
          </a:xfrm>
          <a:prstGeom prst="bentConnector3">
            <a:avLst>
              <a:gd name="adj1" fmla="val -5115"/>
            </a:avLst>
          </a:prstGeom>
          <a:ln w="12700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4AEECE8-1B27-B3A7-BDA4-A61439694A86}"/>
              </a:ext>
            </a:extLst>
          </p:cNvPr>
          <p:cNvSpPr/>
          <p:nvPr/>
        </p:nvSpPr>
        <p:spPr>
          <a:xfrm>
            <a:off x="3797156" y="3732862"/>
            <a:ext cx="344060" cy="26315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00B050"/>
                </a:solidFill>
              </a:rPr>
              <a:t>S1c</a:t>
            </a:r>
          </a:p>
        </p:txBody>
      </p:sp>
    </p:spTree>
    <p:extLst>
      <p:ext uri="{BB962C8B-B14F-4D97-AF65-F5344CB8AC3E}">
        <p14:creationId xmlns:p14="http://schemas.microsoft.com/office/powerpoint/2010/main" val="389892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</TotalTime>
  <Words>178</Words>
  <Application>Microsoft Macintosh PowerPoint</Application>
  <PresentationFormat>On-screen Show (4:3)</PresentationFormat>
  <Paragraphs>108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Koo Yu Cong</cp:lastModifiedBy>
  <cp:revision>23</cp:revision>
  <cp:lastPrinted>2019-01-08T05:16:12Z</cp:lastPrinted>
  <dcterms:created xsi:type="dcterms:W3CDTF">2019-01-08T05:00:27Z</dcterms:created>
  <dcterms:modified xsi:type="dcterms:W3CDTF">2025-02-21T13:45:58Z</dcterms:modified>
</cp:coreProperties>
</file>