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450" r:id="rId3"/>
    <p:sldId id="451" r:id="rId4"/>
    <p:sldId id="452" r:id="rId5"/>
    <p:sldId id="453" r:id="rId6"/>
    <p:sldId id="454" r:id="rId7"/>
    <p:sldId id="455" r:id="rId8"/>
    <p:sldId id="456" r:id="rId9"/>
    <p:sldId id="457" r:id="rId10"/>
    <p:sldId id="460" r:id="rId11"/>
    <p:sldId id="461" r:id="rId12"/>
    <p:sldId id="462" r:id="rId13"/>
    <p:sldId id="464" r:id="rId14"/>
    <p:sldId id="488" r:id="rId15"/>
    <p:sldId id="465" r:id="rId16"/>
    <p:sldId id="466" r:id="rId17"/>
    <p:sldId id="467" r:id="rId18"/>
    <p:sldId id="468" r:id="rId19"/>
    <p:sldId id="469" r:id="rId20"/>
    <p:sldId id="470" r:id="rId21"/>
    <p:sldId id="471" r:id="rId22"/>
    <p:sldId id="472" r:id="rId23"/>
    <p:sldId id="473" r:id="rId24"/>
    <p:sldId id="474" r:id="rId25"/>
    <p:sldId id="475" r:id="rId26"/>
    <p:sldId id="476" r:id="rId27"/>
    <p:sldId id="477" r:id="rId28"/>
    <p:sldId id="478" r:id="rId29"/>
    <p:sldId id="479" r:id="rId30"/>
    <p:sldId id="480" r:id="rId31"/>
    <p:sldId id="481" r:id="rId32"/>
    <p:sldId id="482" r:id="rId33"/>
    <p:sldId id="483" r:id="rId34"/>
    <p:sldId id="484" r:id="rId35"/>
    <p:sldId id="485" r:id="rId36"/>
    <p:sldId id="486" r:id="rId37"/>
    <p:sldId id="487" r:id="rId38"/>
  </p:sldIdLst>
  <p:sldSz cx="10152063" cy="7596188"/>
  <p:notesSz cx="7596188" cy="10152063"/>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1392">
          <p15:clr>
            <a:srgbClr val="A4A3A4"/>
          </p15:clr>
        </p15:guide>
        <p15:guide id="2" pos="3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5D02"/>
    <a:srgbClr val="DE5A02"/>
    <a:srgbClr val="C14E02"/>
    <a:srgbClr val="003399"/>
    <a:srgbClr val="873701"/>
    <a:srgbClr val="FF0000"/>
    <a:srgbClr val="969696"/>
    <a:srgbClr val="81ABFF"/>
    <a:srgbClr val="FFFF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1821" autoAdjust="0"/>
  </p:normalViewPr>
  <p:slideViewPr>
    <p:cSldViewPr>
      <p:cViewPr varScale="1">
        <p:scale>
          <a:sx n="92" d="100"/>
          <a:sy n="92" d="100"/>
        </p:scale>
        <p:origin x="808" y="184"/>
      </p:cViewPr>
      <p:guideLst>
        <p:guide orient="horz" pos="1392"/>
        <p:guide pos="321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9699" name="Rectangle 3"/>
          <p:cNvSpPr>
            <a:spLocks noGrp="1" noChangeArrowheads="1"/>
          </p:cNvSpPr>
          <p:nvPr>
            <p:ph type="dt" sz="quarter" idx="1"/>
          </p:nvPr>
        </p:nvSpPr>
        <p:spPr bwMode="auto">
          <a:xfrm>
            <a:off x="4302125"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9700" name="Rectangle 4"/>
          <p:cNvSpPr>
            <a:spLocks noGrp="1" noChangeArrowheads="1"/>
          </p:cNvSpPr>
          <p:nvPr>
            <p:ph type="ftr" sz="quarter" idx="2"/>
          </p:nvPr>
        </p:nvSpPr>
        <p:spPr bwMode="auto">
          <a:xfrm>
            <a:off x="0"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9701" name="Rectangle 5"/>
          <p:cNvSpPr>
            <a:spLocks noGrp="1" noChangeArrowheads="1"/>
          </p:cNvSpPr>
          <p:nvPr>
            <p:ph type="sldNum" sz="quarter" idx="3"/>
          </p:nvPr>
        </p:nvSpPr>
        <p:spPr bwMode="auto">
          <a:xfrm>
            <a:off x="4302125"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728AF44-D823-4724-A853-1093A72A0941}"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7891" name="Rectangle 3"/>
          <p:cNvSpPr>
            <a:spLocks noGrp="1" noChangeArrowheads="1"/>
          </p:cNvSpPr>
          <p:nvPr>
            <p:ph type="dt" idx="1"/>
          </p:nvPr>
        </p:nvSpPr>
        <p:spPr bwMode="auto">
          <a:xfrm>
            <a:off x="4302125" y="0"/>
            <a:ext cx="3292475" cy="508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7892" name="Rectangle 4"/>
          <p:cNvSpPr>
            <a:spLocks noGrp="1" noRot="1" noChangeAspect="1" noChangeArrowheads="1" noTextEdit="1"/>
          </p:cNvSpPr>
          <p:nvPr>
            <p:ph type="sldImg" idx="2"/>
          </p:nvPr>
        </p:nvSpPr>
        <p:spPr bwMode="auto">
          <a:xfrm>
            <a:off x="1255713" y="762000"/>
            <a:ext cx="5086350" cy="3806825"/>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760413" y="4822825"/>
            <a:ext cx="6076950" cy="4567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894" name="Rectangle 6"/>
          <p:cNvSpPr>
            <a:spLocks noGrp="1" noChangeArrowheads="1"/>
          </p:cNvSpPr>
          <p:nvPr>
            <p:ph type="ftr" sz="quarter" idx="4"/>
          </p:nvPr>
        </p:nvSpPr>
        <p:spPr bwMode="auto">
          <a:xfrm>
            <a:off x="0"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7895" name="Rectangle 7"/>
          <p:cNvSpPr>
            <a:spLocks noGrp="1" noChangeArrowheads="1"/>
          </p:cNvSpPr>
          <p:nvPr>
            <p:ph type="sldNum" sz="quarter" idx="5"/>
          </p:nvPr>
        </p:nvSpPr>
        <p:spPr bwMode="auto">
          <a:xfrm>
            <a:off x="4302125" y="9642475"/>
            <a:ext cx="3292475" cy="508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54901CC-E834-4EBA-8890-E59F33DE9E1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EE9ADB-2485-4A93-AC68-657D518DF81C}" type="slidenum">
              <a:rPr lang="en-US"/>
              <a:pPr/>
              <a:t>14</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72546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202" name="Rectangle 10"/>
          <p:cNvSpPr>
            <a:spLocks noChangeArrowheads="1"/>
          </p:cNvSpPr>
          <p:nvPr userDrawn="1"/>
        </p:nvSpPr>
        <p:spPr bwMode="auto">
          <a:xfrm>
            <a:off x="0" y="0"/>
            <a:ext cx="10152063" cy="5486400"/>
          </a:xfrm>
          <a:prstGeom prst="rect">
            <a:avLst/>
          </a:prstGeom>
          <a:solidFill>
            <a:srgbClr val="FF6600"/>
          </a:solidFill>
          <a:ln w="9525">
            <a:noFill/>
            <a:miter lim="800000"/>
            <a:headEnd/>
            <a:tailEnd/>
          </a:ln>
          <a:effectLst/>
        </p:spPr>
        <p:txBody>
          <a:bodyPr wrap="none" anchor="ctr"/>
          <a:lstStyle/>
          <a:p>
            <a:endParaRPr lang="en-US"/>
          </a:p>
        </p:txBody>
      </p:sp>
      <p:sp>
        <p:nvSpPr>
          <p:cNvPr id="8203" name="Rectangle 11"/>
          <p:cNvSpPr>
            <a:spLocks noChangeArrowheads="1"/>
          </p:cNvSpPr>
          <p:nvPr userDrawn="1"/>
        </p:nvSpPr>
        <p:spPr bwMode="auto">
          <a:xfrm>
            <a:off x="0" y="7315200"/>
            <a:ext cx="10152063" cy="280988"/>
          </a:xfrm>
          <a:prstGeom prst="rect">
            <a:avLst/>
          </a:prstGeom>
          <a:solidFill>
            <a:srgbClr val="FF6600"/>
          </a:solidFill>
          <a:ln w="9525">
            <a:noFill/>
            <a:miter lim="800000"/>
            <a:headEnd/>
            <a:tailEnd/>
          </a:ln>
          <a:effectLst/>
        </p:spPr>
        <p:txBody>
          <a:bodyPr wrap="none" anchor="ctr"/>
          <a:lstStyle/>
          <a:p>
            <a:endParaRPr lang="en-US"/>
          </a:p>
        </p:txBody>
      </p:sp>
      <p:sp>
        <p:nvSpPr>
          <p:cNvPr id="8194" name="Rectangle 2"/>
          <p:cNvSpPr>
            <a:spLocks noGrp="1" noChangeArrowheads="1"/>
          </p:cNvSpPr>
          <p:nvPr>
            <p:ph type="ctrTitle"/>
          </p:nvPr>
        </p:nvSpPr>
        <p:spPr>
          <a:xfrm>
            <a:off x="609600" y="1524000"/>
            <a:ext cx="8991600" cy="1752600"/>
          </a:xfrm>
        </p:spPr>
        <p:txBody>
          <a:bodyPr/>
          <a:lstStyle>
            <a:lvl1pPr algn="ctr">
              <a:defRPr sz="6000">
                <a:solidFill>
                  <a:schemeClr val="bg1"/>
                </a:solidFill>
              </a:defRPr>
            </a:lvl1pPr>
          </a:lstStyle>
          <a:p>
            <a:r>
              <a:rPr lang="en-GB"/>
              <a:t>Click to edit Master title style</a:t>
            </a:r>
          </a:p>
        </p:txBody>
      </p:sp>
      <p:pic>
        <p:nvPicPr>
          <p:cNvPr id="8205" name="Picture 13"/>
          <p:cNvPicPr>
            <a:picLocks noChangeAspect="1" noChangeArrowheads="1"/>
          </p:cNvPicPr>
          <p:nvPr userDrawn="1"/>
        </p:nvPicPr>
        <p:blipFill>
          <a:blip r:embed="rId2"/>
          <a:srcRect/>
          <a:stretch>
            <a:fillRect/>
          </a:stretch>
        </p:blipFill>
        <p:spPr bwMode="auto">
          <a:xfrm>
            <a:off x="3733800" y="5757863"/>
            <a:ext cx="2573338" cy="125888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77693E4-C871-4A11-9A28-7FDAD6AD934A}" type="slidenum">
              <a:rPr lang="en-GB"/>
              <a:pPr/>
              <a:t>‹#›</a:t>
            </a:fld>
            <a:endParaRPr lang="en-GB" sz="1600">
              <a:solidFill>
                <a:schemeClr val="tx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3425" y="322263"/>
            <a:ext cx="2155825" cy="6611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322263"/>
            <a:ext cx="6319837" cy="6611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E97CBC53-0468-4F6C-80ED-218DC62F935B}" type="slidenum">
              <a:rPr lang="en-GB"/>
              <a:pPr/>
              <a:t>‹#›</a:t>
            </a:fld>
            <a:endParaRPr lang="en-GB" sz="160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FDAFAA84-93FD-4C2C-AE46-F7D42BEF3958}" type="slidenum">
              <a:rPr lang="en-GB"/>
              <a:pPr/>
              <a:t>‹#›</a:t>
            </a:fld>
            <a:endParaRPr lang="en-GB" sz="1600">
              <a:solidFill>
                <a:schemeClr val="tx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01688" y="4881563"/>
            <a:ext cx="8629650" cy="1508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01688" y="3219450"/>
            <a:ext cx="8629650" cy="166211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71797668-4770-4979-B1D4-D6D2511F0B65}" type="slidenum">
              <a:rPr lang="en-GB"/>
              <a:pPr/>
              <a:t>‹#›</a:t>
            </a:fld>
            <a:endParaRPr lang="en-GB" sz="1600">
              <a:solidFill>
                <a:schemeClr val="tx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1188" y="1817688"/>
            <a:ext cx="4237037"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0625" y="1817688"/>
            <a:ext cx="4238625" cy="5116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90D269CF-64BA-444E-9F2D-69BD9F60489F}" type="slidenum">
              <a:rPr lang="en-GB"/>
              <a:pPr/>
              <a:t>‹#›</a:t>
            </a:fld>
            <a:endParaRPr lang="en-GB" sz="1600">
              <a:solidFill>
                <a:schemeClr val="tx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9136063" cy="126523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8000" y="1700213"/>
            <a:ext cx="4484688"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0" y="2408238"/>
            <a:ext cx="4484688"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57788" y="1700213"/>
            <a:ext cx="4486275" cy="7080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7788" y="2408238"/>
            <a:ext cx="4486275" cy="437673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A5B54B7F-CFD7-42C9-95D8-A751AB99534C}" type="slidenum">
              <a:rPr lang="en-GB"/>
              <a:pPr/>
              <a:t>‹#›</a:t>
            </a:fld>
            <a:endParaRPr lang="en-GB" sz="1600">
              <a:solidFill>
                <a:schemeClr val="tx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A1B2659F-1AD7-4F14-81C4-ADEDB1B20730}" type="slidenum">
              <a:rPr lang="en-GB"/>
              <a:pPr/>
              <a:t>‹#›</a:t>
            </a:fld>
            <a:endParaRPr lang="en-GB" sz="1600">
              <a:solidFill>
                <a:schemeClr val="tx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70B3CE18-A588-438A-818D-D402E37F5853}" type="slidenum">
              <a:rPr lang="en-GB"/>
              <a:pPr/>
              <a:t>‹#›</a:t>
            </a:fld>
            <a:endParaRPr lang="en-GB" sz="1600">
              <a:solidFill>
                <a:schemeClr val="tx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0" y="303213"/>
            <a:ext cx="3340100" cy="128587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68750" y="303213"/>
            <a:ext cx="5675313" cy="64817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0" y="1589088"/>
            <a:ext cx="3340100" cy="51958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E6E5FF68-5D0A-4A29-8164-F5FA0A65DE11}" type="slidenum">
              <a:rPr lang="en-GB"/>
              <a:pPr/>
              <a:t>‹#›</a:t>
            </a:fld>
            <a:endParaRPr lang="en-GB" sz="1600">
              <a:solidFill>
                <a:schemeClr val="tx1"/>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9138" y="5318125"/>
            <a:ext cx="6091237" cy="6270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89138" y="679450"/>
            <a:ext cx="6091237" cy="45577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89138" y="5945188"/>
            <a:ext cx="6091237" cy="892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AE42643D-99CE-49A6-B68E-51ECE14F37DF}" type="slidenum">
              <a:rPr lang="en-GB"/>
              <a:pPr/>
              <a:t>‹#›</a:t>
            </a:fld>
            <a:endParaRPr lang="en-GB" sz="1600">
              <a:solidFill>
                <a:schemeClr val="tx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188" y="322263"/>
            <a:ext cx="7237412" cy="1266825"/>
          </a:xfrm>
          <a:prstGeom prst="rect">
            <a:avLst/>
          </a:prstGeom>
          <a:noFill/>
          <a:ln w="9525">
            <a:noFill/>
            <a:miter lim="800000"/>
            <a:headEnd/>
            <a:tailEnd/>
          </a:ln>
          <a:effectLst/>
        </p:spPr>
        <p:txBody>
          <a:bodyPr vert="horz" wrap="square" lIns="101384" tIns="50691" rIns="101384" bIns="50691" numCol="1" anchor="ctr" anchorCtr="0" compatLnSpc="1">
            <a:prstTxWarp prst="textNoShape">
              <a:avLst/>
            </a:prstTxWarp>
          </a:bodyPr>
          <a:lstStyle/>
          <a:p>
            <a:pPr lvl="0"/>
            <a:r>
              <a:rPr lang="en-GB"/>
              <a:t>Click to edit Master title style</a:t>
            </a:r>
          </a:p>
        </p:txBody>
      </p:sp>
      <p:sp>
        <p:nvSpPr>
          <p:cNvPr id="1027" name="Rectangle 3"/>
          <p:cNvSpPr>
            <a:spLocks noGrp="1" noChangeArrowheads="1"/>
          </p:cNvSpPr>
          <p:nvPr>
            <p:ph type="body" idx="1"/>
          </p:nvPr>
        </p:nvSpPr>
        <p:spPr bwMode="auto">
          <a:xfrm>
            <a:off x="611188" y="1817688"/>
            <a:ext cx="8628062" cy="5116512"/>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4"/>
          <p:cNvSpPr>
            <a:spLocks noGrp="1" noChangeArrowheads="1"/>
          </p:cNvSpPr>
          <p:nvPr>
            <p:ph type="dt" sz="half" idx="2"/>
          </p:nvPr>
        </p:nvSpPr>
        <p:spPr bwMode="auto">
          <a:xfrm>
            <a:off x="611188"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defTabSz="1014413">
              <a:defRPr sz="1000">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7696200" y="7016750"/>
            <a:ext cx="2114550" cy="506413"/>
          </a:xfrm>
          <a:prstGeom prst="rect">
            <a:avLst/>
          </a:prstGeom>
          <a:noFill/>
          <a:ln w="9525">
            <a:noFill/>
            <a:miter lim="800000"/>
            <a:headEnd/>
            <a:tailEnd/>
          </a:ln>
          <a:effectLst/>
        </p:spPr>
        <p:txBody>
          <a:bodyPr vert="horz" wrap="square" lIns="101384" tIns="50691" rIns="101384" bIns="50691" numCol="1" anchor="t" anchorCtr="0" compatLnSpc="1">
            <a:prstTxWarp prst="textNoShape">
              <a:avLst/>
            </a:prstTxWarp>
          </a:bodyPr>
          <a:lstStyle>
            <a:lvl1pPr algn="r" defTabSz="1014413">
              <a:defRPr sz="1000">
                <a:solidFill>
                  <a:srgbClr val="003399"/>
                </a:solidFill>
              </a:defRPr>
            </a:lvl1pPr>
          </a:lstStyle>
          <a:p>
            <a:fld id="{F354BF72-ACA3-44A4-878A-614A75F1CF45}" type="slidenum">
              <a:rPr lang="en-GB"/>
              <a:pPr/>
              <a:t>‹#›</a:t>
            </a:fld>
            <a:endParaRPr lang="en-GB" sz="1600"/>
          </a:p>
        </p:txBody>
      </p:sp>
      <p:sp>
        <p:nvSpPr>
          <p:cNvPr id="1031" name="Rectangle 7"/>
          <p:cNvSpPr>
            <a:spLocks noChangeArrowheads="1"/>
          </p:cNvSpPr>
          <p:nvPr userDrawn="1"/>
        </p:nvSpPr>
        <p:spPr bwMode="auto">
          <a:xfrm>
            <a:off x="0" y="7319963"/>
            <a:ext cx="10152063" cy="288925"/>
          </a:xfrm>
          <a:prstGeom prst="rect">
            <a:avLst/>
          </a:prstGeom>
          <a:solidFill>
            <a:srgbClr val="003399"/>
          </a:solidFill>
          <a:ln w="9525">
            <a:noFill/>
            <a:miter lim="800000"/>
            <a:headEnd/>
            <a:tailEnd/>
          </a:ln>
          <a:effectLst/>
        </p:spPr>
        <p:txBody>
          <a:bodyPr wrap="none" anchor="ctr"/>
          <a:lstStyle/>
          <a:p>
            <a:endParaRPr lang="en-US"/>
          </a:p>
        </p:txBody>
      </p:sp>
      <p:sp>
        <p:nvSpPr>
          <p:cNvPr id="1032" name="Rectangle 8"/>
          <p:cNvSpPr>
            <a:spLocks noChangeArrowheads="1"/>
          </p:cNvSpPr>
          <p:nvPr userDrawn="1"/>
        </p:nvSpPr>
        <p:spPr bwMode="auto">
          <a:xfrm>
            <a:off x="0" y="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1034" name="Picture 10"/>
          <p:cNvPicPr>
            <a:picLocks noChangeAspect="1" noChangeArrowheads="1"/>
          </p:cNvPicPr>
          <p:nvPr userDrawn="1"/>
        </p:nvPicPr>
        <p:blipFill>
          <a:blip r:embed="rId13"/>
          <a:srcRect/>
          <a:stretch>
            <a:fillRect/>
          </a:stretch>
        </p:blipFill>
        <p:spPr bwMode="auto">
          <a:xfrm>
            <a:off x="8229600" y="431800"/>
            <a:ext cx="1612900" cy="78898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p:titleStyle>
    <p:bodyStyle>
      <a:lvl1pPr algn="l" defTabSz="1014413" rtl="0" fontAlgn="base">
        <a:spcBef>
          <a:spcPct val="20000"/>
        </a:spcBef>
        <a:spcAft>
          <a:spcPct val="0"/>
        </a:spcAft>
        <a:defRPr sz="2500" b="1">
          <a:solidFill>
            <a:srgbClr val="003399"/>
          </a:solidFill>
          <a:latin typeface="+mn-lt"/>
          <a:ea typeface="+mn-ea"/>
          <a:cs typeface="+mn-cs"/>
        </a:defRPr>
      </a:lvl1pPr>
      <a:lvl2pPr marL="374650" indent="6350" algn="l" defTabSz="1014413" rtl="0" fontAlgn="base">
        <a:spcBef>
          <a:spcPct val="20000"/>
        </a:spcBef>
        <a:spcAft>
          <a:spcPct val="0"/>
        </a:spcAft>
        <a:defRPr sz="2600">
          <a:solidFill>
            <a:srgbClr val="003399"/>
          </a:solidFill>
          <a:latin typeface="+mn-lt"/>
        </a:defRPr>
      </a:lvl2pPr>
      <a:lvl3pPr marL="755650" algn="l" defTabSz="1014413" rtl="0" fontAlgn="base">
        <a:spcBef>
          <a:spcPct val="20000"/>
        </a:spcBef>
        <a:spcAft>
          <a:spcPct val="0"/>
        </a:spcAft>
        <a:defRPr sz="2200" b="1">
          <a:solidFill>
            <a:srgbClr val="FF6600"/>
          </a:solidFill>
          <a:latin typeface="+mn-lt"/>
        </a:defRPr>
      </a:lvl3pPr>
      <a:lvl4pPr marL="1143000" indent="6350" algn="l" defTabSz="1014413" rtl="0" fontAlgn="base">
        <a:spcBef>
          <a:spcPct val="20000"/>
        </a:spcBef>
        <a:spcAft>
          <a:spcPct val="0"/>
        </a:spcAft>
        <a:defRPr sz="2200" i="1">
          <a:solidFill>
            <a:srgbClr val="003399"/>
          </a:solidFill>
          <a:latin typeface="+mn-lt"/>
        </a:defRPr>
      </a:lvl4pPr>
      <a:lvl5pPr marL="1524000" algn="l" defTabSz="1014413" rtl="0" fontAlgn="base">
        <a:spcBef>
          <a:spcPct val="20000"/>
        </a:spcBef>
        <a:spcAft>
          <a:spcPct val="0"/>
        </a:spcAft>
        <a:defRPr sz="2000">
          <a:solidFill>
            <a:srgbClr val="003399"/>
          </a:solidFill>
          <a:latin typeface="+mn-lt"/>
        </a:defRPr>
      </a:lvl5pPr>
      <a:lvl6pPr marL="1981200" algn="l" defTabSz="1014413" rtl="0" fontAlgn="base">
        <a:spcBef>
          <a:spcPct val="20000"/>
        </a:spcBef>
        <a:spcAft>
          <a:spcPct val="0"/>
        </a:spcAft>
        <a:defRPr sz="2000">
          <a:solidFill>
            <a:srgbClr val="003399"/>
          </a:solidFill>
          <a:latin typeface="+mn-lt"/>
        </a:defRPr>
      </a:lvl6pPr>
      <a:lvl7pPr marL="2438400" algn="l" defTabSz="1014413" rtl="0" fontAlgn="base">
        <a:spcBef>
          <a:spcPct val="20000"/>
        </a:spcBef>
        <a:spcAft>
          <a:spcPct val="0"/>
        </a:spcAft>
        <a:defRPr sz="2000">
          <a:solidFill>
            <a:srgbClr val="003399"/>
          </a:solidFill>
          <a:latin typeface="+mn-lt"/>
        </a:defRPr>
      </a:lvl7pPr>
      <a:lvl8pPr marL="2895600" algn="l" defTabSz="1014413" rtl="0" fontAlgn="base">
        <a:spcBef>
          <a:spcPct val="20000"/>
        </a:spcBef>
        <a:spcAft>
          <a:spcPct val="0"/>
        </a:spcAft>
        <a:defRPr sz="2000">
          <a:solidFill>
            <a:srgbClr val="003399"/>
          </a:solidFill>
          <a:latin typeface="+mn-lt"/>
        </a:defRPr>
      </a:lvl8pPr>
      <a:lvl9pPr marL="3352800" algn="l" defTabSz="1014413" rtl="0" fontAlgn="base">
        <a:spcBef>
          <a:spcPct val="20000"/>
        </a:spcBef>
        <a:spcAft>
          <a:spcPct val="0"/>
        </a:spcAft>
        <a:defRPr sz="2000">
          <a:solidFill>
            <a:srgbClr val="0033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0" y="0"/>
            <a:ext cx="10152063" cy="5486400"/>
          </a:xfrm>
          <a:prstGeom prst="rect">
            <a:avLst/>
          </a:prstGeom>
          <a:solidFill>
            <a:srgbClr val="003399"/>
          </a:solidFill>
          <a:ln w="9525">
            <a:noFill/>
            <a:miter lim="800000"/>
            <a:headEnd/>
            <a:tailEnd/>
          </a:ln>
          <a:effectLst/>
        </p:spPr>
        <p:txBody>
          <a:bodyPr wrap="none" anchor="ctr"/>
          <a:lstStyle/>
          <a:p>
            <a:pPr algn="r"/>
            <a:endParaRPr lang="en-US" dirty="0"/>
          </a:p>
        </p:txBody>
      </p:sp>
      <p:sp>
        <p:nvSpPr>
          <p:cNvPr id="2066" name="Text Box 18"/>
          <p:cNvSpPr txBox="1">
            <a:spLocks noChangeArrowheads="1"/>
          </p:cNvSpPr>
          <p:nvPr/>
        </p:nvSpPr>
        <p:spPr bwMode="auto">
          <a:xfrm>
            <a:off x="792163" y="1055688"/>
            <a:ext cx="8580437" cy="3200107"/>
          </a:xfrm>
          <a:prstGeom prst="rect">
            <a:avLst/>
          </a:prstGeom>
          <a:noFill/>
          <a:ln w="9525">
            <a:noFill/>
            <a:miter lim="800000"/>
            <a:headEnd/>
            <a:tailEnd/>
          </a:ln>
          <a:effectLst/>
        </p:spPr>
        <p:txBody>
          <a:bodyPr>
            <a:spAutoFit/>
          </a:bodyPr>
          <a:lstStyle/>
          <a:p>
            <a:pPr algn="ctr" eaLnBrk="1" hangingPunct="1"/>
            <a:r>
              <a:rPr lang="en-US" sz="3600" dirty="0">
                <a:solidFill>
                  <a:schemeClr val="bg1"/>
                </a:solidFill>
                <a:latin typeface="Arial" charset="0"/>
              </a:rPr>
              <a:t>Chapter 5</a:t>
            </a:r>
          </a:p>
          <a:p>
            <a:pPr algn="ctr" eaLnBrk="1" hangingPunct="1"/>
            <a:r>
              <a:rPr lang="en-US" sz="3600" dirty="0">
                <a:solidFill>
                  <a:schemeClr val="bg1"/>
                </a:solidFill>
                <a:latin typeface="Arial" charset="0"/>
              </a:rPr>
              <a:t>Basic Graph Algorithms</a:t>
            </a:r>
          </a:p>
          <a:p>
            <a:pPr algn="ctr" eaLnBrk="1" hangingPunct="1">
              <a:lnSpc>
                <a:spcPct val="70000"/>
              </a:lnSpc>
              <a:spcBef>
                <a:spcPct val="50000"/>
              </a:spcBef>
            </a:pPr>
            <a:endParaRPr lang="en-US" sz="3600" i="1" dirty="0">
              <a:solidFill>
                <a:schemeClr val="bg1"/>
              </a:solidFill>
              <a:latin typeface="Arial" charset="0"/>
            </a:endParaRPr>
          </a:p>
          <a:p>
            <a:pPr algn="ctr" eaLnBrk="1" hangingPunct="1">
              <a:lnSpc>
                <a:spcPct val="70000"/>
              </a:lnSpc>
              <a:spcBef>
                <a:spcPct val="50000"/>
              </a:spcBef>
            </a:pPr>
            <a:r>
              <a:rPr lang="en-US" i="1" dirty="0" err="1">
                <a:solidFill>
                  <a:schemeClr val="bg1"/>
                </a:solidFill>
                <a:latin typeface="Arial" charset="0"/>
              </a:rPr>
              <a:t>Divesh</a:t>
            </a:r>
            <a:r>
              <a:rPr lang="en-US" i="1" dirty="0">
                <a:solidFill>
                  <a:schemeClr val="bg1"/>
                </a:solidFill>
                <a:latin typeface="Arial" charset="0"/>
              </a:rPr>
              <a:t> Aggarwal</a:t>
            </a:r>
          </a:p>
          <a:p>
            <a:pPr algn="ctr" eaLnBrk="1" hangingPunct="1">
              <a:lnSpc>
                <a:spcPct val="70000"/>
              </a:lnSpc>
              <a:spcBef>
                <a:spcPct val="50000"/>
              </a:spcBef>
            </a:pPr>
            <a:r>
              <a:rPr lang="en-US" dirty="0">
                <a:solidFill>
                  <a:schemeClr val="bg1"/>
                </a:solidFill>
                <a:latin typeface="Arial" charset="0"/>
              </a:rPr>
              <a:t>School of Computing</a:t>
            </a:r>
          </a:p>
          <a:p>
            <a:pPr algn="ctr" eaLnBrk="1" hangingPunct="1">
              <a:lnSpc>
                <a:spcPct val="70000"/>
              </a:lnSpc>
              <a:spcBef>
                <a:spcPct val="50000"/>
              </a:spcBef>
            </a:pPr>
            <a:r>
              <a:rPr lang="en-US" dirty="0">
                <a:solidFill>
                  <a:schemeClr val="bg1"/>
                </a:solidFill>
                <a:latin typeface="Arial" charset="0"/>
              </a:rPr>
              <a:t>Department of Computer Science</a:t>
            </a:r>
            <a:endParaRPr lang="en-GB" dirty="0">
              <a:solidFill>
                <a:schemeClr val="bg1"/>
              </a:solidFill>
              <a:latin typeface="Arial" charset="0"/>
            </a:endParaRPr>
          </a:p>
        </p:txBody>
      </p:sp>
      <p:sp>
        <p:nvSpPr>
          <p:cNvPr id="2067" name="Rectangle 19"/>
          <p:cNvSpPr>
            <a:spLocks noChangeArrowheads="1"/>
          </p:cNvSpPr>
          <p:nvPr/>
        </p:nvSpPr>
        <p:spPr bwMode="auto">
          <a:xfrm>
            <a:off x="0" y="731520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2068" name="Picture 20"/>
          <p:cNvPicPr>
            <a:picLocks noChangeAspect="1" noChangeArrowheads="1"/>
          </p:cNvPicPr>
          <p:nvPr/>
        </p:nvPicPr>
        <p:blipFill>
          <a:blip r:embed="rId3"/>
          <a:srcRect/>
          <a:stretch>
            <a:fillRect/>
          </a:stretch>
        </p:blipFill>
        <p:spPr bwMode="auto">
          <a:xfrm>
            <a:off x="3810000" y="5751513"/>
            <a:ext cx="2576513" cy="125888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Disconnected graphs</a:t>
            </a:r>
          </a:p>
        </p:txBody>
      </p:sp>
      <p:pic>
        <p:nvPicPr>
          <p:cNvPr id="3" name="Picture 2">
            <a:extLst>
              <a:ext uri="{FF2B5EF4-FFF2-40B4-BE49-F238E27FC236}">
                <a16:creationId xmlns:a16="http://schemas.microsoft.com/office/drawing/2014/main" id="{99F7F539-0B1D-8D4C-B6D5-3989BF65F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67225"/>
            <a:ext cx="10152063" cy="3661737"/>
          </a:xfrm>
          <a:prstGeom prst="rect">
            <a:avLst/>
          </a:prstGeom>
        </p:spPr>
      </p:pic>
    </p:spTree>
    <p:extLst>
      <p:ext uri="{BB962C8B-B14F-4D97-AF65-F5344CB8AC3E}">
        <p14:creationId xmlns:p14="http://schemas.microsoft.com/office/powerpoint/2010/main" val="357287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Count connected components</a:t>
            </a:r>
          </a:p>
        </p:txBody>
      </p:sp>
      <p:pic>
        <p:nvPicPr>
          <p:cNvPr id="4" name="Picture 3">
            <a:extLst>
              <a:ext uri="{FF2B5EF4-FFF2-40B4-BE49-F238E27FC236}">
                <a16:creationId xmlns:a16="http://schemas.microsoft.com/office/drawing/2014/main" id="{DC3A38C5-413F-A24B-8DA1-C374E32B2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031" y="1696244"/>
            <a:ext cx="6604000" cy="4203700"/>
          </a:xfrm>
          <a:prstGeom prst="rect">
            <a:avLst/>
          </a:prstGeom>
        </p:spPr>
      </p:pic>
    </p:spTree>
    <p:extLst>
      <p:ext uri="{BB962C8B-B14F-4D97-AF65-F5344CB8AC3E}">
        <p14:creationId xmlns:p14="http://schemas.microsoft.com/office/powerpoint/2010/main" val="2412299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Count and label</a:t>
            </a:r>
          </a:p>
        </p:txBody>
      </p:sp>
      <p:pic>
        <p:nvPicPr>
          <p:cNvPr id="3" name="Picture 2">
            <a:extLst>
              <a:ext uri="{FF2B5EF4-FFF2-40B4-BE49-F238E27FC236}">
                <a16:creationId xmlns:a16="http://schemas.microsoft.com/office/drawing/2014/main" id="{102F1856-AB5D-B24A-AD19-F9CECF7D8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7733"/>
            <a:ext cx="10152063" cy="876584"/>
          </a:xfrm>
          <a:prstGeom prst="rect">
            <a:avLst/>
          </a:prstGeom>
        </p:spPr>
      </p:pic>
      <p:pic>
        <p:nvPicPr>
          <p:cNvPr id="7" name="Picture 6">
            <a:extLst>
              <a:ext uri="{FF2B5EF4-FFF2-40B4-BE49-F238E27FC236}">
                <a16:creationId xmlns:a16="http://schemas.microsoft.com/office/drawing/2014/main" id="{1C07ECE9-9B9A-954B-9A54-BF7F03DE32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 y="3087250"/>
            <a:ext cx="4085431" cy="3314978"/>
          </a:xfrm>
          <a:prstGeom prst="rect">
            <a:avLst/>
          </a:prstGeom>
        </p:spPr>
      </p:pic>
      <p:pic>
        <p:nvPicPr>
          <p:cNvPr id="9" name="Picture 8">
            <a:extLst>
              <a:ext uri="{FF2B5EF4-FFF2-40B4-BE49-F238E27FC236}">
                <a16:creationId xmlns:a16="http://schemas.microsoft.com/office/drawing/2014/main" id="{DB5081F6-6568-7946-BB2D-B5ED8D234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7431" y="2854231"/>
            <a:ext cx="5029200" cy="3547997"/>
          </a:xfrm>
          <a:prstGeom prst="rect">
            <a:avLst/>
          </a:prstGeom>
        </p:spPr>
      </p:pic>
    </p:spTree>
    <p:extLst>
      <p:ext uri="{BB962C8B-B14F-4D97-AF65-F5344CB8AC3E}">
        <p14:creationId xmlns:p14="http://schemas.microsoft.com/office/powerpoint/2010/main" val="279375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Directed graphs</a:t>
            </a:r>
          </a:p>
        </p:txBody>
      </p:sp>
      <p:pic>
        <p:nvPicPr>
          <p:cNvPr id="4" name="Picture 3">
            <a:extLst>
              <a:ext uri="{FF2B5EF4-FFF2-40B4-BE49-F238E27FC236}">
                <a16:creationId xmlns:a16="http://schemas.microsoft.com/office/drawing/2014/main" id="{DD362712-BD3C-B44B-8F38-E8D5BA7D7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03871"/>
            <a:ext cx="10152063" cy="4588445"/>
          </a:xfrm>
          <a:prstGeom prst="rect">
            <a:avLst/>
          </a:prstGeom>
        </p:spPr>
      </p:pic>
    </p:spTree>
    <p:extLst>
      <p:ext uri="{BB962C8B-B14F-4D97-AF65-F5344CB8AC3E}">
        <p14:creationId xmlns:p14="http://schemas.microsoft.com/office/powerpoint/2010/main" val="354663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0" y="0"/>
            <a:ext cx="10152063" cy="5486400"/>
          </a:xfrm>
          <a:prstGeom prst="rect">
            <a:avLst/>
          </a:prstGeom>
          <a:solidFill>
            <a:srgbClr val="003399"/>
          </a:solidFill>
          <a:ln w="9525">
            <a:noFill/>
            <a:miter lim="800000"/>
            <a:headEnd/>
            <a:tailEnd/>
          </a:ln>
          <a:effectLst/>
        </p:spPr>
        <p:txBody>
          <a:bodyPr wrap="none" anchor="ctr"/>
          <a:lstStyle/>
          <a:p>
            <a:pPr algn="r"/>
            <a:endParaRPr lang="en-US" dirty="0"/>
          </a:p>
        </p:txBody>
      </p:sp>
      <p:sp>
        <p:nvSpPr>
          <p:cNvPr id="2066" name="Text Box 18"/>
          <p:cNvSpPr txBox="1">
            <a:spLocks noChangeArrowheads="1"/>
          </p:cNvSpPr>
          <p:nvPr/>
        </p:nvSpPr>
        <p:spPr bwMode="auto">
          <a:xfrm>
            <a:off x="792163" y="1055688"/>
            <a:ext cx="8580437" cy="3200107"/>
          </a:xfrm>
          <a:prstGeom prst="rect">
            <a:avLst/>
          </a:prstGeom>
          <a:noFill/>
          <a:ln w="9525">
            <a:noFill/>
            <a:miter lim="800000"/>
            <a:headEnd/>
            <a:tailEnd/>
          </a:ln>
          <a:effectLst/>
        </p:spPr>
        <p:txBody>
          <a:bodyPr>
            <a:spAutoFit/>
          </a:bodyPr>
          <a:lstStyle/>
          <a:p>
            <a:pPr algn="ctr" eaLnBrk="1" hangingPunct="1"/>
            <a:r>
              <a:rPr lang="en-US" sz="3600" dirty="0">
                <a:solidFill>
                  <a:schemeClr val="bg1"/>
                </a:solidFill>
                <a:latin typeface="Arial" charset="0"/>
              </a:rPr>
              <a:t>Chapter 6</a:t>
            </a:r>
          </a:p>
          <a:p>
            <a:pPr algn="ctr" eaLnBrk="1" hangingPunct="1"/>
            <a:r>
              <a:rPr lang="en-US" sz="3600" dirty="0">
                <a:solidFill>
                  <a:schemeClr val="bg1"/>
                </a:solidFill>
                <a:latin typeface="Arial" charset="0"/>
              </a:rPr>
              <a:t>Depth-first search</a:t>
            </a:r>
          </a:p>
          <a:p>
            <a:pPr algn="ctr" eaLnBrk="1" hangingPunct="1">
              <a:lnSpc>
                <a:spcPct val="70000"/>
              </a:lnSpc>
              <a:spcBef>
                <a:spcPct val="50000"/>
              </a:spcBef>
            </a:pPr>
            <a:endParaRPr lang="en-US" sz="3600" i="1" dirty="0">
              <a:solidFill>
                <a:schemeClr val="bg1"/>
              </a:solidFill>
              <a:latin typeface="Arial" charset="0"/>
            </a:endParaRPr>
          </a:p>
          <a:p>
            <a:pPr algn="ctr" eaLnBrk="1" hangingPunct="1">
              <a:lnSpc>
                <a:spcPct val="70000"/>
              </a:lnSpc>
              <a:spcBef>
                <a:spcPct val="50000"/>
              </a:spcBef>
            </a:pPr>
            <a:r>
              <a:rPr lang="en-US" i="1" dirty="0" err="1">
                <a:solidFill>
                  <a:schemeClr val="bg1"/>
                </a:solidFill>
                <a:latin typeface="Arial" charset="0"/>
              </a:rPr>
              <a:t>Divesh</a:t>
            </a:r>
            <a:r>
              <a:rPr lang="en-US" i="1" dirty="0">
                <a:solidFill>
                  <a:schemeClr val="bg1"/>
                </a:solidFill>
                <a:latin typeface="Arial" charset="0"/>
              </a:rPr>
              <a:t> Aggarwal</a:t>
            </a:r>
          </a:p>
          <a:p>
            <a:pPr algn="ctr" eaLnBrk="1" hangingPunct="1">
              <a:lnSpc>
                <a:spcPct val="70000"/>
              </a:lnSpc>
              <a:spcBef>
                <a:spcPct val="50000"/>
              </a:spcBef>
            </a:pPr>
            <a:r>
              <a:rPr lang="en-US" dirty="0">
                <a:solidFill>
                  <a:schemeClr val="bg1"/>
                </a:solidFill>
                <a:latin typeface="Arial" charset="0"/>
              </a:rPr>
              <a:t>School of Computing</a:t>
            </a:r>
          </a:p>
          <a:p>
            <a:pPr algn="ctr" eaLnBrk="1" hangingPunct="1">
              <a:lnSpc>
                <a:spcPct val="70000"/>
              </a:lnSpc>
              <a:spcBef>
                <a:spcPct val="50000"/>
              </a:spcBef>
            </a:pPr>
            <a:r>
              <a:rPr lang="en-US" dirty="0">
                <a:solidFill>
                  <a:schemeClr val="bg1"/>
                </a:solidFill>
                <a:latin typeface="Arial" charset="0"/>
              </a:rPr>
              <a:t>Department of Computer Science</a:t>
            </a:r>
            <a:endParaRPr lang="en-GB" dirty="0">
              <a:solidFill>
                <a:schemeClr val="bg1"/>
              </a:solidFill>
              <a:latin typeface="Arial" charset="0"/>
            </a:endParaRPr>
          </a:p>
        </p:txBody>
      </p:sp>
      <p:sp>
        <p:nvSpPr>
          <p:cNvPr id="2067" name="Rectangle 19"/>
          <p:cNvSpPr>
            <a:spLocks noChangeArrowheads="1"/>
          </p:cNvSpPr>
          <p:nvPr/>
        </p:nvSpPr>
        <p:spPr bwMode="auto">
          <a:xfrm>
            <a:off x="0" y="7315200"/>
            <a:ext cx="10152063" cy="280988"/>
          </a:xfrm>
          <a:prstGeom prst="rect">
            <a:avLst/>
          </a:prstGeom>
          <a:solidFill>
            <a:srgbClr val="003399"/>
          </a:solidFill>
          <a:ln w="9525">
            <a:noFill/>
            <a:miter lim="800000"/>
            <a:headEnd/>
            <a:tailEnd/>
          </a:ln>
          <a:effectLst/>
        </p:spPr>
        <p:txBody>
          <a:bodyPr wrap="none" anchor="ctr"/>
          <a:lstStyle/>
          <a:p>
            <a:endParaRPr lang="en-US"/>
          </a:p>
        </p:txBody>
      </p:sp>
      <p:pic>
        <p:nvPicPr>
          <p:cNvPr id="2068" name="Picture 20"/>
          <p:cNvPicPr>
            <a:picLocks noChangeAspect="1" noChangeArrowheads="1"/>
          </p:cNvPicPr>
          <p:nvPr/>
        </p:nvPicPr>
        <p:blipFill>
          <a:blip r:embed="rId3"/>
          <a:srcRect/>
          <a:stretch>
            <a:fillRect/>
          </a:stretch>
        </p:blipFill>
        <p:spPr bwMode="auto">
          <a:xfrm>
            <a:off x="3810000" y="5751513"/>
            <a:ext cx="2576513" cy="1258887"/>
          </a:xfrm>
          <a:prstGeom prst="rect">
            <a:avLst/>
          </a:prstGeom>
          <a:noFill/>
        </p:spPr>
      </p:pic>
    </p:spTree>
    <p:extLst>
      <p:ext uri="{BB962C8B-B14F-4D97-AF65-F5344CB8AC3E}">
        <p14:creationId xmlns:p14="http://schemas.microsoft.com/office/powerpoint/2010/main" val="365566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Depth-first search, revisited</a:t>
            </a:r>
          </a:p>
        </p:txBody>
      </p:sp>
      <p:pic>
        <p:nvPicPr>
          <p:cNvPr id="3" name="Picture 2">
            <a:extLst>
              <a:ext uri="{FF2B5EF4-FFF2-40B4-BE49-F238E27FC236}">
                <a16:creationId xmlns:a16="http://schemas.microsoft.com/office/drawing/2014/main" id="{4DCE3367-2404-2C4C-BF65-ED45D7D15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8" y="1969294"/>
            <a:ext cx="9756140" cy="3505200"/>
          </a:xfrm>
          <a:prstGeom prst="rect">
            <a:avLst/>
          </a:prstGeom>
        </p:spPr>
      </p:pic>
    </p:spTree>
    <p:extLst>
      <p:ext uri="{BB962C8B-B14F-4D97-AF65-F5344CB8AC3E}">
        <p14:creationId xmlns:p14="http://schemas.microsoft.com/office/powerpoint/2010/main" val="30645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Depth-first search, modified slightly</a:t>
            </a:r>
          </a:p>
        </p:txBody>
      </p:sp>
      <p:pic>
        <p:nvPicPr>
          <p:cNvPr id="4" name="Picture 3">
            <a:extLst>
              <a:ext uri="{FF2B5EF4-FFF2-40B4-BE49-F238E27FC236}">
                <a16:creationId xmlns:a16="http://schemas.microsoft.com/office/drawing/2014/main" id="{C73EA9B0-092D-204B-AAB2-8B50D5C90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1" y="1435894"/>
            <a:ext cx="8928847" cy="2133600"/>
          </a:xfrm>
          <a:prstGeom prst="rect">
            <a:avLst/>
          </a:prstGeom>
        </p:spPr>
      </p:pic>
      <p:pic>
        <p:nvPicPr>
          <p:cNvPr id="7" name="Picture 6">
            <a:extLst>
              <a:ext uri="{FF2B5EF4-FFF2-40B4-BE49-F238E27FC236}">
                <a16:creationId xmlns:a16="http://schemas.microsoft.com/office/drawing/2014/main" id="{F06821D2-A62B-4049-9702-25B87EFD19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831" y="3569494"/>
            <a:ext cx="4343400" cy="3662542"/>
          </a:xfrm>
          <a:prstGeom prst="rect">
            <a:avLst/>
          </a:prstGeom>
        </p:spPr>
      </p:pic>
    </p:spTree>
    <p:extLst>
      <p:ext uri="{BB962C8B-B14F-4D97-AF65-F5344CB8AC3E}">
        <p14:creationId xmlns:p14="http://schemas.microsoft.com/office/powerpoint/2010/main" val="393285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Preprocessing</a:t>
            </a:r>
          </a:p>
        </p:txBody>
      </p:sp>
      <p:pic>
        <p:nvPicPr>
          <p:cNvPr id="3" name="Picture 2">
            <a:extLst>
              <a:ext uri="{FF2B5EF4-FFF2-40B4-BE49-F238E27FC236}">
                <a16:creationId xmlns:a16="http://schemas.microsoft.com/office/drawing/2014/main" id="{8BD0067D-D8ED-C046-B5C8-BC19C7BE1B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1" y="1512094"/>
            <a:ext cx="9600586" cy="1814284"/>
          </a:xfrm>
          <a:prstGeom prst="rect">
            <a:avLst/>
          </a:prstGeom>
        </p:spPr>
      </p:pic>
      <p:sp>
        <p:nvSpPr>
          <p:cNvPr id="6" name="TextBox 5">
            <a:extLst>
              <a:ext uri="{FF2B5EF4-FFF2-40B4-BE49-F238E27FC236}">
                <a16:creationId xmlns:a16="http://schemas.microsoft.com/office/drawing/2014/main" id="{49AA9836-2AA1-1441-B27D-D2F17BA490DF}"/>
              </a:ext>
            </a:extLst>
          </p:cNvPr>
          <p:cNvSpPr txBox="1"/>
          <p:nvPr/>
        </p:nvSpPr>
        <p:spPr>
          <a:xfrm>
            <a:off x="552091" y="3881887"/>
            <a:ext cx="6886140" cy="461665"/>
          </a:xfrm>
          <a:prstGeom prst="rect">
            <a:avLst/>
          </a:prstGeom>
          <a:noFill/>
        </p:spPr>
        <p:txBody>
          <a:bodyPr wrap="square" rtlCol="0">
            <a:spAutoFit/>
          </a:bodyPr>
          <a:lstStyle/>
          <a:p>
            <a:r>
              <a:rPr lang="en-US" dirty="0"/>
              <a:t>In general, we can have a PREPROCESS function:</a:t>
            </a:r>
          </a:p>
        </p:txBody>
      </p:sp>
      <p:pic>
        <p:nvPicPr>
          <p:cNvPr id="11" name="Picture 10">
            <a:extLst>
              <a:ext uri="{FF2B5EF4-FFF2-40B4-BE49-F238E27FC236}">
                <a16:creationId xmlns:a16="http://schemas.microsoft.com/office/drawing/2014/main" id="{1311BA55-97F9-A840-92E3-A66484EC9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6631" y="4560094"/>
            <a:ext cx="3136728" cy="2544893"/>
          </a:xfrm>
          <a:prstGeom prst="rect">
            <a:avLst/>
          </a:prstGeom>
        </p:spPr>
      </p:pic>
    </p:spTree>
    <p:extLst>
      <p:ext uri="{BB962C8B-B14F-4D97-AF65-F5344CB8AC3E}">
        <p14:creationId xmlns:p14="http://schemas.microsoft.com/office/powerpoint/2010/main" val="51897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Tracking traversal order</a:t>
            </a:r>
          </a:p>
        </p:txBody>
      </p:sp>
      <p:sp>
        <p:nvSpPr>
          <p:cNvPr id="3" name="TextBox 2">
            <a:extLst>
              <a:ext uri="{FF2B5EF4-FFF2-40B4-BE49-F238E27FC236}">
                <a16:creationId xmlns:a16="http://schemas.microsoft.com/office/drawing/2014/main" id="{58BE0657-6410-CB4C-8BEA-25193A48BBD8}"/>
              </a:ext>
            </a:extLst>
          </p:cNvPr>
          <p:cNvSpPr txBox="1"/>
          <p:nvPr/>
        </p:nvSpPr>
        <p:spPr>
          <a:xfrm>
            <a:off x="275431" y="1264399"/>
            <a:ext cx="4882619" cy="461665"/>
          </a:xfrm>
          <a:prstGeom prst="rect">
            <a:avLst/>
          </a:prstGeom>
          <a:noFill/>
        </p:spPr>
        <p:txBody>
          <a:bodyPr wrap="none" rtlCol="0">
            <a:spAutoFit/>
          </a:bodyPr>
          <a:lstStyle/>
          <a:p>
            <a:r>
              <a:rPr lang="en-US" dirty="0"/>
              <a:t>We can use the following subroutines:</a:t>
            </a:r>
          </a:p>
        </p:txBody>
      </p:sp>
      <p:pic>
        <p:nvPicPr>
          <p:cNvPr id="8" name="Picture 7">
            <a:extLst>
              <a:ext uri="{FF2B5EF4-FFF2-40B4-BE49-F238E27FC236}">
                <a16:creationId xmlns:a16="http://schemas.microsoft.com/office/drawing/2014/main" id="{A141D501-F9FF-6F43-9593-83BE771DA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 y="1895866"/>
            <a:ext cx="7735019" cy="1066899"/>
          </a:xfrm>
          <a:prstGeom prst="rect">
            <a:avLst/>
          </a:prstGeom>
        </p:spPr>
      </p:pic>
      <p:pic>
        <p:nvPicPr>
          <p:cNvPr id="10" name="Picture 9">
            <a:extLst>
              <a:ext uri="{FF2B5EF4-FFF2-40B4-BE49-F238E27FC236}">
                <a16:creationId xmlns:a16="http://schemas.microsoft.com/office/drawing/2014/main" id="{1A6F2446-44B0-724C-B6FD-FE39A8B765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77" y="3798094"/>
            <a:ext cx="8109376" cy="3264588"/>
          </a:xfrm>
          <a:prstGeom prst="rect">
            <a:avLst/>
          </a:prstGeom>
        </p:spPr>
      </p:pic>
    </p:spTree>
    <p:extLst>
      <p:ext uri="{BB962C8B-B14F-4D97-AF65-F5344CB8AC3E}">
        <p14:creationId xmlns:p14="http://schemas.microsoft.com/office/powerpoint/2010/main" val="195204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Tracking traversal order</a:t>
            </a:r>
          </a:p>
        </p:txBody>
      </p:sp>
      <p:pic>
        <p:nvPicPr>
          <p:cNvPr id="4" name="Picture 3">
            <a:extLst>
              <a:ext uri="{FF2B5EF4-FFF2-40B4-BE49-F238E27FC236}">
                <a16:creationId xmlns:a16="http://schemas.microsoft.com/office/drawing/2014/main" id="{D03A9111-41BB-D04F-83FC-7BED60806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4494"/>
            <a:ext cx="9601200" cy="2529658"/>
          </a:xfrm>
          <a:prstGeom prst="rect">
            <a:avLst/>
          </a:prstGeom>
        </p:spPr>
      </p:pic>
    </p:spTree>
    <p:extLst>
      <p:ext uri="{BB962C8B-B14F-4D97-AF65-F5344CB8AC3E}">
        <p14:creationId xmlns:p14="http://schemas.microsoft.com/office/powerpoint/2010/main" val="172043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Reachability</a:t>
            </a:r>
          </a:p>
        </p:txBody>
      </p:sp>
      <p:sp>
        <p:nvSpPr>
          <p:cNvPr id="4" name="Rectangle 3">
            <a:extLst>
              <a:ext uri="{FF2B5EF4-FFF2-40B4-BE49-F238E27FC236}">
                <a16:creationId xmlns:a16="http://schemas.microsoft.com/office/drawing/2014/main" id="{B2DCFF93-E33C-9E4E-AEDA-52ACA9430791}"/>
              </a:ext>
            </a:extLst>
          </p:cNvPr>
          <p:cNvSpPr/>
          <p:nvPr/>
        </p:nvSpPr>
        <p:spPr>
          <a:xfrm>
            <a:off x="732631" y="2883694"/>
            <a:ext cx="8610600" cy="1569660"/>
          </a:xfrm>
          <a:prstGeom prst="rect">
            <a:avLst/>
          </a:prstGeom>
        </p:spPr>
        <p:txBody>
          <a:bodyPr wrap="square">
            <a:spAutoFit/>
          </a:bodyPr>
          <a:lstStyle/>
          <a:p>
            <a:r>
              <a:rPr lang="en-SG" dirty="0"/>
              <a:t>Given a graph G and a vertex s in G, the </a:t>
            </a:r>
            <a:r>
              <a:rPr lang="en-SG" b="1" dirty="0"/>
              <a:t>reachability</a:t>
            </a:r>
            <a:r>
              <a:rPr lang="en-SG" dirty="0"/>
              <a:t> question asks which vertices are reachable from s; that is, for which vertices v </a:t>
            </a:r>
            <a:r>
              <a:rPr lang="en-SG" b="1" dirty="0"/>
              <a:t>is there a path</a:t>
            </a:r>
            <a:r>
              <a:rPr lang="en-SG" dirty="0"/>
              <a:t> from s to v? For now, let’s consider only </a:t>
            </a:r>
            <a:r>
              <a:rPr lang="en-SG" b="1" dirty="0"/>
              <a:t>undirected graphs.</a:t>
            </a:r>
            <a:endParaRPr lang="en-US" dirty="0"/>
          </a:p>
        </p:txBody>
      </p:sp>
    </p:spTree>
    <p:extLst>
      <p:ext uri="{BB962C8B-B14F-4D97-AF65-F5344CB8AC3E}">
        <p14:creationId xmlns:p14="http://schemas.microsoft.com/office/powerpoint/2010/main" val="250825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Classifying vertices </a:t>
            </a:r>
            <a:r>
              <a:rPr lang="en-US" sz="3160" kern="0" dirty="0" err="1"/>
              <a:t>w.r.t</a:t>
            </a:r>
            <a:r>
              <a:rPr lang="en-US" sz="3160" kern="0" dirty="0"/>
              <a:t>. the clock</a:t>
            </a:r>
          </a:p>
        </p:txBody>
      </p:sp>
      <p:pic>
        <p:nvPicPr>
          <p:cNvPr id="4" name="Picture 3">
            <a:extLst>
              <a:ext uri="{FF2B5EF4-FFF2-40B4-BE49-F238E27FC236}">
                <a16:creationId xmlns:a16="http://schemas.microsoft.com/office/drawing/2014/main" id="{8FE8B9E5-399A-004A-A809-76EAE47D4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1" y="1893094"/>
            <a:ext cx="9067800" cy="2331196"/>
          </a:xfrm>
          <a:prstGeom prst="rect">
            <a:avLst/>
          </a:prstGeom>
        </p:spPr>
      </p:pic>
    </p:spTree>
    <p:extLst>
      <p:ext uri="{BB962C8B-B14F-4D97-AF65-F5344CB8AC3E}">
        <p14:creationId xmlns:p14="http://schemas.microsoft.com/office/powerpoint/2010/main" val="5699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Classifying edges </a:t>
            </a:r>
            <a:r>
              <a:rPr lang="en-US" sz="3160" kern="0" dirty="0" err="1"/>
              <a:t>w.r.t</a:t>
            </a:r>
            <a:r>
              <a:rPr lang="en-US" sz="3160" kern="0" dirty="0"/>
              <a:t>. the clock</a:t>
            </a:r>
          </a:p>
        </p:txBody>
      </p:sp>
      <p:pic>
        <p:nvPicPr>
          <p:cNvPr id="3" name="Picture 2">
            <a:extLst>
              <a:ext uri="{FF2B5EF4-FFF2-40B4-BE49-F238E27FC236}">
                <a16:creationId xmlns:a16="http://schemas.microsoft.com/office/drawing/2014/main" id="{6A6F49B1-4C5E-5046-BD92-4FF529BA02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59644"/>
            <a:ext cx="8458200" cy="704850"/>
          </a:xfrm>
          <a:prstGeom prst="rect">
            <a:avLst/>
          </a:prstGeom>
        </p:spPr>
      </p:pic>
      <p:pic>
        <p:nvPicPr>
          <p:cNvPr id="7" name="Picture 6">
            <a:extLst>
              <a:ext uri="{FF2B5EF4-FFF2-40B4-BE49-F238E27FC236}">
                <a16:creationId xmlns:a16="http://schemas.microsoft.com/office/drawing/2014/main" id="{B6E2665D-4347-7041-97B7-B386D0B04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31" y="1950244"/>
            <a:ext cx="8465058" cy="1314450"/>
          </a:xfrm>
          <a:prstGeom prst="rect">
            <a:avLst/>
          </a:prstGeom>
        </p:spPr>
      </p:pic>
      <p:pic>
        <p:nvPicPr>
          <p:cNvPr id="9" name="Picture 8">
            <a:extLst>
              <a:ext uri="{FF2B5EF4-FFF2-40B4-BE49-F238E27FC236}">
                <a16:creationId xmlns:a16="http://schemas.microsoft.com/office/drawing/2014/main" id="{B2B2C18A-087D-5A4D-9DF4-0BA591EDD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5969" y="3550040"/>
            <a:ext cx="7574520" cy="615950"/>
          </a:xfrm>
          <a:prstGeom prst="rect">
            <a:avLst/>
          </a:prstGeom>
        </p:spPr>
      </p:pic>
      <p:pic>
        <p:nvPicPr>
          <p:cNvPr id="11" name="Picture 10">
            <a:extLst>
              <a:ext uri="{FF2B5EF4-FFF2-40B4-BE49-F238E27FC236}">
                <a16:creationId xmlns:a16="http://schemas.microsoft.com/office/drawing/2014/main" id="{8DBCB346-3B4B-2A4E-B93B-F9CA23AA5F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7137" y="4451336"/>
            <a:ext cx="4790380" cy="413558"/>
          </a:xfrm>
          <a:prstGeom prst="rect">
            <a:avLst/>
          </a:prstGeom>
        </p:spPr>
      </p:pic>
      <p:pic>
        <p:nvPicPr>
          <p:cNvPr id="13" name="Picture 12">
            <a:extLst>
              <a:ext uri="{FF2B5EF4-FFF2-40B4-BE49-F238E27FC236}">
                <a16:creationId xmlns:a16="http://schemas.microsoft.com/office/drawing/2014/main" id="{2EAF71BD-10F6-9C42-A652-DAD33E704B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443" y="5150240"/>
            <a:ext cx="8457046" cy="1418262"/>
          </a:xfrm>
          <a:prstGeom prst="rect">
            <a:avLst/>
          </a:prstGeom>
        </p:spPr>
      </p:pic>
    </p:spTree>
    <p:extLst>
      <p:ext uri="{BB962C8B-B14F-4D97-AF65-F5344CB8AC3E}">
        <p14:creationId xmlns:p14="http://schemas.microsoft.com/office/powerpoint/2010/main" val="373187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Classifying edges </a:t>
            </a:r>
            <a:r>
              <a:rPr lang="en-US" sz="3160" kern="0" dirty="0" err="1"/>
              <a:t>w.r.t</a:t>
            </a:r>
            <a:r>
              <a:rPr lang="en-US" sz="3160" kern="0" dirty="0"/>
              <a:t>. the clock</a:t>
            </a:r>
          </a:p>
        </p:txBody>
      </p:sp>
      <p:pic>
        <p:nvPicPr>
          <p:cNvPr id="3" name="Picture 2">
            <a:extLst>
              <a:ext uri="{FF2B5EF4-FFF2-40B4-BE49-F238E27FC236}">
                <a16:creationId xmlns:a16="http://schemas.microsoft.com/office/drawing/2014/main" id="{B0400872-4539-B842-8815-B663747B5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31" y="2578894"/>
            <a:ext cx="8983382" cy="1270000"/>
          </a:xfrm>
          <a:prstGeom prst="rect">
            <a:avLst/>
          </a:prstGeom>
        </p:spPr>
      </p:pic>
    </p:spTree>
    <p:extLst>
      <p:ext uri="{BB962C8B-B14F-4D97-AF65-F5344CB8AC3E}">
        <p14:creationId xmlns:p14="http://schemas.microsoft.com/office/powerpoint/2010/main" val="2138581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DFS tree ancestor lemma</a:t>
            </a:r>
          </a:p>
        </p:txBody>
      </p:sp>
      <p:pic>
        <p:nvPicPr>
          <p:cNvPr id="4" name="Picture 3">
            <a:extLst>
              <a:ext uri="{FF2B5EF4-FFF2-40B4-BE49-F238E27FC236}">
                <a16:creationId xmlns:a16="http://schemas.microsoft.com/office/drawing/2014/main" id="{AB7CE2E6-F6B5-7149-A373-DD35B0377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05" y="1740694"/>
            <a:ext cx="10152063" cy="2729861"/>
          </a:xfrm>
          <a:prstGeom prst="rect">
            <a:avLst/>
          </a:prstGeom>
        </p:spPr>
      </p:pic>
      <p:sp>
        <p:nvSpPr>
          <p:cNvPr id="6" name="TextBox 5">
            <a:extLst>
              <a:ext uri="{FF2B5EF4-FFF2-40B4-BE49-F238E27FC236}">
                <a16:creationId xmlns:a16="http://schemas.microsoft.com/office/drawing/2014/main" id="{9CA72265-B828-8647-B89C-D11D59BDF7E1}"/>
              </a:ext>
            </a:extLst>
          </p:cNvPr>
          <p:cNvSpPr txBox="1"/>
          <p:nvPr/>
        </p:nvSpPr>
        <p:spPr>
          <a:xfrm>
            <a:off x="1466491" y="5727940"/>
            <a:ext cx="5282215" cy="461665"/>
          </a:xfrm>
          <a:prstGeom prst="rect">
            <a:avLst/>
          </a:prstGeom>
          <a:noFill/>
        </p:spPr>
        <p:txBody>
          <a:bodyPr wrap="none" rtlCol="0">
            <a:spAutoFit/>
          </a:bodyPr>
          <a:lstStyle/>
          <a:p>
            <a:r>
              <a:rPr lang="en-US" dirty="0"/>
              <a:t>Proof: Left as an exercise. (See textbook)</a:t>
            </a:r>
          </a:p>
        </p:txBody>
      </p:sp>
    </p:spTree>
    <p:extLst>
      <p:ext uri="{BB962C8B-B14F-4D97-AF65-F5344CB8AC3E}">
        <p14:creationId xmlns:p14="http://schemas.microsoft.com/office/powerpoint/2010/main" val="158282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Directed acyclic graphs (DAGs)</a:t>
            </a:r>
          </a:p>
        </p:txBody>
      </p:sp>
      <p:pic>
        <p:nvPicPr>
          <p:cNvPr id="3" name="Picture 2">
            <a:extLst>
              <a:ext uri="{FF2B5EF4-FFF2-40B4-BE49-F238E27FC236}">
                <a16:creationId xmlns:a16="http://schemas.microsoft.com/office/drawing/2014/main" id="{B0A67BF9-813D-FB4B-A389-AF3EEE4581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31" y="1435894"/>
            <a:ext cx="9766300" cy="2184400"/>
          </a:xfrm>
          <a:prstGeom prst="rect">
            <a:avLst/>
          </a:prstGeom>
        </p:spPr>
      </p:pic>
      <p:pic>
        <p:nvPicPr>
          <p:cNvPr id="8" name="Picture 7">
            <a:extLst>
              <a:ext uri="{FF2B5EF4-FFF2-40B4-BE49-F238E27FC236}">
                <a16:creationId xmlns:a16="http://schemas.microsoft.com/office/drawing/2014/main" id="{5047C867-6B57-3D4B-9FF4-733AFDD50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31" y="3950494"/>
            <a:ext cx="9461500" cy="3200400"/>
          </a:xfrm>
          <a:prstGeom prst="rect">
            <a:avLst/>
          </a:prstGeom>
        </p:spPr>
      </p:pic>
    </p:spTree>
    <p:extLst>
      <p:ext uri="{BB962C8B-B14F-4D97-AF65-F5344CB8AC3E}">
        <p14:creationId xmlns:p14="http://schemas.microsoft.com/office/powerpoint/2010/main" val="3812534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Detecting cycles</a:t>
            </a:r>
          </a:p>
        </p:txBody>
      </p:sp>
      <p:pic>
        <p:nvPicPr>
          <p:cNvPr id="4" name="Picture 3">
            <a:extLst>
              <a:ext uri="{FF2B5EF4-FFF2-40B4-BE49-F238E27FC236}">
                <a16:creationId xmlns:a16="http://schemas.microsoft.com/office/drawing/2014/main" id="{1965C4EB-D077-8E4B-8E65-3A8593306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9829800" cy="1854200"/>
          </a:xfrm>
          <a:prstGeom prst="rect">
            <a:avLst/>
          </a:prstGeom>
        </p:spPr>
      </p:pic>
      <p:sp>
        <p:nvSpPr>
          <p:cNvPr id="6" name="TextBox 5">
            <a:extLst>
              <a:ext uri="{FF2B5EF4-FFF2-40B4-BE49-F238E27FC236}">
                <a16:creationId xmlns:a16="http://schemas.microsoft.com/office/drawing/2014/main" id="{C11EE8F8-E128-5F49-B621-7A075A36E96C}"/>
              </a:ext>
            </a:extLst>
          </p:cNvPr>
          <p:cNvSpPr txBox="1"/>
          <p:nvPr/>
        </p:nvSpPr>
        <p:spPr>
          <a:xfrm>
            <a:off x="351631" y="3666629"/>
            <a:ext cx="8077200" cy="461665"/>
          </a:xfrm>
          <a:prstGeom prst="rect">
            <a:avLst/>
          </a:prstGeom>
          <a:noFill/>
        </p:spPr>
        <p:txBody>
          <a:bodyPr wrap="square" rtlCol="0">
            <a:spAutoFit/>
          </a:bodyPr>
          <a:lstStyle/>
          <a:p>
            <a:r>
              <a:rPr lang="en-US" dirty="0"/>
              <a:t>Why is this algorithm correct?</a:t>
            </a:r>
          </a:p>
        </p:txBody>
      </p:sp>
      <p:sp>
        <p:nvSpPr>
          <p:cNvPr id="7" name="TextBox 6">
            <a:extLst>
              <a:ext uri="{FF2B5EF4-FFF2-40B4-BE49-F238E27FC236}">
                <a16:creationId xmlns:a16="http://schemas.microsoft.com/office/drawing/2014/main" id="{16EEF3C8-D338-B644-A404-2402FF1B3131}"/>
              </a:ext>
            </a:extLst>
          </p:cNvPr>
          <p:cNvSpPr txBox="1"/>
          <p:nvPr/>
        </p:nvSpPr>
        <p:spPr>
          <a:xfrm>
            <a:off x="0" y="4657228"/>
            <a:ext cx="9829800" cy="1815882"/>
          </a:xfrm>
          <a:prstGeom prst="rect">
            <a:avLst/>
          </a:prstGeom>
          <a:noFill/>
        </p:spPr>
        <p:txBody>
          <a:bodyPr wrap="square" rtlCol="0">
            <a:spAutoFit/>
          </a:bodyPr>
          <a:lstStyle/>
          <a:p>
            <a:r>
              <a:rPr lang="en-US" sz="2800" b="1" dirty="0"/>
              <a:t>Proof</a:t>
            </a:r>
            <a:r>
              <a:rPr lang="en-US" sz="2800" dirty="0"/>
              <a:t>: Suppose that there is a cycle </a:t>
            </a:r>
            <a:r>
              <a:rPr lang="en-US" sz="2800" i="1" dirty="0"/>
              <a:t>v</a:t>
            </a:r>
            <a:r>
              <a:rPr lang="en-US" sz="2800" i="1" baseline="-25000" dirty="0"/>
              <a:t>1</a:t>
            </a:r>
            <a:r>
              <a:rPr lang="en-US" sz="2800" i="1" dirty="0"/>
              <a:t>, v</a:t>
            </a:r>
            <a:r>
              <a:rPr lang="en-US" sz="2800" i="1" baseline="-25000" dirty="0"/>
              <a:t>2</a:t>
            </a:r>
            <a:r>
              <a:rPr lang="en-US" sz="2800" i="1" dirty="0"/>
              <a:t>, …, </a:t>
            </a:r>
            <a:r>
              <a:rPr lang="en-US" sz="2800" i="1" dirty="0" err="1"/>
              <a:t>v</a:t>
            </a:r>
            <a:r>
              <a:rPr lang="en-US" sz="2800" i="1" baseline="-25000" dirty="0" err="1"/>
              <a:t>k</a:t>
            </a:r>
            <a:r>
              <a:rPr lang="en-US" sz="2800" dirty="0"/>
              <a:t>. Let </a:t>
            </a:r>
            <a:r>
              <a:rPr lang="en-US" sz="2800" i="1" dirty="0"/>
              <a:t>v</a:t>
            </a:r>
            <a:r>
              <a:rPr lang="en-US" sz="2800" i="1" baseline="-25000" dirty="0"/>
              <a:t>i</a:t>
            </a:r>
            <a:r>
              <a:rPr lang="en-US" sz="2800" dirty="0"/>
              <a:t> be the vertex visited last (i.e., </a:t>
            </a:r>
            <a:r>
              <a:rPr lang="en-US" sz="2800" i="1" dirty="0" err="1"/>
              <a:t>v</a:t>
            </a:r>
            <a:r>
              <a:rPr lang="en-US" sz="2800" i="1" baseline="-25000" dirty="0" err="1"/>
              <a:t>i</a:t>
            </a:r>
            <a:r>
              <a:rPr lang="en-US" sz="2800" i="1" dirty="0" err="1"/>
              <a:t>.pre</a:t>
            </a:r>
            <a:r>
              <a:rPr lang="en-US" sz="2800" i="1" dirty="0"/>
              <a:t> </a:t>
            </a:r>
            <a:r>
              <a:rPr lang="en-US" sz="2800" dirty="0"/>
              <a:t>is the largest) by the DFS algorithm. Then, </a:t>
            </a:r>
            <a:r>
              <a:rPr lang="en-US" sz="2800" i="1" dirty="0"/>
              <a:t>v</a:t>
            </a:r>
            <a:r>
              <a:rPr lang="en-US" sz="2800" i="1" baseline="-25000" dirty="0"/>
              <a:t>i</a:t>
            </a:r>
            <a:r>
              <a:rPr lang="en-US" sz="2800" dirty="0"/>
              <a:t> must be visited during the DFS visit of </a:t>
            </a:r>
            <a:r>
              <a:rPr lang="en-US" sz="2800" i="1" dirty="0"/>
              <a:t>v</a:t>
            </a:r>
            <a:r>
              <a:rPr lang="en-US" sz="2800" i="1" baseline="-25000" dirty="0"/>
              <a:t>i+1</a:t>
            </a:r>
            <a:r>
              <a:rPr lang="en-US" sz="2800" i="1" dirty="0"/>
              <a:t> </a:t>
            </a:r>
            <a:r>
              <a:rPr lang="en-US" sz="2800" dirty="0"/>
              <a:t>which means </a:t>
            </a:r>
            <a:r>
              <a:rPr lang="en-US" sz="2800" i="1" dirty="0" err="1"/>
              <a:t>v</a:t>
            </a:r>
            <a:r>
              <a:rPr lang="en-US" sz="2800" i="1" baseline="-25000" dirty="0" err="1"/>
              <a:t>i</a:t>
            </a:r>
            <a:r>
              <a:rPr lang="en-US" sz="2800" i="1" dirty="0" err="1"/>
              <a:t>.post</a:t>
            </a:r>
            <a:r>
              <a:rPr lang="en-US" sz="2800" i="1" dirty="0"/>
              <a:t> &lt; </a:t>
            </a:r>
            <a:r>
              <a:rPr lang="en-US" sz="2800" i="1" dirty="0" err="1"/>
              <a:t>v</a:t>
            </a:r>
            <a:r>
              <a:rPr lang="en-US" sz="2800" i="1" baseline="-25000" dirty="0" err="1"/>
              <a:t>i</a:t>
            </a:r>
            <a:r>
              <a:rPr lang="en-US" sz="2800" i="1" dirty="0" err="1"/>
              <a:t>.post</a:t>
            </a:r>
            <a:r>
              <a:rPr lang="en-US" sz="2800" i="1" dirty="0"/>
              <a:t>, </a:t>
            </a:r>
            <a:r>
              <a:rPr lang="en-US" sz="2800" dirty="0"/>
              <a:t>and thus the algorithm finds this cycle. </a:t>
            </a:r>
            <a:endParaRPr lang="en-US" sz="2800" i="1" dirty="0"/>
          </a:p>
        </p:txBody>
      </p:sp>
    </p:spTree>
    <p:extLst>
      <p:ext uri="{BB962C8B-B14F-4D97-AF65-F5344CB8AC3E}">
        <p14:creationId xmlns:p14="http://schemas.microsoft.com/office/powerpoint/2010/main" val="309969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Topological sort</a:t>
            </a:r>
          </a:p>
        </p:txBody>
      </p:sp>
      <p:pic>
        <p:nvPicPr>
          <p:cNvPr id="9" name="Picture 8">
            <a:extLst>
              <a:ext uri="{FF2B5EF4-FFF2-40B4-BE49-F238E27FC236}">
                <a16:creationId xmlns:a16="http://schemas.microsoft.com/office/drawing/2014/main" id="{DE1E20AE-8844-914A-9D45-E7EA37658F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 y="1283494"/>
            <a:ext cx="9715500" cy="1790700"/>
          </a:xfrm>
          <a:prstGeom prst="rect">
            <a:avLst/>
          </a:prstGeom>
        </p:spPr>
      </p:pic>
      <p:pic>
        <p:nvPicPr>
          <p:cNvPr id="11" name="Picture 10">
            <a:extLst>
              <a:ext uri="{FF2B5EF4-FFF2-40B4-BE49-F238E27FC236}">
                <a16:creationId xmlns:a16="http://schemas.microsoft.com/office/drawing/2014/main" id="{918D6B7C-593D-EE44-990E-5BBC677A6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231" y="4178690"/>
            <a:ext cx="9588500" cy="2501900"/>
          </a:xfrm>
          <a:prstGeom prst="rect">
            <a:avLst/>
          </a:prstGeom>
        </p:spPr>
      </p:pic>
    </p:spTree>
    <p:extLst>
      <p:ext uri="{BB962C8B-B14F-4D97-AF65-F5344CB8AC3E}">
        <p14:creationId xmlns:p14="http://schemas.microsoft.com/office/powerpoint/2010/main" val="68346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Topological sort</a:t>
            </a:r>
          </a:p>
        </p:txBody>
      </p:sp>
      <p:pic>
        <p:nvPicPr>
          <p:cNvPr id="3" name="Picture 2">
            <a:extLst>
              <a:ext uri="{FF2B5EF4-FFF2-40B4-BE49-F238E27FC236}">
                <a16:creationId xmlns:a16="http://schemas.microsoft.com/office/drawing/2014/main" id="{94A91138-6B1E-1542-93B4-B4CBC8C64A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 y="1588294"/>
            <a:ext cx="9982200" cy="5130800"/>
          </a:xfrm>
          <a:prstGeom prst="rect">
            <a:avLst/>
          </a:prstGeom>
        </p:spPr>
      </p:pic>
    </p:spTree>
    <p:extLst>
      <p:ext uri="{BB962C8B-B14F-4D97-AF65-F5344CB8AC3E}">
        <p14:creationId xmlns:p14="http://schemas.microsoft.com/office/powerpoint/2010/main" val="267240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Processing in reverse topological order</a:t>
            </a:r>
          </a:p>
        </p:txBody>
      </p:sp>
      <p:pic>
        <p:nvPicPr>
          <p:cNvPr id="4" name="Picture 3">
            <a:extLst>
              <a:ext uri="{FF2B5EF4-FFF2-40B4-BE49-F238E27FC236}">
                <a16:creationId xmlns:a16="http://schemas.microsoft.com/office/drawing/2014/main" id="{7BD5EA9A-262F-B948-B4FD-5B46C92D0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 y="1480344"/>
            <a:ext cx="9855200" cy="4635500"/>
          </a:xfrm>
          <a:prstGeom prst="rect">
            <a:avLst/>
          </a:prstGeom>
        </p:spPr>
      </p:pic>
    </p:spTree>
    <p:extLst>
      <p:ext uri="{BB962C8B-B14F-4D97-AF65-F5344CB8AC3E}">
        <p14:creationId xmlns:p14="http://schemas.microsoft.com/office/powerpoint/2010/main" val="226868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Processing in reverse topological order</a:t>
            </a:r>
          </a:p>
        </p:txBody>
      </p:sp>
      <p:pic>
        <p:nvPicPr>
          <p:cNvPr id="3" name="Picture 2">
            <a:extLst>
              <a:ext uri="{FF2B5EF4-FFF2-40B4-BE49-F238E27FC236}">
                <a16:creationId xmlns:a16="http://schemas.microsoft.com/office/drawing/2014/main" id="{F90DE0E1-E820-124B-B1A6-85A5C7A3BC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1" y="1753394"/>
            <a:ext cx="9842500" cy="4089400"/>
          </a:xfrm>
          <a:prstGeom prst="rect">
            <a:avLst/>
          </a:prstGeom>
        </p:spPr>
      </p:pic>
    </p:spTree>
    <p:extLst>
      <p:ext uri="{BB962C8B-B14F-4D97-AF65-F5344CB8AC3E}">
        <p14:creationId xmlns:p14="http://schemas.microsoft.com/office/powerpoint/2010/main" val="853722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60960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Depth-First Search</a:t>
            </a:r>
          </a:p>
        </p:txBody>
      </p:sp>
      <p:sp>
        <p:nvSpPr>
          <p:cNvPr id="3" name="Rectangle 2">
            <a:extLst>
              <a:ext uri="{FF2B5EF4-FFF2-40B4-BE49-F238E27FC236}">
                <a16:creationId xmlns:a16="http://schemas.microsoft.com/office/drawing/2014/main" id="{F6F3C8C3-C8CF-6F40-A34C-8AFF3291A0B6}"/>
              </a:ext>
            </a:extLst>
          </p:cNvPr>
          <p:cNvSpPr/>
          <p:nvPr/>
        </p:nvSpPr>
        <p:spPr>
          <a:xfrm>
            <a:off x="580232" y="1359694"/>
            <a:ext cx="8610599" cy="1200329"/>
          </a:xfrm>
          <a:prstGeom prst="rect">
            <a:avLst/>
          </a:prstGeom>
        </p:spPr>
        <p:txBody>
          <a:bodyPr wrap="square">
            <a:spAutoFit/>
          </a:bodyPr>
          <a:lstStyle/>
          <a:p>
            <a:r>
              <a:rPr lang="en-SG" dirty="0"/>
              <a:t>This algorithm can be written either recursively or iteratively. It’s exactly the same algorithm either way; the only difference is that we can actually see the “recursion” stack in the non-recursive version.</a:t>
            </a:r>
            <a:endParaRPr lang="en-US" dirty="0"/>
          </a:p>
        </p:txBody>
      </p:sp>
      <p:pic>
        <p:nvPicPr>
          <p:cNvPr id="9" name="Picture 8">
            <a:extLst>
              <a:ext uri="{FF2B5EF4-FFF2-40B4-BE49-F238E27FC236}">
                <a16:creationId xmlns:a16="http://schemas.microsoft.com/office/drawing/2014/main" id="{BBB03BFE-8691-C349-8BEA-AD944E2FDB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8494"/>
            <a:ext cx="10152063" cy="3340887"/>
          </a:xfrm>
          <a:prstGeom prst="rect">
            <a:avLst/>
          </a:prstGeom>
        </p:spPr>
      </p:pic>
    </p:spTree>
    <p:extLst>
      <p:ext uri="{BB962C8B-B14F-4D97-AF65-F5344CB8AC3E}">
        <p14:creationId xmlns:p14="http://schemas.microsoft.com/office/powerpoint/2010/main" val="240685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0" y="3112294"/>
            <a:ext cx="10152063" cy="14478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algn="ctr" eaLnBrk="1" hangingPunct="1"/>
            <a:r>
              <a:rPr lang="en-US" sz="4000" kern="0" dirty="0"/>
              <a:t>Connection to Dynamic Programming and </a:t>
            </a:r>
            <a:r>
              <a:rPr lang="en-US" sz="4000" kern="0" dirty="0" err="1"/>
              <a:t>Memoization</a:t>
            </a:r>
            <a:endParaRPr lang="en-US" sz="4000" kern="0" dirty="0"/>
          </a:p>
        </p:txBody>
      </p:sp>
    </p:spTree>
    <p:extLst>
      <p:ext uri="{BB962C8B-B14F-4D97-AF65-F5344CB8AC3E}">
        <p14:creationId xmlns:p14="http://schemas.microsoft.com/office/powerpoint/2010/main" val="1734481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Analogy between DFS and Dynamic Programming/</a:t>
            </a:r>
            <a:r>
              <a:rPr lang="en-US" sz="3160" kern="0" dirty="0" err="1"/>
              <a:t>Memoization</a:t>
            </a:r>
            <a:endParaRPr lang="en-US" sz="3160" kern="0" dirty="0"/>
          </a:p>
        </p:txBody>
      </p:sp>
      <p:sp>
        <p:nvSpPr>
          <p:cNvPr id="2" name="TextBox 1">
            <a:extLst>
              <a:ext uri="{FF2B5EF4-FFF2-40B4-BE49-F238E27FC236}">
                <a16:creationId xmlns:a16="http://schemas.microsoft.com/office/drawing/2014/main" id="{F4492BA4-172C-7D4A-BC88-3454FCB0D8A4}"/>
              </a:ext>
            </a:extLst>
          </p:cNvPr>
          <p:cNvSpPr txBox="1"/>
          <p:nvPr/>
        </p:nvSpPr>
        <p:spPr>
          <a:xfrm>
            <a:off x="123031" y="1588294"/>
            <a:ext cx="9800432" cy="4524315"/>
          </a:xfrm>
          <a:prstGeom prst="rect">
            <a:avLst/>
          </a:prstGeom>
          <a:noFill/>
        </p:spPr>
        <p:txBody>
          <a:bodyPr wrap="square" rtlCol="0">
            <a:spAutoFit/>
          </a:bodyPr>
          <a:lstStyle/>
          <a:p>
            <a:pPr marL="342900" indent="-342900">
              <a:buFont typeface="Arial" panose="020B0604020202020204" pitchFamily="34" charset="0"/>
              <a:buChar char="•"/>
            </a:pPr>
            <a:r>
              <a:rPr lang="en-SG" dirty="0"/>
              <a:t>Our topological sort algorithm is arguably the model for a wide class of dynamic programming algorithms.</a:t>
            </a:r>
            <a:br>
              <a:rPr lang="en-SG" dirty="0"/>
            </a:br>
            <a:endParaRPr lang="en-SG" dirty="0"/>
          </a:p>
          <a:p>
            <a:pPr marL="342900" indent="-342900">
              <a:buFont typeface="Arial" panose="020B0604020202020204" pitchFamily="34" charset="0"/>
              <a:buChar char="•"/>
            </a:pPr>
            <a:r>
              <a:rPr lang="en-SG" dirty="0"/>
              <a:t>Recall that the </a:t>
            </a:r>
            <a:r>
              <a:rPr lang="en-SG" b="1" dirty="0">
                <a:solidFill>
                  <a:srgbClr val="FF0000"/>
                </a:solidFill>
              </a:rPr>
              <a:t>dependency graph </a:t>
            </a:r>
            <a:r>
              <a:rPr lang="en-SG" dirty="0"/>
              <a:t>of a recurrence has a vertex for every recursive subproblem and an edge from one subproblem to another if evaluating the first subproblem requires a recursive evaluation of the second. The dependency graph </a:t>
            </a:r>
            <a:r>
              <a:rPr lang="en-SG" b="1" dirty="0">
                <a:solidFill>
                  <a:srgbClr val="FF0000"/>
                </a:solidFill>
              </a:rPr>
              <a:t>must be acyclic</a:t>
            </a:r>
            <a:r>
              <a:rPr lang="en-SG" dirty="0"/>
              <a:t>, or the naïve recursive algorithm would never halt.</a:t>
            </a:r>
          </a:p>
          <a:p>
            <a:endParaRPr lang="en-SG" dirty="0"/>
          </a:p>
          <a:p>
            <a:pPr marL="342900" indent="-342900">
              <a:buFont typeface="Arial" panose="020B0604020202020204" pitchFamily="34" charset="0"/>
              <a:buChar char="•"/>
            </a:pPr>
            <a:r>
              <a:rPr lang="en-SG" dirty="0"/>
              <a:t>Evaluating any recurrence with </a:t>
            </a:r>
            <a:r>
              <a:rPr lang="en-SG" b="1" dirty="0" err="1">
                <a:solidFill>
                  <a:srgbClr val="FF0000"/>
                </a:solidFill>
              </a:rPr>
              <a:t>memoization</a:t>
            </a:r>
            <a:r>
              <a:rPr lang="en-SG" dirty="0"/>
              <a:t> is exactly the </a:t>
            </a:r>
            <a:r>
              <a:rPr lang="en-SG" b="1" dirty="0">
                <a:solidFill>
                  <a:srgbClr val="FF0000"/>
                </a:solidFill>
              </a:rPr>
              <a:t>same as</a:t>
            </a:r>
            <a:r>
              <a:rPr lang="en-SG" dirty="0"/>
              <a:t> performing a </a:t>
            </a:r>
            <a:r>
              <a:rPr lang="en-SG" b="1" dirty="0">
                <a:solidFill>
                  <a:srgbClr val="FF0000"/>
                </a:solidFill>
              </a:rPr>
              <a:t>depth-first search </a:t>
            </a:r>
            <a:r>
              <a:rPr lang="en-SG" dirty="0"/>
              <a:t>of the dependency graph.</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933668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Analogy between DFS and Dynamic Programming/</a:t>
            </a:r>
            <a:r>
              <a:rPr lang="en-US" sz="3160" kern="0" dirty="0" err="1"/>
              <a:t>Memoization</a:t>
            </a:r>
            <a:endParaRPr lang="en-US" sz="3160" kern="0" dirty="0"/>
          </a:p>
        </p:txBody>
      </p:sp>
      <p:sp>
        <p:nvSpPr>
          <p:cNvPr id="2" name="TextBox 1">
            <a:extLst>
              <a:ext uri="{FF2B5EF4-FFF2-40B4-BE49-F238E27FC236}">
                <a16:creationId xmlns:a16="http://schemas.microsoft.com/office/drawing/2014/main" id="{F4492BA4-172C-7D4A-BC88-3454FCB0D8A4}"/>
              </a:ext>
            </a:extLst>
          </p:cNvPr>
          <p:cNvSpPr txBox="1"/>
          <p:nvPr/>
        </p:nvSpPr>
        <p:spPr>
          <a:xfrm>
            <a:off x="123031" y="1588294"/>
            <a:ext cx="9829800" cy="5262979"/>
          </a:xfrm>
          <a:prstGeom prst="rect">
            <a:avLst/>
          </a:prstGeom>
          <a:noFill/>
        </p:spPr>
        <p:txBody>
          <a:bodyPr wrap="square" rtlCol="0">
            <a:spAutoFit/>
          </a:bodyPr>
          <a:lstStyle/>
          <a:p>
            <a:pPr marL="342900" indent="-342900">
              <a:buFont typeface="Arial" panose="020B0604020202020204" pitchFamily="34" charset="0"/>
              <a:buChar char="•"/>
            </a:pPr>
            <a:r>
              <a:rPr lang="en-SG" dirty="0"/>
              <a:t>Carrying this analogy further, evaluating a recurrence using </a:t>
            </a:r>
            <a:r>
              <a:rPr lang="en-SG" b="1" dirty="0">
                <a:solidFill>
                  <a:srgbClr val="FF0000"/>
                </a:solidFill>
              </a:rPr>
              <a:t>dynamic programming</a:t>
            </a:r>
            <a:r>
              <a:rPr lang="en-SG" dirty="0"/>
              <a:t> is the same as evaluating all subproblems in the dependency graph of the recurrence in </a:t>
            </a:r>
            <a:r>
              <a:rPr lang="en-SG" b="1" dirty="0">
                <a:solidFill>
                  <a:srgbClr val="FF0000"/>
                </a:solidFill>
              </a:rPr>
              <a:t>reverse topological order</a:t>
            </a:r>
            <a:r>
              <a:rPr lang="en-SG" dirty="0"/>
              <a:t>—every subproblem is considered after the subproblems it depends on. Thus, every dynamic programming algorithm is equivalent to a </a:t>
            </a:r>
            <a:r>
              <a:rPr lang="en-SG" dirty="0" err="1"/>
              <a:t>postorder</a:t>
            </a:r>
            <a:r>
              <a:rPr lang="en-SG" dirty="0"/>
              <a:t> traversal of the dependency graph of its underlying recurrence!</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r>
              <a:rPr lang="en-SG" dirty="0"/>
              <a:t>However, there are some minor differences between most dynamic programming algorithms and topological sort. First, in most dynamic programming algorithms, the dependency graph is implicit—the nodes and edges are not explicitly stored in memory, but rather are encoded by the underlying recurrence. But this difference really is minor; as long as we can enumerate recursive subproblems in constant time each, we can traverse the dependency graph exactly as if it were explicitly stored in an adjacency list.</a:t>
            </a:r>
            <a:endParaRPr lang="en-US" dirty="0"/>
          </a:p>
        </p:txBody>
      </p:sp>
    </p:spTree>
    <p:extLst>
      <p:ext uri="{BB962C8B-B14F-4D97-AF65-F5344CB8AC3E}">
        <p14:creationId xmlns:p14="http://schemas.microsoft.com/office/powerpoint/2010/main" val="1215401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Analogy between DFS and Dynamic Programming/</a:t>
            </a:r>
            <a:r>
              <a:rPr lang="en-US" sz="3160" kern="0" dirty="0" err="1"/>
              <a:t>Memoization</a:t>
            </a:r>
            <a:endParaRPr lang="en-US" sz="3160" kern="0" dirty="0"/>
          </a:p>
        </p:txBody>
      </p:sp>
      <p:pic>
        <p:nvPicPr>
          <p:cNvPr id="4" name="Picture 3">
            <a:extLst>
              <a:ext uri="{FF2B5EF4-FFF2-40B4-BE49-F238E27FC236}">
                <a16:creationId xmlns:a16="http://schemas.microsoft.com/office/drawing/2014/main" id="{3B4AC5C9-1199-3D42-AB7B-C1094676E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31" y="1588294"/>
            <a:ext cx="8807450" cy="5344495"/>
          </a:xfrm>
          <a:prstGeom prst="rect">
            <a:avLst/>
          </a:prstGeom>
        </p:spPr>
      </p:pic>
    </p:spTree>
    <p:extLst>
      <p:ext uri="{BB962C8B-B14F-4D97-AF65-F5344CB8AC3E}">
        <p14:creationId xmlns:p14="http://schemas.microsoft.com/office/powerpoint/2010/main" val="1270600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Dynamic Programming via DFS</a:t>
            </a:r>
          </a:p>
        </p:txBody>
      </p:sp>
      <p:sp>
        <p:nvSpPr>
          <p:cNvPr id="2" name="Rectangle 1">
            <a:extLst>
              <a:ext uri="{FF2B5EF4-FFF2-40B4-BE49-F238E27FC236}">
                <a16:creationId xmlns:a16="http://schemas.microsoft.com/office/drawing/2014/main" id="{86CDDB02-23F6-D14F-91F4-3C3F83FE77EA}"/>
              </a:ext>
            </a:extLst>
          </p:cNvPr>
          <p:cNvSpPr/>
          <p:nvPr/>
        </p:nvSpPr>
        <p:spPr>
          <a:xfrm>
            <a:off x="275431" y="1435894"/>
            <a:ext cx="9525000" cy="5632311"/>
          </a:xfrm>
          <a:prstGeom prst="rect">
            <a:avLst/>
          </a:prstGeom>
        </p:spPr>
        <p:txBody>
          <a:bodyPr wrap="square">
            <a:spAutoFit/>
          </a:bodyPr>
          <a:lstStyle/>
          <a:p>
            <a:pPr marL="342900" indent="-342900">
              <a:buFont typeface="Arial" panose="020B0604020202020204" pitchFamily="34" charset="0"/>
              <a:buChar char="•"/>
            </a:pPr>
            <a:r>
              <a:rPr lang="en-SG" dirty="0"/>
              <a:t>More significantly, most dynamic programming recurrences have highly structured dependency graphs. For example, as we discussed in Chapter , the dependency graph for the edit distance recurrence is a regular grid with diagonals, and the dependency graph for optimal binary search trees is an upper triangular grid with all possible rightward and upward edges.</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r>
              <a:rPr lang="en-SG" dirty="0"/>
              <a:t>Conversely, we can use depth-first search to build dynamic programming algorithms for problems with less structured dependency graphs. </a:t>
            </a:r>
          </a:p>
          <a:p>
            <a:pPr marL="342900" indent="-342900">
              <a:buFont typeface="Arial" panose="020B0604020202020204" pitchFamily="34" charset="0"/>
              <a:buChar char="•"/>
            </a:pPr>
            <a:endParaRPr lang="en-SG" dirty="0"/>
          </a:p>
          <a:p>
            <a:pPr marL="342900" indent="-342900">
              <a:buFont typeface="Arial" panose="020B0604020202020204" pitchFamily="34" charset="0"/>
              <a:buChar char="•"/>
            </a:pPr>
            <a:r>
              <a:rPr lang="en-SG" dirty="0"/>
              <a:t>For example, consider the </a:t>
            </a:r>
            <a:r>
              <a:rPr lang="en-SG" b="1" dirty="0">
                <a:solidFill>
                  <a:srgbClr val="FF0000"/>
                </a:solidFill>
              </a:rPr>
              <a:t>longest path problem</a:t>
            </a:r>
            <a:r>
              <a:rPr lang="en-SG" dirty="0"/>
              <a:t>, which asks for the path of maximum total weight from one node s to another node t in a directed graph G with weighted edges. In general directed graphs, the longest path problem is hard, but there is an </a:t>
            </a:r>
            <a:r>
              <a:rPr lang="en-SG" b="1" dirty="0">
                <a:solidFill>
                  <a:srgbClr val="FF0000"/>
                </a:solidFill>
              </a:rPr>
              <a:t>efficient algorithm </a:t>
            </a:r>
            <a:r>
              <a:rPr lang="en-SG" dirty="0"/>
              <a:t>for the special case when the </a:t>
            </a:r>
            <a:r>
              <a:rPr lang="en-SG" b="1" dirty="0">
                <a:solidFill>
                  <a:srgbClr val="FF0000"/>
                </a:solidFill>
              </a:rPr>
              <a:t>graph is acyclic</a:t>
            </a:r>
            <a:r>
              <a:rPr lang="en-SG" dirty="0"/>
              <a: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556828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Longest path problem </a:t>
            </a:r>
          </a:p>
        </p:txBody>
      </p:sp>
      <p:pic>
        <p:nvPicPr>
          <p:cNvPr id="4" name="Picture 3">
            <a:extLst>
              <a:ext uri="{FF2B5EF4-FFF2-40B4-BE49-F238E27FC236}">
                <a16:creationId xmlns:a16="http://schemas.microsoft.com/office/drawing/2014/main" id="{4A3DBB94-DC75-1E43-B230-FBA5E082D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21" y="1740694"/>
            <a:ext cx="10045700" cy="2565400"/>
          </a:xfrm>
          <a:prstGeom prst="rect">
            <a:avLst/>
          </a:prstGeom>
        </p:spPr>
      </p:pic>
      <p:pic>
        <p:nvPicPr>
          <p:cNvPr id="9" name="Picture 8">
            <a:extLst>
              <a:ext uri="{FF2B5EF4-FFF2-40B4-BE49-F238E27FC236}">
                <a16:creationId xmlns:a16="http://schemas.microsoft.com/office/drawing/2014/main" id="{71CEEA90-0B04-4147-B55E-DB9A83ABF8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29" y="4560094"/>
            <a:ext cx="9677400" cy="825500"/>
          </a:xfrm>
          <a:prstGeom prst="rect">
            <a:avLst/>
          </a:prstGeom>
        </p:spPr>
      </p:pic>
    </p:spTree>
    <p:extLst>
      <p:ext uri="{BB962C8B-B14F-4D97-AF65-F5344CB8AC3E}">
        <p14:creationId xmlns:p14="http://schemas.microsoft.com/office/powerpoint/2010/main" val="369321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Longest path problem </a:t>
            </a:r>
          </a:p>
        </p:txBody>
      </p:sp>
      <p:pic>
        <p:nvPicPr>
          <p:cNvPr id="3" name="Picture 2">
            <a:extLst>
              <a:ext uri="{FF2B5EF4-FFF2-40B4-BE49-F238E27FC236}">
                <a16:creationId xmlns:a16="http://schemas.microsoft.com/office/drawing/2014/main" id="{44BC5515-E36E-3D42-8895-FB059B729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231" y="1512094"/>
            <a:ext cx="9664700" cy="5334000"/>
          </a:xfrm>
          <a:prstGeom prst="rect">
            <a:avLst/>
          </a:prstGeom>
        </p:spPr>
      </p:pic>
    </p:spTree>
    <p:extLst>
      <p:ext uri="{BB962C8B-B14F-4D97-AF65-F5344CB8AC3E}">
        <p14:creationId xmlns:p14="http://schemas.microsoft.com/office/powerpoint/2010/main" val="71176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Longest path problem </a:t>
            </a:r>
          </a:p>
        </p:txBody>
      </p:sp>
      <p:pic>
        <p:nvPicPr>
          <p:cNvPr id="4" name="Picture 3">
            <a:extLst>
              <a:ext uri="{FF2B5EF4-FFF2-40B4-BE49-F238E27FC236}">
                <a16:creationId xmlns:a16="http://schemas.microsoft.com/office/drawing/2014/main" id="{00F98C4F-D7A5-3D4F-A1B3-746813A8B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7" y="1435894"/>
            <a:ext cx="9702800" cy="863600"/>
          </a:xfrm>
          <a:prstGeom prst="rect">
            <a:avLst/>
          </a:prstGeom>
        </p:spPr>
      </p:pic>
      <p:pic>
        <p:nvPicPr>
          <p:cNvPr id="7" name="Picture 6">
            <a:extLst>
              <a:ext uri="{FF2B5EF4-FFF2-40B4-BE49-F238E27FC236}">
                <a16:creationId xmlns:a16="http://schemas.microsoft.com/office/drawing/2014/main" id="{1A2D1662-854E-D347-9DD2-10456CF778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231" y="2655094"/>
            <a:ext cx="7997469" cy="3886200"/>
          </a:xfrm>
          <a:prstGeom prst="rect">
            <a:avLst/>
          </a:prstGeom>
        </p:spPr>
      </p:pic>
    </p:spTree>
    <p:extLst>
      <p:ext uri="{BB962C8B-B14F-4D97-AF65-F5344CB8AC3E}">
        <p14:creationId xmlns:p14="http://schemas.microsoft.com/office/powerpoint/2010/main" val="24838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8486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 generic graph searching algorithm!</a:t>
            </a:r>
          </a:p>
        </p:txBody>
      </p:sp>
      <p:pic>
        <p:nvPicPr>
          <p:cNvPr id="4" name="Picture 3">
            <a:extLst>
              <a:ext uri="{FF2B5EF4-FFF2-40B4-BE49-F238E27FC236}">
                <a16:creationId xmlns:a16="http://schemas.microsoft.com/office/drawing/2014/main" id="{9DC984C4-8E27-D74E-AC83-101F0900E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3494"/>
            <a:ext cx="10152063" cy="808847"/>
          </a:xfrm>
          <a:prstGeom prst="rect">
            <a:avLst/>
          </a:prstGeom>
        </p:spPr>
      </p:pic>
      <p:pic>
        <p:nvPicPr>
          <p:cNvPr id="10" name="Picture 9">
            <a:extLst>
              <a:ext uri="{FF2B5EF4-FFF2-40B4-BE49-F238E27FC236}">
                <a16:creationId xmlns:a16="http://schemas.microsoft.com/office/drawing/2014/main" id="{EA716FDE-1F7F-6546-A6DC-BC5BF6493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81" y="2138784"/>
            <a:ext cx="7556500" cy="3911600"/>
          </a:xfrm>
          <a:prstGeom prst="rect">
            <a:avLst/>
          </a:prstGeom>
        </p:spPr>
      </p:pic>
      <p:sp>
        <p:nvSpPr>
          <p:cNvPr id="11" name="Rectangle 10">
            <a:extLst>
              <a:ext uri="{FF2B5EF4-FFF2-40B4-BE49-F238E27FC236}">
                <a16:creationId xmlns:a16="http://schemas.microsoft.com/office/drawing/2014/main" id="{A288C2FE-A30E-8F4E-8566-4F7043B616AA}"/>
              </a:ext>
            </a:extLst>
          </p:cNvPr>
          <p:cNvSpPr/>
          <p:nvPr/>
        </p:nvSpPr>
        <p:spPr>
          <a:xfrm>
            <a:off x="99615" y="6465094"/>
            <a:ext cx="9952831" cy="769441"/>
          </a:xfrm>
          <a:prstGeom prst="rect">
            <a:avLst/>
          </a:prstGeom>
        </p:spPr>
        <p:txBody>
          <a:bodyPr wrap="square">
            <a:spAutoFit/>
          </a:bodyPr>
          <a:lstStyle/>
          <a:p>
            <a:r>
              <a:rPr lang="en-SG" sz="2200" dirty="0"/>
              <a:t>The only important properties of a “bag” are that we can put stuff into it and then later take stuff back out. A stack is a particular type of bag, but certainly not the only one.</a:t>
            </a:r>
            <a:endParaRPr lang="en-US" sz="2200" dirty="0"/>
          </a:p>
        </p:txBody>
      </p:sp>
    </p:spTree>
    <p:extLst>
      <p:ext uri="{BB962C8B-B14F-4D97-AF65-F5344CB8AC3E}">
        <p14:creationId xmlns:p14="http://schemas.microsoft.com/office/powerpoint/2010/main" val="104713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8486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 generic graph searching algorithm!</a:t>
            </a:r>
          </a:p>
        </p:txBody>
      </p:sp>
      <p:pic>
        <p:nvPicPr>
          <p:cNvPr id="3" name="Picture 2">
            <a:extLst>
              <a:ext uri="{FF2B5EF4-FFF2-40B4-BE49-F238E27FC236}">
                <a16:creationId xmlns:a16="http://schemas.microsoft.com/office/drawing/2014/main" id="{B01DF017-7C7D-DF49-90E4-EE94CF6B0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21694"/>
            <a:ext cx="10152063" cy="1284547"/>
          </a:xfrm>
          <a:prstGeom prst="rect">
            <a:avLst/>
          </a:prstGeom>
        </p:spPr>
      </p:pic>
      <p:sp>
        <p:nvSpPr>
          <p:cNvPr id="6" name="TextBox 5">
            <a:extLst>
              <a:ext uri="{FF2B5EF4-FFF2-40B4-BE49-F238E27FC236}">
                <a16:creationId xmlns:a16="http://schemas.microsoft.com/office/drawing/2014/main" id="{1BC53E70-E052-6442-A604-745AF5EF0DA9}"/>
              </a:ext>
            </a:extLst>
          </p:cNvPr>
          <p:cNvSpPr txBox="1"/>
          <p:nvPr/>
        </p:nvSpPr>
        <p:spPr>
          <a:xfrm>
            <a:off x="199231" y="4241161"/>
            <a:ext cx="9144000" cy="461665"/>
          </a:xfrm>
          <a:prstGeom prst="rect">
            <a:avLst/>
          </a:prstGeom>
          <a:noFill/>
        </p:spPr>
        <p:txBody>
          <a:bodyPr wrap="square" rtlCol="0">
            <a:spAutoFit/>
          </a:bodyPr>
          <a:lstStyle/>
          <a:p>
            <a:r>
              <a:rPr lang="en-US" dirty="0"/>
              <a:t>Proof: By induction. Left as an exercise. (See textbook)</a:t>
            </a:r>
          </a:p>
        </p:txBody>
      </p:sp>
    </p:spTree>
    <p:extLst>
      <p:ext uri="{BB962C8B-B14F-4D97-AF65-F5344CB8AC3E}">
        <p14:creationId xmlns:p14="http://schemas.microsoft.com/office/powerpoint/2010/main" val="375977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8486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Analysis!</a:t>
            </a:r>
          </a:p>
        </p:txBody>
      </p:sp>
      <p:pic>
        <p:nvPicPr>
          <p:cNvPr id="3" name="Picture 2">
            <a:extLst>
              <a:ext uri="{FF2B5EF4-FFF2-40B4-BE49-F238E27FC236}">
                <a16:creationId xmlns:a16="http://schemas.microsoft.com/office/drawing/2014/main" id="{0FA04E75-ED24-ED44-9389-F47F459C5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02484"/>
            <a:ext cx="10152063" cy="4191219"/>
          </a:xfrm>
          <a:prstGeom prst="rect">
            <a:avLst/>
          </a:prstGeom>
        </p:spPr>
      </p:pic>
    </p:spTree>
    <p:extLst>
      <p:ext uri="{BB962C8B-B14F-4D97-AF65-F5344CB8AC3E}">
        <p14:creationId xmlns:p14="http://schemas.microsoft.com/office/powerpoint/2010/main" val="119190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8486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Important variants!</a:t>
            </a:r>
          </a:p>
        </p:txBody>
      </p:sp>
      <p:pic>
        <p:nvPicPr>
          <p:cNvPr id="4" name="Picture 3">
            <a:extLst>
              <a:ext uri="{FF2B5EF4-FFF2-40B4-BE49-F238E27FC236}">
                <a16:creationId xmlns:a16="http://schemas.microsoft.com/office/drawing/2014/main" id="{E6D40EC7-FFAD-E24F-81A4-90275BD47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 y="2350294"/>
            <a:ext cx="10152063" cy="2501535"/>
          </a:xfrm>
          <a:prstGeom prst="rect">
            <a:avLst/>
          </a:prstGeom>
        </p:spPr>
      </p:pic>
      <p:sp>
        <p:nvSpPr>
          <p:cNvPr id="6" name="TextBox 5">
            <a:extLst>
              <a:ext uri="{FF2B5EF4-FFF2-40B4-BE49-F238E27FC236}">
                <a16:creationId xmlns:a16="http://schemas.microsoft.com/office/drawing/2014/main" id="{0FAF5E99-E283-F543-A147-50E39ACFE488}"/>
              </a:ext>
            </a:extLst>
          </p:cNvPr>
          <p:cNvSpPr txBox="1"/>
          <p:nvPr/>
        </p:nvSpPr>
        <p:spPr>
          <a:xfrm>
            <a:off x="2261" y="1453744"/>
            <a:ext cx="3711620" cy="461665"/>
          </a:xfrm>
          <a:prstGeom prst="rect">
            <a:avLst/>
          </a:prstGeom>
          <a:noFill/>
        </p:spPr>
        <p:txBody>
          <a:bodyPr wrap="square" rtlCol="0">
            <a:spAutoFit/>
          </a:bodyPr>
          <a:lstStyle/>
          <a:p>
            <a:r>
              <a:rPr lang="en-US" b="1" dirty="0">
                <a:solidFill>
                  <a:srgbClr val="E55D02"/>
                </a:solidFill>
              </a:rPr>
              <a:t>Depth-first search</a:t>
            </a:r>
          </a:p>
        </p:txBody>
      </p:sp>
      <p:pic>
        <p:nvPicPr>
          <p:cNvPr id="8" name="Picture 7">
            <a:extLst>
              <a:ext uri="{FF2B5EF4-FFF2-40B4-BE49-F238E27FC236}">
                <a16:creationId xmlns:a16="http://schemas.microsoft.com/office/drawing/2014/main" id="{A2307BA1-6BB4-434C-A9BD-6C8AA7E8A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 y="4819433"/>
            <a:ext cx="10152063" cy="696201"/>
          </a:xfrm>
          <a:prstGeom prst="rect">
            <a:avLst/>
          </a:prstGeom>
        </p:spPr>
      </p:pic>
    </p:spTree>
    <p:extLst>
      <p:ext uri="{BB962C8B-B14F-4D97-AF65-F5344CB8AC3E}">
        <p14:creationId xmlns:p14="http://schemas.microsoft.com/office/powerpoint/2010/main" val="318408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99231" y="292894"/>
            <a:ext cx="7848600"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Important variants!</a:t>
            </a:r>
          </a:p>
        </p:txBody>
      </p:sp>
      <p:sp>
        <p:nvSpPr>
          <p:cNvPr id="6" name="TextBox 5">
            <a:extLst>
              <a:ext uri="{FF2B5EF4-FFF2-40B4-BE49-F238E27FC236}">
                <a16:creationId xmlns:a16="http://schemas.microsoft.com/office/drawing/2014/main" id="{0FAF5E99-E283-F543-A147-50E39ACFE488}"/>
              </a:ext>
            </a:extLst>
          </p:cNvPr>
          <p:cNvSpPr txBox="1"/>
          <p:nvPr/>
        </p:nvSpPr>
        <p:spPr>
          <a:xfrm>
            <a:off x="2261" y="1453744"/>
            <a:ext cx="3711620" cy="461665"/>
          </a:xfrm>
          <a:prstGeom prst="rect">
            <a:avLst/>
          </a:prstGeom>
          <a:noFill/>
        </p:spPr>
        <p:txBody>
          <a:bodyPr wrap="square" rtlCol="0">
            <a:spAutoFit/>
          </a:bodyPr>
          <a:lstStyle/>
          <a:p>
            <a:r>
              <a:rPr lang="en-US" b="1" dirty="0">
                <a:solidFill>
                  <a:srgbClr val="E55D02"/>
                </a:solidFill>
              </a:rPr>
              <a:t>Breadth-first search</a:t>
            </a:r>
          </a:p>
        </p:txBody>
      </p:sp>
      <p:pic>
        <p:nvPicPr>
          <p:cNvPr id="3" name="Picture 2">
            <a:extLst>
              <a:ext uri="{FF2B5EF4-FFF2-40B4-BE49-F238E27FC236}">
                <a16:creationId xmlns:a16="http://schemas.microsoft.com/office/drawing/2014/main" id="{1C65FAC7-67F2-EE48-83E1-84BFA230A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8" y="2426494"/>
            <a:ext cx="10152063" cy="3418872"/>
          </a:xfrm>
          <a:prstGeom prst="rect">
            <a:avLst/>
          </a:prstGeom>
        </p:spPr>
      </p:pic>
    </p:spTree>
    <p:extLst>
      <p:ext uri="{BB962C8B-B14F-4D97-AF65-F5344CB8AC3E}">
        <p14:creationId xmlns:p14="http://schemas.microsoft.com/office/powerpoint/2010/main" val="86359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86F895F-8C97-EF4E-B62F-1C2620F954D2}"/>
              </a:ext>
            </a:extLst>
          </p:cNvPr>
          <p:cNvSpPr txBox="1">
            <a:spLocks noChangeArrowheads="1"/>
          </p:cNvSpPr>
          <p:nvPr/>
        </p:nvSpPr>
        <p:spPr>
          <a:xfrm>
            <a:off x="-10678" y="292894"/>
            <a:ext cx="8058509" cy="990600"/>
          </a:xfrm>
          <a:prstGeom prst="rect">
            <a:avLst/>
          </a:prstGeom>
        </p:spPr>
        <p:txBody>
          <a:bodyPr/>
          <a:lstStyle>
            <a:lvl1pPr algn="l" defTabSz="1014413" rtl="0" fontAlgn="base">
              <a:spcBef>
                <a:spcPct val="0"/>
              </a:spcBef>
              <a:spcAft>
                <a:spcPct val="0"/>
              </a:spcAft>
              <a:defRPr sz="3500" b="1">
                <a:solidFill>
                  <a:srgbClr val="FF6600"/>
                </a:solidFill>
                <a:latin typeface="+mj-lt"/>
                <a:ea typeface="+mj-ea"/>
                <a:cs typeface="+mj-cs"/>
              </a:defRPr>
            </a:lvl1pPr>
            <a:lvl2pPr algn="l" defTabSz="1014413" rtl="0" fontAlgn="base">
              <a:spcBef>
                <a:spcPct val="0"/>
              </a:spcBef>
              <a:spcAft>
                <a:spcPct val="0"/>
              </a:spcAft>
              <a:defRPr sz="3500" b="1">
                <a:solidFill>
                  <a:srgbClr val="FF6600"/>
                </a:solidFill>
                <a:latin typeface="Arial" charset="0"/>
              </a:defRPr>
            </a:lvl2pPr>
            <a:lvl3pPr algn="l" defTabSz="1014413" rtl="0" fontAlgn="base">
              <a:spcBef>
                <a:spcPct val="0"/>
              </a:spcBef>
              <a:spcAft>
                <a:spcPct val="0"/>
              </a:spcAft>
              <a:defRPr sz="3500" b="1">
                <a:solidFill>
                  <a:srgbClr val="FF6600"/>
                </a:solidFill>
                <a:latin typeface="Arial" charset="0"/>
              </a:defRPr>
            </a:lvl3pPr>
            <a:lvl4pPr algn="l" defTabSz="1014413" rtl="0" fontAlgn="base">
              <a:spcBef>
                <a:spcPct val="0"/>
              </a:spcBef>
              <a:spcAft>
                <a:spcPct val="0"/>
              </a:spcAft>
              <a:defRPr sz="3500" b="1">
                <a:solidFill>
                  <a:srgbClr val="FF6600"/>
                </a:solidFill>
                <a:latin typeface="Arial" charset="0"/>
              </a:defRPr>
            </a:lvl4pPr>
            <a:lvl5pPr algn="l" defTabSz="1014413" rtl="0" fontAlgn="base">
              <a:spcBef>
                <a:spcPct val="0"/>
              </a:spcBef>
              <a:spcAft>
                <a:spcPct val="0"/>
              </a:spcAft>
              <a:defRPr sz="3500" b="1">
                <a:solidFill>
                  <a:srgbClr val="FF6600"/>
                </a:solidFill>
                <a:latin typeface="Arial" charset="0"/>
              </a:defRPr>
            </a:lvl5pPr>
            <a:lvl6pPr marL="457200" algn="l" defTabSz="1014413" rtl="0" fontAlgn="base">
              <a:spcBef>
                <a:spcPct val="0"/>
              </a:spcBef>
              <a:spcAft>
                <a:spcPct val="0"/>
              </a:spcAft>
              <a:defRPr sz="3500" b="1">
                <a:solidFill>
                  <a:srgbClr val="FF6600"/>
                </a:solidFill>
                <a:latin typeface="Arial" charset="0"/>
              </a:defRPr>
            </a:lvl6pPr>
            <a:lvl7pPr marL="914400" algn="l" defTabSz="1014413" rtl="0" fontAlgn="base">
              <a:spcBef>
                <a:spcPct val="0"/>
              </a:spcBef>
              <a:spcAft>
                <a:spcPct val="0"/>
              </a:spcAft>
              <a:defRPr sz="3500" b="1">
                <a:solidFill>
                  <a:srgbClr val="FF6600"/>
                </a:solidFill>
                <a:latin typeface="Arial" charset="0"/>
              </a:defRPr>
            </a:lvl7pPr>
            <a:lvl8pPr marL="1371600" algn="l" defTabSz="1014413" rtl="0" fontAlgn="base">
              <a:spcBef>
                <a:spcPct val="0"/>
              </a:spcBef>
              <a:spcAft>
                <a:spcPct val="0"/>
              </a:spcAft>
              <a:defRPr sz="3500" b="1">
                <a:solidFill>
                  <a:srgbClr val="FF6600"/>
                </a:solidFill>
                <a:latin typeface="Arial" charset="0"/>
              </a:defRPr>
            </a:lvl8pPr>
            <a:lvl9pPr marL="1828800" algn="l" defTabSz="1014413" rtl="0" fontAlgn="base">
              <a:spcBef>
                <a:spcPct val="0"/>
              </a:spcBef>
              <a:spcAft>
                <a:spcPct val="0"/>
              </a:spcAft>
              <a:defRPr sz="3500" b="1">
                <a:solidFill>
                  <a:srgbClr val="FF6600"/>
                </a:solidFill>
                <a:latin typeface="Arial" charset="0"/>
              </a:defRPr>
            </a:lvl9pPr>
          </a:lstStyle>
          <a:p>
            <a:pPr eaLnBrk="1" hangingPunct="1"/>
            <a:r>
              <a:rPr lang="en-US" sz="3160" kern="0" dirty="0"/>
              <a:t>Comparison between BFS and DFS trees</a:t>
            </a:r>
          </a:p>
        </p:txBody>
      </p:sp>
      <p:pic>
        <p:nvPicPr>
          <p:cNvPr id="4" name="Picture 3">
            <a:extLst>
              <a:ext uri="{FF2B5EF4-FFF2-40B4-BE49-F238E27FC236}">
                <a16:creationId xmlns:a16="http://schemas.microsoft.com/office/drawing/2014/main" id="{B2C1E728-11E1-394C-BAE0-4C14F7D3A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92248"/>
            <a:ext cx="10152063" cy="3611692"/>
          </a:xfrm>
          <a:prstGeom prst="rect">
            <a:avLst/>
          </a:prstGeom>
        </p:spPr>
      </p:pic>
    </p:spTree>
    <p:extLst>
      <p:ext uri="{BB962C8B-B14F-4D97-AF65-F5344CB8AC3E}">
        <p14:creationId xmlns:p14="http://schemas.microsoft.com/office/powerpoint/2010/main" val="1035063780"/>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11107</TotalTime>
  <Words>740</Words>
  <Application>Microsoft Macintosh PowerPoint</Application>
  <PresentationFormat>Custom</PresentationFormat>
  <Paragraphs>72</Paragraphs>
  <Slides>37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Times</vt:lpstr>
      <vt:lpstr>Blank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PowerPC</dc:creator>
  <cp:lastModifiedBy>Microsoft Office User</cp:lastModifiedBy>
  <cp:revision>230</cp:revision>
  <cp:lastPrinted>2019-08-10T08:34:39Z</cp:lastPrinted>
  <dcterms:created xsi:type="dcterms:W3CDTF">2001-10-04T11:39:11Z</dcterms:created>
  <dcterms:modified xsi:type="dcterms:W3CDTF">2019-09-10T01:49:36Z</dcterms:modified>
</cp:coreProperties>
</file>