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73" r:id="rId6"/>
    <p:sldId id="281" r:id="rId7"/>
    <p:sldId id="280" r:id="rId8"/>
    <p:sldId id="266" r:id="rId9"/>
    <p:sldId id="271" r:id="rId10"/>
    <p:sldId id="274" r:id="rId11"/>
    <p:sldId id="275" r:id="rId12"/>
    <p:sldId id="276" r:id="rId13"/>
    <p:sldId id="272" r:id="rId14"/>
    <p:sldId id="279" r:id="rId15"/>
    <p:sldId id="268" r:id="rId16"/>
    <p:sldId id="269" r:id="rId17"/>
    <p:sldId id="278" r:id="rId18"/>
    <p:sldId id="26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FD5"/>
    <a:srgbClr val="F4CC84"/>
    <a:srgbClr val="F2C16A"/>
    <a:srgbClr val="F9E2B9"/>
    <a:srgbClr val="B9B9A7"/>
    <a:srgbClr val="B1B9A7"/>
    <a:srgbClr val="E2E5DE"/>
    <a:srgbClr val="EEF0EC"/>
    <a:srgbClr val="FBFBFB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5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2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5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2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1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3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9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0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3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6F9B3-12C2-43B4-B42C-FA6F3EB654A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8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643758"/>
            <a:ext cx="12211046" cy="1570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3482" y="2921168"/>
            <a:ext cx="9325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Open-Source Final Project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ECF41-8B89-4A42-8070-3AD4819B628C}"/>
              </a:ext>
            </a:extLst>
          </p:cNvPr>
          <p:cNvSpPr txBox="1"/>
          <p:nvPr/>
        </p:nvSpPr>
        <p:spPr>
          <a:xfrm>
            <a:off x="8832304" y="436510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Team 5</a:t>
            </a:r>
            <a:endParaRPr lang="ko-KR" altLang="en-US" sz="2800" b="1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42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5CB16BA-7E25-4DB9-A3DF-2698A61E5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50" y="1810640"/>
            <a:ext cx="8064896" cy="4513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05541B-4232-4A90-9938-4D09E9BB79C7}"/>
              </a:ext>
            </a:extLst>
          </p:cNvPr>
          <p:cNvSpPr/>
          <p:nvPr/>
        </p:nvSpPr>
        <p:spPr>
          <a:xfrm>
            <a:off x="980093" y="1562556"/>
            <a:ext cx="2776093" cy="504056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Play rule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3C983A-9DF8-44B9-8F30-DCCF3EBFB59A}"/>
              </a:ext>
            </a:extLst>
          </p:cNvPr>
          <p:cNvSpPr txBox="1"/>
          <p:nvPr/>
        </p:nvSpPr>
        <p:spPr>
          <a:xfrm>
            <a:off x="428648" y="320027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About Project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70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E92FB7D-01DF-4DF6-818D-B3ABB5DFE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92" y="1810640"/>
            <a:ext cx="8058415" cy="45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5398314-148A-4583-85D7-8BE70B4F7512}"/>
              </a:ext>
            </a:extLst>
          </p:cNvPr>
          <p:cNvSpPr/>
          <p:nvPr/>
        </p:nvSpPr>
        <p:spPr>
          <a:xfrm>
            <a:off x="980093" y="1562556"/>
            <a:ext cx="2776093" cy="504056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Play rule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BEAB57-B4AE-4892-8220-0670A958ABB3}"/>
              </a:ext>
            </a:extLst>
          </p:cNvPr>
          <p:cNvSpPr txBox="1"/>
          <p:nvPr/>
        </p:nvSpPr>
        <p:spPr>
          <a:xfrm>
            <a:off x="428648" y="320027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About Project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88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8D63E13-D2D0-4EE8-8DD3-103BBA659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00" y="1810640"/>
            <a:ext cx="8064000" cy="4533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A6903D-DA89-4B9E-B1F8-A0BA7E5A9308}"/>
              </a:ext>
            </a:extLst>
          </p:cNvPr>
          <p:cNvSpPr/>
          <p:nvPr/>
        </p:nvSpPr>
        <p:spPr>
          <a:xfrm>
            <a:off x="980093" y="1562556"/>
            <a:ext cx="2776093" cy="504056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Play rule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43D92-C717-434B-A956-FCBFDF3E2BE9}"/>
              </a:ext>
            </a:extLst>
          </p:cNvPr>
          <p:cNvSpPr txBox="1"/>
          <p:nvPr/>
        </p:nvSpPr>
        <p:spPr>
          <a:xfrm>
            <a:off x="428648" y="320027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About Project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44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201624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스크린샷, 모니터, 노트북이(가) 표시된 사진&#10;&#10;자동 생성된 설명">
            <a:extLst>
              <a:ext uri="{FF2B5EF4-FFF2-40B4-BE49-F238E27FC236}">
                <a16:creationId xmlns:a16="http://schemas.microsoft.com/office/drawing/2014/main" id="{0789803F-8912-445D-B6BC-8025E9A0EF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15876" r="31639" b="5555"/>
          <a:stretch/>
        </p:blipFill>
        <p:spPr>
          <a:xfrm>
            <a:off x="1559496" y="2242062"/>
            <a:ext cx="5525727" cy="363521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852D4BF-24A7-4CE4-A0CA-5C0DABE6656C}"/>
              </a:ext>
            </a:extLst>
          </p:cNvPr>
          <p:cNvSpPr/>
          <p:nvPr/>
        </p:nvSpPr>
        <p:spPr>
          <a:xfrm>
            <a:off x="695400" y="1588920"/>
            <a:ext cx="2776093" cy="504056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Neo둥근모 Pro" panose="02010503060201040203" pitchFamily="2" charset="-127"/>
                <a:ea typeface="Neo둥근모 Pro" panose="02010503060201040203" pitchFamily="2" charset="-127"/>
              </a:rPr>
              <a:t>Aseprite</a:t>
            </a:r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 Importer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8E403118-C8EE-41F9-B217-DB3F69246D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9" t="63650" r="34052" b="24800"/>
          <a:stretch/>
        </p:blipFill>
        <p:spPr>
          <a:xfrm>
            <a:off x="1387030" y="5668744"/>
            <a:ext cx="6768752" cy="7920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7426E7-4BCD-4897-B13F-D4CC70E51DA7}"/>
              </a:ext>
            </a:extLst>
          </p:cNvPr>
          <p:cNvSpPr txBox="1"/>
          <p:nvPr/>
        </p:nvSpPr>
        <p:spPr>
          <a:xfrm>
            <a:off x="7824465" y="4852311"/>
            <a:ext cx="288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In order to create fast animations for ‘</a:t>
            </a:r>
            <a:r>
              <a:rPr lang="en-US" altLang="ko-KR" dirty="0" err="1">
                <a:solidFill>
                  <a:srgbClr val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Aseprite</a:t>
            </a:r>
            <a:r>
              <a:rPr lang="en-US" altLang="ko-KR" dirty="0">
                <a:solidFill>
                  <a:srgbClr val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’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0171CC-F4DA-4EDE-B076-CF55B62FFCA2}"/>
              </a:ext>
            </a:extLst>
          </p:cNvPr>
          <p:cNvSpPr txBox="1"/>
          <p:nvPr/>
        </p:nvSpPr>
        <p:spPr>
          <a:xfrm>
            <a:off x="428648" y="320027"/>
            <a:ext cx="465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Open-Source Library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70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201624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D61815EC-CC0C-499D-95BD-AB1DCD365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9" t="64700" r="32281" b="23772"/>
          <a:stretch/>
        </p:blipFill>
        <p:spPr>
          <a:xfrm>
            <a:off x="1415753" y="5725853"/>
            <a:ext cx="6912768" cy="790621"/>
          </a:xfrm>
          <a:prstGeom prst="rect">
            <a:avLst/>
          </a:prstGeom>
        </p:spPr>
      </p:pic>
      <p:pic>
        <p:nvPicPr>
          <p:cNvPr id="14" name="그림 13" descr="텍스트, 스크린샷, 모니터, 실내이(가) 표시된 사진&#10;&#10;자동 생성된 설명">
            <a:extLst>
              <a:ext uri="{FF2B5EF4-FFF2-40B4-BE49-F238E27FC236}">
                <a16:creationId xmlns:a16="http://schemas.microsoft.com/office/drawing/2014/main" id="{FAAE0832-A69F-43A3-AA03-4B14B7D739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" t="16599" r="31100" b="10471"/>
          <a:stretch/>
        </p:blipFill>
        <p:spPr>
          <a:xfrm>
            <a:off x="1487488" y="2281980"/>
            <a:ext cx="5526000" cy="3316160"/>
          </a:xfrm>
          <a:prstGeom prst="rect">
            <a:avLst/>
          </a:prstGeom>
        </p:spPr>
      </p:pic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52D4BF-24A7-4CE4-A0CA-5C0DABE6656C}"/>
              </a:ext>
            </a:extLst>
          </p:cNvPr>
          <p:cNvSpPr/>
          <p:nvPr/>
        </p:nvSpPr>
        <p:spPr>
          <a:xfrm>
            <a:off x="695400" y="1588920"/>
            <a:ext cx="2776093" cy="504056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Easy</a:t>
            </a:r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 </a:t>
            </a:r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Sound</a:t>
            </a:r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 </a:t>
            </a:r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Manager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C1A45-FA9A-4A00-BF0E-8B4F00133F3C}"/>
              </a:ext>
            </a:extLst>
          </p:cNvPr>
          <p:cNvSpPr txBox="1"/>
          <p:nvPr/>
        </p:nvSpPr>
        <p:spPr>
          <a:xfrm>
            <a:off x="7824465" y="4852311"/>
            <a:ext cx="288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To play background music and other sounds easily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98089E-6DD3-43D2-B61C-15C7AD993FB0}"/>
              </a:ext>
            </a:extLst>
          </p:cNvPr>
          <p:cNvSpPr txBox="1"/>
          <p:nvPr/>
        </p:nvSpPr>
        <p:spPr>
          <a:xfrm>
            <a:off x="428648" y="320027"/>
            <a:ext cx="465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Open-Source Library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52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ntroduction to Open-Source Page">
            <a:extLst>
              <a:ext uri="{FF2B5EF4-FFF2-40B4-BE49-F238E27FC236}">
                <a16:creationId xmlns:a16="http://schemas.microsoft.com/office/drawing/2014/main" id="{70C9487A-78BA-4B44-A827-26AB009F5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247" y="2492896"/>
            <a:ext cx="3649168" cy="272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624084-D0A7-47B4-9BA4-FCE139203808}"/>
              </a:ext>
            </a:extLst>
          </p:cNvPr>
          <p:cNvSpPr txBox="1"/>
          <p:nvPr/>
        </p:nvSpPr>
        <p:spPr>
          <a:xfrm>
            <a:off x="428648" y="320027"/>
            <a:ext cx="465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Open-Source License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28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B74883-8253-4229-BFF1-E60E8B704CFD}"/>
              </a:ext>
            </a:extLst>
          </p:cNvPr>
          <p:cNvSpPr/>
          <p:nvPr/>
        </p:nvSpPr>
        <p:spPr>
          <a:xfrm>
            <a:off x="2327676" y="2164860"/>
            <a:ext cx="1728192" cy="374155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rPr>
              <a:t>강태훈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09215C-9066-441C-A37C-973C9D60D751}"/>
              </a:ext>
            </a:extLst>
          </p:cNvPr>
          <p:cNvSpPr/>
          <p:nvPr/>
        </p:nvSpPr>
        <p:spPr>
          <a:xfrm>
            <a:off x="2327676" y="3228418"/>
            <a:ext cx="1728192" cy="374155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rPr>
              <a:t>김유정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D834BA-DCE7-4183-9296-8E615CDF1F7A}"/>
              </a:ext>
            </a:extLst>
          </p:cNvPr>
          <p:cNvSpPr/>
          <p:nvPr/>
        </p:nvSpPr>
        <p:spPr>
          <a:xfrm>
            <a:off x="2323691" y="4344743"/>
            <a:ext cx="1728192" cy="374155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이연비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50B58-AE53-49F5-B82A-E7C693919F64}"/>
              </a:ext>
            </a:extLst>
          </p:cNvPr>
          <p:cNvSpPr/>
          <p:nvPr/>
        </p:nvSpPr>
        <p:spPr>
          <a:xfrm>
            <a:off x="2331455" y="5458374"/>
            <a:ext cx="1728192" cy="374155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rPr>
              <a:t>이하형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9289A-48FF-4007-84A5-E20FABAC1A3D}"/>
              </a:ext>
            </a:extLst>
          </p:cNvPr>
          <p:cNvSpPr txBox="1"/>
          <p:nvPr/>
        </p:nvSpPr>
        <p:spPr>
          <a:xfrm>
            <a:off x="4216110" y="2164323"/>
            <a:ext cx="2562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eo둥근모 Pro" panose="02010503060201040203" pitchFamily="2" charset="-127"/>
                <a:ea typeface="Neo둥근모 Pro" panose="02010503060201040203" pitchFamily="2" charset="-127"/>
              </a:rPr>
              <a:t>Game implementation.</a:t>
            </a:r>
            <a:b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eo둥근모 Pro" panose="02010503060201040203" pitchFamily="2" charset="-127"/>
                <a:ea typeface="Neo둥근모 Pro" panose="02010503060201040203" pitchFamily="2" charset="-127"/>
              </a:rPr>
              <a:t>Character design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D4E62-543C-4EC9-8BAB-C4F47BD0D4AF}"/>
              </a:ext>
            </a:extLst>
          </p:cNvPr>
          <p:cNvSpPr txBox="1"/>
          <p:nvPr/>
        </p:nvSpPr>
        <p:spPr>
          <a:xfrm>
            <a:off x="4216110" y="3228418"/>
            <a:ext cx="508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eo둥근모 Pro" panose="02010503060201040203" pitchFamily="2" charset="-127"/>
                <a:ea typeface="Neo둥근모 Pro" panose="02010503060201040203" pitchFamily="2" charset="-127"/>
              </a:rPr>
              <a:t>Each stage game screen and background design</a:t>
            </a:r>
          </a:p>
          <a:p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UI,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o둥근모 Pro" panose="02010503060201040203" pitchFamily="2" charset="-127"/>
                <a:ea typeface="Neo둥근모 Pro" panose="02010503060201040203" pitchFamily="2" charset="-127"/>
              </a:rPr>
              <a:t>Character design</a:t>
            </a:r>
            <a:endParaRPr lang="en-US" altLang="ko-KR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FBE2C1-B77B-47D6-AE18-8BFC75FD289D}"/>
              </a:ext>
            </a:extLst>
          </p:cNvPr>
          <p:cNvSpPr txBox="1"/>
          <p:nvPr/>
        </p:nvSpPr>
        <p:spPr>
          <a:xfrm>
            <a:off x="4216110" y="4344743"/>
            <a:ext cx="243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Main screen</a:t>
            </a:r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o둥근모 Pro" panose="02010503060201040203" pitchFamily="2" charset="-127"/>
                <a:ea typeface="Neo둥근모 Pro" panose="02010503060201040203" pitchFamily="2" charset="-127"/>
              </a:rPr>
              <a:t>design</a:t>
            </a:r>
            <a:endParaRPr lang="en-US" altLang="ko-KR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UI,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o둥근모 Pro" panose="02010503060201040203" pitchFamily="2" charset="-127"/>
                <a:ea typeface="Neo둥근모 Pro" panose="02010503060201040203" pitchFamily="2" charset="-127"/>
              </a:rPr>
              <a:t>Character design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44C87C-C06D-4C29-9368-60977D17064A}"/>
              </a:ext>
            </a:extLst>
          </p:cNvPr>
          <p:cNvSpPr txBox="1"/>
          <p:nvPr/>
        </p:nvSpPr>
        <p:spPr>
          <a:xfrm>
            <a:off x="4223792" y="5463197"/>
            <a:ext cx="628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eo둥근모 Pro" panose="02010503060201040203" pitchFamily="2" charset="-127"/>
                <a:ea typeface="Neo둥근모 Pro" panose="02010503060201040203" pitchFamily="2" charset="-127"/>
              </a:rPr>
              <a:t>Design and apply character motion that suits card skills</a:t>
            </a:r>
            <a:endParaRPr lang="en-US" altLang="ko-KR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B7645A-EDE4-41A6-8B5C-A498D4BEDA49}"/>
              </a:ext>
            </a:extLst>
          </p:cNvPr>
          <p:cNvSpPr txBox="1"/>
          <p:nvPr/>
        </p:nvSpPr>
        <p:spPr>
          <a:xfrm>
            <a:off x="428648" y="320027"/>
            <a:ext cx="465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Team 5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0616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B37A45BE-4089-436C-8B68-175462AF4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872529"/>
              </p:ext>
            </p:extLst>
          </p:nvPr>
        </p:nvGraphicFramePr>
        <p:xfrm>
          <a:off x="443372" y="1586591"/>
          <a:ext cx="11305256" cy="477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64">
                  <a:extLst>
                    <a:ext uri="{9D8B030D-6E8A-4147-A177-3AD203B41FA5}">
                      <a16:colId xmlns:a16="http://schemas.microsoft.com/office/drawing/2014/main" val="853074494"/>
                    </a:ext>
                  </a:extLst>
                </a:gridCol>
                <a:gridCol w="3950293">
                  <a:extLst>
                    <a:ext uri="{9D8B030D-6E8A-4147-A177-3AD203B41FA5}">
                      <a16:colId xmlns:a16="http://schemas.microsoft.com/office/drawing/2014/main" val="2085654482"/>
                    </a:ext>
                  </a:extLst>
                </a:gridCol>
                <a:gridCol w="4578846">
                  <a:extLst>
                    <a:ext uri="{9D8B030D-6E8A-4147-A177-3AD203B41FA5}">
                      <a16:colId xmlns:a16="http://schemas.microsoft.com/office/drawing/2014/main" val="3147850201"/>
                    </a:ext>
                  </a:extLst>
                </a:gridCol>
                <a:gridCol w="1911853">
                  <a:extLst>
                    <a:ext uri="{9D8B030D-6E8A-4147-A177-3AD203B41FA5}">
                      <a16:colId xmlns:a16="http://schemas.microsoft.com/office/drawing/2014/main" val="3505833475"/>
                    </a:ext>
                  </a:extLst>
                </a:gridCol>
              </a:tblGrid>
              <a:tr h="4392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>
                    <a:solidFill>
                      <a:srgbClr val="8FAF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Design</a:t>
                      </a:r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>
                    <a:solidFill>
                      <a:srgbClr val="8FAF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Game function</a:t>
                      </a:r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>
                    <a:solidFill>
                      <a:srgbClr val="8FAF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Decision</a:t>
                      </a:r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>
                    <a:solidFill>
                      <a:srgbClr val="8FAF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845235"/>
                  </a:ext>
                </a:extLst>
              </a:tr>
              <a:tr h="1230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12/12</a:t>
                      </a:r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Battle</a:t>
                      </a:r>
                      <a:r>
                        <a:rPr lang="ko-KR" altLang="en-US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 </a:t>
                      </a:r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scene,</a:t>
                      </a:r>
                      <a:r>
                        <a:rPr lang="ko-KR" altLang="en-US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 </a:t>
                      </a:r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main scene </a:t>
                      </a:r>
                    </a:p>
                    <a:p>
                      <a:pPr algn="ctr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Pause, close button </a:t>
                      </a:r>
                    </a:p>
                    <a:p>
                      <a:pPr algn="ctr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deck, grave button</a:t>
                      </a:r>
                    </a:p>
                    <a:p>
                      <a:pPr algn="ctr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Card</a:t>
                      </a:r>
                      <a:r>
                        <a:rPr lang="ko-KR" altLang="en-US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 </a:t>
                      </a:r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Card, data setting, deck list</a:t>
                      </a:r>
                    </a:p>
                    <a:p>
                      <a:pPr algn="ctr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Hand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Font</a:t>
                      </a:r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449136"/>
                  </a:ext>
                </a:extLst>
              </a:tr>
              <a:tr h="880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12/15</a:t>
                      </a:r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Monster 2, 3 design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Character motion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Dice, component icons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Grave button function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Enemy, player function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SFX sounds</a:t>
                      </a:r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04252"/>
                  </a:ext>
                </a:extLst>
              </a:tr>
              <a:tr h="1408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12/18</a:t>
                      </a:r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Monster</a:t>
                      </a:r>
                      <a:r>
                        <a:rPr lang="ko-KR" altLang="en-US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 </a:t>
                      </a:r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4, 5 design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Monster 2, 3 motion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Ending 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Battle function, victory &amp; defeat decide function</a:t>
                      </a:r>
                    </a:p>
                    <a:p>
                      <a:pPr algn="ctr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Get card, delete card function</a:t>
                      </a:r>
                    </a:p>
                    <a:p>
                      <a:pPr algn="ctr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Enemy’s drop card list</a:t>
                      </a:r>
                    </a:p>
                    <a:p>
                      <a:pPr algn="ctr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Stage select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Background Music</a:t>
                      </a:r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231026"/>
                  </a:ext>
                </a:extLst>
              </a:tr>
              <a:tr h="7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12/20</a:t>
                      </a:r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Monster 4, 5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Direction (SFX, BGM, Animation)</a:t>
                      </a:r>
                    </a:p>
                    <a:p>
                      <a:pPr algn="ctr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Bug fix,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143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C2EFA41-4B57-4D31-A3C0-ACEF2452E7CE}"/>
              </a:ext>
            </a:extLst>
          </p:cNvPr>
          <p:cNvSpPr txBox="1"/>
          <p:nvPr/>
        </p:nvSpPr>
        <p:spPr>
          <a:xfrm>
            <a:off x="428648" y="320027"/>
            <a:ext cx="465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Team 5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02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6D17435-3F54-4652-A602-3B65C6EE3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8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0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4C2DD41A-0D9F-4CFC-9FA6-603A277723D7}"/>
              </a:ext>
            </a:extLst>
          </p:cNvPr>
          <p:cNvGrpSpPr/>
          <p:nvPr/>
        </p:nvGrpSpPr>
        <p:grpSpPr>
          <a:xfrm>
            <a:off x="1127448" y="2293227"/>
            <a:ext cx="4302268" cy="3361409"/>
            <a:chOff x="2569805" y="2576797"/>
            <a:chExt cx="4302268" cy="3361409"/>
          </a:xfrm>
        </p:grpSpPr>
        <p:sp>
          <p:nvSpPr>
            <p:cNvPr id="43" name="타원 42"/>
            <p:cNvSpPr/>
            <p:nvPr/>
          </p:nvSpPr>
          <p:spPr>
            <a:xfrm>
              <a:off x="2569805" y="2576797"/>
              <a:ext cx="576064" cy="576064"/>
            </a:xfrm>
            <a:prstGeom prst="ellipse">
              <a:avLst/>
            </a:prstGeom>
            <a:solidFill>
              <a:srgbClr val="8FA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1</a:t>
              </a:r>
              <a:endParaRPr lang="ko-KR" altLang="en-US" sz="2400" b="1" dirty="0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2569805" y="3260873"/>
              <a:ext cx="576064" cy="576064"/>
            </a:xfrm>
            <a:prstGeom prst="ellipse">
              <a:avLst/>
            </a:prstGeom>
            <a:solidFill>
              <a:srgbClr val="8FA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2</a:t>
              </a:r>
              <a:endParaRPr lang="ko-KR" altLang="en-US" sz="2400" b="1" dirty="0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2569805" y="3944949"/>
              <a:ext cx="576064" cy="576064"/>
            </a:xfrm>
            <a:prstGeom prst="ellipse">
              <a:avLst/>
            </a:prstGeom>
            <a:solidFill>
              <a:srgbClr val="8FA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3</a:t>
              </a:r>
              <a:endParaRPr lang="ko-KR" altLang="en-US" sz="2400" b="1" dirty="0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2569805" y="4629025"/>
              <a:ext cx="576064" cy="576064"/>
            </a:xfrm>
            <a:prstGeom prst="ellipse">
              <a:avLst/>
            </a:prstGeom>
            <a:solidFill>
              <a:srgbClr val="8FA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4</a:t>
              </a:r>
              <a:endParaRPr lang="ko-KR" altLang="en-US" sz="2400" b="1" dirty="0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84831" y="2593564"/>
              <a:ext cx="3387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About Project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84831" y="3274184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Demo Video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03712" y="3983110"/>
              <a:ext cx="2936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Open-Source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03712" y="4655447"/>
              <a:ext cx="24426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Our Team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B597029-FEFD-43E5-8CB9-6D08477203E4}"/>
                </a:ext>
              </a:extLst>
            </p:cNvPr>
            <p:cNvSpPr/>
            <p:nvPr/>
          </p:nvSpPr>
          <p:spPr>
            <a:xfrm>
              <a:off x="2569805" y="5362142"/>
              <a:ext cx="576064" cy="576064"/>
            </a:xfrm>
            <a:prstGeom prst="ellipse">
              <a:avLst/>
            </a:prstGeom>
            <a:solidFill>
              <a:srgbClr val="8FA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5</a:t>
              </a:r>
              <a:endParaRPr lang="ko-KR" altLang="en-US" sz="2400" b="1" dirty="0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BBA4B4-707F-49B9-87A3-08C1C99F2D89}"/>
                </a:ext>
              </a:extLst>
            </p:cNvPr>
            <p:cNvSpPr txBox="1"/>
            <p:nvPr/>
          </p:nvSpPr>
          <p:spPr>
            <a:xfrm>
              <a:off x="3503712" y="5335920"/>
              <a:ext cx="24426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Live Demo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8C59037-1CA7-4C76-A9A4-4428842E4CC8}"/>
              </a:ext>
            </a:extLst>
          </p:cNvPr>
          <p:cNvSpPr txBox="1"/>
          <p:nvPr/>
        </p:nvSpPr>
        <p:spPr>
          <a:xfrm>
            <a:off x="428648" y="320027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63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22131CEC-298D-4811-A791-0900DF409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887" y="1709072"/>
            <a:ext cx="8184232" cy="4529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9F5AFC-F2B2-4F89-A11D-8060CDE29387}"/>
              </a:ext>
            </a:extLst>
          </p:cNvPr>
          <p:cNvSpPr txBox="1"/>
          <p:nvPr/>
        </p:nvSpPr>
        <p:spPr>
          <a:xfrm>
            <a:off x="428648" y="320027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About Project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01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648" y="320027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About Project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65B22C-0918-4673-B3F3-469F80437AC2}"/>
              </a:ext>
            </a:extLst>
          </p:cNvPr>
          <p:cNvSpPr txBox="1"/>
          <p:nvPr/>
        </p:nvSpPr>
        <p:spPr>
          <a:xfrm>
            <a:off x="3153503" y="2505670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THE HABITAT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4AD6542-C2EE-45AA-90EA-3FA466378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8" t="9432" r="30571" b="21604"/>
          <a:stretch/>
        </p:blipFill>
        <p:spPr>
          <a:xfrm>
            <a:off x="623392" y="3573016"/>
            <a:ext cx="2299717" cy="3024336"/>
          </a:xfrm>
          <a:prstGeom prst="rect">
            <a:avLst/>
          </a:prstGeom>
        </p:spPr>
      </p:pic>
      <p:pic>
        <p:nvPicPr>
          <p:cNvPr id="14" name="그림 13" descr="장난감이(가) 표시된 사진&#10;&#10;자동 생성된 설명">
            <a:extLst>
              <a:ext uri="{FF2B5EF4-FFF2-40B4-BE49-F238E27FC236}">
                <a16:creationId xmlns:a16="http://schemas.microsoft.com/office/drawing/2014/main" id="{E2ED2CE0-9725-4F05-A41D-9E5A0DC50D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0" r="9765"/>
          <a:stretch/>
        </p:blipFill>
        <p:spPr>
          <a:xfrm flipH="1">
            <a:off x="9387651" y="3893699"/>
            <a:ext cx="2376266" cy="2919678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0EB0C64A-C957-48D3-944D-9D5E1A6AF110}"/>
              </a:ext>
            </a:extLst>
          </p:cNvPr>
          <p:cNvSpPr/>
          <p:nvPr/>
        </p:nvSpPr>
        <p:spPr>
          <a:xfrm>
            <a:off x="4802502" y="2006855"/>
            <a:ext cx="2376264" cy="2376264"/>
          </a:xfrm>
          <a:prstGeom prst="ellipse">
            <a:avLst/>
          </a:prstGeom>
          <a:solidFill>
            <a:srgbClr val="F2C16A">
              <a:alpha val="7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nature</a:t>
            </a:r>
            <a:endParaRPr lang="ko-KR" altLang="en-US" sz="32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7F8138F-92A4-410F-B744-3BC0867C78E9}"/>
              </a:ext>
            </a:extLst>
          </p:cNvPr>
          <p:cNvSpPr/>
          <p:nvPr/>
        </p:nvSpPr>
        <p:spPr>
          <a:xfrm>
            <a:off x="5807968" y="3601375"/>
            <a:ext cx="2376264" cy="2376264"/>
          </a:xfrm>
          <a:prstGeom prst="ellipse">
            <a:avLst/>
          </a:prstGeom>
          <a:solidFill>
            <a:schemeClr val="tx2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animal</a:t>
            </a:r>
            <a:endParaRPr lang="ko-KR" altLang="en-US" sz="32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F91F5A-4E9B-4ECA-AC9D-52EF393114C0}"/>
              </a:ext>
            </a:extLst>
          </p:cNvPr>
          <p:cNvSpPr/>
          <p:nvPr/>
        </p:nvSpPr>
        <p:spPr>
          <a:xfrm>
            <a:off x="3797036" y="3602681"/>
            <a:ext cx="2376264" cy="2376264"/>
          </a:xfrm>
          <a:prstGeom prst="ellipse">
            <a:avLst/>
          </a:prstGeom>
          <a:solidFill>
            <a:schemeClr val="accent2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people</a:t>
            </a:r>
            <a:endParaRPr lang="ko-KR" altLang="en-US" sz="32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40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pload.wikimedia.org/wikipedia/commons/thumb/1/...">
            <a:extLst>
              <a:ext uri="{FF2B5EF4-FFF2-40B4-BE49-F238E27FC236}">
                <a16:creationId xmlns:a16="http://schemas.microsoft.com/office/drawing/2014/main" id="{4E97ACEC-364C-44E4-8FF1-6442528E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3205432"/>
            <a:ext cx="4225833" cy="15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seprite 다운로드/픽셀아트툴/무료설치/컴파일 스압주의 : 네이버 블로그">
            <a:extLst>
              <a:ext uri="{FF2B5EF4-FFF2-40B4-BE49-F238E27FC236}">
                <a16:creationId xmlns:a16="http://schemas.microsoft.com/office/drawing/2014/main" id="{DBE815B0-5AAB-49FA-8815-C92FE2E1E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299695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06296D-5EE3-4375-B2EF-A528393F0B41}"/>
              </a:ext>
            </a:extLst>
          </p:cNvPr>
          <p:cNvSpPr txBox="1"/>
          <p:nvPr/>
        </p:nvSpPr>
        <p:spPr>
          <a:xfrm>
            <a:off x="428648" y="320027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Tool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5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45621BE-857C-411F-AD81-CDA69C539FEB}"/>
              </a:ext>
            </a:extLst>
          </p:cNvPr>
          <p:cNvSpPr txBox="1"/>
          <p:nvPr/>
        </p:nvSpPr>
        <p:spPr>
          <a:xfrm>
            <a:off x="428648" y="320027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About Project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0AE2FF-78FA-49BF-9190-56ECECEFE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984" y="3950168"/>
            <a:ext cx="4130115" cy="232319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665CD92-0191-4C7E-BD0F-1EDAB980B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13" y="1772816"/>
            <a:ext cx="3463011" cy="1947944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9AFC7E8-46B0-4DB5-9527-CF29EF7A60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30" y="1772816"/>
            <a:ext cx="3463011" cy="1947944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DB9A87A9-B88A-4BFE-A03B-FC6B5C0D06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47" y="1772816"/>
            <a:ext cx="3463012" cy="1947944"/>
          </a:xfrm>
          <a:prstGeom prst="rect">
            <a:avLst/>
          </a:prstGeom>
        </p:spPr>
      </p:pic>
      <p:pic>
        <p:nvPicPr>
          <p:cNvPr id="25" name="그림 24" descr="텍스트, 잠옷이(가) 표시된 사진&#10;&#10;자동 생성된 설명">
            <a:extLst>
              <a:ext uri="{FF2B5EF4-FFF2-40B4-BE49-F238E27FC236}">
                <a16:creationId xmlns:a16="http://schemas.microsoft.com/office/drawing/2014/main" id="{3C1111AA-4DDD-46F7-B742-FDA039E6D6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31" y="3950168"/>
            <a:ext cx="4130117" cy="232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1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F05AF3-AFAD-46CD-A418-A343E626C8CA}"/>
              </a:ext>
            </a:extLst>
          </p:cNvPr>
          <p:cNvSpPr/>
          <p:nvPr/>
        </p:nvSpPr>
        <p:spPr>
          <a:xfrm>
            <a:off x="2100296" y="3901924"/>
            <a:ext cx="7882659" cy="103140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pic>
        <p:nvPicPr>
          <p:cNvPr id="5" name="그림 4" descr="장난감이(가) 표시된 사진&#10;&#10;자동 생성된 설명">
            <a:extLst>
              <a:ext uri="{FF2B5EF4-FFF2-40B4-BE49-F238E27FC236}">
                <a16:creationId xmlns:a16="http://schemas.microsoft.com/office/drawing/2014/main" id="{266E8AC3-7900-4C55-8625-200A9BAC0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94" y="2914673"/>
            <a:ext cx="2041526" cy="1796543"/>
          </a:xfrm>
          <a:prstGeom prst="rect">
            <a:avLst/>
          </a:prstGeom>
        </p:spPr>
      </p:pic>
      <p:pic>
        <p:nvPicPr>
          <p:cNvPr id="7" name="그림 6" descr="장난감, 클립아트이(가) 표시된 사진&#10;&#10;자동 생성된 설명">
            <a:extLst>
              <a:ext uri="{FF2B5EF4-FFF2-40B4-BE49-F238E27FC236}">
                <a16:creationId xmlns:a16="http://schemas.microsoft.com/office/drawing/2014/main" id="{8CF4352B-E103-485B-A5AB-F7F98A804C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336" y="2669689"/>
            <a:ext cx="1878204" cy="2286509"/>
          </a:xfrm>
          <a:prstGeom prst="rect">
            <a:avLst/>
          </a:prstGeom>
        </p:spPr>
      </p:pic>
      <p:pic>
        <p:nvPicPr>
          <p:cNvPr id="14" name="그림 13" descr="장난감이(가) 표시된 사진&#10;&#10;자동 생성된 설명">
            <a:extLst>
              <a:ext uri="{FF2B5EF4-FFF2-40B4-BE49-F238E27FC236}">
                <a16:creationId xmlns:a16="http://schemas.microsoft.com/office/drawing/2014/main" id="{A61C6E7A-056B-4C15-B63E-86712B9D50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01" y="2204864"/>
            <a:ext cx="2858136" cy="2694814"/>
          </a:xfrm>
          <a:prstGeom prst="rect">
            <a:avLst/>
          </a:prstGeom>
        </p:spPr>
      </p:pic>
      <p:pic>
        <p:nvPicPr>
          <p:cNvPr id="16" name="그림 15" descr="장난감이(가) 표시된 사진&#10;&#10;자동 생성된 설명">
            <a:extLst>
              <a:ext uri="{FF2B5EF4-FFF2-40B4-BE49-F238E27FC236}">
                <a16:creationId xmlns:a16="http://schemas.microsoft.com/office/drawing/2014/main" id="{D28BCE56-2B1A-4E45-B39A-E23820F8D3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585" y="2914672"/>
            <a:ext cx="2449831" cy="187820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8E0132-D1C1-4239-BCD0-30689181B640}"/>
              </a:ext>
            </a:extLst>
          </p:cNvPr>
          <p:cNvSpPr/>
          <p:nvPr/>
        </p:nvSpPr>
        <p:spPr>
          <a:xfrm>
            <a:off x="1775520" y="4711215"/>
            <a:ext cx="1152128" cy="374155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Stage 01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86F6D4-E208-4BFA-AB28-9A5DA6EB36A1}"/>
              </a:ext>
            </a:extLst>
          </p:cNvPr>
          <p:cNvSpPr/>
          <p:nvPr/>
        </p:nvSpPr>
        <p:spPr>
          <a:xfrm>
            <a:off x="4168998" y="4711215"/>
            <a:ext cx="1152128" cy="374155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Stage 02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75A576-5A73-4D15-8CC7-806FF27674D7}"/>
              </a:ext>
            </a:extLst>
          </p:cNvPr>
          <p:cNvSpPr/>
          <p:nvPr/>
        </p:nvSpPr>
        <p:spPr>
          <a:xfrm>
            <a:off x="6562476" y="4712800"/>
            <a:ext cx="1152128" cy="374155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Stage 03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BE988F-AF00-4FE9-98E0-F6519D954565}"/>
              </a:ext>
            </a:extLst>
          </p:cNvPr>
          <p:cNvSpPr/>
          <p:nvPr/>
        </p:nvSpPr>
        <p:spPr>
          <a:xfrm>
            <a:off x="8955954" y="4713878"/>
            <a:ext cx="1152128" cy="374155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Stage 04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495BF1E-8CC3-4168-9BD2-7B0427825311}"/>
              </a:ext>
            </a:extLst>
          </p:cNvPr>
          <p:cNvSpPr/>
          <p:nvPr/>
        </p:nvSpPr>
        <p:spPr>
          <a:xfrm>
            <a:off x="4646759" y="1915694"/>
            <a:ext cx="2448272" cy="671772"/>
          </a:xfrm>
          <a:prstGeom prst="rightArrow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CCD7B8-BA17-43EC-97F4-79DA8B13170F}"/>
              </a:ext>
            </a:extLst>
          </p:cNvPr>
          <p:cNvSpPr txBox="1"/>
          <p:nvPr/>
        </p:nvSpPr>
        <p:spPr>
          <a:xfrm>
            <a:off x="4745062" y="202074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modernization</a:t>
            </a:r>
            <a:endParaRPr lang="ko-KR" altLang="en-US" sz="24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5621BE-857C-411F-AD81-CDA69C539FEB}"/>
              </a:ext>
            </a:extLst>
          </p:cNvPr>
          <p:cNvSpPr txBox="1"/>
          <p:nvPr/>
        </p:nvSpPr>
        <p:spPr>
          <a:xfrm>
            <a:off x="428648" y="320027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About Project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77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F05AF3-AFAD-46CD-A418-A343E626C8CA}"/>
              </a:ext>
            </a:extLst>
          </p:cNvPr>
          <p:cNvSpPr/>
          <p:nvPr/>
        </p:nvSpPr>
        <p:spPr>
          <a:xfrm>
            <a:off x="2100296" y="3901924"/>
            <a:ext cx="7882659" cy="103140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pic>
        <p:nvPicPr>
          <p:cNvPr id="5" name="그림 4" descr="장난감이(가) 표시된 사진&#10;&#10;자동 생성된 설명">
            <a:extLst>
              <a:ext uri="{FF2B5EF4-FFF2-40B4-BE49-F238E27FC236}">
                <a16:creationId xmlns:a16="http://schemas.microsoft.com/office/drawing/2014/main" id="{266E8AC3-7900-4C55-8625-200A9BAC0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94" y="2914673"/>
            <a:ext cx="2041526" cy="1796543"/>
          </a:xfrm>
          <a:prstGeom prst="rect">
            <a:avLst/>
          </a:prstGeom>
        </p:spPr>
      </p:pic>
      <p:pic>
        <p:nvPicPr>
          <p:cNvPr id="7" name="그림 6" descr="장난감, 클립아트이(가) 표시된 사진&#10;&#10;자동 생성된 설명">
            <a:extLst>
              <a:ext uri="{FF2B5EF4-FFF2-40B4-BE49-F238E27FC236}">
                <a16:creationId xmlns:a16="http://schemas.microsoft.com/office/drawing/2014/main" id="{8CF4352B-E103-485B-A5AB-F7F98A804C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336" y="2669689"/>
            <a:ext cx="1878204" cy="2286509"/>
          </a:xfrm>
          <a:prstGeom prst="rect">
            <a:avLst/>
          </a:prstGeom>
        </p:spPr>
      </p:pic>
      <p:pic>
        <p:nvPicPr>
          <p:cNvPr id="14" name="그림 13" descr="장난감이(가) 표시된 사진&#10;&#10;자동 생성된 설명">
            <a:extLst>
              <a:ext uri="{FF2B5EF4-FFF2-40B4-BE49-F238E27FC236}">
                <a16:creationId xmlns:a16="http://schemas.microsoft.com/office/drawing/2014/main" id="{A61C6E7A-056B-4C15-B63E-86712B9D50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01" y="2204864"/>
            <a:ext cx="2858136" cy="2694814"/>
          </a:xfrm>
          <a:prstGeom prst="rect">
            <a:avLst/>
          </a:prstGeom>
        </p:spPr>
      </p:pic>
      <p:pic>
        <p:nvPicPr>
          <p:cNvPr id="16" name="그림 15" descr="장난감이(가) 표시된 사진&#10;&#10;자동 생성된 설명">
            <a:extLst>
              <a:ext uri="{FF2B5EF4-FFF2-40B4-BE49-F238E27FC236}">
                <a16:creationId xmlns:a16="http://schemas.microsoft.com/office/drawing/2014/main" id="{D28BCE56-2B1A-4E45-B39A-E23820F8D3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585" y="2914672"/>
            <a:ext cx="2449831" cy="187820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8E0132-D1C1-4239-BCD0-30689181B640}"/>
              </a:ext>
            </a:extLst>
          </p:cNvPr>
          <p:cNvSpPr/>
          <p:nvPr/>
        </p:nvSpPr>
        <p:spPr>
          <a:xfrm>
            <a:off x="1775520" y="4711215"/>
            <a:ext cx="1152128" cy="374155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Stage 01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86F6D4-E208-4BFA-AB28-9A5DA6EB36A1}"/>
              </a:ext>
            </a:extLst>
          </p:cNvPr>
          <p:cNvSpPr/>
          <p:nvPr/>
        </p:nvSpPr>
        <p:spPr>
          <a:xfrm>
            <a:off x="4168998" y="4711215"/>
            <a:ext cx="1152128" cy="374155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Stage 02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75A576-5A73-4D15-8CC7-806FF27674D7}"/>
              </a:ext>
            </a:extLst>
          </p:cNvPr>
          <p:cNvSpPr/>
          <p:nvPr/>
        </p:nvSpPr>
        <p:spPr>
          <a:xfrm>
            <a:off x="6562476" y="4712800"/>
            <a:ext cx="1152128" cy="374155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Stage 03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BE988F-AF00-4FE9-98E0-F6519D954565}"/>
              </a:ext>
            </a:extLst>
          </p:cNvPr>
          <p:cNvSpPr/>
          <p:nvPr/>
        </p:nvSpPr>
        <p:spPr>
          <a:xfrm>
            <a:off x="8955954" y="4713878"/>
            <a:ext cx="1152128" cy="374155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Stage 04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495BF1E-8CC3-4168-9BD2-7B0427825311}"/>
              </a:ext>
            </a:extLst>
          </p:cNvPr>
          <p:cNvSpPr/>
          <p:nvPr/>
        </p:nvSpPr>
        <p:spPr>
          <a:xfrm>
            <a:off x="4646759" y="1915694"/>
            <a:ext cx="2448272" cy="671772"/>
          </a:xfrm>
          <a:prstGeom prst="rightArrow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CCD7B8-BA17-43EC-97F4-79DA8B13170F}"/>
              </a:ext>
            </a:extLst>
          </p:cNvPr>
          <p:cNvSpPr txBox="1"/>
          <p:nvPr/>
        </p:nvSpPr>
        <p:spPr>
          <a:xfrm>
            <a:off x="4745062" y="202074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modernization</a:t>
            </a:r>
            <a:endParaRPr lang="ko-KR" altLang="en-US" sz="24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5621BE-857C-411F-AD81-CDA69C539FEB}"/>
              </a:ext>
            </a:extLst>
          </p:cNvPr>
          <p:cNvSpPr txBox="1"/>
          <p:nvPr/>
        </p:nvSpPr>
        <p:spPr>
          <a:xfrm>
            <a:off x="428648" y="320027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About Project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05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F05AF3-AFAD-46CD-A418-A343E626C8CA}"/>
              </a:ext>
            </a:extLst>
          </p:cNvPr>
          <p:cNvSpPr/>
          <p:nvPr/>
        </p:nvSpPr>
        <p:spPr>
          <a:xfrm>
            <a:off x="2276100" y="4224161"/>
            <a:ext cx="7882659" cy="103140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8E0132-D1C1-4239-BCD0-30689181B640}"/>
              </a:ext>
            </a:extLst>
          </p:cNvPr>
          <p:cNvSpPr/>
          <p:nvPr/>
        </p:nvSpPr>
        <p:spPr>
          <a:xfrm>
            <a:off x="1251266" y="2124180"/>
            <a:ext cx="1728192" cy="374155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Boss stage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pic>
        <p:nvPicPr>
          <p:cNvPr id="6" name="그림 5" descr="장난감이(가) 표시된 사진&#10;&#10;자동 생성된 설명">
            <a:extLst>
              <a:ext uri="{FF2B5EF4-FFF2-40B4-BE49-F238E27FC236}">
                <a16:creationId xmlns:a16="http://schemas.microsoft.com/office/drawing/2014/main" id="{2C29CAB3-D551-4DC9-B652-E875962F9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069" y="2704363"/>
            <a:ext cx="2669771" cy="25670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7043B0-5436-40D3-B18C-287BDE3E3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66" y="2849319"/>
            <a:ext cx="2772454" cy="2413062"/>
          </a:xfrm>
          <a:prstGeom prst="rect">
            <a:avLst/>
          </a:prstGeom>
        </p:spPr>
      </p:pic>
      <p:pic>
        <p:nvPicPr>
          <p:cNvPr id="11" name="그림 10" descr="장난감이(가) 표시된 사진&#10;&#10;자동 생성된 설명">
            <a:extLst>
              <a:ext uri="{FF2B5EF4-FFF2-40B4-BE49-F238E27FC236}">
                <a16:creationId xmlns:a16="http://schemas.microsoft.com/office/drawing/2014/main" id="{066CECAA-30C2-4481-B912-CA3027D5A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429" y="2513622"/>
            <a:ext cx="2977822" cy="2721113"/>
          </a:xfrm>
          <a:prstGeom prst="rect">
            <a:avLst/>
          </a:prstGeom>
        </p:spPr>
      </p:pic>
      <p:pic>
        <p:nvPicPr>
          <p:cNvPr id="26" name="그림 25" descr="텍스트, 실루엣, 클립아트이(가) 표시된 사진&#10;&#10;자동 생성된 설명">
            <a:extLst>
              <a:ext uri="{FF2B5EF4-FFF2-40B4-BE49-F238E27FC236}">
                <a16:creationId xmlns:a16="http://schemas.microsoft.com/office/drawing/2014/main" id="{E4E9BCFE-AFAE-4F36-9DC2-584C880C8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227" y="2466649"/>
            <a:ext cx="3179460" cy="27957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4AD203-282E-4BDA-830E-67C1B8FF46DA}"/>
              </a:ext>
            </a:extLst>
          </p:cNvPr>
          <p:cNvSpPr txBox="1"/>
          <p:nvPr/>
        </p:nvSpPr>
        <p:spPr>
          <a:xfrm>
            <a:off x="428648" y="320027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About Project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91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248</Words>
  <Application>Microsoft Office PowerPoint</Application>
  <PresentationFormat>와이드스크린</PresentationFormat>
  <Paragraphs>93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Neo둥근모 Pro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SeongJae</dc:creator>
  <cp:lastModifiedBy>Kang Tae Hun</cp:lastModifiedBy>
  <cp:revision>17</cp:revision>
  <dcterms:created xsi:type="dcterms:W3CDTF">2017-07-23T04:50:19Z</dcterms:created>
  <dcterms:modified xsi:type="dcterms:W3CDTF">2021-12-21T01:34:01Z</dcterms:modified>
</cp:coreProperties>
</file>