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1" r:id="rId4"/>
    <p:sldId id="273" r:id="rId5"/>
    <p:sldId id="277" r:id="rId6"/>
    <p:sldId id="275" r:id="rId7"/>
    <p:sldId id="274" r:id="rId8"/>
    <p:sldId id="272" r:id="rId9"/>
    <p:sldId id="271" r:id="rId10"/>
    <p:sldId id="276" r:id="rId11"/>
    <p:sldId id="266" r:id="rId12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14"/>
      <p:bold r:id="rId15"/>
    </p:embeddedFont>
    <p:embeddedFont>
      <p:font typeface="Bahnschrift Light" panose="020B0502040204020203" pitchFamily="34" charset="0"/>
      <p:regular r:id="rId16"/>
    </p:embeddedFont>
    <p:embeddedFont>
      <p:font typeface="Bookman Old Style" panose="02050604050505020204" pitchFamily="18" charset="0"/>
      <p:regular r:id="rId17"/>
      <p:bold r:id="rId18"/>
      <p:italic r:id="rId19"/>
      <p:boldItalic r:id="rId20"/>
    </p:embeddedFont>
    <p:embeddedFont>
      <p:font typeface="Mongolian Baiti" panose="03000500000000000000" pitchFamily="66" charset="0"/>
      <p:regular r:id="rId21"/>
    </p:embeddedFont>
    <p:embeddedFont>
      <p:font typeface="Noto Sans" panose="020B0502040504020204" pitchFamily="34" charset="0"/>
      <p:regular r:id="rId22"/>
      <p:bold r:id="rId23"/>
      <p:italic r:id="rId24"/>
      <p:boldItalic r:id="rId25"/>
    </p:embeddedFont>
    <p:embeddedFont>
      <p:font typeface="Sitka Text" panose="02000505000000020004" pitchFamily="2" charset="0"/>
      <p:regular r:id="rId26"/>
      <p:bold r:id="rId27"/>
      <p:italic r:id="rId28"/>
      <p:boldItalic r:id="rId29"/>
    </p:embeddedFont>
    <p:embeddedFont>
      <p:font typeface="Verdana" panose="020B0604030504040204" pitchFamily="34" charset="0"/>
      <p:regular r:id="rId30"/>
      <p:bold r:id="rId31"/>
      <p:italic r:id="rId32"/>
      <p:boldItalic r:id="rId33"/>
    </p:embeddedFont>
    <p:embeddedFont>
      <p:font typeface="나눔명조" panose="02020603020101020101" pitchFamily="18" charset="-127"/>
      <p:regular r:id="rId34"/>
      <p:bold r:id="rId35"/>
    </p:embeddedFont>
    <p:embeddedFont>
      <p:font typeface="나눔명조 ExtraBold" panose="02020603020101020101" pitchFamily="18" charset="-127"/>
      <p:bold r:id="rId36"/>
    </p:embeddedFont>
    <p:embeddedFont>
      <p:font typeface="맑은 고딕" panose="020B0503020000020004" pitchFamily="50" charset="-127"/>
      <p:regular r:id="rId37"/>
      <p:bold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595959"/>
    <a:srgbClr val="FAE8E8"/>
    <a:srgbClr val="F8F1F1"/>
    <a:srgbClr val="000000"/>
    <a:srgbClr val="F9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606" autoAdjust="0"/>
  </p:normalViewPr>
  <p:slideViewPr>
    <p:cSldViewPr showGuides="1">
      <p:cViewPr varScale="1">
        <p:scale>
          <a:sx n="133" d="100"/>
          <a:sy n="133" d="100"/>
        </p:scale>
        <p:origin x="120" y="3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font" Target="fonts/font25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font" Target="fonts/font2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E1E3F-F915-47F4-9819-AD0FC2A944F0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FBF3F-6414-4FB0-BDFC-7702D75F6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414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497F-11B4-4A70-8D31-96350204640F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0EB8-0432-4A67-9FCE-AA8073632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68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497F-11B4-4A70-8D31-96350204640F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0EB8-0432-4A67-9FCE-AA8073632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33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497F-11B4-4A70-8D31-96350204640F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0EB8-0432-4A67-9FCE-AA8073632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57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497F-11B4-4A70-8D31-96350204640F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0EB8-0432-4A67-9FCE-AA8073632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00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497F-11B4-4A70-8D31-96350204640F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0EB8-0432-4A67-9FCE-AA8073632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497F-11B4-4A70-8D31-96350204640F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0EB8-0432-4A67-9FCE-AA8073632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12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497F-11B4-4A70-8D31-96350204640F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0EB8-0432-4A67-9FCE-AA8073632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60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497F-11B4-4A70-8D31-96350204640F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Made by 28</a:t>
            </a:r>
            <a:r>
              <a:rPr lang="ko-KR" altLang="en-US" dirty="0"/>
              <a:t>기</a:t>
            </a:r>
            <a:r>
              <a:rPr lang="en-US" altLang="ko-KR" dirty="0"/>
              <a:t> </a:t>
            </a:r>
            <a:r>
              <a:rPr lang="ko-KR" altLang="en-US" dirty="0"/>
              <a:t>이예림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0EB8-0432-4A67-9FCE-AA8073632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78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497F-11B4-4A70-8D31-96350204640F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0EB8-0432-4A67-9FCE-AA8073632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18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497F-11B4-4A70-8D31-96350204640F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0EB8-0432-4A67-9FCE-AA8073632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87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497F-11B4-4A70-8D31-96350204640F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0EB8-0432-4A67-9FCE-AA8073632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563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F497F-11B4-4A70-8D31-96350204640F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0EB8-0432-4A67-9FCE-AA8073632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9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licenses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4011910"/>
            <a:ext cx="116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</a:rPr>
              <a:t>박이경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02824" y="2100953"/>
            <a:ext cx="42145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u="sng" dirty="0" err="1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itka Text" panose="02000505000000020004" pitchFamily="2" charset="0"/>
                <a:ea typeface="나눔명조 ExtraBold" pitchFamily="18" charset="-127"/>
              </a:rPr>
              <a:t>Calliwriting</a:t>
            </a:r>
            <a:endParaRPr lang="ko-KR" altLang="en-US" sz="4000" u="sng" dirty="0">
              <a:ln w="0">
                <a:noFill/>
              </a:ln>
              <a:solidFill>
                <a:schemeClr val="bg1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Sitka Text" panose="02000505000000020004" pitchFamily="2" charset="0"/>
              <a:ea typeface="나눔명조 ExtraBold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8264" y="4416683"/>
            <a:ext cx="116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</a:rPr>
              <a:t>김동희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49341" y="4599007"/>
            <a:ext cx="2524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명조" pitchFamily="18" charset="-127"/>
                <a:ea typeface="나눔명조" pitchFamily="18" charset="-127"/>
              </a:rPr>
              <a:t>Team 9</a:t>
            </a: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latin typeface="나눔명조" pitchFamily="18" charset="-127"/>
              <a:ea typeface="나눔명조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953344" y="4011911"/>
            <a:ext cx="1162112" cy="277000"/>
            <a:chOff x="3841936" y="2580461"/>
            <a:chExt cx="1447008" cy="331231"/>
          </a:xfrm>
        </p:grpSpPr>
        <p:cxnSp>
          <p:nvCxnSpPr>
            <p:cNvPr id="12" name="직선 연결선 11"/>
            <p:cNvCxnSpPr/>
            <p:nvPr/>
          </p:nvCxnSpPr>
          <p:spPr>
            <a:xfrm flipH="1">
              <a:off x="3844476" y="2911692"/>
              <a:ext cx="1444468" cy="0"/>
            </a:xfrm>
            <a:prstGeom prst="line">
              <a:avLst/>
            </a:prstGeom>
            <a:ln w="6350">
              <a:solidFill>
                <a:srgbClr val="F9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3841936" y="2580461"/>
              <a:ext cx="1444468" cy="0"/>
            </a:xfrm>
            <a:prstGeom prst="line">
              <a:avLst/>
            </a:prstGeom>
            <a:ln w="6350">
              <a:solidFill>
                <a:srgbClr val="F9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V="1">
              <a:off x="3847016" y="2580461"/>
              <a:ext cx="0" cy="331231"/>
            </a:xfrm>
            <a:prstGeom prst="line">
              <a:avLst/>
            </a:prstGeom>
            <a:ln w="6350">
              <a:solidFill>
                <a:srgbClr val="F9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V="1">
              <a:off x="5286404" y="2580461"/>
              <a:ext cx="0" cy="331231"/>
            </a:xfrm>
            <a:prstGeom prst="line">
              <a:avLst/>
            </a:prstGeom>
            <a:ln w="6350">
              <a:solidFill>
                <a:srgbClr val="F9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4311908" y="2580461"/>
              <a:ext cx="0" cy="331231"/>
            </a:xfrm>
            <a:prstGeom prst="line">
              <a:avLst/>
            </a:prstGeom>
            <a:ln w="6350">
              <a:solidFill>
                <a:srgbClr val="F9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V="1">
              <a:off x="4834632" y="2580461"/>
              <a:ext cx="0" cy="331231"/>
            </a:xfrm>
            <a:prstGeom prst="line">
              <a:avLst/>
            </a:prstGeom>
            <a:ln w="6350">
              <a:solidFill>
                <a:srgbClr val="F9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6953344" y="4435734"/>
            <a:ext cx="1162112" cy="277000"/>
            <a:chOff x="3841936" y="2580461"/>
            <a:chExt cx="1447008" cy="331231"/>
          </a:xfrm>
        </p:grpSpPr>
        <p:cxnSp>
          <p:nvCxnSpPr>
            <p:cNvPr id="30" name="직선 연결선 29"/>
            <p:cNvCxnSpPr/>
            <p:nvPr/>
          </p:nvCxnSpPr>
          <p:spPr>
            <a:xfrm flipH="1">
              <a:off x="3844476" y="2911692"/>
              <a:ext cx="1444468" cy="0"/>
            </a:xfrm>
            <a:prstGeom prst="line">
              <a:avLst/>
            </a:prstGeom>
            <a:ln w="6350">
              <a:solidFill>
                <a:srgbClr val="F9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3841936" y="2580461"/>
              <a:ext cx="1444468" cy="0"/>
            </a:xfrm>
            <a:prstGeom prst="line">
              <a:avLst/>
            </a:prstGeom>
            <a:ln w="6350">
              <a:solidFill>
                <a:srgbClr val="F9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V="1">
              <a:off x="3847016" y="2580461"/>
              <a:ext cx="0" cy="331231"/>
            </a:xfrm>
            <a:prstGeom prst="line">
              <a:avLst/>
            </a:prstGeom>
            <a:ln w="6350">
              <a:solidFill>
                <a:srgbClr val="F9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V="1">
              <a:off x="5286404" y="2580461"/>
              <a:ext cx="0" cy="331231"/>
            </a:xfrm>
            <a:prstGeom prst="line">
              <a:avLst/>
            </a:prstGeom>
            <a:ln w="6350">
              <a:solidFill>
                <a:srgbClr val="F9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V="1">
              <a:off x="4311908" y="2580461"/>
              <a:ext cx="0" cy="331231"/>
            </a:xfrm>
            <a:prstGeom prst="line">
              <a:avLst/>
            </a:prstGeom>
            <a:ln w="6350">
              <a:solidFill>
                <a:srgbClr val="F9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4834632" y="2580461"/>
              <a:ext cx="0" cy="331231"/>
            </a:xfrm>
            <a:prstGeom prst="line">
              <a:avLst/>
            </a:prstGeom>
            <a:ln w="6350">
              <a:solidFill>
                <a:srgbClr val="F9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384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2C0CD927-CD3E-4AB5-89A7-B2DF49F044E2}"/>
              </a:ext>
            </a:extLst>
          </p:cNvPr>
          <p:cNvSpPr/>
          <p:nvPr/>
        </p:nvSpPr>
        <p:spPr>
          <a:xfrm>
            <a:off x="753543" y="2242170"/>
            <a:ext cx="800922" cy="792088"/>
          </a:xfrm>
          <a:prstGeom prst="ellipse">
            <a:avLst/>
          </a:prstGeom>
          <a:solidFill>
            <a:srgbClr val="FA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5077CA-1C65-415D-BFBF-2D031E6C6DAF}"/>
              </a:ext>
            </a:extLst>
          </p:cNvPr>
          <p:cNvSpPr txBox="1"/>
          <p:nvPr/>
        </p:nvSpPr>
        <p:spPr>
          <a:xfrm>
            <a:off x="686464" y="267493"/>
            <a:ext cx="6189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cs typeface="Mongolian Baiti" panose="03000500000000000000" pitchFamily="66" charset="0"/>
              </a:rPr>
              <a:t>Open </a:t>
            </a:r>
            <a:r>
              <a:rPr lang="en-US" altLang="ko-KR" sz="2400" b="1" dirty="0">
                <a:solidFill>
                  <a:srgbClr val="000000"/>
                </a:solidFill>
                <a:latin typeface="Bookman Old Style" panose="02050604050505020204" pitchFamily="18" charset="0"/>
                <a:cs typeface="Mongolian Baiti" panose="03000500000000000000" pitchFamily="66" charset="0"/>
              </a:rPr>
              <a:t>S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cs typeface="Mongolian Baiti" panose="03000500000000000000" pitchFamily="66" charset="0"/>
              </a:rPr>
              <a:t>ource License for </a:t>
            </a:r>
            <a:r>
              <a:rPr lang="en-US" altLang="ko-KR" sz="2400" b="1" i="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cs typeface="Mongolian Baiti" panose="03000500000000000000" pitchFamily="66" charset="0"/>
              </a:rPr>
              <a:t>Calliwriting</a:t>
            </a:r>
            <a:endParaRPr lang="ko-KR" altLang="en-US" sz="2400" b="1" dirty="0">
              <a:ln>
                <a:solidFill>
                  <a:schemeClr val="tx1">
                    <a:alpha val="30000"/>
                  </a:schemeClr>
                </a:solidFill>
              </a:ln>
              <a:latin typeface="Bookman Old Style" panose="02050604050505020204" pitchFamily="18" charset="0"/>
              <a:ea typeface="나눔명조" pitchFamily="18" charset="-127"/>
              <a:cs typeface="Mongolian Baiti" panose="03000500000000000000" pitchFamily="66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4C04ED-BF28-416E-B302-4BC152BD18BE}"/>
              </a:ext>
            </a:extLst>
          </p:cNvPr>
          <p:cNvSpPr txBox="1"/>
          <p:nvPr/>
        </p:nvSpPr>
        <p:spPr>
          <a:xfrm>
            <a:off x="251520" y="26749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명조 ExtraBold" pitchFamily="18" charset="-127"/>
                <a:ea typeface="나눔명조 ExtraBold" pitchFamily="18" charset="-127"/>
              </a:rPr>
              <a:t>07.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나눔명조 ExtraBold" pitchFamily="18" charset="-127"/>
              <a:ea typeface="나눔명조 ExtraBold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A9E6F5C-EBCB-41D7-9405-B1F910A3534D}"/>
              </a:ext>
            </a:extLst>
          </p:cNvPr>
          <p:cNvCxnSpPr>
            <a:cxnSpLocks/>
          </p:cNvCxnSpPr>
          <p:nvPr/>
        </p:nvCxnSpPr>
        <p:spPr>
          <a:xfrm>
            <a:off x="4211960" y="729158"/>
            <a:ext cx="0" cy="4218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97F698-27DE-4D57-BF11-BE218891A3D7}"/>
              </a:ext>
            </a:extLst>
          </p:cNvPr>
          <p:cNvSpPr txBox="1"/>
          <p:nvPr/>
        </p:nvSpPr>
        <p:spPr>
          <a:xfrm>
            <a:off x="4355976" y="922677"/>
            <a:ext cx="4320480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4292F"/>
                </a:solidFill>
                <a:effectLst/>
                <a:latin typeface="Bahnschrift Light" panose="020B0502040204020203" pitchFamily="34" charset="0"/>
              </a:rPr>
              <a:t>Copyright (c) &lt;2021&gt; </a:t>
            </a:r>
          </a:p>
          <a:p>
            <a:r>
              <a:rPr lang="en-US" altLang="ko-KR" sz="1500" dirty="0">
                <a:latin typeface="Bahnschrift Light" panose="020B0502040204020203" pitchFamily="34" charset="0"/>
              </a:rPr>
              <a:t>This program is free software: you can redistribute it and/or modify it under the terms of the GNU General Public License as published by the Free Software Foundation, either version 3 of the License, or (at your option) any later version.</a:t>
            </a:r>
          </a:p>
          <a:p>
            <a:r>
              <a:rPr lang="en-US" altLang="ko-KR" sz="1500" dirty="0">
                <a:latin typeface="Bahnschrift Light" panose="020B0502040204020203" pitchFamily="34" charset="0"/>
              </a:rPr>
              <a:t>This program is distributed in the hope that it will be useful, but WITHOUT ANY WARRANTY; without even the implied warranty of MERCHANTABILITY or FITNESS FOR A PARTICULAR PURPOSE. See the GNU General Public License for more details.</a:t>
            </a:r>
          </a:p>
          <a:p>
            <a:r>
              <a:rPr lang="en-US" altLang="ko-KR" sz="1500" dirty="0">
                <a:latin typeface="Bahnschrift Light" panose="020B0502040204020203" pitchFamily="34" charset="0"/>
              </a:rPr>
              <a:t>You should have received a copy of the GNU General Public License along with this program. If not, see </a:t>
            </a:r>
            <a:r>
              <a:rPr lang="en-US" altLang="ko-KR" sz="1500" dirty="0">
                <a:latin typeface="Bahnschrift Light" panose="020B0502040204020203" pitchFamily="34" charset="0"/>
                <a:hlinkClick r:id="rId2"/>
              </a:rPr>
              <a:t>https://www.gnu.org/licenses/</a:t>
            </a:r>
            <a:r>
              <a:rPr lang="en-US" altLang="ko-KR" sz="1500" dirty="0">
                <a:latin typeface="Bahnschrift Light" panose="020B0502040204020203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8CB1E-0B75-4A3C-BBFA-42EB8464A81A}"/>
              </a:ext>
            </a:extLst>
          </p:cNvPr>
          <p:cNvSpPr txBox="1"/>
          <p:nvPr/>
        </p:nvSpPr>
        <p:spPr>
          <a:xfrm>
            <a:off x="1043608" y="2384298"/>
            <a:ext cx="25202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golian Baiti" panose="03000500000000000000" pitchFamily="66" charset="0"/>
                <a:ea typeface="Verdana" panose="020B0604030504040204" pitchFamily="34" charset="0"/>
                <a:cs typeface="Mongolian Baiti" panose="03000500000000000000" pitchFamily="66" charset="0"/>
              </a:rPr>
              <a:t>GPL</a:t>
            </a:r>
            <a:r>
              <a:rPr lang="ko-KR" altLang="en-US" sz="2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golian Baiti" panose="03000500000000000000" pitchFamily="66" charset="0"/>
                <a:ea typeface="Verdana" panose="020B0604030504040204" pitchFamily="34" charset="0"/>
                <a:cs typeface="Mongolian Baiti" panose="03000500000000000000" pitchFamily="66" charset="0"/>
              </a:rPr>
              <a:t> </a:t>
            </a:r>
            <a:r>
              <a:rPr lang="en-US" altLang="ko-KR" sz="2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golian Baiti" panose="03000500000000000000" pitchFamily="66" charset="0"/>
                <a:ea typeface="Verdana" panose="020B0604030504040204" pitchFamily="34" charset="0"/>
                <a:cs typeface="Mongolian Baiti" panose="03000500000000000000" pitchFamily="66" charset="0"/>
              </a:rPr>
              <a:t>3.0 License</a:t>
            </a:r>
            <a:endParaRPr lang="ko-KR" altLang="en-US" sz="2700" b="1" dirty="0">
              <a:solidFill>
                <a:schemeClr val="tx1">
                  <a:lumMod val="50000"/>
                  <a:lumOff val="5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540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D74F99D7-CBCE-4E89-B854-BFA137931C3B}"/>
              </a:ext>
            </a:extLst>
          </p:cNvPr>
          <p:cNvSpPr/>
          <p:nvPr/>
        </p:nvSpPr>
        <p:spPr>
          <a:xfrm>
            <a:off x="2997499" y="2009413"/>
            <a:ext cx="521733" cy="53989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7F741F2-D2D6-4F5E-97C0-A05062F80129}"/>
              </a:ext>
            </a:extLst>
          </p:cNvPr>
          <p:cNvSpPr/>
          <p:nvPr/>
        </p:nvSpPr>
        <p:spPr>
          <a:xfrm>
            <a:off x="2695185" y="2217089"/>
            <a:ext cx="521733" cy="539898"/>
          </a:xfrm>
          <a:prstGeom prst="ellipse">
            <a:avLst/>
          </a:prstGeom>
          <a:solidFill>
            <a:srgbClr val="FA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997499" y="2279362"/>
            <a:ext cx="3149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t> Thank you</a:t>
            </a:r>
            <a:endParaRPr lang="ko-KR" altLang="en-US" sz="3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218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6464" y="267493"/>
            <a:ext cx="37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cs typeface="Mongolian Baiti" panose="03000500000000000000" pitchFamily="66" charset="0"/>
              </a:rPr>
              <a:t>Software description.</a:t>
            </a:r>
            <a:endParaRPr lang="ko-KR" altLang="en-US" sz="2400" b="1" dirty="0">
              <a:ln>
                <a:solidFill>
                  <a:schemeClr val="tx1">
                    <a:alpha val="30000"/>
                  </a:schemeClr>
                </a:solidFill>
              </a:ln>
              <a:latin typeface="Bookman Old Style" panose="02050604050505020204" pitchFamily="18" charset="0"/>
              <a:ea typeface="나눔명조" pitchFamily="18" charset="-127"/>
              <a:cs typeface="Mongolian Baiti" panose="03000500000000000000" pitchFamily="6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1520" y="26749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명조 ExtraBold" pitchFamily="18" charset="-127"/>
                <a:ea typeface="나눔명조 ExtraBold" pitchFamily="18" charset="-127"/>
              </a:rPr>
              <a:t>01.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나눔명조 ExtraBold" pitchFamily="18" charset="-127"/>
              <a:ea typeface="나눔명조 ExtraBold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82F8E45-3C7C-4903-95F3-E370359D1A94}"/>
              </a:ext>
            </a:extLst>
          </p:cNvPr>
          <p:cNvGrpSpPr/>
          <p:nvPr/>
        </p:nvGrpSpPr>
        <p:grpSpPr>
          <a:xfrm>
            <a:off x="4355976" y="1203598"/>
            <a:ext cx="6355412" cy="3746022"/>
            <a:chOff x="3626150" y="1183216"/>
            <a:chExt cx="6355412" cy="3746022"/>
          </a:xfrm>
        </p:grpSpPr>
        <p:pic>
          <p:nvPicPr>
            <p:cNvPr id="34" name="Picture 2" descr="C:\Users\aaa\Desktop\KakaoTalk_20161112_043916859.png">
              <a:extLst>
                <a:ext uri="{FF2B5EF4-FFF2-40B4-BE49-F238E27FC236}">
                  <a16:creationId xmlns:a16="http://schemas.microsoft.com/office/drawing/2014/main" id="{52E045A4-DCFE-4D21-8AC7-54C3E779DB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20" b="54556"/>
            <a:stretch/>
          </p:blipFill>
          <p:spPr bwMode="auto">
            <a:xfrm rot="18747362">
              <a:off x="3520118" y="1844066"/>
              <a:ext cx="3464829" cy="2501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48D957A-58A1-4B1C-8C60-27C4733E15A3}"/>
                </a:ext>
              </a:extLst>
            </p:cNvPr>
            <p:cNvGrpSpPr/>
            <p:nvPr/>
          </p:nvGrpSpPr>
          <p:grpSpPr>
            <a:xfrm rot="18709731">
              <a:off x="3302133" y="1507233"/>
              <a:ext cx="3746022" cy="3097987"/>
              <a:chOff x="2699792" y="1474872"/>
              <a:chExt cx="3746022" cy="3761174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A386A18-939C-4BF7-BF3B-9999FE336E69}"/>
                  </a:ext>
                </a:extLst>
              </p:cNvPr>
              <p:cNvSpPr/>
              <p:nvPr/>
            </p:nvSpPr>
            <p:spPr>
              <a:xfrm>
                <a:off x="2699792" y="1942924"/>
                <a:ext cx="174496" cy="329312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D748730-993A-47F3-9FF3-1EBB2E7EFFDB}"/>
                  </a:ext>
                </a:extLst>
              </p:cNvPr>
              <p:cNvSpPr/>
              <p:nvPr/>
            </p:nvSpPr>
            <p:spPr>
              <a:xfrm>
                <a:off x="6266664" y="1942924"/>
                <a:ext cx="179150" cy="329312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34">
                <a:extLst>
                  <a:ext uri="{FF2B5EF4-FFF2-40B4-BE49-F238E27FC236}">
                    <a16:creationId xmlns:a16="http://schemas.microsoft.com/office/drawing/2014/main" id="{9FF17090-29E9-4474-B390-F94902716111}"/>
                  </a:ext>
                </a:extLst>
              </p:cNvPr>
              <p:cNvSpPr/>
              <p:nvPr/>
            </p:nvSpPr>
            <p:spPr>
              <a:xfrm>
                <a:off x="2699792" y="1474872"/>
                <a:ext cx="3746022" cy="93610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9573A1B4-4693-4E6B-A1CB-E2A60BBC2B8B}"/>
                  </a:ext>
                </a:extLst>
              </p:cNvPr>
              <p:cNvSpPr/>
              <p:nvPr/>
            </p:nvSpPr>
            <p:spPr>
              <a:xfrm>
                <a:off x="3903608" y="173902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모서리가 둥근 직사각형 38">
                <a:extLst>
                  <a:ext uri="{FF2B5EF4-FFF2-40B4-BE49-F238E27FC236}">
                    <a16:creationId xmlns:a16="http://schemas.microsoft.com/office/drawing/2014/main" id="{1521F4F2-F16A-49F9-89CE-F7E6007B81A6}"/>
                  </a:ext>
                </a:extLst>
              </p:cNvPr>
              <p:cNvSpPr/>
              <p:nvPr/>
            </p:nvSpPr>
            <p:spPr>
              <a:xfrm>
                <a:off x="4249342" y="1779662"/>
                <a:ext cx="642058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50" name="Picture 2" descr="http://delhicourts.saket.nic.in/images/pen-han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2209156"/>
              <a:ext cx="4401450" cy="2692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0AC40E0-797E-495D-A698-AE2BEB17E882}"/>
              </a:ext>
            </a:extLst>
          </p:cNvPr>
          <p:cNvSpPr txBox="1"/>
          <p:nvPr/>
        </p:nvSpPr>
        <p:spPr>
          <a:xfrm>
            <a:off x="352348" y="2190068"/>
            <a:ext cx="61562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Calliwriting</a:t>
            </a:r>
            <a:r>
              <a:rPr lang="en-US" altLang="ko-KR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 software is software for correcting handwriting and practicing calligraphy.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32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85185E-6 L 0.14185 0.059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29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FBA4277-CCAA-4197-A054-40A3491A51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39" b="9714"/>
          <a:stretch/>
        </p:blipFill>
        <p:spPr>
          <a:xfrm>
            <a:off x="3483457" y="1983963"/>
            <a:ext cx="1728325" cy="1469920"/>
          </a:xfrm>
          <a:prstGeom prst="rect">
            <a:avLst/>
          </a:prstGeom>
        </p:spPr>
      </p:pic>
      <p:pic>
        <p:nvPicPr>
          <p:cNvPr id="7174" name="Picture 6" descr="https://d30y9cdsu7xlg0.cloudfront.net/png/659213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41612"/>
            <a:ext cx="1708451" cy="170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https://d30y9cdsu7xlg0.cloudfront.net/png/667297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692" y="1857399"/>
            <a:ext cx="1728326" cy="161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9" name="직선 연결선 88"/>
          <p:cNvCxnSpPr>
            <a:cxnSpLocks/>
          </p:cNvCxnSpPr>
          <p:nvPr/>
        </p:nvCxnSpPr>
        <p:spPr>
          <a:xfrm flipH="1">
            <a:off x="2954765" y="1851670"/>
            <a:ext cx="884438" cy="18117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C5077CA-1C65-415D-BFBF-2D031E6C6DAF}"/>
              </a:ext>
            </a:extLst>
          </p:cNvPr>
          <p:cNvSpPr txBox="1"/>
          <p:nvPr/>
        </p:nvSpPr>
        <p:spPr>
          <a:xfrm>
            <a:off x="686464" y="267493"/>
            <a:ext cx="37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cs typeface="Mongolian Baiti" panose="03000500000000000000" pitchFamily="66" charset="0"/>
              </a:rPr>
              <a:t>Software description.</a:t>
            </a:r>
            <a:endParaRPr lang="ko-KR" altLang="en-US" sz="2400" b="1" dirty="0">
              <a:ln>
                <a:solidFill>
                  <a:schemeClr val="tx1">
                    <a:alpha val="30000"/>
                  </a:schemeClr>
                </a:solidFill>
              </a:ln>
              <a:latin typeface="Bookman Old Style" panose="02050604050505020204" pitchFamily="18" charset="0"/>
              <a:ea typeface="나눔명조" pitchFamily="18" charset="-127"/>
              <a:cs typeface="Mongolian Baiti" panose="03000500000000000000" pitchFamily="66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4C04ED-BF28-416E-B302-4BC152BD18BE}"/>
              </a:ext>
            </a:extLst>
          </p:cNvPr>
          <p:cNvSpPr txBox="1"/>
          <p:nvPr/>
        </p:nvSpPr>
        <p:spPr>
          <a:xfrm>
            <a:off x="251520" y="26749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명조 ExtraBold" pitchFamily="18" charset="-127"/>
                <a:ea typeface="나눔명조 ExtraBold" pitchFamily="18" charset="-127"/>
              </a:rPr>
              <a:t>01.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나눔명조 ExtraBold" pitchFamily="18" charset="-127"/>
              <a:ea typeface="나눔명조 ExtraBold" pitchFamily="18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4945430-AA65-4901-A2A3-CAB3B0F55D2D}"/>
              </a:ext>
            </a:extLst>
          </p:cNvPr>
          <p:cNvCxnSpPr>
            <a:cxnSpLocks/>
          </p:cNvCxnSpPr>
          <p:nvPr/>
        </p:nvCxnSpPr>
        <p:spPr>
          <a:xfrm flipH="1">
            <a:off x="4716016" y="1874489"/>
            <a:ext cx="884438" cy="18117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3A017C8-B9CF-4010-A23B-100FDE39DF9D}"/>
              </a:ext>
            </a:extLst>
          </p:cNvPr>
          <p:cNvSpPr txBox="1"/>
          <p:nvPr/>
        </p:nvSpPr>
        <p:spPr>
          <a:xfrm>
            <a:off x="1502043" y="3332710"/>
            <a:ext cx="181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Practice sheet</a:t>
            </a:r>
            <a:endParaRPr lang="ko-KR" altLang="en-US" spc="-300" dirty="0">
              <a:ln>
                <a:solidFill>
                  <a:schemeClr val="tx1">
                    <a:alpha val="30000"/>
                  </a:schemeClr>
                </a:solidFill>
              </a:ln>
              <a:latin typeface="Mongolian Baiti" panose="03000500000000000000" pitchFamily="66" charset="0"/>
              <a:ea typeface="나눔고딕" pitchFamily="50" charset="-127"/>
              <a:cs typeface="Mongolian Baiti" panose="03000500000000000000" pitchFamily="66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50E571-AB09-4DE2-8B86-E867C671A935}"/>
              </a:ext>
            </a:extLst>
          </p:cNvPr>
          <p:cNvSpPr txBox="1"/>
          <p:nvPr/>
        </p:nvSpPr>
        <p:spPr>
          <a:xfrm>
            <a:off x="3436305" y="3310609"/>
            <a:ext cx="181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Graph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23587E-C52C-4817-B306-99F3D39B8C40}"/>
              </a:ext>
            </a:extLst>
          </p:cNvPr>
          <p:cNvSpPr txBox="1"/>
          <p:nvPr/>
        </p:nvSpPr>
        <p:spPr>
          <a:xfrm>
            <a:off x="5144042" y="3332710"/>
            <a:ext cx="181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feedback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B00CEC-321A-4CD6-B398-623F0544DC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192" y="1334348"/>
            <a:ext cx="4004866" cy="289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4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3C5077CA-1C65-415D-BFBF-2D031E6C6DAF}"/>
              </a:ext>
            </a:extLst>
          </p:cNvPr>
          <p:cNvSpPr txBox="1"/>
          <p:nvPr/>
        </p:nvSpPr>
        <p:spPr>
          <a:xfrm>
            <a:off x="686464" y="267493"/>
            <a:ext cx="597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cs typeface="Mongolian Baiti" panose="03000500000000000000" pitchFamily="66" charset="0"/>
              </a:rPr>
              <a:t>Software Demo video + Live Demo</a:t>
            </a:r>
            <a:endParaRPr lang="ko-KR" altLang="en-US" sz="2400" b="1" dirty="0">
              <a:ln>
                <a:solidFill>
                  <a:schemeClr val="tx1">
                    <a:alpha val="30000"/>
                  </a:schemeClr>
                </a:solidFill>
              </a:ln>
              <a:latin typeface="Bookman Old Style" panose="02050604050505020204" pitchFamily="18" charset="0"/>
              <a:ea typeface="나눔명조" pitchFamily="18" charset="-127"/>
              <a:cs typeface="Mongolian Baiti" panose="03000500000000000000" pitchFamily="66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4C04ED-BF28-416E-B302-4BC152BD18BE}"/>
              </a:ext>
            </a:extLst>
          </p:cNvPr>
          <p:cNvSpPr txBox="1"/>
          <p:nvPr/>
        </p:nvSpPr>
        <p:spPr>
          <a:xfrm>
            <a:off x="251520" y="26749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명조 ExtraBold" pitchFamily="18" charset="-127"/>
                <a:ea typeface="나눔명조 ExtraBold" pitchFamily="18" charset="-127"/>
              </a:rPr>
              <a:t>02.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784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745C3D9C-C99C-4333-97C3-D5D5D045C693}"/>
              </a:ext>
            </a:extLst>
          </p:cNvPr>
          <p:cNvSpPr/>
          <p:nvPr/>
        </p:nvSpPr>
        <p:spPr>
          <a:xfrm>
            <a:off x="1046392" y="1237122"/>
            <a:ext cx="521733" cy="53989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5077CA-1C65-415D-BFBF-2D031E6C6DAF}"/>
              </a:ext>
            </a:extLst>
          </p:cNvPr>
          <p:cNvSpPr txBox="1"/>
          <p:nvPr/>
        </p:nvSpPr>
        <p:spPr>
          <a:xfrm>
            <a:off x="683568" y="267494"/>
            <a:ext cx="6959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00"/>
                </a:solidFill>
                <a:latin typeface="Bookman Old Style" panose="02050604050505020204" pitchFamily="18" charset="0"/>
                <a:cs typeface="Mongolian Baiti" panose="03000500000000000000" pitchFamily="66" charset="0"/>
              </a:rPr>
              <a:t>Proposed Milestones and Achieved Steps</a:t>
            </a:r>
            <a:endParaRPr lang="ko-KR" altLang="en-US" sz="2400" b="1" dirty="0">
              <a:ln>
                <a:solidFill>
                  <a:schemeClr val="tx1">
                    <a:alpha val="30000"/>
                  </a:schemeClr>
                </a:solidFill>
              </a:ln>
              <a:latin typeface="Bookman Old Style" panose="02050604050505020204" pitchFamily="18" charset="0"/>
              <a:ea typeface="나눔명조" pitchFamily="18" charset="-127"/>
              <a:cs typeface="Mongolian Baiti" panose="03000500000000000000" pitchFamily="66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4C04ED-BF28-416E-B302-4BC152BD18BE}"/>
              </a:ext>
            </a:extLst>
          </p:cNvPr>
          <p:cNvSpPr txBox="1"/>
          <p:nvPr/>
        </p:nvSpPr>
        <p:spPr>
          <a:xfrm>
            <a:off x="251520" y="26749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명조 ExtraBold" pitchFamily="18" charset="-127"/>
                <a:ea typeface="나눔명조 ExtraBold" pitchFamily="18" charset="-127"/>
              </a:rPr>
              <a:t>03.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나눔명조 ExtraBold" pitchFamily="18" charset="-127"/>
              <a:ea typeface="나눔명조 ExtraBold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42DCE6-9D03-454B-A5D3-07BC308FBF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1" b="15000"/>
          <a:stretch/>
        </p:blipFill>
        <p:spPr>
          <a:xfrm>
            <a:off x="2051720" y="1018947"/>
            <a:ext cx="6444716" cy="3829729"/>
          </a:xfrm>
          <a:prstGeom prst="rect">
            <a:avLst/>
          </a:prstGeom>
        </p:spPr>
      </p:pic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2360CAAB-9CBD-4FB0-8C14-A1B3D55BAEA1}"/>
              </a:ext>
            </a:extLst>
          </p:cNvPr>
          <p:cNvSpPr/>
          <p:nvPr/>
        </p:nvSpPr>
        <p:spPr>
          <a:xfrm>
            <a:off x="6660232" y="786896"/>
            <a:ext cx="1008112" cy="279270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3FEE06E0-56F5-468B-9D18-059F67939EF3}"/>
              </a:ext>
            </a:extLst>
          </p:cNvPr>
          <p:cNvSpPr/>
          <p:nvPr/>
        </p:nvSpPr>
        <p:spPr>
          <a:xfrm>
            <a:off x="2393758" y="1811036"/>
            <a:ext cx="5760640" cy="360040"/>
          </a:xfrm>
          <a:prstGeom prst="rightArrow">
            <a:avLst>
              <a:gd name="adj1" fmla="val 47906"/>
              <a:gd name="adj2" fmla="val 94770"/>
            </a:avLst>
          </a:prstGeom>
          <a:solidFill>
            <a:srgbClr val="FAE8E8">
              <a:alpha val="67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5D95EC6-EBE6-49C9-8C3A-CB5E51C00044}"/>
              </a:ext>
            </a:extLst>
          </p:cNvPr>
          <p:cNvSpPr/>
          <p:nvPr/>
        </p:nvSpPr>
        <p:spPr>
          <a:xfrm>
            <a:off x="2399682" y="2363036"/>
            <a:ext cx="5760640" cy="360040"/>
          </a:xfrm>
          <a:prstGeom prst="rightArrow">
            <a:avLst>
              <a:gd name="adj1" fmla="val 47906"/>
              <a:gd name="adj2" fmla="val 94770"/>
            </a:avLst>
          </a:prstGeom>
          <a:solidFill>
            <a:srgbClr val="FAE8E8">
              <a:alpha val="67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7C0B977B-F923-43E8-90CE-E26CEE38DD1C}"/>
              </a:ext>
            </a:extLst>
          </p:cNvPr>
          <p:cNvSpPr/>
          <p:nvPr/>
        </p:nvSpPr>
        <p:spPr>
          <a:xfrm>
            <a:off x="2395735" y="2919141"/>
            <a:ext cx="5760640" cy="360040"/>
          </a:xfrm>
          <a:prstGeom prst="rightArrow">
            <a:avLst>
              <a:gd name="adj1" fmla="val 47906"/>
              <a:gd name="adj2" fmla="val 94770"/>
            </a:avLst>
          </a:prstGeom>
          <a:solidFill>
            <a:srgbClr val="FAE8E8">
              <a:alpha val="67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77154523-FB45-4771-A077-A5CDBA47D5FA}"/>
              </a:ext>
            </a:extLst>
          </p:cNvPr>
          <p:cNvSpPr/>
          <p:nvPr/>
        </p:nvSpPr>
        <p:spPr>
          <a:xfrm>
            <a:off x="2393758" y="3475246"/>
            <a:ext cx="792088" cy="360040"/>
          </a:xfrm>
          <a:prstGeom prst="rightArrow">
            <a:avLst>
              <a:gd name="adj1" fmla="val 47906"/>
              <a:gd name="adj2" fmla="val 94770"/>
            </a:avLst>
          </a:prstGeom>
          <a:solidFill>
            <a:srgbClr val="FAE8E8">
              <a:alpha val="67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E8E6F7-EFBD-4FF9-BBF6-02EC37146E13}"/>
              </a:ext>
            </a:extLst>
          </p:cNvPr>
          <p:cNvSpPr txBox="1"/>
          <p:nvPr/>
        </p:nvSpPr>
        <p:spPr>
          <a:xfrm>
            <a:off x="1276630" y="1378651"/>
            <a:ext cx="1139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Milestone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suggested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4BEFAA-735B-4397-95E7-9E7E098B8F70}"/>
              </a:ext>
            </a:extLst>
          </p:cNvPr>
          <p:cNvSpPr txBox="1"/>
          <p:nvPr/>
        </p:nvSpPr>
        <p:spPr>
          <a:xfrm>
            <a:off x="2352381" y="1828934"/>
            <a:ext cx="1138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milestone 3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7CA37E-EE30-41EB-851C-E9F5AB5C2444}"/>
              </a:ext>
            </a:extLst>
          </p:cNvPr>
          <p:cNvSpPr txBox="1"/>
          <p:nvPr/>
        </p:nvSpPr>
        <p:spPr>
          <a:xfrm>
            <a:off x="2352380" y="2381283"/>
            <a:ext cx="1138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milestone 4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4BE772-45A8-46DC-A9EE-C667D0174F70}"/>
              </a:ext>
            </a:extLst>
          </p:cNvPr>
          <p:cNvSpPr txBox="1"/>
          <p:nvPr/>
        </p:nvSpPr>
        <p:spPr>
          <a:xfrm>
            <a:off x="2321750" y="2928264"/>
            <a:ext cx="1138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milestone 5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A458E9-23DD-4B42-8315-AFA53820289E}"/>
              </a:ext>
            </a:extLst>
          </p:cNvPr>
          <p:cNvSpPr txBox="1"/>
          <p:nvPr/>
        </p:nvSpPr>
        <p:spPr>
          <a:xfrm>
            <a:off x="7866366" y="1765388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complete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EC59E6-163E-43B2-8896-E21C7B9523A4}"/>
              </a:ext>
            </a:extLst>
          </p:cNvPr>
          <p:cNvSpPr txBox="1"/>
          <p:nvPr/>
        </p:nvSpPr>
        <p:spPr>
          <a:xfrm>
            <a:off x="2891040" y="3442113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complete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8113A7-3DF5-4D25-BC7C-56A0E8FBED45}"/>
              </a:ext>
            </a:extLst>
          </p:cNvPr>
          <p:cNvSpPr txBox="1"/>
          <p:nvPr/>
        </p:nvSpPr>
        <p:spPr>
          <a:xfrm>
            <a:off x="7866366" y="2314974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complete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CE3E4C-B76C-4BFF-8576-1A70A1537A8F}"/>
              </a:ext>
            </a:extLst>
          </p:cNvPr>
          <p:cNvSpPr/>
          <p:nvPr/>
        </p:nvSpPr>
        <p:spPr>
          <a:xfrm>
            <a:off x="7380312" y="1018947"/>
            <a:ext cx="936104" cy="277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A4E610D-9F4A-4E2E-801A-26A9D5BBD1B5}"/>
              </a:ext>
            </a:extLst>
          </p:cNvPr>
          <p:cNvSpPr/>
          <p:nvPr/>
        </p:nvSpPr>
        <p:spPr>
          <a:xfrm>
            <a:off x="744078" y="1444798"/>
            <a:ext cx="521733" cy="539898"/>
          </a:xfrm>
          <a:prstGeom prst="ellipse">
            <a:avLst/>
          </a:prstGeom>
          <a:solidFill>
            <a:srgbClr val="FA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E987ED-8C13-4328-927A-679F07AFBC72}"/>
              </a:ext>
            </a:extLst>
          </p:cNvPr>
          <p:cNvSpPr txBox="1"/>
          <p:nvPr/>
        </p:nvSpPr>
        <p:spPr>
          <a:xfrm>
            <a:off x="292129" y="1624872"/>
            <a:ext cx="742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Result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83BC94-81DC-4CA9-97CA-FAA1403D119E}"/>
              </a:ext>
            </a:extLst>
          </p:cNvPr>
          <p:cNvSpPr/>
          <p:nvPr/>
        </p:nvSpPr>
        <p:spPr>
          <a:xfrm>
            <a:off x="1284328" y="1671038"/>
            <a:ext cx="45719" cy="147677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625436E-CE6C-428B-A86F-57041E6637FF}"/>
              </a:ext>
            </a:extLst>
          </p:cNvPr>
          <p:cNvSpPr/>
          <p:nvPr/>
        </p:nvSpPr>
        <p:spPr>
          <a:xfrm>
            <a:off x="1039576" y="1910730"/>
            <a:ext cx="45719" cy="2677244"/>
          </a:xfrm>
          <a:prstGeom prst="rect">
            <a:avLst/>
          </a:prstGeom>
          <a:solidFill>
            <a:srgbClr val="FA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BF98DB6-F431-4C87-9E63-551CD494FFD6}"/>
              </a:ext>
            </a:extLst>
          </p:cNvPr>
          <p:cNvSpPr/>
          <p:nvPr/>
        </p:nvSpPr>
        <p:spPr>
          <a:xfrm>
            <a:off x="1225437" y="3057948"/>
            <a:ext cx="163499" cy="17809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81C06B0-2179-447D-94AD-C36F2EE807B6}"/>
              </a:ext>
            </a:extLst>
          </p:cNvPr>
          <p:cNvSpPr/>
          <p:nvPr/>
        </p:nvSpPr>
        <p:spPr>
          <a:xfrm>
            <a:off x="980685" y="4498927"/>
            <a:ext cx="163499" cy="178093"/>
          </a:xfrm>
          <a:prstGeom prst="ellipse">
            <a:avLst/>
          </a:prstGeom>
          <a:solidFill>
            <a:srgbClr val="FA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A76D9F-22DE-4AAF-82CA-F6589B3F0DF1}"/>
              </a:ext>
            </a:extLst>
          </p:cNvPr>
          <p:cNvSpPr txBox="1"/>
          <p:nvPr/>
        </p:nvSpPr>
        <p:spPr>
          <a:xfrm>
            <a:off x="1337024" y="2977717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100%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17C59D-3FDB-4512-A2C5-1D232E976BC5}"/>
              </a:ext>
            </a:extLst>
          </p:cNvPr>
          <p:cNvSpPr txBox="1"/>
          <p:nvPr/>
        </p:nvSpPr>
        <p:spPr>
          <a:xfrm>
            <a:off x="337206" y="4463220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150%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0CFFE1-A163-4211-9FC7-3A90755532D7}"/>
              </a:ext>
            </a:extLst>
          </p:cNvPr>
          <p:cNvSpPr/>
          <p:nvPr/>
        </p:nvSpPr>
        <p:spPr>
          <a:xfrm>
            <a:off x="2352380" y="774394"/>
            <a:ext cx="6668148" cy="3958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F094A8-D8A2-49FE-B65C-A82BEA656072}"/>
              </a:ext>
            </a:extLst>
          </p:cNvPr>
          <p:cNvSpPr txBox="1"/>
          <p:nvPr/>
        </p:nvSpPr>
        <p:spPr>
          <a:xfrm>
            <a:off x="2585012" y="1592770"/>
            <a:ext cx="5795304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595959"/>
                </a:solidFill>
              </a:rPr>
              <a:t>Milestone</a:t>
            </a:r>
            <a:r>
              <a:rPr lang="ko-KR" altLang="en-US" dirty="0">
                <a:solidFill>
                  <a:srgbClr val="595959"/>
                </a:solidFill>
              </a:rPr>
              <a:t> </a:t>
            </a:r>
            <a:r>
              <a:rPr lang="en-US" altLang="ko-KR" dirty="0">
                <a:solidFill>
                  <a:srgbClr val="595959"/>
                </a:solidFill>
              </a:rPr>
              <a:t>3</a:t>
            </a:r>
            <a:r>
              <a:rPr lang="ko-KR" altLang="en-US" dirty="0">
                <a:solidFill>
                  <a:srgbClr val="595959"/>
                </a:solidFill>
              </a:rPr>
              <a:t> </a:t>
            </a:r>
            <a:r>
              <a:rPr lang="en-US" altLang="ko-KR" dirty="0">
                <a:solidFill>
                  <a:srgbClr val="595959"/>
                </a:solidFill>
              </a:rPr>
              <a:t>: Receive text images written in real-time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595959"/>
                </a:solidFill>
              </a:rPr>
              <a:t>Milestone 4 : Fine-grained feedback + font addition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595959"/>
                </a:solidFill>
              </a:rPr>
              <a:t>Milestone 5 : GUI implementation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595959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595959"/>
                </a:solidFill>
              </a:rPr>
              <a:t>Choose best image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595959"/>
                </a:solidFill>
              </a:rPr>
              <a:t>Customized sentence images in real-time</a:t>
            </a:r>
            <a:endParaRPr lang="ko-KR" altLang="en-US" dirty="0">
              <a:solidFill>
                <a:srgbClr val="595959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B5F5AB4-8642-49AF-B874-8DCADD3C5AED}"/>
              </a:ext>
            </a:extLst>
          </p:cNvPr>
          <p:cNvSpPr/>
          <p:nvPr/>
        </p:nvSpPr>
        <p:spPr>
          <a:xfrm rot="5400000">
            <a:off x="1757364" y="2785921"/>
            <a:ext cx="45719" cy="1413756"/>
          </a:xfrm>
          <a:prstGeom prst="rect">
            <a:avLst/>
          </a:prstGeom>
          <a:solidFill>
            <a:srgbClr val="FA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BA732D1-DC6B-40D4-AA37-C937B807F980}"/>
              </a:ext>
            </a:extLst>
          </p:cNvPr>
          <p:cNvSpPr/>
          <p:nvPr/>
        </p:nvSpPr>
        <p:spPr>
          <a:xfrm rot="5400000">
            <a:off x="1744190" y="3227323"/>
            <a:ext cx="45719" cy="1413756"/>
          </a:xfrm>
          <a:prstGeom prst="rect">
            <a:avLst/>
          </a:prstGeom>
          <a:solidFill>
            <a:srgbClr val="FA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8CBC8DF-1773-4211-B6C2-918E9DE87698}"/>
              </a:ext>
            </a:extLst>
          </p:cNvPr>
          <p:cNvSpPr/>
          <p:nvPr/>
        </p:nvSpPr>
        <p:spPr>
          <a:xfrm>
            <a:off x="2473928" y="3414709"/>
            <a:ext cx="163499" cy="178093"/>
          </a:xfrm>
          <a:prstGeom prst="ellipse">
            <a:avLst/>
          </a:prstGeom>
          <a:solidFill>
            <a:srgbClr val="FA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5D153ED-976D-4351-A97C-59A997A41AE0}"/>
              </a:ext>
            </a:extLst>
          </p:cNvPr>
          <p:cNvSpPr/>
          <p:nvPr/>
        </p:nvSpPr>
        <p:spPr>
          <a:xfrm>
            <a:off x="2468892" y="3849501"/>
            <a:ext cx="163499" cy="178093"/>
          </a:xfrm>
          <a:prstGeom prst="ellipse">
            <a:avLst/>
          </a:prstGeom>
          <a:solidFill>
            <a:srgbClr val="FA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13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  <p:bldP spid="44" grpId="0" animBg="1"/>
      <p:bldP spid="45" grpId="0" animBg="1"/>
      <p:bldP spid="46" grpId="0" animBg="1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3C5077CA-1C65-415D-BFBF-2D031E6C6DAF}"/>
              </a:ext>
            </a:extLst>
          </p:cNvPr>
          <p:cNvSpPr txBox="1"/>
          <p:nvPr/>
        </p:nvSpPr>
        <p:spPr>
          <a:xfrm>
            <a:off x="683568" y="267494"/>
            <a:ext cx="6959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00"/>
                </a:solidFill>
                <a:latin typeface="Bookman Old Style" panose="02050604050505020204" pitchFamily="18" charset="0"/>
                <a:cs typeface="Mongolian Baiti" panose="03000500000000000000" pitchFamily="66" charset="0"/>
              </a:rPr>
              <a:t>Proposed Milestones and Achieved Steps</a:t>
            </a:r>
            <a:endParaRPr lang="ko-KR" altLang="en-US" sz="2400" b="1" dirty="0">
              <a:ln>
                <a:solidFill>
                  <a:schemeClr val="tx1">
                    <a:alpha val="30000"/>
                  </a:schemeClr>
                </a:solidFill>
              </a:ln>
              <a:latin typeface="Bookman Old Style" panose="02050604050505020204" pitchFamily="18" charset="0"/>
              <a:ea typeface="나눔명조" pitchFamily="18" charset="-127"/>
              <a:cs typeface="Mongolian Baiti" panose="03000500000000000000" pitchFamily="66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4C04ED-BF28-416E-B302-4BC152BD18BE}"/>
              </a:ext>
            </a:extLst>
          </p:cNvPr>
          <p:cNvSpPr txBox="1"/>
          <p:nvPr/>
        </p:nvSpPr>
        <p:spPr>
          <a:xfrm>
            <a:off x="251520" y="26749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명조 ExtraBold" pitchFamily="18" charset="-127"/>
                <a:ea typeface="나눔명조 ExtraBold" pitchFamily="18" charset="-127"/>
              </a:rPr>
              <a:t>03.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나눔명조 ExtraBold" pitchFamily="18" charset="-127"/>
              <a:ea typeface="나눔명조 ExtraBold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42DCE6-9D03-454B-A5D3-07BC308FBF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1" b="15000"/>
          <a:stretch/>
        </p:blipFill>
        <p:spPr>
          <a:xfrm>
            <a:off x="1349642" y="915565"/>
            <a:ext cx="6444716" cy="38297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34D1EC-8382-4931-B6F3-35E3BA2FFB7B}"/>
              </a:ext>
            </a:extLst>
          </p:cNvPr>
          <p:cNvSpPr txBox="1"/>
          <p:nvPr/>
        </p:nvSpPr>
        <p:spPr>
          <a:xfrm>
            <a:off x="5724128" y="1225042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AE8E8"/>
                </a:highlight>
                <a:latin typeface="Bahnschrift Light" panose="020B0502040204020203" pitchFamily="34" charset="0"/>
              </a:rPr>
              <a:t>Real-time image loading</a:t>
            </a:r>
            <a:endParaRPr lang="ko-KR" altLang="en-US" dirty="0">
              <a:solidFill>
                <a:schemeClr val="bg1">
                  <a:lumMod val="50000"/>
                </a:schemeClr>
              </a:solidFill>
              <a:highlight>
                <a:srgbClr val="FAE8E8"/>
              </a:highligh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777DEA-A220-453F-A5A4-25F9208B17C3}"/>
              </a:ext>
            </a:extLst>
          </p:cNvPr>
          <p:cNvSpPr/>
          <p:nvPr/>
        </p:nvSpPr>
        <p:spPr>
          <a:xfrm>
            <a:off x="6660232" y="1600068"/>
            <a:ext cx="770093" cy="5836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5AB8AA-1B45-4C60-AC3E-105892C30440}"/>
              </a:ext>
            </a:extLst>
          </p:cNvPr>
          <p:cNvSpPr/>
          <p:nvPr/>
        </p:nvSpPr>
        <p:spPr>
          <a:xfrm>
            <a:off x="6660232" y="2183699"/>
            <a:ext cx="770093" cy="54855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9645E8-3F46-4C42-94F2-0413FC89261A}"/>
              </a:ext>
            </a:extLst>
          </p:cNvPr>
          <p:cNvSpPr/>
          <p:nvPr/>
        </p:nvSpPr>
        <p:spPr>
          <a:xfrm>
            <a:off x="5026043" y="2721090"/>
            <a:ext cx="770093" cy="54855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E787B4-A039-4973-9CEA-1770B7A1BD34}"/>
              </a:ext>
            </a:extLst>
          </p:cNvPr>
          <p:cNvSpPr/>
          <p:nvPr/>
        </p:nvSpPr>
        <p:spPr>
          <a:xfrm>
            <a:off x="1713676" y="2179480"/>
            <a:ext cx="770093" cy="54855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2360CAAB-9CBD-4FB0-8C14-A1B3D55BAEA1}"/>
              </a:ext>
            </a:extLst>
          </p:cNvPr>
          <p:cNvSpPr/>
          <p:nvPr/>
        </p:nvSpPr>
        <p:spPr>
          <a:xfrm>
            <a:off x="6660232" y="786896"/>
            <a:ext cx="1008112" cy="279270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9625BAB-0F21-4AC7-B1D6-D8036FBA0CDE}"/>
              </a:ext>
            </a:extLst>
          </p:cNvPr>
          <p:cNvSpPr/>
          <p:nvPr/>
        </p:nvSpPr>
        <p:spPr>
          <a:xfrm>
            <a:off x="2497776" y="2725172"/>
            <a:ext cx="770093" cy="54855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21B64B-8379-4762-B203-923AEE7E94AF}"/>
              </a:ext>
            </a:extLst>
          </p:cNvPr>
          <p:cNvSpPr txBox="1"/>
          <p:nvPr/>
        </p:nvSpPr>
        <p:spPr>
          <a:xfrm>
            <a:off x="3943890" y="3277268"/>
            <a:ext cx="28803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dirty="0">
                <a:solidFill>
                  <a:schemeClr val="bg1">
                    <a:lumMod val="50000"/>
                  </a:schemeClr>
                </a:solidFill>
                <a:highlight>
                  <a:srgbClr val="FAE8E8"/>
                </a:highlight>
                <a:latin typeface="Bahnschrift Light" panose="020B0502040204020203" pitchFamily="34" charset="0"/>
              </a:rPr>
              <a:t>+) G</a:t>
            </a:r>
            <a:r>
              <a:rPr lang="fr-FR" altLang="ko-KR" b="0" i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AE8E8"/>
                </a:highlight>
                <a:latin typeface="Bahnschrift Light" panose="020B0502040204020203" pitchFamily="34" charset="0"/>
              </a:rPr>
              <a:t>raph implementation/</a:t>
            </a:r>
          </a:p>
          <a:p>
            <a:r>
              <a:rPr lang="fr-FR" altLang="ko-KR" b="0" i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AE8E8"/>
                </a:highlight>
                <a:latin typeface="Bahnschrift Light" panose="020B0502040204020203" pitchFamily="34" charset="0"/>
              </a:rPr>
              <a:t>     </a:t>
            </a:r>
            <a:r>
              <a:rPr lang="fr-FR" altLang="ko-KR" dirty="0">
                <a:solidFill>
                  <a:schemeClr val="bg1">
                    <a:lumMod val="50000"/>
                  </a:schemeClr>
                </a:solidFill>
                <a:highlight>
                  <a:srgbClr val="FAE8E8"/>
                </a:highlight>
                <a:latin typeface="Bahnschrift Light" panose="020B0502040204020203" pitchFamily="34" charset="0"/>
              </a:rPr>
              <a:t>C</a:t>
            </a:r>
            <a:r>
              <a:rPr lang="fr-FR" altLang="ko-KR" b="0" i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AE8E8"/>
                </a:highlight>
                <a:latin typeface="Bahnschrift Light" panose="020B0502040204020203" pitchFamily="34" charset="0"/>
              </a:rPr>
              <a:t>hoose best image</a:t>
            </a:r>
            <a:r>
              <a:rPr lang="ko-KR" altLang="en-US" dirty="0">
                <a:highlight>
                  <a:srgbClr val="FAE8E8"/>
                </a:highlight>
              </a:rPr>
              <a:t>⠀⠀</a:t>
            </a:r>
            <a:r>
              <a:rPr lang="fr-FR" altLang="ko-KR" b="0" i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AE8E8"/>
                </a:highlight>
                <a:latin typeface="Bahnschrift Light" panose="020B0502040204020203" pitchFamily="34" charset="0"/>
              </a:rPr>
              <a:t>      </a:t>
            </a:r>
            <a:endParaRPr lang="ko-KR" altLang="en-US" dirty="0">
              <a:solidFill>
                <a:schemeClr val="bg1">
                  <a:lumMod val="50000"/>
                </a:schemeClr>
              </a:solidFill>
              <a:highlight>
                <a:srgbClr val="FAE8E8"/>
              </a:highligh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A1CB132-0F9E-46C1-8B7C-B19BE930E802}"/>
              </a:ext>
            </a:extLst>
          </p:cNvPr>
          <p:cNvSpPr/>
          <p:nvPr/>
        </p:nvSpPr>
        <p:spPr>
          <a:xfrm>
            <a:off x="1691680" y="3265718"/>
            <a:ext cx="770093" cy="54855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97FEAD-8F84-4245-B325-86262EAC2F68}"/>
              </a:ext>
            </a:extLst>
          </p:cNvPr>
          <p:cNvSpPr txBox="1"/>
          <p:nvPr/>
        </p:nvSpPr>
        <p:spPr>
          <a:xfrm>
            <a:off x="2830742" y="2556150"/>
            <a:ext cx="16877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dirty="0">
                <a:solidFill>
                  <a:schemeClr val="bg1">
                    <a:lumMod val="50000"/>
                  </a:schemeClr>
                </a:solidFill>
                <a:highlight>
                  <a:srgbClr val="FAE8E8"/>
                </a:highlight>
                <a:latin typeface="Bahnschrift Light" panose="020B0502040204020203" pitchFamily="34" charset="0"/>
              </a:rPr>
              <a:t>U</a:t>
            </a:r>
            <a:r>
              <a:rPr lang="fr-FR" altLang="ko-KR" b="0" i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AE8E8"/>
                </a:highlight>
                <a:latin typeface="Bahnschrift Light" panose="020B0502040204020203" pitchFamily="34" charset="0"/>
              </a:rPr>
              <a:t>i Implement</a:t>
            </a:r>
            <a:endParaRPr lang="ko-KR" altLang="en-US" dirty="0">
              <a:solidFill>
                <a:schemeClr val="bg1">
                  <a:lumMod val="50000"/>
                </a:schemeClr>
              </a:solidFill>
              <a:highlight>
                <a:srgbClr val="FAE8E8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0C709F-5FE0-4DA4-952F-D094E95CB86F}"/>
              </a:ext>
            </a:extLst>
          </p:cNvPr>
          <p:cNvSpPr txBox="1"/>
          <p:nvPr/>
        </p:nvSpPr>
        <p:spPr>
          <a:xfrm>
            <a:off x="795972" y="3675410"/>
            <a:ext cx="16877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dirty="0">
                <a:solidFill>
                  <a:schemeClr val="bg1">
                    <a:lumMod val="50000"/>
                  </a:schemeClr>
                </a:solidFill>
                <a:highlight>
                  <a:srgbClr val="FAE8E8"/>
                </a:highlight>
                <a:latin typeface="Bahnschrift Light" panose="020B0502040204020203" pitchFamily="34" charset="0"/>
              </a:rPr>
              <a:t>+) U</a:t>
            </a:r>
            <a:r>
              <a:rPr lang="fr-FR" altLang="ko-KR" b="0" i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AE8E8"/>
                </a:highlight>
                <a:latin typeface="Bahnschrift Light" panose="020B0502040204020203" pitchFamily="34" charset="0"/>
              </a:rPr>
              <a:t>i Progress</a:t>
            </a:r>
            <a:endParaRPr lang="ko-KR" altLang="en-US" dirty="0">
              <a:solidFill>
                <a:schemeClr val="bg1">
                  <a:lumMod val="50000"/>
                </a:schemeClr>
              </a:solidFill>
              <a:highlight>
                <a:srgbClr val="FAE8E8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CF2BC1-079C-48F6-9D5A-32F7411C0939}"/>
              </a:ext>
            </a:extLst>
          </p:cNvPr>
          <p:cNvSpPr txBox="1"/>
          <p:nvPr/>
        </p:nvSpPr>
        <p:spPr>
          <a:xfrm>
            <a:off x="6148592" y="2564394"/>
            <a:ext cx="2524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AE8E8"/>
                </a:highlight>
                <a:latin typeface="Noto Sans" panose="020B0502040504020204" pitchFamily="34" charset="0"/>
              </a:rPr>
              <a:t>Subdivided feedback </a:t>
            </a:r>
            <a:endParaRPr lang="ko-KR" altLang="en-US" dirty="0">
              <a:solidFill>
                <a:schemeClr val="bg1">
                  <a:lumMod val="50000"/>
                </a:schemeClr>
              </a:solidFill>
              <a:highlight>
                <a:srgbClr val="FAE8E8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2BECC0-BA53-4AD4-9364-0C304F37C7B5}"/>
              </a:ext>
            </a:extLst>
          </p:cNvPr>
          <p:cNvSpPr txBox="1"/>
          <p:nvPr/>
        </p:nvSpPr>
        <p:spPr>
          <a:xfrm>
            <a:off x="1154630" y="1893209"/>
            <a:ext cx="172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AE8E8"/>
                </a:highlight>
                <a:latin typeface="Noto Sans" panose="020B0502040504020204" pitchFamily="34" charset="0"/>
              </a:rPr>
              <a:t>Font addition</a:t>
            </a:r>
            <a:endParaRPr lang="ko-KR" altLang="en-US" dirty="0">
              <a:solidFill>
                <a:schemeClr val="bg1">
                  <a:lumMod val="50000"/>
                </a:schemeClr>
              </a:solidFill>
              <a:highlight>
                <a:srgbClr val="FAE8E8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0476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B5AB3898-D8AE-471A-AD0A-560D27803218}"/>
              </a:ext>
            </a:extLst>
          </p:cNvPr>
          <p:cNvSpPr/>
          <p:nvPr/>
        </p:nvSpPr>
        <p:spPr>
          <a:xfrm>
            <a:off x="4720660" y="718698"/>
            <a:ext cx="4104456" cy="1944216"/>
          </a:xfrm>
          <a:prstGeom prst="round2DiagRect">
            <a:avLst/>
          </a:prstGeom>
          <a:solidFill>
            <a:srgbClr val="FA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대각선 방향 모서리 13">
            <a:extLst>
              <a:ext uri="{FF2B5EF4-FFF2-40B4-BE49-F238E27FC236}">
                <a16:creationId xmlns:a16="http://schemas.microsoft.com/office/drawing/2014/main" id="{975173FB-5B6E-486B-84CA-33AC79B44396}"/>
              </a:ext>
            </a:extLst>
          </p:cNvPr>
          <p:cNvSpPr/>
          <p:nvPr/>
        </p:nvSpPr>
        <p:spPr>
          <a:xfrm>
            <a:off x="524296" y="2898766"/>
            <a:ext cx="4104456" cy="1944216"/>
          </a:xfrm>
          <a:prstGeom prst="round2DiagRect">
            <a:avLst/>
          </a:prstGeom>
          <a:solidFill>
            <a:srgbClr val="FA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5077CA-1C65-415D-BFBF-2D031E6C6DAF}"/>
              </a:ext>
            </a:extLst>
          </p:cNvPr>
          <p:cNvSpPr txBox="1"/>
          <p:nvPr/>
        </p:nvSpPr>
        <p:spPr>
          <a:xfrm>
            <a:off x="277216" y="267493"/>
            <a:ext cx="37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00"/>
                </a:solidFill>
                <a:latin typeface="Bookman Old Style" panose="02050604050505020204" pitchFamily="18" charset="0"/>
                <a:cs typeface="Mongolian Baiti" panose="03000500000000000000" pitchFamily="66" charset="0"/>
              </a:rPr>
              <a:t>D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cs typeface="Mongolian Baiti" panose="03000500000000000000" pitchFamily="66" charset="0"/>
              </a:rPr>
              <a:t>ivision of roles</a:t>
            </a:r>
            <a:endParaRPr lang="ko-KR" altLang="en-US" sz="2400" b="1" dirty="0">
              <a:ln>
                <a:solidFill>
                  <a:schemeClr val="tx1">
                    <a:alpha val="30000"/>
                  </a:schemeClr>
                </a:solidFill>
              </a:ln>
              <a:latin typeface="Bookman Old Style" panose="02050604050505020204" pitchFamily="18" charset="0"/>
              <a:ea typeface="나눔명조" pitchFamily="18" charset="-127"/>
              <a:cs typeface="Mongolian Baiti" panose="03000500000000000000" pitchFamily="66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4C04ED-BF28-416E-B302-4BC152BD18BE}"/>
              </a:ext>
            </a:extLst>
          </p:cNvPr>
          <p:cNvSpPr txBox="1"/>
          <p:nvPr/>
        </p:nvSpPr>
        <p:spPr>
          <a:xfrm>
            <a:off x="251520" y="26749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명조 ExtraBold" pitchFamily="18" charset="-127"/>
                <a:ea typeface="나눔명조 ExtraBold" pitchFamily="18" charset="-127"/>
              </a:rPr>
              <a:t>04.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6" name="사각형: 둥근 대각선 방향 모서리 5">
            <a:extLst>
              <a:ext uri="{FF2B5EF4-FFF2-40B4-BE49-F238E27FC236}">
                <a16:creationId xmlns:a16="http://schemas.microsoft.com/office/drawing/2014/main" id="{956D6B41-8917-4DB4-B671-624D824988EC}"/>
              </a:ext>
            </a:extLst>
          </p:cNvPr>
          <p:cNvSpPr/>
          <p:nvPr/>
        </p:nvSpPr>
        <p:spPr>
          <a:xfrm>
            <a:off x="539552" y="843558"/>
            <a:ext cx="4104456" cy="1944216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대각선 방향 모서리 6">
            <a:extLst>
              <a:ext uri="{FF2B5EF4-FFF2-40B4-BE49-F238E27FC236}">
                <a16:creationId xmlns:a16="http://schemas.microsoft.com/office/drawing/2014/main" id="{CCE99400-54FA-4B9A-97D3-BE7E71CA62F2}"/>
              </a:ext>
            </a:extLst>
          </p:cNvPr>
          <p:cNvSpPr/>
          <p:nvPr/>
        </p:nvSpPr>
        <p:spPr>
          <a:xfrm>
            <a:off x="4720660" y="2779636"/>
            <a:ext cx="4104456" cy="1944216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53E8A-4671-401C-8E20-0EE418DDA3D4}"/>
              </a:ext>
            </a:extLst>
          </p:cNvPr>
          <p:cNvSpPr txBox="1"/>
          <p:nvPr/>
        </p:nvSpPr>
        <p:spPr>
          <a:xfrm>
            <a:off x="1428818" y="3501397"/>
            <a:ext cx="23259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Bahnschrift Light" panose="020B0502040204020203" pitchFamily="34" charset="0"/>
                <a:ea typeface="Verdana" panose="020B0604030504040204" pitchFamily="34" charset="0"/>
                <a:cs typeface="Mongolian Baiti" panose="03000500000000000000" pitchFamily="66" charset="0"/>
              </a:rPr>
              <a:t>Kim </a:t>
            </a:r>
            <a:r>
              <a:rPr lang="en-US" altLang="ko-KR" sz="2700" dirty="0" err="1">
                <a:latin typeface="Bahnschrift Light" panose="020B0502040204020203" pitchFamily="34" charset="0"/>
                <a:ea typeface="Verdana" panose="020B0604030504040204" pitchFamily="34" charset="0"/>
                <a:cs typeface="Mongolian Baiti" panose="03000500000000000000" pitchFamily="66" charset="0"/>
              </a:rPr>
              <a:t>Donghee</a:t>
            </a:r>
            <a:r>
              <a:rPr lang="en-US" altLang="ko-KR" sz="2700" dirty="0">
                <a:latin typeface="Bahnschrift Light" panose="020B0502040204020203" pitchFamily="34" charset="0"/>
                <a:ea typeface="Verdana" panose="020B0604030504040204" pitchFamily="34" charset="0"/>
                <a:cs typeface="Mongolian Baiti" panose="03000500000000000000" pitchFamily="66" charset="0"/>
              </a:rPr>
              <a:t> </a:t>
            </a:r>
            <a:endParaRPr lang="ko-KR" altLang="en-US" sz="2700" dirty="0">
              <a:latin typeface="Bahnschrift Light" panose="020B0502040204020203" pitchFamily="34" charset="0"/>
              <a:cs typeface="Mongolian Baiti" panose="03000500000000000000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F544F-8495-46A4-B070-CB309CD8193B}"/>
              </a:ext>
            </a:extLst>
          </p:cNvPr>
          <p:cNvSpPr txBox="1"/>
          <p:nvPr/>
        </p:nvSpPr>
        <p:spPr>
          <a:xfrm>
            <a:off x="1419527" y="3920738"/>
            <a:ext cx="21688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Bahnschrift Light" panose="020B0502040204020203" pitchFamily="34" charset="0"/>
              </a:rPr>
              <a:t>Developer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Ui Designer</a:t>
            </a:r>
            <a:endParaRPr lang="ko-KR" altLang="en-US" sz="1200" dirty="0"/>
          </a:p>
          <a:p>
            <a:pPr algn="ctr"/>
            <a:endParaRPr lang="ko-KR" altLang="en-US" sz="1400" dirty="0">
              <a:latin typeface="Bahnschrift 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9FC8B1-7FEB-4F3C-AE8E-0B0DFA6B4B21}"/>
              </a:ext>
            </a:extLst>
          </p:cNvPr>
          <p:cNvSpPr txBox="1"/>
          <p:nvPr/>
        </p:nvSpPr>
        <p:spPr>
          <a:xfrm>
            <a:off x="920340" y="870724"/>
            <a:ext cx="3312368" cy="1663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Create study </a:t>
            </a:r>
            <a:r>
              <a:rPr lang="en-US" altLang="ko-KR" dirty="0">
                <a:solidFill>
                  <a:srgbClr val="000000"/>
                </a:solidFill>
                <a:latin typeface="Bahnschrift Light" panose="020B0502040204020203" pitchFamily="34" charset="0"/>
              </a:rPr>
              <a:t>paper</a:t>
            </a:r>
            <a:br>
              <a:rPr lang="en-US" altLang="ko-KR" dirty="0">
                <a:latin typeface="Bahnschrift Light" panose="020B0502040204020203" pitchFamily="34" charset="0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Real-time image loading</a:t>
            </a:r>
            <a:br>
              <a:rPr lang="en-US" altLang="ko-KR" dirty="0">
                <a:latin typeface="Bahnschrift Light" panose="020B0502040204020203" pitchFamily="34" charset="0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UI implementation</a:t>
            </a:r>
            <a:endParaRPr lang="en-US" altLang="ko-KR" sz="1800" dirty="0">
              <a:effectLst/>
              <a:latin typeface="Bahnschrift Light" panose="020B0502040204020203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96B560-2CEE-40B0-8373-E588EC965E6D}"/>
              </a:ext>
            </a:extLst>
          </p:cNvPr>
          <p:cNvSpPr txBox="1"/>
          <p:nvPr/>
        </p:nvSpPr>
        <p:spPr>
          <a:xfrm>
            <a:off x="5589402" y="1448511"/>
            <a:ext cx="25363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latin typeface="Bahnschrift Light" panose="020B0502040204020203" pitchFamily="34" charset="0"/>
                <a:ea typeface="Verdana" panose="020B0604030504040204" pitchFamily="34" charset="0"/>
                <a:cs typeface="Mongolian Baiti" panose="03000500000000000000" pitchFamily="66" charset="0"/>
              </a:rPr>
              <a:t>Park </a:t>
            </a:r>
            <a:r>
              <a:rPr lang="en-US" altLang="ko-KR" sz="2700" dirty="0" err="1">
                <a:latin typeface="Bahnschrift Light" panose="020B0502040204020203" pitchFamily="34" charset="0"/>
                <a:ea typeface="Verdana" panose="020B0604030504040204" pitchFamily="34" charset="0"/>
                <a:cs typeface="Mongolian Baiti" panose="03000500000000000000" pitchFamily="66" charset="0"/>
              </a:rPr>
              <a:t>Leekyung</a:t>
            </a:r>
            <a:r>
              <a:rPr lang="en-US" altLang="ko-KR" sz="2700" dirty="0">
                <a:latin typeface="Bahnschrift Light" panose="020B0502040204020203" pitchFamily="34" charset="0"/>
                <a:ea typeface="Verdana" panose="020B0604030504040204" pitchFamily="34" charset="0"/>
                <a:cs typeface="Mongolian Baiti" panose="03000500000000000000" pitchFamily="66" charset="0"/>
              </a:rPr>
              <a:t> </a:t>
            </a:r>
            <a:endParaRPr lang="ko-KR" altLang="en-US" sz="2700" dirty="0">
              <a:latin typeface="Bahnschrift Light" panose="020B0502040204020203" pitchFamily="34" charset="0"/>
              <a:cs typeface="Mongolian Baiti" panose="03000500000000000000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AC5CDE-B8EE-427C-B0F2-903DF211F3B2}"/>
              </a:ext>
            </a:extLst>
          </p:cNvPr>
          <p:cNvSpPr txBox="1"/>
          <p:nvPr/>
        </p:nvSpPr>
        <p:spPr>
          <a:xfrm>
            <a:off x="5580112" y="1867852"/>
            <a:ext cx="21688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Bahnschrift Light" panose="020B0502040204020203" pitchFamily="34" charset="0"/>
              </a:rPr>
              <a:t>Developer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Ui Designer</a:t>
            </a:r>
            <a:endParaRPr lang="ko-KR" altLang="en-US" sz="1200" dirty="0"/>
          </a:p>
          <a:p>
            <a:pPr algn="ctr"/>
            <a:endParaRPr lang="ko-KR" altLang="en-US" sz="1400" dirty="0">
              <a:latin typeface="Bahnschrift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886AFA-44D0-450E-97FA-4E40A0217154}"/>
              </a:ext>
            </a:extLst>
          </p:cNvPr>
          <p:cNvSpPr txBox="1"/>
          <p:nvPr/>
        </p:nvSpPr>
        <p:spPr>
          <a:xfrm>
            <a:off x="4890011" y="3013080"/>
            <a:ext cx="3456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fr-FR" altLang="ko-KR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Feedback implementation</a:t>
            </a:r>
            <a:br>
              <a:rPr lang="fr-FR" altLang="ko-KR" dirty="0">
                <a:latin typeface="Bahnschrift Light" panose="020B0502040204020203" pitchFamily="34" charset="0"/>
              </a:rPr>
            </a:br>
            <a:br>
              <a:rPr lang="fr-FR" altLang="ko-KR" dirty="0">
                <a:latin typeface="Bahnschrift Light" panose="020B0502040204020203" pitchFamily="34" charset="0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fr-FR" altLang="ko-KR" dirty="0">
                <a:solidFill>
                  <a:srgbClr val="000000"/>
                </a:solidFill>
                <a:latin typeface="Bahnschrift Light" panose="020B0502040204020203" pitchFamily="34" charset="0"/>
              </a:rPr>
              <a:t>G</a:t>
            </a:r>
            <a:r>
              <a:rPr lang="fr-FR" altLang="ko-KR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raph implementation</a:t>
            </a:r>
            <a:br>
              <a:rPr lang="fr-FR" altLang="ko-KR" dirty="0">
                <a:latin typeface="Bahnschrift Light" panose="020B0502040204020203" pitchFamily="34" charset="0"/>
              </a:rPr>
            </a:br>
            <a:br>
              <a:rPr lang="fr-FR" altLang="ko-KR" dirty="0">
                <a:latin typeface="Bahnschrift Light" panose="020B0502040204020203" pitchFamily="34" charset="0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fr-FR" altLang="ko-KR" dirty="0">
                <a:solidFill>
                  <a:srgbClr val="000000"/>
                </a:solidFill>
                <a:latin typeface="Bahnschrift Light" panose="020B0502040204020203" pitchFamily="34" charset="0"/>
              </a:rPr>
              <a:t>UI</a:t>
            </a:r>
            <a:r>
              <a:rPr lang="fr-FR" altLang="ko-KR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implementation</a:t>
            </a:r>
            <a:endParaRPr lang="ko-KR" altLang="en-U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613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3C5077CA-1C65-415D-BFBF-2D031E6C6DAF}"/>
              </a:ext>
            </a:extLst>
          </p:cNvPr>
          <p:cNvSpPr txBox="1"/>
          <p:nvPr/>
        </p:nvSpPr>
        <p:spPr>
          <a:xfrm>
            <a:off x="686464" y="267493"/>
            <a:ext cx="446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cs typeface="Mongolian Baiti" panose="03000500000000000000" pitchFamily="66" charset="0"/>
              </a:rPr>
              <a:t>Open Source Library Used</a:t>
            </a:r>
            <a:endParaRPr lang="ko-KR" altLang="en-US" sz="2400" b="1" dirty="0">
              <a:ln>
                <a:solidFill>
                  <a:schemeClr val="tx1">
                    <a:alpha val="30000"/>
                  </a:schemeClr>
                </a:solidFill>
              </a:ln>
              <a:latin typeface="Bookman Old Style" panose="02050604050505020204" pitchFamily="18" charset="0"/>
              <a:ea typeface="나눔명조" pitchFamily="18" charset="-127"/>
              <a:cs typeface="Mongolian Baiti" panose="03000500000000000000" pitchFamily="66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4C04ED-BF28-416E-B302-4BC152BD18BE}"/>
              </a:ext>
            </a:extLst>
          </p:cNvPr>
          <p:cNvSpPr txBox="1"/>
          <p:nvPr/>
        </p:nvSpPr>
        <p:spPr>
          <a:xfrm>
            <a:off x="251520" y="26749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명조 ExtraBold" pitchFamily="18" charset="-127"/>
                <a:ea typeface="나눔명조 ExtraBold" pitchFamily="18" charset="-127"/>
              </a:rPr>
              <a:t>05.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7EA345D7-5789-420F-A022-AA48E1DD3795}"/>
              </a:ext>
            </a:extLst>
          </p:cNvPr>
          <p:cNvSpPr txBox="1"/>
          <p:nvPr/>
        </p:nvSpPr>
        <p:spPr>
          <a:xfrm>
            <a:off x="438755" y="1449127"/>
            <a:ext cx="4076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Cv2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(Apache 2)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C7ED9F1-822F-4746-906F-C3A8B7D3D9F0}"/>
              </a:ext>
            </a:extLst>
          </p:cNvPr>
          <p:cNvCxnSpPr/>
          <p:nvPr/>
        </p:nvCxnSpPr>
        <p:spPr>
          <a:xfrm>
            <a:off x="762791" y="51271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027B92F-CC4E-4A47-AE42-A0B145FE8088}"/>
              </a:ext>
            </a:extLst>
          </p:cNvPr>
          <p:cNvCxnSpPr>
            <a:cxnSpLocks/>
          </p:cNvCxnSpPr>
          <p:nvPr/>
        </p:nvCxnSpPr>
        <p:spPr>
          <a:xfrm flipV="1">
            <a:off x="1259632" y="1923678"/>
            <a:ext cx="0" cy="648072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E0B646-275B-4255-8305-3A71CAC8855A}"/>
              </a:ext>
            </a:extLst>
          </p:cNvPr>
          <p:cNvSpPr/>
          <p:nvPr/>
        </p:nvSpPr>
        <p:spPr>
          <a:xfrm>
            <a:off x="438755" y="2571750"/>
            <a:ext cx="8352928" cy="21602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Bookman Old Style" panose="02050604050505020204" pitchFamily="18" charset="0"/>
              </a:rPr>
              <a:t>calliwriting</a:t>
            </a:r>
            <a:endParaRPr lang="ko-KR" altLang="en-US" sz="1100" dirty="0">
              <a:latin typeface="Bookman Old Style" panose="02050604050505020204" pitchFamily="18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43D7E16-134D-47E4-9FF5-DE6C1C21BF74}"/>
              </a:ext>
            </a:extLst>
          </p:cNvPr>
          <p:cNvCxnSpPr>
            <a:cxnSpLocks/>
          </p:cNvCxnSpPr>
          <p:nvPr/>
        </p:nvCxnSpPr>
        <p:spPr>
          <a:xfrm flipV="1">
            <a:off x="3563888" y="1897906"/>
            <a:ext cx="0" cy="648072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7856E42-E360-46CA-A133-5186630BA42F}"/>
              </a:ext>
            </a:extLst>
          </p:cNvPr>
          <p:cNvCxnSpPr>
            <a:cxnSpLocks/>
          </p:cNvCxnSpPr>
          <p:nvPr/>
        </p:nvCxnSpPr>
        <p:spPr>
          <a:xfrm flipV="1">
            <a:off x="6012160" y="1897906"/>
            <a:ext cx="0" cy="648072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E5855B7-1E4C-4008-BB6A-0FFAE95CAE57}"/>
              </a:ext>
            </a:extLst>
          </p:cNvPr>
          <p:cNvCxnSpPr>
            <a:cxnSpLocks/>
          </p:cNvCxnSpPr>
          <p:nvPr/>
        </p:nvCxnSpPr>
        <p:spPr>
          <a:xfrm>
            <a:off x="2411760" y="2787772"/>
            <a:ext cx="0" cy="754546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9ECCEF7-CC9C-431F-99A8-076AD83F6AD0}"/>
              </a:ext>
            </a:extLst>
          </p:cNvPr>
          <p:cNvCxnSpPr>
            <a:cxnSpLocks/>
          </p:cNvCxnSpPr>
          <p:nvPr/>
        </p:nvCxnSpPr>
        <p:spPr>
          <a:xfrm>
            <a:off x="4716016" y="2787772"/>
            <a:ext cx="0" cy="754546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F66172F-70DE-4260-BA0F-929A6216836C}"/>
              </a:ext>
            </a:extLst>
          </p:cNvPr>
          <p:cNvCxnSpPr>
            <a:cxnSpLocks/>
          </p:cNvCxnSpPr>
          <p:nvPr/>
        </p:nvCxnSpPr>
        <p:spPr>
          <a:xfrm>
            <a:off x="7164288" y="2787772"/>
            <a:ext cx="0" cy="754546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">
            <a:extLst>
              <a:ext uri="{FF2B5EF4-FFF2-40B4-BE49-F238E27FC236}">
                <a16:creationId xmlns:a16="http://schemas.microsoft.com/office/drawing/2014/main" id="{A9DC3118-8A3E-4E18-869D-38022915711D}"/>
              </a:ext>
            </a:extLst>
          </p:cNvPr>
          <p:cNvSpPr txBox="1"/>
          <p:nvPr/>
        </p:nvSpPr>
        <p:spPr>
          <a:xfrm>
            <a:off x="1547665" y="3522551"/>
            <a:ext cx="1699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Pillow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(HPND)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7" name="TextBox 1">
            <a:extLst>
              <a:ext uri="{FF2B5EF4-FFF2-40B4-BE49-F238E27FC236}">
                <a16:creationId xmlns:a16="http://schemas.microsoft.com/office/drawing/2014/main" id="{130D3C3E-80DD-4EC9-8F21-D076E9A25C38}"/>
              </a:ext>
            </a:extLst>
          </p:cNvPr>
          <p:cNvSpPr txBox="1"/>
          <p:nvPr/>
        </p:nvSpPr>
        <p:spPr>
          <a:xfrm>
            <a:off x="3061135" y="1425251"/>
            <a:ext cx="1540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PyQt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(GPL)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TextBox 1">
            <a:extLst>
              <a:ext uri="{FF2B5EF4-FFF2-40B4-BE49-F238E27FC236}">
                <a16:creationId xmlns:a16="http://schemas.microsoft.com/office/drawing/2014/main" id="{0FCE7265-5D68-4990-96DE-96844D36E9A8}"/>
              </a:ext>
            </a:extLst>
          </p:cNvPr>
          <p:cNvSpPr txBox="1"/>
          <p:nvPr/>
        </p:nvSpPr>
        <p:spPr>
          <a:xfrm>
            <a:off x="3563888" y="3522550"/>
            <a:ext cx="2076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Matplotlib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(PSF)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id="{3627C5E7-6C41-4560-A5A5-721E0CAE757D}"/>
              </a:ext>
            </a:extLst>
          </p:cNvPr>
          <p:cNvSpPr txBox="1"/>
          <p:nvPr/>
        </p:nvSpPr>
        <p:spPr>
          <a:xfrm>
            <a:off x="5369926" y="1449981"/>
            <a:ext cx="224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Textwrap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(PSF)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" name="TextBox 1">
            <a:extLst>
              <a:ext uri="{FF2B5EF4-FFF2-40B4-BE49-F238E27FC236}">
                <a16:creationId xmlns:a16="http://schemas.microsoft.com/office/drawing/2014/main" id="{EA296CBE-62E2-4F31-A5EB-BD413F485486}"/>
              </a:ext>
            </a:extLst>
          </p:cNvPr>
          <p:cNvSpPr txBox="1"/>
          <p:nvPr/>
        </p:nvSpPr>
        <p:spPr>
          <a:xfrm>
            <a:off x="6184550" y="3522549"/>
            <a:ext cx="2491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Scikit-image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(BSD)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845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F541F2E-99E3-45E3-8188-B9C81AA6C7AA}"/>
              </a:ext>
            </a:extLst>
          </p:cNvPr>
          <p:cNvSpPr txBox="1"/>
          <p:nvPr/>
        </p:nvSpPr>
        <p:spPr>
          <a:xfrm>
            <a:off x="686464" y="267493"/>
            <a:ext cx="5973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cs typeface="Mongolian Baiti" panose="03000500000000000000" pitchFamily="66" charset="0"/>
              </a:rPr>
              <a:t>Open Source License Compatibility</a:t>
            </a:r>
          </a:p>
          <a:p>
            <a:pPr algn="ctr"/>
            <a:endParaRPr lang="ko-KR" altLang="en-US" sz="2400" b="1" dirty="0">
              <a:ln>
                <a:solidFill>
                  <a:schemeClr val="tx1">
                    <a:alpha val="30000"/>
                  </a:schemeClr>
                </a:solidFill>
              </a:ln>
              <a:latin typeface="Bookman Old Style" panose="02050604050505020204" pitchFamily="18" charset="0"/>
              <a:ea typeface="나눔명조" pitchFamily="18" charset="-127"/>
              <a:cs typeface="Mongolian Baiti" panose="03000500000000000000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45C00E-2145-46FB-82A4-C4A95BFBE0E1}"/>
              </a:ext>
            </a:extLst>
          </p:cNvPr>
          <p:cNvSpPr txBox="1"/>
          <p:nvPr/>
        </p:nvSpPr>
        <p:spPr>
          <a:xfrm>
            <a:off x="251520" y="26749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명조 ExtraBold" pitchFamily="18" charset="-127"/>
                <a:ea typeface="나눔명조 ExtraBold" pitchFamily="18" charset="-127"/>
              </a:rPr>
              <a:t>06.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나눔명조 ExtraBold" pitchFamily="18" charset="-127"/>
              <a:ea typeface="나눔명조 ExtraBold" pitchFamily="18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608A860-72ED-4DA6-92FD-7FFC03A33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669464"/>
              </p:ext>
            </p:extLst>
          </p:nvPr>
        </p:nvGraphicFramePr>
        <p:xfrm>
          <a:off x="1187624" y="1148104"/>
          <a:ext cx="6840760" cy="295233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131275">
                  <a:extLst>
                    <a:ext uri="{9D8B030D-6E8A-4147-A177-3AD203B41FA5}">
                      <a16:colId xmlns:a16="http://schemas.microsoft.com/office/drawing/2014/main" val="1884622732"/>
                    </a:ext>
                  </a:extLst>
                </a:gridCol>
                <a:gridCol w="1605029">
                  <a:extLst>
                    <a:ext uri="{9D8B030D-6E8A-4147-A177-3AD203B41FA5}">
                      <a16:colId xmlns:a16="http://schemas.microsoft.com/office/drawing/2014/main" val="299497755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2867636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19894816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032011286"/>
                    </a:ext>
                  </a:extLst>
                </a:gridCol>
              </a:tblGrid>
              <a:tr h="59046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GPL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Apache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anchor="ctr"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MIT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anchor="ctr"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BSD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anchor="ctr">
                    <a:solidFill>
                      <a:srgbClr val="FA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858215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GPL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O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O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O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O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338974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Apache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anchor="ctr"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O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O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O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O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994931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MIT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anchor="ctr"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O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O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O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O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7822307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BSD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anchor="ctr">
                    <a:solidFill>
                      <a:srgbClr val="FAE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O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O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O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O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311757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7B1D32D5-1BAC-492A-8C2C-F5B9CC2CF3A4}"/>
              </a:ext>
            </a:extLst>
          </p:cNvPr>
          <p:cNvSpPr txBox="1"/>
          <p:nvPr/>
        </p:nvSpPr>
        <p:spPr>
          <a:xfrm>
            <a:off x="1115616" y="41004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chemeClr val="bg1">
                    <a:lumMod val="50000"/>
                  </a:schemeClr>
                </a:solidFill>
                <a:effectLst/>
                <a:latin typeface="Bahnschrift" panose="020B0502040204020203" pitchFamily="34" charset="0"/>
              </a:rPr>
              <a:t>+) HPND-GPL : Possible</a:t>
            </a:r>
          </a:p>
        </p:txBody>
      </p:sp>
    </p:spTree>
    <p:extLst>
      <p:ext uri="{BB962C8B-B14F-4D97-AF65-F5344CB8AC3E}">
        <p14:creationId xmlns:p14="http://schemas.microsoft.com/office/powerpoint/2010/main" val="499497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</TotalTime>
  <Words>369</Words>
  <Application>Microsoft Office PowerPoint</Application>
  <PresentationFormat>화면 슬라이드 쇼(16:9)</PresentationFormat>
  <Paragraphs>94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3" baseType="lpstr">
      <vt:lpstr>나눔명조 ExtraBold</vt:lpstr>
      <vt:lpstr>Arial</vt:lpstr>
      <vt:lpstr>Verdana</vt:lpstr>
      <vt:lpstr>Mongolian Baiti</vt:lpstr>
      <vt:lpstr>Bahnschrift Light</vt:lpstr>
      <vt:lpstr>Bahnschrift</vt:lpstr>
      <vt:lpstr>나눔명조</vt:lpstr>
      <vt:lpstr>Sitka Text</vt:lpstr>
      <vt:lpstr>맑은 고딕</vt:lpstr>
      <vt:lpstr>Noto Sans</vt:lpstr>
      <vt:lpstr>Bookman Old Style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가치가는예리미</dc:creator>
  <cp:lastModifiedBy>박 이경</cp:lastModifiedBy>
  <cp:revision>221</cp:revision>
  <dcterms:created xsi:type="dcterms:W3CDTF">2016-11-11T17:02:30Z</dcterms:created>
  <dcterms:modified xsi:type="dcterms:W3CDTF">2021-12-23T13:55:48Z</dcterms:modified>
  <cp:contentStatus/>
</cp:coreProperties>
</file>