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2f7V5bQJ7qf4BhtZgb6sTCyj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1e87a9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1e87a9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1e87a975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1e87a975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1e87a975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1e87a975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e87a97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e87a97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bf09a57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63bf09a57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512201f7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4512201f7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512201f7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4512201f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3999" y="2305803"/>
            <a:ext cx="9144000" cy="151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Arial"/>
              <a:buNone/>
            </a:pPr>
            <a:r>
              <a:rPr lang="en-US" altLang="ko-KR" sz="2790">
                <a:latin typeface="Arial"/>
                <a:ea typeface="Arial"/>
                <a:cs typeface="Arial"/>
                <a:sym typeface="Arial"/>
              </a:rPr>
              <a:t>C-link </a:t>
            </a:r>
            <a:r>
              <a:rPr lang="ko-KR" sz="2790">
                <a:latin typeface="Arial"/>
                <a:ea typeface="Arial"/>
                <a:cs typeface="Arial"/>
                <a:sym typeface="Arial"/>
              </a:rPr>
              <a:t>클레이튼 스터디</a:t>
            </a:r>
            <a:br>
              <a:rPr lang="ko-KR" sz="4320">
                <a:latin typeface="Arial"/>
                <a:ea typeface="Arial"/>
                <a:cs typeface="Arial"/>
                <a:sym typeface="Arial"/>
              </a:rPr>
            </a:br>
            <a:br>
              <a:rPr lang="ko-KR" sz="4320">
                <a:latin typeface="Arial"/>
                <a:ea typeface="Arial"/>
                <a:cs typeface="Arial"/>
                <a:sym typeface="Arial"/>
              </a:rPr>
            </a:br>
            <a:r>
              <a:rPr lang="ko-KR" sz="4320">
                <a:latin typeface="Arial"/>
                <a:ea typeface="Arial"/>
                <a:cs typeface="Arial"/>
                <a:sym typeface="Arial"/>
              </a:rPr>
              <a:t>유저 플로우, </a:t>
            </a:r>
            <a:br>
              <a:rPr lang="ko-KR" sz="4320">
                <a:latin typeface="Arial"/>
                <a:ea typeface="Arial"/>
                <a:cs typeface="Arial"/>
                <a:sym typeface="Arial"/>
              </a:rPr>
            </a:br>
            <a:r>
              <a:rPr lang="ko-KR" sz="4320">
                <a:latin typeface="Arial"/>
                <a:ea typeface="Arial"/>
                <a:cs typeface="Arial"/>
                <a:sym typeface="Arial"/>
              </a:rPr>
              <a:t>프로토타입 시나리오</a:t>
            </a:r>
            <a:br>
              <a:rPr lang="ko-KR" sz="4320">
                <a:latin typeface="Arial"/>
                <a:ea typeface="Arial"/>
                <a:cs typeface="Arial"/>
                <a:sym typeface="Arial"/>
              </a:rPr>
            </a:br>
            <a:r>
              <a:rPr lang="ko-KR" sz="4320">
                <a:latin typeface="Arial"/>
                <a:ea typeface="Arial"/>
                <a:cs typeface="Arial"/>
                <a:sym typeface="Arial"/>
              </a:rPr>
              <a:t>기획안</a:t>
            </a:r>
            <a:endParaRPr sz="43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626671" y="4057800"/>
            <a:ext cx="398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-웹 기반, 모바일 연동으로 기획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CD336C-4C15-435F-99B5-4D45B1EDF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470282"/>
            <a:ext cx="9144000" cy="1655762"/>
          </a:xfrm>
        </p:spPr>
        <p:txBody>
          <a:bodyPr/>
          <a:lstStyle/>
          <a:p>
            <a:r>
              <a:rPr lang="ko-KR" altLang="en-US"/>
              <a:t>스터디원</a:t>
            </a:r>
            <a:r>
              <a:rPr lang="en-US" altLang="ko-KR"/>
              <a:t>: </a:t>
            </a:r>
            <a:r>
              <a:rPr lang="ko-KR" altLang="en-US"/>
              <a:t>곽태욱</a:t>
            </a:r>
            <a:r>
              <a:rPr lang="en-US" altLang="ko-KR"/>
              <a:t>, </a:t>
            </a:r>
            <a:r>
              <a:rPr lang="ko-KR" altLang="en-US"/>
              <a:t>박민서</a:t>
            </a:r>
            <a:r>
              <a:rPr lang="en-US" altLang="ko-KR"/>
              <a:t>, </a:t>
            </a:r>
            <a:r>
              <a:rPr lang="ko-KR" altLang="en-US"/>
              <a:t>송하나</a:t>
            </a:r>
            <a:r>
              <a:rPr lang="en-US" altLang="ko-KR"/>
              <a:t>, </a:t>
            </a:r>
            <a:r>
              <a:rPr lang="ko-KR" altLang="en-US"/>
              <a:t>신준오</a:t>
            </a:r>
            <a:r>
              <a:rPr lang="en-US" altLang="ko-KR"/>
              <a:t>, </a:t>
            </a:r>
            <a:r>
              <a:rPr lang="ko-KR" altLang="en-US"/>
              <a:t>장영</a:t>
            </a:r>
            <a:r>
              <a:rPr lang="en-US" altLang="ko-KR"/>
              <a:t>, </a:t>
            </a:r>
            <a:r>
              <a:rPr lang="ko-KR" altLang="en-US"/>
              <a:t>최중현</a:t>
            </a:r>
            <a:r>
              <a:rPr lang="en-US" altLang="ko-KR"/>
              <a:t>, </a:t>
            </a:r>
            <a:r>
              <a:rPr lang="ko-KR" altLang="en-US"/>
              <a:t>한혜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e87a9750_0_0"/>
          <p:cNvSpPr txBox="1"/>
          <p:nvPr/>
        </p:nvSpPr>
        <p:spPr>
          <a:xfrm>
            <a:off x="570625" y="555725"/>
            <a:ext cx="5976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코드리뷰 - Smart Contract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Struct Deal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61e87a9750_0_0"/>
          <p:cNvSpPr txBox="1"/>
          <p:nvPr/>
        </p:nvSpPr>
        <p:spPr>
          <a:xfrm>
            <a:off x="632900" y="1545900"/>
            <a:ext cx="9472500" cy="266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Deal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dealId;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딜을 구별하기 위한 용도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payable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user;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딜을 제안하는 유저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payable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donationPoint;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만약 실패시 돈이 가는 곳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userMoney;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유저가 딜한 금액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subject;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goalpoint;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DealState dealState;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현재 딜의 상태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61e87a9750_0_0"/>
          <p:cNvSpPr txBox="1"/>
          <p:nvPr/>
        </p:nvSpPr>
        <p:spPr>
          <a:xfrm>
            <a:off x="643250" y="4782950"/>
            <a:ext cx="5976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1e87a9750_0_6"/>
          <p:cNvSpPr txBox="1"/>
          <p:nvPr/>
        </p:nvSpPr>
        <p:spPr>
          <a:xfrm>
            <a:off x="632900" y="1411025"/>
            <a:ext cx="11142900" cy="372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newDeal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payable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_donationPoint,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_money,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memory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_subject,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_goalpoint)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payable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.value &gt;= _money * unit, </a:t>
            </a:r>
            <a:r>
              <a:rPr lang="ko-KR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"not enough money"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//만약 돈이 없을 경우 반환한다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(myDeal[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.sender]==</a:t>
            </a:r>
            <a:r>
              <a:rPr lang="ko-KR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//딜 배열에 딜을 추가한다.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Deals.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Deal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(dealIndex,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.sender, _donationPoint, _money,_subject,_goalpoint, DealState.pending));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myDeal[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.sender]=dealIndex;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//잔돈을 반환한다.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.sender.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transfer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.value - _money * unit);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dealIndex++;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61e87a9750_0_6"/>
          <p:cNvSpPr txBox="1"/>
          <p:nvPr/>
        </p:nvSpPr>
        <p:spPr>
          <a:xfrm>
            <a:off x="570625" y="555725"/>
            <a:ext cx="5976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코드리뷰 - Smart Contract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function newDeal, 딜 생성 함수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1e87a9750_0_11"/>
          <p:cNvSpPr txBox="1"/>
          <p:nvPr/>
        </p:nvSpPr>
        <p:spPr>
          <a:xfrm>
            <a:off x="601750" y="1445725"/>
            <a:ext cx="9586800" cy="396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stateChangetoSucceed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_user) 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onlyOwner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payable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id = myDeal[_user];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(id!=</a:t>
            </a:r>
            <a:r>
              <a:rPr lang="ko-KR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id--;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Deal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memory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tmpDeal = Deals[id]; 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//pending 상태여야만 상태를 바꿀 수 있다.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(tmpDeal.dealState == DealState.pending, </a:t>
            </a:r>
            <a:r>
              <a:rPr lang="ko-KR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"invalid Deal state"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getBalance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&gt;= tmpDeal.userMoney, </a:t>
            </a:r>
            <a:r>
              <a:rPr lang="ko-KR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"not enough Money"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tmpDeal.dealState = DealState.succeed;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//유저의 돈을 환급한다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tmpDeal.user.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transfer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(tmpDeal.userMoney * unit);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myDeal[_user]=</a:t>
            </a:r>
            <a:r>
              <a:rPr lang="ko-KR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61e87a9750_0_11"/>
          <p:cNvSpPr txBox="1"/>
          <p:nvPr/>
        </p:nvSpPr>
        <p:spPr>
          <a:xfrm>
            <a:off x="570625" y="555725"/>
            <a:ext cx="5976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코드리뷰 - Smart Contract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function 만약 딜을 성공 했을 경우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61e87a9750_0_11"/>
          <p:cNvSpPr txBox="1"/>
          <p:nvPr/>
        </p:nvSpPr>
        <p:spPr>
          <a:xfrm>
            <a:off x="570625" y="5820475"/>
            <a:ext cx="5976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만약 딜을 성공했다면, 컨트랙트 상에서 유저에게 돈을 보낸다.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이후 배열을 초기화한다.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e87a9750_0_14"/>
          <p:cNvSpPr txBox="1"/>
          <p:nvPr/>
        </p:nvSpPr>
        <p:spPr>
          <a:xfrm>
            <a:off x="646825" y="1480800"/>
            <a:ext cx="7407900" cy="322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stateChangetoFailed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_user) 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onlyOwner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payable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id = myDeal[_user];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(id!=</a:t>
            </a:r>
            <a:r>
              <a:rPr lang="ko-KR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id--;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(Deals[id].dealState == DealState.pending);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Deals[id].dealState = DealState.failed;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-K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//실패시 유저의 돈을 기부주소로 보낸다.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Deals[id].donationPoint.</a:t>
            </a:r>
            <a:r>
              <a:rPr lang="ko-K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transfer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(Deals[id].userMoney * unit);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myDeal[_user]=</a:t>
            </a:r>
            <a:r>
              <a:rPr lang="ko-KR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61e87a9750_0_14"/>
          <p:cNvSpPr txBox="1"/>
          <p:nvPr/>
        </p:nvSpPr>
        <p:spPr>
          <a:xfrm>
            <a:off x="570625" y="555725"/>
            <a:ext cx="5976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코드리뷰 - Smart Contract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function 만약 딜이 실패했을 경우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61e87a9750_0_14"/>
          <p:cNvSpPr txBox="1"/>
          <p:nvPr/>
        </p:nvSpPr>
        <p:spPr>
          <a:xfrm>
            <a:off x="570625" y="5820475"/>
            <a:ext cx="5976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만약 딜을 실패 했을 경우 구조체에서 저장한 주소로 돈을 보낸다.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마찬가지로 배열을 초기화한다.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3561" y="-7297"/>
            <a:ext cx="10515600" cy="87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>
                <a:latin typeface="Arial"/>
                <a:ea typeface="Arial"/>
                <a:cs typeface="Arial"/>
                <a:sym typeface="Arial"/>
              </a:rPr>
              <a:t>유저 플로우 기획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690497" y="591075"/>
            <a:ext cx="1197900" cy="3078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메인페이지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387075" y="1227554"/>
            <a:ext cx="1306800" cy="5232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사이트 둘러보기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257727" y="1335250"/>
            <a:ext cx="1039200" cy="3078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4167564" y="1742071"/>
            <a:ext cx="0" cy="44183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4167564" y="930909"/>
            <a:ext cx="0" cy="44183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2"/>
          <p:cNvCxnSpPr/>
          <p:nvPr/>
        </p:nvCxnSpPr>
        <p:spPr>
          <a:xfrm>
            <a:off x="4151501" y="2553233"/>
            <a:ext cx="0" cy="44183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" name="Google Shape;98;p2"/>
          <p:cNvSpPr txBox="1"/>
          <p:nvPr/>
        </p:nvSpPr>
        <p:spPr>
          <a:xfrm>
            <a:off x="3802839" y="1778320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4776425" y="1499406"/>
            <a:ext cx="465718" cy="537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" name="Google Shape;100;p2"/>
          <p:cNvSpPr txBox="1"/>
          <p:nvPr/>
        </p:nvSpPr>
        <p:spPr>
          <a:xfrm>
            <a:off x="4806877" y="1222797"/>
            <a:ext cx="2936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308447" y="1397300"/>
            <a:ext cx="1461000" cy="3078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기존회원인가?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4873098" y="3351965"/>
            <a:ext cx="0" cy="4498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2"/>
          <p:cNvCxnSpPr/>
          <p:nvPr/>
        </p:nvCxnSpPr>
        <p:spPr>
          <a:xfrm>
            <a:off x="6215979" y="3183172"/>
            <a:ext cx="44046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2"/>
          <p:cNvSpPr txBox="1"/>
          <p:nvPr/>
        </p:nvSpPr>
        <p:spPr>
          <a:xfrm>
            <a:off x="3318451" y="2183900"/>
            <a:ext cx="1197900" cy="3078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로그인하기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538574" y="3029284"/>
            <a:ext cx="2669049" cy="307777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어학성적 목표 설정을 했는가?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4873098" y="4108580"/>
            <a:ext cx="0" cy="4498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107;p2"/>
          <p:cNvCxnSpPr/>
          <p:nvPr/>
        </p:nvCxnSpPr>
        <p:spPr>
          <a:xfrm>
            <a:off x="4895904" y="4874409"/>
            <a:ext cx="0" cy="4498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2"/>
          <p:cNvCxnSpPr/>
          <p:nvPr/>
        </p:nvCxnSpPr>
        <p:spPr>
          <a:xfrm rot="10800000" flipH="1">
            <a:off x="4492558" y="1615963"/>
            <a:ext cx="3045425" cy="73023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2"/>
          <p:cNvCxnSpPr/>
          <p:nvPr/>
        </p:nvCxnSpPr>
        <p:spPr>
          <a:xfrm>
            <a:off x="5653551" y="1653583"/>
            <a:ext cx="4276" cy="13757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2"/>
          <p:cNvSpPr txBox="1"/>
          <p:nvPr/>
        </p:nvSpPr>
        <p:spPr>
          <a:xfrm>
            <a:off x="6617875" y="2608925"/>
            <a:ext cx="2845200" cy="7302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외국어, 목표 점수,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목표달성 기간,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보증금 설정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>
            <a:stCxn id="94" idx="3"/>
            <a:endCxn id="93" idx="1"/>
          </p:cNvCxnSpPr>
          <p:nvPr/>
        </p:nvCxnSpPr>
        <p:spPr>
          <a:xfrm>
            <a:off x="6296927" y="1489150"/>
            <a:ext cx="1090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2"/>
          <p:cNvSpPr txBox="1"/>
          <p:nvPr/>
        </p:nvSpPr>
        <p:spPr>
          <a:xfrm>
            <a:off x="8236927" y="3858746"/>
            <a:ext cx="2364750" cy="2031325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이름으로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보증금 자동 기부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389523" y="3800800"/>
            <a:ext cx="2669100" cy="3078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기간 내에 목표를 달성했는가?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933400" y="4566625"/>
            <a:ext cx="3244200" cy="3078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공인된 어학성적표를 인증했는가?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318450" y="5324300"/>
            <a:ext cx="2628600" cy="3078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사이트내 검증을 거쳤는가?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>
            <a:off x="4918488" y="5632077"/>
            <a:ext cx="0" cy="4498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2"/>
          <p:cNvSpPr txBox="1"/>
          <p:nvPr/>
        </p:nvSpPr>
        <p:spPr>
          <a:xfrm>
            <a:off x="3308451" y="6056275"/>
            <a:ext cx="2782200" cy="307800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보증금과 기간만큼의 이자 수령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"/>
          <p:cNvCxnSpPr>
            <a:stCxn id="110" idx="2"/>
            <a:endCxn id="113" idx="3"/>
          </p:cNvCxnSpPr>
          <p:nvPr/>
        </p:nvCxnSpPr>
        <p:spPr>
          <a:xfrm flipH="1">
            <a:off x="6058675" y="3339125"/>
            <a:ext cx="1981800" cy="61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2"/>
          <p:cNvCxnSpPr>
            <a:stCxn id="110" idx="0"/>
            <a:endCxn id="93" idx="2"/>
          </p:cNvCxnSpPr>
          <p:nvPr/>
        </p:nvCxnSpPr>
        <p:spPr>
          <a:xfrm rot="10800000">
            <a:off x="8040475" y="1750625"/>
            <a:ext cx="0" cy="858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2"/>
          <p:cNvCxnSpPr/>
          <p:nvPr/>
        </p:nvCxnSpPr>
        <p:spPr>
          <a:xfrm rot="10800000" flipH="1">
            <a:off x="6057937" y="4013229"/>
            <a:ext cx="2178990" cy="45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2"/>
          <p:cNvCxnSpPr/>
          <p:nvPr/>
        </p:nvCxnSpPr>
        <p:spPr>
          <a:xfrm>
            <a:off x="6169599" y="4720520"/>
            <a:ext cx="2067328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2"/>
          <p:cNvCxnSpPr/>
          <p:nvPr/>
        </p:nvCxnSpPr>
        <p:spPr>
          <a:xfrm>
            <a:off x="5954399" y="5478188"/>
            <a:ext cx="2282528" cy="1880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3" name="Google Shape;123;p2"/>
          <p:cNvSpPr txBox="1"/>
          <p:nvPr/>
        </p:nvSpPr>
        <p:spPr>
          <a:xfrm>
            <a:off x="8292256" y="6081968"/>
            <a:ext cx="2254092" cy="307777"/>
          </a:xfrm>
          <a:prstGeom prst="rect">
            <a:avLst/>
          </a:prstGeom>
          <a:noFill/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"/>
          <p:cNvCxnSpPr>
            <a:stCxn id="112" idx="2"/>
            <a:endCxn id="123" idx="0"/>
          </p:cNvCxnSpPr>
          <p:nvPr/>
        </p:nvCxnSpPr>
        <p:spPr>
          <a:xfrm>
            <a:off x="9419302" y="5890071"/>
            <a:ext cx="0" cy="19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2"/>
          <p:cNvCxnSpPr>
            <a:stCxn id="117" idx="3"/>
            <a:endCxn id="123" idx="1"/>
          </p:cNvCxnSpPr>
          <p:nvPr/>
        </p:nvCxnSpPr>
        <p:spPr>
          <a:xfrm>
            <a:off x="6090651" y="6210175"/>
            <a:ext cx="2201700" cy="2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2"/>
          <p:cNvCxnSpPr>
            <a:stCxn id="123" idx="2"/>
          </p:cNvCxnSpPr>
          <p:nvPr/>
        </p:nvCxnSpPr>
        <p:spPr>
          <a:xfrm>
            <a:off x="9419302" y="6389745"/>
            <a:ext cx="0" cy="32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1740310" y="6656439"/>
            <a:ext cx="7678992" cy="4916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2"/>
          <p:cNvCxnSpPr/>
          <p:nvPr/>
        </p:nvCxnSpPr>
        <p:spPr>
          <a:xfrm rot="10800000">
            <a:off x="1746878" y="3183172"/>
            <a:ext cx="13096" cy="346456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2"/>
          <p:cNvCxnSpPr>
            <a:endCxn id="105" idx="1"/>
          </p:cNvCxnSpPr>
          <p:nvPr/>
        </p:nvCxnSpPr>
        <p:spPr>
          <a:xfrm>
            <a:off x="1759874" y="3183172"/>
            <a:ext cx="1778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2"/>
          <p:cNvCxnSpPr>
            <a:stCxn id="93" idx="0"/>
          </p:cNvCxnSpPr>
          <p:nvPr/>
        </p:nvCxnSpPr>
        <p:spPr>
          <a:xfrm rot="10800000">
            <a:off x="8040475" y="835154"/>
            <a:ext cx="0" cy="39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2"/>
          <p:cNvCxnSpPr/>
          <p:nvPr/>
        </p:nvCxnSpPr>
        <p:spPr>
          <a:xfrm rot="10800000">
            <a:off x="5773073" y="843784"/>
            <a:ext cx="2263200" cy="1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2"/>
          <p:cNvCxnSpPr>
            <a:endCxn id="94" idx="0"/>
          </p:cNvCxnSpPr>
          <p:nvPr/>
        </p:nvCxnSpPr>
        <p:spPr>
          <a:xfrm flipH="1">
            <a:off x="5777327" y="857050"/>
            <a:ext cx="9000" cy="47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3280573" y="2684950"/>
            <a:ext cx="6960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프로토타입 시나리오 기획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0" y="1113523"/>
            <a:ext cx="4291701" cy="513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124400" y="169683"/>
            <a:ext cx="10515600" cy="87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dk1"/>
                </a:solidFill>
              </a:rPr>
              <a:t>1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[</a:t>
            </a:r>
            <a:r>
              <a:rPr lang="ko-KR" sz="3200">
                <a:solidFill>
                  <a:schemeClr val="dk1"/>
                </a:solidFill>
              </a:rPr>
              <a:t>메인화면] / 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4906300" y="1113528"/>
            <a:ext cx="6613200" cy="1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[</a:t>
            </a:r>
            <a:r>
              <a:rPr lang="ko-KR" sz="1800">
                <a:solidFill>
                  <a:schemeClr val="dk1"/>
                </a:solidFill>
              </a:rPr>
              <a:t>메인화면]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접속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</a:t>
            </a:r>
            <a:r>
              <a:rPr lang="ko-KR" sz="1800">
                <a:solidFill>
                  <a:schemeClr val="dk1"/>
                </a:solidFill>
              </a:rPr>
              <a:t>Login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버튼 클릭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3" y="1046323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399000" y="1113525"/>
            <a:ext cx="4291800" cy="5137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412" y="1862986"/>
            <a:ext cx="2306025" cy="205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8040" y="1837022"/>
            <a:ext cx="2306038" cy="207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49675" y="2626763"/>
            <a:ext cx="2306050" cy="133582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/>
          <p:nvPr/>
        </p:nvSpPr>
        <p:spPr>
          <a:xfrm>
            <a:off x="4039870" y="1113514"/>
            <a:ext cx="564600" cy="23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3640866" y="1113536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4910963" y="4563250"/>
            <a:ext cx="6940200" cy="1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②-1 팝업이미지 항목 작성 후  Close 클릭 시 &gt; ① [메인화면]으로 이동 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    Submit 클릭 시 &gt; ②-2 팝업이미지 &gt; Close 클릭 시 &gt; 	 			 	으로 변경된 ① [메인화면]으로 이동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(이후 모든 과정은 LogOut이 보여지는 메인화면으로 진행)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05428" y="5598592"/>
            <a:ext cx="12573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5946141" y="5546536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6936892" y="4055325"/>
            <a:ext cx="116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②-1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0351292" y="4078275"/>
            <a:ext cx="116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②-2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564" y="1303853"/>
            <a:ext cx="1932226" cy="5301546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8"/>
          <p:cNvSpPr txBox="1"/>
          <p:nvPr/>
        </p:nvSpPr>
        <p:spPr>
          <a:xfrm>
            <a:off x="243525" y="271808"/>
            <a:ext cx="105156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r>
              <a:rPr lang="ko-KR" sz="3200">
                <a:solidFill>
                  <a:schemeClr val="dk1"/>
                </a:solidFill>
              </a:rPr>
              <a:t>. [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어학목표설정]하</a:t>
            </a:r>
            <a:r>
              <a:rPr lang="ko-KR" sz="3200">
                <a:solidFill>
                  <a:schemeClr val="dk1"/>
                </a:solidFill>
              </a:rPr>
              <a:t>기 </a:t>
            </a:r>
            <a:endParaRPr sz="3200"/>
          </a:p>
        </p:txBody>
      </p:sp>
      <p:sp>
        <p:nvSpPr>
          <p:cNvPr id="186" name="Google Shape;186;p8"/>
          <p:cNvSpPr txBox="1"/>
          <p:nvPr/>
        </p:nvSpPr>
        <p:spPr>
          <a:xfrm>
            <a:off x="2955425" y="5369975"/>
            <a:ext cx="86271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ko-KR" sz="1800">
                <a:solidFill>
                  <a:schemeClr val="dk1"/>
                </a:solidFill>
              </a:rPr>
              <a:t>메인화면에서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하단으로 마우스 스크롤 이동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참여하기에서 원하는 어학시험 선택 (예시로 TOEIC 선택)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 원하는 어학 성적 시험의 목표점수, 시작일과 종료일, 보증금 클레이 개수, </a:t>
            </a:r>
            <a:r>
              <a:rPr lang="ko-KR" sz="1800">
                <a:solidFill>
                  <a:schemeClr val="dk1"/>
                </a:solidFill>
              </a:rPr>
              <a:t>기부단체,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각오          작성 후 </a:t>
            </a:r>
            <a:r>
              <a:rPr lang="ko-KR" sz="1800">
                <a:solidFill>
                  <a:schemeClr val="dk1"/>
                </a:solidFill>
              </a:rPr>
              <a:t>Submit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124400" y="1238533"/>
            <a:ext cx="398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2655564" y="1303850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23866" y="3637935"/>
            <a:ext cx="2202425" cy="176980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4506" y="1303859"/>
            <a:ext cx="4545829" cy="384929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8"/>
          <p:cNvSpPr/>
          <p:nvPr/>
        </p:nvSpPr>
        <p:spPr>
          <a:xfrm>
            <a:off x="3054505" y="1828593"/>
            <a:ext cx="1497900" cy="163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7911910" y="1303838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175" y="1303849"/>
            <a:ext cx="2793325" cy="3910676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9801" y="1025151"/>
            <a:ext cx="3027022" cy="4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 t="-1670" b="1670"/>
          <a:stretch/>
        </p:blipFill>
        <p:spPr>
          <a:xfrm>
            <a:off x="523413" y="1105129"/>
            <a:ext cx="2888663" cy="407597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 txBox="1"/>
          <p:nvPr/>
        </p:nvSpPr>
        <p:spPr>
          <a:xfrm>
            <a:off x="243500" y="305828"/>
            <a:ext cx="10515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3200">
                <a:solidFill>
                  <a:schemeClr val="dk1"/>
                </a:solidFill>
              </a:rPr>
              <a:t>-2.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[어학목표설정]하기</a:t>
            </a:r>
            <a:endParaRPr sz="3200"/>
          </a:p>
        </p:txBody>
      </p:sp>
      <p:sp>
        <p:nvSpPr>
          <p:cNvPr id="201" name="Google Shape;201;p9"/>
          <p:cNvSpPr txBox="1"/>
          <p:nvPr/>
        </p:nvSpPr>
        <p:spPr>
          <a:xfrm>
            <a:off x="636925" y="5561225"/>
            <a:ext cx="111399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[</a:t>
            </a:r>
            <a:r>
              <a:rPr lang="ko-KR" sz="1800">
                <a:solidFill>
                  <a:schemeClr val="dk1"/>
                </a:solidFill>
              </a:rPr>
              <a:t>어학목표설정] 항목 작성_미작성 항목이 있는 경우 &gt;  ①-1팝업이미지로 이동 &gt; Close 클릭 시 다시 ①로 이동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② [어학목표설정] 항목 작성_ 모든 항목이 작성된 경우 &gt; ②-1팝업이미지로 이동 &gt; Close 클릭 시 [메인화면] 으로 이동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124391" y="1193113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0101" y="1060846"/>
            <a:ext cx="3752850" cy="18383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53476" y="3277690"/>
            <a:ext cx="3781425" cy="19050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5" name="Google Shape;205;p9"/>
          <p:cNvSpPr txBox="1"/>
          <p:nvPr/>
        </p:nvSpPr>
        <p:spPr>
          <a:xfrm>
            <a:off x="8350800" y="1060850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3857436" y="1060850"/>
            <a:ext cx="8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①-1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993664" y="4704750"/>
            <a:ext cx="2143200" cy="23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9151513" y="4793975"/>
            <a:ext cx="2223600" cy="23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3942508" y="3311038"/>
            <a:ext cx="8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②-1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bf09a574_0_4"/>
          <p:cNvSpPr/>
          <p:nvPr/>
        </p:nvSpPr>
        <p:spPr>
          <a:xfrm flipH="1">
            <a:off x="489250" y="1063275"/>
            <a:ext cx="3631500" cy="500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g63bf09a57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9875" y="2012850"/>
            <a:ext cx="564600" cy="416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63bf09a57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000" y="1063275"/>
            <a:ext cx="3490425" cy="500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63bf09a574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50" y="1063275"/>
            <a:ext cx="3631499" cy="49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63bf09a574_0_4"/>
          <p:cNvSpPr txBox="1"/>
          <p:nvPr/>
        </p:nvSpPr>
        <p:spPr>
          <a:xfrm>
            <a:off x="209375" y="303908"/>
            <a:ext cx="105156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ko-KR" sz="3200">
                <a:solidFill>
                  <a:schemeClr val="dk1"/>
                </a:solidFill>
              </a:rPr>
              <a:t>3. [나의 현황] 확인하기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19" name="Google Shape;219;g63bf09a574_0_4"/>
          <p:cNvSpPr txBox="1"/>
          <p:nvPr/>
        </p:nvSpPr>
        <p:spPr>
          <a:xfrm>
            <a:off x="8078750" y="1247700"/>
            <a:ext cx="3408000" cy="1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ko-KR" sz="1800">
                <a:solidFill>
                  <a:schemeClr val="dk1"/>
                </a:solidFill>
              </a:rPr>
              <a:t>[메인화면]에서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r>
              <a:rPr lang="ko-KR" sz="1800">
                <a:solidFill>
                  <a:schemeClr val="dk1"/>
                </a:solidFill>
              </a:rPr>
              <a:t> [나의현황]버튼 클릭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② [나의현황]에서 작성한 어학목표 및 현황 확인 가능 &gt;  	클릭 시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[메인화면]으로 이동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0" name="Google Shape;220;g63bf09a574_0_4"/>
          <p:cNvSpPr txBox="1"/>
          <p:nvPr/>
        </p:nvSpPr>
        <p:spPr>
          <a:xfrm>
            <a:off x="90253" y="1063273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63bf09a574_0_4"/>
          <p:cNvSpPr txBox="1"/>
          <p:nvPr/>
        </p:nvSpPr>
        <p:spPr>
          <a:xfrm>
            <a:off x="3046066" y="1180499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63bf09a574_0_4"/>
          <p:cNvSpPr/>
          <p:nvPr/>
        </p:nvSpPr>
        <p:spPr>
          <a:xfrm>
            <a:off x="3610674" y="1247698"/>
            <a:ext cx="399000" cy="23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63bf09a574_0_4"/>
          <p:cNvSpPr/>
          <p:nvPr/>
        </p:nvSpPr>
        <p:spPr>
          <a:xfrm>
            <a:off x="4299000" y="1130475"/>
            <a:ext cx="250500" cy="23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g63bf09a574_0_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80976" y="2693700"/>
            <a:ext cx="3305775" cy="19145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5" name="Google Shape;225;g63bf09a574_0_4"/>
          <p:cNvSpPr txBox="1"/>
          <p:nvPr/>
        </p:nvSpPr>
        <p:spPr>
          <a:xfrm>
            <a:off x="8129863" y="4872125"/>
            <a:ext cx="3408000" cy="1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※  2.[어학목표설정]를 이전 수행하지 않고 ② [나의현황]을 클릭한 경우 &gt; ②-1 팝업이미지 &gt; Close 클릭 시 &gt; [메인화면]으로 이동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6" name="Google Shape;226;g63bf09a574_0_4"/>
          <p:cNvSpPr txBox="1"/>
          <p:nvPr/>
        </p:nvSpPr>
        <p:spPr>
          <a:xfrm>
            <a:off x="7897733" y="2693688"/>
            <a:ext cx="8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②-1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512201f7_2_53"/>
          <p:cNvSpPr/>
          <p:nvPr/>
        </p:nvSpPr>
        <p:spPr>
          <a:xfrm flipH="1">
            <a:off x="489250" y="1063275"/>
            <a:ext cx="3631500" cy="500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2" name="Google Shape;232;g64512201f7_2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0" y="1063275"/>
            <a:ext cx="3631499" cy="49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64512201f7_2_53"/>
          <p:cNvSpPr txBox="1"/>
          <p:nvPr/>
        </p:nvSpPr>
        <p:spPr>
          <a:xfrm>
            <a:off x="209375" y="298908"/>
            <a:ext cx="105156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ko-KR" sz="3200">
                <a:solidFill>
                  <a:schemeClr val="dk1"/>
                </a:solidFill>
              </a:rPr>
              <a:t>4-1. [인증하기] 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34" name="Google Shape;234;g64512201f7_2_53"/>
          <p:cNvSpPr txBox="1"/>
          <p:nvPr/>
        </p:nvSpPr>
        <p:spPr>
          <a:xfrm>
            <a:off x="8078750" y="1247700"/>
            <a:ext cx="3408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ko-KR" sz="1800">
                <a:solidFill>
                  <a:schemeClr val="dk1"/>
                </a:solidFill>
              </a:rPr>
              <a:t>[메인화면]에서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r>
              <a:rPr lang="ko-KR" sz="1800">
                <a:solidFill>
                  <a:schemeClr val="dk1"/>
                </a:solidFill>
              </a:rPr>
              <a:t> [인증하기]버튼 클릭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5" name="Google Shape;235;g64512201f7_2_53"/>
          <p:cNvSpPr txBox="1"/>
          <p:nvPr/>
        </p:nvSpPr>
        <p:spPr>
          <a:xfrm>
            <a:off x="90253" y="1063273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64512201f7_2_53"/>
          <p:cNvSpPr txBox="1"/>
          <p:nvPr/>
        </p:nvSpPr>
        <p:spPr>
          <a:xfrm>
            <a:off x="3157141" y="1365374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64512201f7_2_53"/>
          <p:cNvSpPr/>
          <p:nvPr/>
        </p:nvSpPr>
        <p:spPr>
          <a:xfrm>
            <a:off x="3556150" y="1432575"/>
            <a:ext cx="496500" cy="16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8" name="Google Shape;238;g64512201f7_2_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0976" y="2471738"/>
            <a:ext cx="3305775" cy="19145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9" name="Google Shape;239;g64512201f7_2_53"/>
          <p:cNvSpPr txBox="1"/>
          <p:nvPr/>
        </p:nvSpPr>
        <p:spPr>
          <a:xfrm>
            <a:off x="8129863" y="4872125"/>
            <a:ext cx="3408000" cy="1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※  2.[어학목표설정]를 이전 수행하지 않고 ② [인증하기]을 클릭한 경우 &gt; ②-1 팝업이미지 &gt; Close 클릭 시 &gt; [메인화면]으로 이동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0" name="Google Shape;240;g64512201f7_2_53"/>
          <p:cNvSpPr txBox="1"/>
          <p:nvPr/>
        </p:nvSpPr>
        <p:spPr>
          <a:xfrm>
            <a:off x="7922833" y="2471738"/>
            <a:ext cx="8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②-1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1" name="Google Shape;241;g64512201f7_2_53"/>
          <p:cNvPicPr preferRelativeResize="0"/>
          <p:nvPr/>
        </p:nvPicPr>
        <p:blipFill rotWithShape="1">
          <a:blip r:embed="rId5">
            <a:alphaModFix/>
          </a:blip>
          <a:srcRect l="7232" r="6149"/>
          <a:stretch/>
        </p:blipFill>
        <p:spPr>
          <a:xfrm>
            <a:off x="4380963" y="1086900"/>
            <a:ext cx="3145475" cy="4957651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512201f7_2_23"/>
          <p:cNvSpPr txBox="1"/>
          <p:nvPr/>
        </p:nvSpPr>
        <p:spPr>
          <a:xfrm>
            <a:off x="5445125" y="3803700"/>
            <a:ext cx="68097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r>
              <a:rPr lang="ko-KR" sz="1800">
                <a:solidFill>
                  <a:schemeClr val="dk1"/>
                </a:solidFill>
              </a:rPr>
              <a:t>  [인증하기] 항목작성_미작성 항목이 있는 경우 &gt;  ①-1팝업이미지로 이동 &gt; Close 클릭 시 다시 ①로 이동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①  [인증하기] 항목 작성_ 모든 항목이 작성된 경우 &gt; ①-2팝업이미지로 이동 &gt; Close 클릭 시 [메인화면] 으로 이동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64512201f7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28" y="1063274"/>
            <a:ext cx="4319950" cy="5218326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8" name="Google Shape;248;g64512201f7_2_23"/>
          <p:cNvSpPr/>
          <p:nvPr/>
        </p:nvSpPr>
        <p:spPr>
          <a:xfrm>
            <a:off x="1297251" y="5449200"/>
            <a:ext cx="2840400" cy="23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9" name="Google Shape;249;g64512201f7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9400" y="1241400"/>
            <a:ext cx="3079902" cy="1516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g64512201f7_2_23"/>
          <p:cNvSpPr txBox="1"/>
          <p:nvPr/>
        </p:nvSpPr>
        <p:spPr>
          <a:xfrm>
            <a:off x="8984756" y="2687881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g64512201f7_2_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3225" y="1245312"/>
            <a:ext cx="3079900" cy="1508682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2" name="Google Shape;252;g64512201f7_2_23"/>
          <p:cNvSpPr txBox="1"/>
          <p:nvPr/>
        </p:nvSpPr>
        <p:spPr>
          <a:xfrm>
            <a:off x="90253" y="1063273"/>
            <a:ext cx="3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64512201f7_2_23"/>
          <p:cNvSpPr txBox="1"/>
          <p:nvPr/>
        </p:nvSpPr>
        <p:spPr>
          <a:xfrm>
            <a:off x="5046121" y="1245300"/>
            <a:ext cx="96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①-1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64512201f7_2_23"/>
          <p:cNvSpPr txBox="1"/>
          <p:nvPr/>
        </p:nvSpPr>
        <p:spPr>
          <a:xfrm>
            <a:off x="8525019" y="1215675"/>
            <a:ext cx="117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①-2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64512201f7_2_23"/>
          <p:cNvSpPr txBox="1"/>
          <p:nvPr/>
        </p:nvSpPr>
        <p:spPr>
          <a:xfrm>
            <a:off x="209375" y="298908"/>
            <a:ext cx="105156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ko-KR" sz="3200">
                <a:solidFill>
                  <a:schemeClr val="dk1"/>
                </a:solidFill>
              </a:rPr>
              <a:t>4-2. [인증하기]  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878</Words>
  <Application>Microsoft Office PowerPoint</Application>
  <PresentationFormat>와이드스크린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Arial</vt:lpstr>
      <vt:lpstr>Consolas</vt:lpstr>
      <vt:lpstr>Office 테마</vt:lpstr>
      <vt:lpstr>C-link 클레이튼 스터디  유저 플로우,  프로토타입 시나리오 기획안</vt:lpstr>
      <vt:lpstr>유저 플로우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클레이튼 스터디  유저 플로우,  프로토타입 시나리오 기획안</dc:title>
  <dc:creator>lenovo</dc:creator>
  <cp:lastModifiedBy>영 장</cp:lastModifiedBy>
  <cp:revision>2</cp:revision>
  <dcterms:created xsi:type="dcterms:W3CDTF">2019-09-08T10:19:00Z</dcterms:created>
  <dcterms:modified xsi:type="dcterms:W3CDTF">2019-10-03T02:58:24Z</dcterms:modified>
</cp:coreProperties>
</file>