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7" r:id="rId4"/>
    <p:sldId id="259" r:id="rId5"/>
    <p:sldId id="271" r:id="rId6"/>
    <p:sldId id="272" r:id="rId7"/>
    <p:sldId id="260" r:id="rId8"/>
    <p:sldId id="261" r:id="rId9"/>
    <p:sldId id="273" r:id="rId10"/>
    <p:sldId id="262" r:id="rId11"/>
    <p:sldId id="274" r:id="rId12"/>
    <p:sldId id="275" r:id="rId13"/>
    <p:sldId id="281" r:id="rId14"/>
    <p:sldId id="282" r:id="rId15"/>
    <p:sldId id="278" r:id="rId16"/>
    <p:sldId id="283" r:id="rId17"/>
    <p:sldId id="284" r:id="rId18"/>
    <p:sldId id="285" r:id="rId19"/>
    <p:sldId id="286" r:id="rId20"/>
    <p:sldId id="287" r:id="rId21"/>
    <p:sldId id="288" r:id="rId22"/>
    <p:sldId id="279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5" r:id="rId31"/>
    <p:sldId id="297" r:id="rId32"/>
    <p:sldId id="280" r:id="rId33"/>
    <p:sldId id="298" r:id="rId34"/>
    <p:sldId id="299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26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81" autoAdjust="0"/>
  </p:normalViewPr>
  <p:slideViewPr>
    <p:cSldViewPr snapToGrid="0">
      <p:cViewPr varScale="1">
        <p:scale>
          <a:sx n="48" d="100"/>
          <a:sy n="48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21CB-3C56-497C-BFF0-505FDD624BAF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2B985-2138-482E-A086-6F7D84B91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4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B0%A8%EC%9B%90_(%EB%B2%A1%ED%84%B0%EA%B3%B5%EA%B0%84)&amp;action=edit&amp;redlink=1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TF-IDF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53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키워드 선호도의 벡터를 만들었으면</a:t>
            </a:r>
            <a:r>
              <a:rPr lang="en-US" altLang="ko-KR" dirty="0"/>
              <a:t>, </a:t>
            </a:r>
            <a:r>
              <a:rPr lang="ko-KR" altLang="en-US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좋아하는 키워드와 싫어하는 키워드 더하기</a:t>
            </a:r>
            <a:endParaRPr lang="en-US" altLang="ko-KR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2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Ask Ida</a:t>
            </a:r>
            <a:r>
              <a:rPr lang="ko-KR" altLang="en-US" dirty="0"/>
              <a:t>에서는 인터뷰 과정을 사용해서 선호도를 끌어냈다</a:t>
            </a:r>
            <a:r>
              <a:rPr lang="en-US" altLang="ko-KR" dirty="0"/>
              <a:t>. </a:t>
            </a:r>
            <a:r>
              <a:rPr lang="ko-KR" altLang="en-US" dirty="0"/>
              <a:t>이런 선호도를 통해 상품을 추천하고</a:t>
            </a:r>
            <a:r>
              <a:rPr lang="en-US" altLang="ko-KR" dirty="0"/>
              <a:t>, </a:t>
            </a:r>
            <a:r>
              <a:rPr lang="ko-KR" altLang="en-US" dirty="0"/>
              <a:t>포인트로 더 좋은 선호도를 이끌어내기 위해 활용한다</a:t>
            </a:r>
            <a:r>
              <a:rPr lang="en-US" altLang="ko-KR" dirty="0"/>
              <a:t>. </a:t>
            </a:r>
            <a:r>
              <a:rPr lang="ko-KR" altLang="en-US" dirty="0"/>
              <a:t>그래서 반복하면서 정말 원하는 상품을 찾을 수 있게 함 매일 다른 것을 원하기 때문에 영구적인 선호도 모델링이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앙트레의</a:t>
            </a:r>
            <a:r>
              <a:rPr lang="ko-KR" altLang="en-US" dirty="0"/>
              <a:t> 경우 나 여기가 </a:t>
            </a:r>
            <a:r>
              <a:rPr lang="ko-KR" altLang="en-US" dirty="0" err="1"/>
              <a:t>좋았어</a:t>
            </a:r>
            <a:r>
              <a:rPr lang="en-US" altLang="ko-KR" dirty="0"/>
              <a:t>~ </a:t>
            </a:r>
            <a:r>
              <a:rPr lang="ko-KR" altLang="en-US" dirty="0"/>
              <a:t>하면 이와 비슷한 곳을 추천해주는 시스템임 이런 곳 좋아할 거 같아</a:t>
            </a:r>
            <a:r>
              <a:rPr lang="en-US" altLang="ko-KR" dirty="0"/>
              <a:t>~ </a:t>
            </a:r>
            <a:r>
              <a:rPr lang="ko-KR" altLang="en-US" dirty="0"/>
              <a:t>더 저렴하거나 좋은 곳을 </a:t>
            </a:r>
            <a:r>
              <a:rPr lang="ko-KR" altLang="en-US" dirty="0" err="1"/>
              <a:t>추천해달라고도</a:t>
            </a:r>
            <a:r>
              <a:rPr lang="ko-KR" altLang="en-US" dirty="0"/>
              <a:t> 할 수 있음 내가 직접 조정하면서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9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 연관이 있는지 없는지를 가릴 수 있으면 좋지 않을까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선호도를 구할 때 연관성을 고려해서 구하기 위해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쓰인다고 하는데 알아보겠음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04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법률 </a:t>
            </a:r>
            <a:r>
              <a:rPr lang="ko-KR" altLang="en-US" dirty="0" err="1"/>
              <a:t>계약등에서는</a:t>
            </a:r>
            <a:r>
              <a:rPr lang="ko-KR" altLang="en-US" dirty="0"/>
              <a:t> 우리나라 갑</a:t>
            </a:r>
            <a:r>
              <a:rPr lang="en-US" altLang="ko-KR" dirty="0"/>
              <a:t>: </a:t>
            </a:r>
            <a:r>
              <a:rPr lang="ko-KR" altLang="en-US" dirty="0"/>
              <a:t>홍길동 을</a:t>
            </a:r>
            <a:r>
              <a:rPr lang="en-US" altLang="ko-KR" dirty="0"/>
              <a:t>: </a:t>
            </a:r>
            <a:r>
              <a:rPr lang="ko-KR" altLang="en-US" dirty="0"/>
              <a:t>심청 해서 갑이 을에게 이렇게 쓰니까 이름이 언급되지 않음</a:t>
            </a:r>
            <a:endParaRPr lang="en-US" altLang="ko-KR" dirty="0"/>
          </a:p>
          <a:p>
            <a:r>
              <a:rPr lang="ko-KR" altLang="en-US" dirty="0"/>
              <a:t>사람들이 </a:t>
            </a:r>
            <a:r>
              <a:rPr lang="en-US" altLang="ko-KR" dirty="0"/>
              <a:t>bad terms</a:t>
            </a:r>
            <a:r>
              <a:rPr lang="ko-KR" altLang="en-US" dirty="0"/>
              <a:t>에 대해 질문할 때</a:t>
            </a:r>
            <a:r>
              <a:rPr lang="en-US" altLang="ko-KR" dirty="0"/>
              <a:t>, </a:t>
            </a:r>
            <a:r>
              <a:rPr lang="ko-KR" altLang="en-US" dirty="0"/>
              <a:t>혹은 검색할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98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 필터링은 기본적으로 사용자의 프로파일에 기반해 컨텐츠를 추려내는 작업이다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과정에서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사용자의 프로필에 문서기반 프로필을 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문서에 나온 단어들이 이 사용자에게 얼마나 중요한 단어인가를 사용해 선호도를 반영한다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정보검색에서는 사용자의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문서들을 가져와 랭킹을 매긴다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 프로필에 있는 단어들을 벡터화하고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문서들의 단어를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백터화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해서 비교해보면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 문서에 대한 사용자의 선호도를 알 수 있을 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 영화의 경우 태그들의 가중치 벡터로 설명될 수 있겠다</a:t>
            </a:r>
            <a:r>
              <a:rPr lang="en-US" altLang="ko-KR" dirty="0"/>
              <a:t>. </a:t>
            </a:r>
            <a:r>
              <a:rPr lang="ko-KR" altLang="en-US" dirty="0"/>
              <a:t>목표는 </a:t>
            </a:r>
            <a:r>
              <a:rPr lang="en-US" altLang="ko-KR" dirty="0"/>
              <a:t>filtering</a:t>
            </a:r>
            <a:r>
              <a:rPr lang="ko-KR" altLang="en-US" dirty="0"/>
              <a:t>이 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5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57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도메인에서 더 잘 작동하게 하기 위해서 </a:t>
            </a:r>
            <a:r>
              <a:rPr lang="en-US" altLang="ko-KR" dirty="0"/>
              <a:t>TF-IDF</a:t>
            </a:r>
            <a:r>
              <a:rPr lang="ko-KR" altLang="en-US" dirty="0"/>
              <a:t>에서 수정과 변동이 있을 수 있다</a:t>
            </a:r>
            <a:r>
              <a:rPr lang="en-US" altLang="ko-KR" dirty="0"/>
              <a:t>. </a:t>
            </a:r>
            <a:r>
              <a:rPr lang="ko-KR" altLang="en-US" dirty="0"/>
              <a:t>특정 분야에서는 </a:t>
            </a:r>
            <a:r>
              <a:rPr lang="en-US" altLang="ko-KR" dirty="0"/>
              <a:t>term frequency</a:t>
            </a:r>
            <a:r>
              <a:rPr lang="ko-KR" altLang="en-US" dirty="0"/>
              <a:t>를 고려하지 않을 수 있어 </a:t>
            </a:r>
            <a:r>
              <a:rPr lang="en-US" altLang="ko-KR" dirty="0"/>
              <a:t>0/1</a:t>
            </a:r>
            <a:r>
              <a:rPr lang="ko-KR" altLang="en-US" dirty="0"/>
              <a:t>로 그 기준을 </a:t>
            </a:r>
            <a:r>
              <a:rPr lang="ko-KR" altLang="en-US" dirty="0" err="1"/>
              <a:t>넘어가는지만</a:t>
            </a:r>
            <a:r>
              <a:rPr lang="ko-KR" altLang="en-US" dirty="0"/>
              <a:t> 확인하는 것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 err="1"/>
              <a:t>tf</a:t>
            </a:r>
            <a:r>
              <a:rPr lang="ko-KR" altLang="en-US" dirty="0"/>
              <a:t>가 너무 </a:t>
            </a:r>
            <a:r>
              <a:rPr lang="ko-KR" altLang="en-US" dirty="0" err="1"/>
              <a:t>큰경우</a:t>
            </a:r>
            <a:r>
              <a:rPr lang="ko-KR" altLang="en-US" dirty="0"/>
              <a:t> 로그형 빈도수를 쓰기도 하며 </a:t>
            </a:r>
            <a:r>
              <a:rPr lang="ko-KR" altLang="en-US" dirty="0" err="1"/>
              <a:t>메타데이타</a:t>
            </a:r>
            <a:r>
              <a:rPr lang="ko-KR" altLang="en-US" dirty="0"/>
              <a:t> 사이즈가 광범위하게 다양한 경우 </a:t>
            </a:r>
            <a:r>
              <a:rPr lang="ko-KR" altLang="en-US" dirty="0" err="1"/>
              <a:t>정규화한</a:t>
            </a:r>
            <a:r>
              <a:rPr lang="ko-KR" altLang="en-US" dirty="0"/>
              <a:t> 빈도를 사용한다</a:t>
            </a:r>
            <a:r>
              <a:rPr lang="en-US" altLang="ko-KR" dirty="0"/>
              <a:t>. </a:t>
            </a:r>
            <a:r>
              <a:rPr lang="ko-KR" altLang="en-US" dirty="0"/>
              <a:t>오카피 </a:t>
            </a:r>
            <a:r>
              <a:rPr lang="ko-KR" altLang="en-US" dirty="0" err="1"/>
              <a:t>서치엔진에서</a:t>
            </a:r>
            <a:r>
              <a:rPr lang="ko-KR" altLang="en-US" dirty="0"/>
              <a:t> 사용된 </a:t>
            </a:r>
            <a:r>
              <a:rPr lang="en-US" altLang="ko-KR" dirty="0"/>
              <a:t>BM25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포함하고 어떻게 </a:t>
            </a:r>
            <a:r>
              <a:rPr lang="ko-KR" altLang="en-US" dirty="0" err="1"/>
              <a:t>조정하느냐에</a:t>
            </a:r>
            <a:r>
              <a:rPr lang="ko-KR" altLang="en-US" dirty="0"/>
              <a:t> 따라 다른 요소들을 증폭시키거나 무시할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78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/>
              <a:t>TFIDF </a:t>
            </a:r>
            <a:r>
              <a:rPr lang="ko-KR" altLang="en-US" dirty="0"/>
              <a:t>적용을 하기에는 생각보다 더 어렵다</a:t>
            </a:r>
            <a:r>
              <a:rPr lang="en-US" altLang="ko-KR" dirty="0"/>
              <a:t>, </a:t>
            </a:r>
            <a:r>
              <a:rPr lang="ko-KR" altLang="en-US" dirty="0"/>
              <a:t>벡터들을 간단하게 </a:t>
            </a:r>
            <a:r>
              <a:rPr lang="ko-KR" altLang="en-US" dirty="0" err="1"/>
              <a:t>프로세싱하는</a:t>
            </a:r>
            <a:r>
              <a:rPr lang="ko-KR" altLang="en-US" dirty="0"/>
              <a:t> 것보다</a:t>
            </a:r>
            <a:r>
              <a:rPr lang="en-US" altLang="ko-KR" dirty="0"/>
              <a:t>. </a:t>
            </a:r>
            <a:r>
              <a:rPr lang="ko-KR" altLang="en-US" dirty="0"/>
              <a:t>첫번째로 구 혹은 </a:t>
            </a:r>
            <a:r>
              <a:rPr lang="en-US" altLang="ko-KR" dirty="0"/>
              <a:t>n</a:t>
            </a:r>
            <a:r>
              <a:rPr lang="ko-KR" altLang="en-US" dirty="0"/>
              <a:t>그램으로 불리는 것의 문제가 있는데</a:t>
            </a:r>
            <a:r>
              <a:rPr lang="en-US" altLang="ko-KR" dirty="0"/>
              <a:t>, </a:t>
            </a:r>
            <a:r>
              <a:rPr lang="ko-KR" altLang="en-US" dirty="0"/>
              <a:t>영어로 예를 들면 컴퓨터 공학이 </a:t>
            </a:r>
            <a:r>
              <a:rPr lang="en-US" altLang="ko-KR" dirty="0"/>
              <a:t>computer science </a:t>
            </a:r>
            <a:r>
              <a:rPr lang="ko-KR" altLang="en-US" dirty="0"/>
              <a:t>인데 쪼개지면 다른 의미가 될 수 있고</a:t>
            </a:r>
            <a:r>
              <a:rPr lang="en-US" altLang="ko-KR" dirty="0"/>
              <a:t>, </a:t>
            </a:r>
            <a:r>
              <a:rPr lang="ko-KR" altLang="en-US" dirty="0"/>
              <a:t>인접성도 </a:t>
            </a:r>
            <a:r>
              <a:rPr lang="en-US" altLang="ko-KR" dirty="0"/>
              <a:t>search terms</a:t>
            </a:r>
            <a:r>
              <a:rPr lang="ko-KR" altLang="en-US" dirty="0"/>
              <a:t>를 다룰 때 종종 쓰이는데 이것도 고려해야 한다</a:t>
            </a:r>
            <a:r>
              <a:rPr lang="en-US" altLang="ko-KR" dirty="0"/>
              <a:t>. </a:t>
            </a:r>
            <a:r>
              <a:rPr lang="ko-KR" altLang="en-US" dirty="0"/>
              <a:t>또 문서에서 중요한 부분이 있을 수 있는데 예를 들어 제목이 중요 </a:t>
            </a:r>
            <a:r>
              <a:rPr lang="ko-KR" altLang="en-US" dirty="0" err="1"/>
              <a:t>하다던지</a:t>
            </a:r>
            <a:r>
              <a:rPr lang="en-US" altLang="ko-KR" dirty="0"/>
              <a:t>, </a:t>
            </a:r>
            <a:r>
              <a:rPr lang="ko-KR" altLang="en-US" dirty="0"/>
              <a:t>이것을 반영하기 힘들다</a:t>
            </a:r>
            <a:r>
              <a:rPr lang="en-US" altLang="ko-KR" dirty="0"/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영화 추천에서 레오나르도 디카프리오가 출연한 영화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라는것을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아는것은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중요한 속성데이터지만 반영하기 어려움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문서의 우선순위를 반영하지 못하는 문제도 존재한다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순위나 접근 순서 방식의 중요도를 인식하지 못하기 때문이다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함축된 내용이어서 해당 단어가 등장하지 않을 때도 문제가 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52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01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29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키워드 벡터는 컨텐츠 공간을 정의할 수 있다는 개념으로 시작</a:t>
            </a:r>
            <a:endParaRPr lang="en-US" altLang="ko-KR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우리가 영화를 다루고 있고 우리가 그 것들을 결정했다면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영화가 장르이고 배우와 감독을 묘사하는 것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모든 장르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감독들은 그 공간의 한 차원이다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 문장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30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필터링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인덱싱 및 관련 순위에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정의를 살펴보자면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차원 (벡터공간) (없는 문서)"/>
              </a:rPr>
              <a:t>차원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개별 단어에 대응된다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단어가 문서에 포함되면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단어는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가중치라고도 불리는 이 값을 산출하는 방법에는 여러 가지가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널리 알려진 방식은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F-IDF"/>
              </a:rPr>
              <a:t>TF-IDF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방식이다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사례 항목 참조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아이템을 키워드 벡터로 어떻게 변환하냐</a:t>
            </a:r>
            <a:r>
              <a:rPr lang="en-US" altLang="ko-KR" dirty="0"/>
              <a:t>? </a:t>
            </a:r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 (</a:t>
            </a:r>
            <a:r>
              <a:rPr lang="ko-KR" altLang="en-US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가장일반적</a:t>
            </a:r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log</a:t>
            </a:r>
            <a:r>
              <a:rPr lang="ko-KR" altLang="en-US" sz="12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를씌우는경우</a:t>
            </a:r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94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감옥 장면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추격이나 로맨스보다 더 중요한 선호도인가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로맨스 영화가 마음에 들었다는 것 보다는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로맨스가 많기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어쩌면 내가 좋아했던 로맨스들 각각도 다른 이유로 좋아했을지도 몰라 이런 경험적 질문들을 공식화 하자면</a:t>
            </a:r>
            <a:endParaRPr lang="en-US" altLang="ko-KR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69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벡터모델은 각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하나의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표현하게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말은 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좋아요 하나가 다른 어떤 중요한 특성 값과 같은 의미를 가진다는 것이 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 도메인에서는 좋지 않은 방법이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 사용자의 프로필을 어떻게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표현할것인가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사항들을 고려해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09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 기반 추천의 마지막 단계는 구해진 벡터들을 이용해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구하는 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곧 추천할 아이템을 선정할 값이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 선호도 벡터와 아이템들의 벡터가 있을 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 각 아이템을 선호할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두 벡터의 코사인 유사도를 구한 값으로 결정된다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방향이 동일한 경우가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29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82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0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96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2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5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파트 </a:t>
            </a:r>
            <a:r>
              <a:rPr lang="en-US" altLang="ko-KR" dirty="0"/>
              <a:t>2</a:t>
            </a:r>
            <a:r>
              <a:rPr lang="ko-KR" altLang="en-US" dirty="0"/>
              <a:t>에서는 점수화하고 추천하는 과정에서 쓰이는 수학적 공식을 배워보았습니다</a:t>
            </a:r>
            <a:r>
              <a:rPr lang="en-US" altLang="ko-KR" dirty="0"/>
              <a:t>. </a:t>
            </a:r>
            <a:r>
              <a:rPr lang="ko-KR" altLang="en-US" dirty="0"/>
              <a:t>또 추천 시스템이 검색과 컨텍스트 컴퓨팅과 어떻게 상호작용 되는지</a:t>
            </a:r>
            <a:r>
              <a:rPr lang="en-US" altLang="ko-KR" dirty="0"/>
              <a:t>, </a:t>
            </a:r>
            <a:r>
              <a:rPr lang="ko-KR" altLang="en-US" dirty="0"/>
              <a:t>검색과 어떻게 연관되는지 알아봤습니다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28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이제 사용자가 얼마나 좋아할지 예측을 하고</a:t>
            </a:r>
            <a:r>
              <a:rPr lang="en-US" altLang="ko-KR" dirty="0"/>
              <a:t>, </a:t>
            </a:r>
            <a:r>
              <a:rPr lang="ko-KR" altLang="en-US" dirty="0"/>
              <a:t>추천을 함 우리는 예측을 수학적으로 </a:t>
            </a:r>
            <a:r>
              <a:rPr lang="en-US" altLang="ko-KR" dirty="0"/>
              <a:t>scoring </a:t>
            </a:r>
            <a:r>
              <a:rPr lang="ko-KR" altLang="en-US" dirty="0"/>
              <a:t>함수로 볼 수 있는데</a:t>
            </a:r>
            <a:r>
              <a:rPr lang="en-US" altLang="ko-KR" dirty="0"/>
              <a:t>, </a:t>
            </a:r>
            <a:r>
              <a:rPr lang="ko-KR" altLang="en-US" dirty="0"/>
              <a:t>이것은 유저를 위한 특정 아이템에 대한 점수를 반환합니다</a:t>
            </a:r>
            <a:r>
              <a:rPr lang="en-US" altLang="ko-KR" dirty="0"/>
              <a:t>. </a:t>
            </a:r>
            <a:r>
              <a:rPr lang="ko-KR" altLang="en-US" dirty="0"/>
              <a:t>예시를 보면 이 함수의 의미는 아이템 </a:t>
            </a:r>
            <a:r>
              <a:rPr lang="en-US" altLang="ko-KR" dirty="0" err="1"/>
              <a:t>i</a:t>
            </a:r>
            <a:r>
              <a:rPr lang="ko-KR" altLang="en-US" dirty="0"/>
              <a:t>에 대한 점수를 계산합니다</a:t>
            </a:r>
            <a:r>
              <a:rPr lang="en-US" altLang="ko-KR" dirty="0"/>
              <a:t>. </a:t>
            </a:r>
            <a:r>
              <a:rPr lang="ko-KR" altLang="en-US" dirty="0"/>
              <a:t>특정 맥락이 있다면 어떻게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39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가지 방법은 </a:t>
            </a:r>
            <a:r>
              <a:rPr lang="en-US" altLang="ko-KR" dirty="0"/>
              <a:t>scoring </a:t>
            </a:r>
            <a:r>
              <a:rPr lang="en-US" altLang="ko-KR" dirty="0" err="1"/>
              <a:t>fuction</a:t>
            </a:r>
            <a:r>
              <a:rPr lang="ko-KR" altLang="en-US" dirty="0"/>
              <a:t>을 확장하는 것입니다</a:t>
            </a:r>
            <a:r>
              <a:rPr lang="en-US" altLang="ko-KR" dirty="0"/>
              <a:t>. </a:t>
            </a:r>
            <a:r>
              <a:rPr lang="ko-KR" altLang="en-US" dirty="0"/>
              <a:t>아이템과 유저만 가지고 보는 것이 아니라 유저가 이제 특정 검색 용어를 가지고 있다면 그것도 보는 것이죠 예를 들어 아시안 </a:t>
            </a:r>
            <a:r>
              <a:rPr lang="ko-KR" altLang="en-US" dirty="0" err="1"/>
              <a:t>푸드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타이</a:t>
            </a:r>
            <a:r>
              <a:rPr lang="en-US" altLang="ko-KR" dirty="0"/>
              <a:t>…</a:t>
            </a:r>
            <a:r>
              <a:rPr lang="ko-KR" altLang="en-US" dirty="0"/>
              <a:t>한국 음식 </a:t>
            </a:r>
            <a:r>
              <a:rPr lang="en-US" altLang="ko-KR" dirty="0"/>
              <a:t>x</a:t>
            </a:r>
            <a:r>
              <a:rPr lang="ko-KR" altLang="en-US" dirty="0"/>
              <a:t>로 표현됨 각기 다른 체계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02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전통 추천시스템은 전적으로 판단은 유저에게  아이템을 얼마나 즐길 수 있는지 점수화</a:t>
            </a:r>
            <a:r>
              <a:rPr lang="en-US" altLang="ko-KR" dirty="0"/>
              <a:t>, </a:t>
            </a:r>
            <a:r>
              <a:rPr lang="ko-KR" altLang="en-US" dirty="0"/>
              <a:t>전통적 검색 엔진은 유저</a:t>
            </a:r>
            <a:r>
              <a:rPr lang="en-US" altLang="ko-KR" dirty="0"/>
              <a:t>, </a:t>
            </a:r>
            <a:r>
              <a:rPr lang="ko-KR" altLang="en-US" dirty="0"/>
              <a:t>맥락 사용 ㄴ 쿼리에 얼마나 아이템들이 연관되어 있냐 </a:t>
            </a:r>
            <a:r>
              <a:rPr lang="en-US" altLang="ko-KR" dirty="0" err="1"/>
              <a:t>ps</a:t>
            </a:r>
            <a:r>
              <a:rPr lang="en-US" altLang="ko-KR" dirty="0"/>
              <a:t> search</a:t>
            </a:r>
            <a:r>
              <a:rPr lang="ko-KR" altLang="en-US" dirty="0"/>
              <a:t>는 쿼리와 유저의 히스토리를 함께 본다</a:t>
            </a:r>
            <a:r>
              <a:rPr lang="en-US" altLang="ko-KR" dirty="0"/>
              <a:t>. Car</a:t>
            </a:r>
            <a:r>
              <a:rPr lang="ko-KR" altLang="en-US" dirty="0"/>
              <a:t>은 맥락을 고려한 것</a:t>
            </a:r>
            <a:r>
              <a:rPr lang="en-US" altLang="ko-KR" dirty="0"/>
              <a:t>, </a:t>
            </a:r>
            <a:r>
              <a:rPr lang="ko-KR" altLang="en-US" dirty="0"/>
              <a:t>전체를 다 가지고 있는 위치정보 다 합산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55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추천시스템마다 </a:t>
            </a:r>
            <a:r>
              <a:rPr lang="en-US" altLang="ko-KR" dirty="0"/>
              <a:t>s</a:t>
            </a:r>
            <a:r>
              <a:rPr lang="ko-KR" altLang="en-US" dirty="0"/>
              <a:t>를 계산하는 것이 다른 것을 볼 수 있었는데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3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46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관심 있는 것은 추천시스템이기 </a:t>
            </a:r>
            <a:r>
              <a:rPr lang="ko-KR" altLang="en-US" dirty="0" err="1"/>
              <a:t>떄문에</a:t>
            </a:r>
            <a:r>
              <a:rPr lang="ko-KR" altLang="en-US" dirty="0"/>
              <a:t> 우리는 이 점수화한 것들을 사용하고 예측이 되는 것에 더 중점 둬야 </a:t>
            </a:r>
            <a:r>
              <a:rPr lang="ko-KR" altLang="en-US" dirty="0" err="1"/>
              <a:t>겠죠</a:t>
            </a:r>
            <a:r>
              <a:rPr lang="ko-KR" altLang="en-US" dirty="0"/>
              <a:t> 아이템의 집합들을 점수화 한 것들을 순서대로 제공하는 </a:t>
            </a:r>
            <a:r>
              <a:rPr lang="en-US" altLang="ko-KR" dirty="0"/>
              <a:t>ordering function</a:t>
            </a:r>
            <a:r>
              <a:rPr lang="ko-KR" altLang="en-US" dirty="0"/>
              <a:t>도 배워봤습니다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45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전통적인 </a:t>
            </a:r>
            <a:r>
              <a:rPr lang="en-US" altLang="ko-KR" dirty="0"/>
              <a:t>top-n </a:t>
            </a:r>
            <a:r>
              <a:rPr lang="ko-KR" altLang="en-US" dirty="0"/>
              <a:t>과제와 같이 </a:t>
            </a:r>
            <a:r>
              <a:rPr lang="en-US" altLang="ko-KR" dirty="0"/>
              <a:t>sort</a:t>
            </a:r>
            <a:r>
              <a:rPr lang="ko-KR" altLang="en-US" dirty="0"/>
              <a:t>하고 점수 스케일 </a:t>
            </a:r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4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조정한 버전은 과도한 유사성을 배제하기 위한 다양성 매개변수를 추가한 것 또 내가 사고 싶어하는 것 동시에 높은 가치를 두고 다시 우선순위를 매길 수 있는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24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내가 원하는 항목의 수에 따라 추천 내용이 바뀌는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5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#5-6 introduction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컨텐츠 기반 접근 시스템의 종류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작동하는 상황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모델 구축하는 방법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TFIDF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코사인 유사도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문제에 대해서 배워봅니다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5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8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컨텐츠기반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필터링은 컨텐츠의 속성이나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선호도를 표현할 수 있는 키워드들을 벡터로 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  <a:cs typeface="helvetica" panose="020B0604020202020204" pitchFamily="34" charset="0"/>
                </a:endParaRPr>
              </a:p>
              <a:p>
                <a:pPr latinLnBrk="1"/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사용자가 아이템을 읽거나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클릭하거나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사거나 하는 액션을 취한다면 그것을 통해 사용자의 프로파일 정보를 유추해 볼 수 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사용자가 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평점를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매긴다면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그것을 직접적인 평가로 사용할 수 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 두 종류의 정보들을 모아 사용자 프로파일을 만들어 프로파일과 가장 유사한 아이템들을 추천하게 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/>
                  <a:t>실제값에</a:t>
                </a:r>
                <a:r>
                  <a:rPr lang="ko-KR" altLang="en-US" dirty="0"/>
                  <a:t> 가까운 </a:t>
                </a:r>
                <a:r>
                  <a:rPr lang="ko-KR" altLang="en-US" dirty="0" err="1"/>
                  <a:t>예측값을</a:t>
                </a:r>
                <a:r>
                  <a:rPr lang="ko-KR" altLang="en-US" dirty="0"/>
                  <a:t> 구하기 위해 우리는 손실함수와 비용함수를 사용합니다</a:t>
                </a:r>
                <a:r>
                  <a:rPr lang="en-US" altLang="ko-KR" dirty="0"/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손실 함수는 하나의 입력특성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실제값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(y)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예측값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오차를 계산하는 함수입니다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y=0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인 경우 </a:t>
                </a:r>
                <a:r>
                  <a:rPr lang="ko-KR" altLang="en-US" sz="12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=0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에 수렴하고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y=1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인 경우 </a:t>
                </a:r>
                <a:r>
                  <a:rPr lang="ko-KR" altLang="en-US" sz="12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=1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에 수렴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하게 됩니다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하나의 입력에 대한 오차를 손실 함수가 계산했다면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비용 함수는 모든 입력에 대한 오차를 계산하는 함수입니다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비용함수는 모든 입력에 대해 계산한 손실 함수의 평균값으로 구할 수 있습니다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정리하자면 손실함수는 하나의 훈련샘플에 적용되고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비용함수는 각 훈련샘플의 </a:t>
                </a:r>
                <a:r>
                  <a:rPr lang="en-US" altLang="ko-KR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이 얼마나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좋은지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비교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훈련세트가 얼마나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좋은지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비교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하면서 매개변수의 비용처럼 작용하고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저희는 이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최소화하는 매개변수 </a:t>
                </a:r>
                <a:r>
                  <a:rPr lang="en-US" altLang="ko-KR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w,b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찾고자 합니다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  <a:cs typeface="helvetica" panose="020B0604020202020204" pitchFamily="34" charset="0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5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영화의 경우에는 배우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감독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장르들을 좋아하거나 싫어할 수 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또 영화 리뷰에서 관련 단어를 찾고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이것을 관련된 설명으로 볼 수도 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사람들에게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태그하도록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 요청할 수도 있다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하지만 우리가 찾는 키워드 집합은 사람들의 선호도와 연관되어 있어야 한다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우리가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해야하는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 일 중 하나는 잘 작동하지 않는 키워드들을 빼는 것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영어의 경우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the,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불용어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 조사 같은 것</a:t>
                </a:r>
                <a:endParaRPr lang="en-US" altLang="ko-KR" sz="1200" dirty="0">
                  <a:solidFill>
                    <a:schemeClr val="bg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  <a:cs typeface="helvetica" panose="020B0604020202020204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우리는 이것들을 다 세어보거나 더 정교하게 볼 수 있는데 뒤에서 알아본다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/>
                  <a:t>실제값에</a:t>
                </a:r>
                <a:r>
                  <a:rPr lang="ko-KR" altLang="en-US" dirty="0"/>
                  <a:t> 가까운 </a:t>
                </a:r>
                <a:r>
                  <a:rPr lang="ko-KR" altLang="en-US" dirty="0" err="1"/>
                  <a:t>예측값을</a:t>
                </a:r>
                <a:r>
                  <a:rPr lang="ko-KR" altLang="en-US" dirty="0"/>
                  <a:t> 구하기 위해 우리는 손실함수와 비용함수를 사용합니다</a:t>
                </a:r>
                <a:r>
                  <a:rPr lang="en-US" altLang="ko-KR" dirty="0"/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손실 함수는 하나의 입력특성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실제값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(y)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예측값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오차를 계산하는 함수입니다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y=0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인 경우 </a:t>
                </a:r>
                <a:r>
                  <a:rPr lang="ko-KR" altLang="en-US" sz="12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=0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에 수렴하고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y=1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인 경우 </a:t>
                </a:r>
                <a:r>
                  <a:rPr lang="ko-KR" altLang="en-US" sz="12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=1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  <a:cs typeface="helvetica" panose="020B0604020202020204" pitchFamily="34" charset="0"/>
                  </a:rPr>
                  <a:t>에 수렴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하게 됩니다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하나의 입력에 대한 오차를 손실 함수가 계산했다면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비용 함수는 모든 입력에 대한 오차를 계산하는 함수입니다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비용함수는 모든 입력에 대해 계산한 손실 함수의 평균값으로 구할 수 있습니다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정리하자면 손실함수는 하나의 훈련샘플에 적용되고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비용함수는 각 훈련샘플의 </a:t>
                </a:r>
                <a:r>
                  <a:rPr lang="en-US" altLang="ko-KR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이 얼마나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좋은지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비교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훈련세트가 얼마나 </a:t>
                </a:r>
                <a:r>
                  <a:rPr lang="ko-KR" alt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좋은지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비교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하면서 매개변수의 비용처럼 작용하고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저희는 이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최소화하는 매개변수 </a:t>
                </a:r>
                <a:r>
                  <a:rPr lang="en-US" altLang="ko-KR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w,b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찾고자 합니다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  <a:cs typeface="helvetica" panose="020B0604020202020204" pitchFamily="34" charset="0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2B985-2138-482E-A086-6F7D84B918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3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8261-EAAF-447D-8765-693E7BD51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FA462-19D8-4FF3-8CB6-783AD1E9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90091-D2C2-41C3-A434-4F246B31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DE5E7-FAC6-40CD-AB5F-148AA0D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E927-9039-47B6-A2F8-04B3BAA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27DA7-07E0-4C60-8E16-E345FF45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D0BFE-6DB2-42CB-B46E-5719D7A3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F933-DAB2-4642-A4C8-99426EDF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2440D-E794-476E-92ED-B36EB24B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3F0F1-357A-4EA8-A08C-E37BE3B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6C487-EF98-4368-BF75-3FBC7D232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67ADB-47F4-4D0E-B209-BE45170D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D32F0-99FF-4710-BCA3-78599B27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5D307-8FFC-4DE7-BB60-F979F58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EA0DF-0009-42D5-BD06-F36C35C0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DA7A8-DC70-4C6C-A428-9334B01B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2294D-9F6C-4353-8B1D-268F362C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26F78-0211-464D-8C79-4818A3EC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1C72-1D1A-4384-8DF4-AE49FA1E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31003-34F5-4668-B751-9BE22273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B08D-9C90-4831-833A-B0E0A005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B5214-45CF-427C-A836-95115B93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374B4-0B3E-47F9-A99B-10AF78BA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0B0AF-91E3-4664-962D-DB2EB1CA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7F538-4166-4D1C-A8C2-44B9BA5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83681-93C4-47A7-AEB6-EF77DC48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B80D-8319-484C-9329-C9F81892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A39CD-A897-4106-902C-4F4C2377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02339-84F0-4CBB-A666-227F8B3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3AEF7-9E38-43EF-9010-C609E4E1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1416B-CCAF-4110-A413-6F960F76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515F3-EB0F-4CE7-B6DB-2476814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D8982-20F9-46A8-B865-833DC596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06A13-52B4-4F4C-A941-3B01267D2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3B68B-EB74-42C7-ADA6-8774DDAF0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0B8EB-2C31-42E8-AC6C-75704A7B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BE1AA-AA76-41DE-B4EC-0A75F39C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79FEF5-B955-4059-964C-B70EF732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372E4-3FC7-4B3D-B94D-8E3898C0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2AF18-DE75-4137-8F71-CC7ED2B0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F0CEC-4BDD-4A64-83E5-C9D53C04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C0A910-2CCD-40F5-A2B2-846B078D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4C4C2-95E6-4956-9FD6-600BF999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653FE-96D2-4396-94A3-1303AAD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739260-FAC8-41F5-8B5E-FB38662C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C5BE0B-2582-414C-945E-A8E3E136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9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74B09-E361-42BB-8B85-4ACE1693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57A02-E004-4B1F-B610-4924213A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78695-C16B-4BED-9281-828C328C5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4CD3C-7260-4715-8248-EEEA43F3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330D4-9339-45BA-B56D-C6896B58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C6C9C-DDE8-436D-94B5-051D83DA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5FF5C-8883-4C56-81C0-ED8D373F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7B14C4-F635-445B-B15C-39B38C372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655A3-8FEA-4D96-9AE1-9F177C61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DFB1C-F2FE-444D-8226-F32A2DA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2E4F1-258F-46DE-8380-38A08F01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0C81D-6048-4000-9F8E-FC5AB59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5ABD5-B669-4CB4-AB66-735DC875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8EA33-6560-4E1F-B93C-D739050E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10E00-8CFE-4768-8EFD-196B491AB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4BCA-D157-40EF-B51C-308305A3B7C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603B1-EEA0-44C4-B800-57293313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3B087-2303-4932-9B8A-44690387D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CD7C-423E-4F46-ABF7-0C5263A0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3DD7-1EA8-4FE8-BBB6-A276A893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CSCI 5123</a:t>
            </a:r>
            <a:br>
              <a:rPr lang="en-US" altLang="ko-KR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Content-Based </a:t>
            </a:r>
            <a:b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Filtering -- Part I</a:t>
            </a:r>
            <a:endParaRPr lang="ko-KR" altLang="en-US" sz="5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8E22E-78B3-481D-9D22-CC05FE363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896"/>
            <a:ext cx="9144000" cy="1655762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helvetica" panose="020B0604020202020204" pitchFamily="34" charset="0"/>
                <a:ea typeface="AppleSDGothicNeoM00" panose="02000503000000000000" pitchFamily="2" charset="-127"/>
                <a:cs typeface="helvetica" panose="020B0604020202020204" pitchFamily="34" charset="0"/>
              </a:rPr>
              <a:t>DS Lab Summer Internship Seminar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helvetica" panose="020B0604020202020204" pitchFamily="34" charset="0"/>
              </a:rPr>
              <a:t>김가윤</a:t>
            </a:r>
          </a:p>
        </p:txBody>
      </p:sp>
    </p:spTree>
    <p:extLst>
      <p:ext uri="{BB962C8B-B14F-4D97-AF65-F5344CB8AC3E}">
        <p14:creationId xmlns:p14="http://schemas.microsoft.com/office/powerpoint/2010/main" val="209274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584-4EAC-432A-B9B4-7BF955B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선호도 사용하기</a:t>
            </a:r>
            <a:endParaRPr lang="ko-KR" altLang="en-US" sz="3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E1C6-C961-4E24-A3E0-181FF02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3" y="1690688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좋아하는 키워드와 싫어하는 키워드 더하기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 연관이 있는지 없는지를 가릴 수 있으면 좋지 않을까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 !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에 이 설명이 얼마나 중요한가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얼만큼의 빈도로 나오는가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2567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584-4EAC-432A-B9B4-7BF955B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다른 접근 방법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– </a:t>
            </a: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ea typeface="AppleSDGothicNeoM00" panose="02000503000000000000" pitchFamily="2" charset="-127"/>
                <a:cs typeface="helvetica" panose="020B0604020202020204" pitchFamily="34" charset="0"/>
              </a:rPr>
              <a:t>Case Based Recommendation</a:t>
            </a:r>
            <a:endParaRPr lang="ko-KR" altLang="en-US" sz="3600" dirty="0">
              <a:latin typeface="helvetica" panose="020B0604020202020204" pitchFamily="34" charset="0"/>
              <a:ea typeface="AppleSDGothicNeoM00" panose="02000503000000000000" pitchFamily="2" charset="-127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E1C6-C961-4E24-A3E0-181FF02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92" y="1820240"/>
            <a:ext cx="9275759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관련 특성들의 집합으로 데이터베이스 사례 구축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사례 데이터베이스를 통해 질의할 수 있고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예제 혹은 속성 기반으로 탐색해 관련 있는 사례를 찾기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Etown’s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Ask Ida</a:t>
            </a:r>
            <a:endParaRPr lang="ko-KR" altLang="en-US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E94094-F711-4718-8002-149B7FE9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91" y="3429000"/>
            <a:ext cx="5637284" cy="20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584-4EAC-432A-B9B4-7BF955B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다른 접근 방법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– </a:t>
            </a: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ea typeface="AppleSDGothicNeoM00" panose="02000503000000000000" pitchFamily="2" charset="-127"/>
                <a:cs typeface="helvetica" panose="020B0604020202020204" pitchFamily="34" charset="0"/>
              </a:rPr>
              <a:t>Knowledge Based Recommender</a:t>
            </a:r>
            <a:endParaRPr lang="ko-KR" altLang="en-US" sz="3600" dirty="0">
              <a:latin typeface="helvetica" panose="020B0604020202020204" pitchFamily="34" charset="0"/>
              <a:ea typeface="AppleSDGothicNeoM00" panose="02000503000000000000" pitchFamily="2" charset="-127"/>
              <a:cs typeface="helvetica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E1C6-C961-4E24-A3E0-181FF02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14" y="1738140"/>
            <a:ext cx="10515600" cy="4351338"/>
          </a:xfrm>
        </p:spPr>
        <p:txBody>
          <a:bodyPr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Navigate from item to item without necessarily the engineering around all of the questions!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Entree</a:t>
            </a:r>
            <a:endParaRPr lang="ko-KR" alt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7014C-CB06-40C9-94A5-98BC9F2D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58" y="2628262"/>
            <a:ext cx="3540353" cy="34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584-4EAC-432A-B9B4-7BF955B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ea typeface="AppleSDGothicNeoM00" panose="02000503000000000000" pitchFamily="2" charset="-127"/>
                <a:cs typeface="helvetica" panose="020B0604020202020204" pitchFamily="34" charset="0"/>
              </a:rPr>
              <a:t>Case-Based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의 장단점</a:t>
            </a:r>
            <a:endParaRPr lang="ko-KR" altLang="en-US" sz="3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0CCD72-2502-4EF4-9C49-629B8F0DA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886"/>
              </p:ext>
            </p:extLst>
          </p:nvPr>
        </p:nvGraphicFramePr>
        <p:xfrm>
          <a:off x="2146986" y="2025588"/>
          <a:ext cx="7898028" cy="4832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930">
                  <a:extLst>
                    <a:ext uri="{9D8B030D-6E8A-4147-A177-3AD203B41FA5}">
                      <a16:colId xmlns:a16="http://schemas.microsoft.com/office/drawing/2014/main" val="2390545405"/>
                    </a:ext>
                  </a:extLst>
                </a:gridCol>
                <a:gridCol w="3744098">
                  <a:extLst>
                    <a:ext uri="{9D8B030D-6E8A-4147-A177-3AD203B41FA5}">
                      <a16:colId xmlns:a16="http://schemas.microsoft.com/office/drawing/2014/main" val="4266764697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554838"/>
                  </a:ext>
                </a:extLst>
              </a:tr>
              <a:tr h="1242581"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케이스 기반 접근 방식들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지식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데이터베이스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…)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는 일시적인 개인화된 경험에 도움이 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쇼핑할 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비슷한 물건 추천해주기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1200150" lvl="2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내용적 측면에서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비슷한 스토리 맥락을 추천하기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케이스 기반 추천은 사용자에게 설명하기 용이하다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모든 도메인에 적용되지 않고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선호도와 구조화된 속성에 의존해야 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미술품의 경우 속성 리스트를 줄이기 쉽지 않음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Items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들에 대한 속성의 합리적인 분포에 좌우된다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Surprising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한 연관성을 찾을 수 없음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독특한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대체할 만한 것보다 보완할 수 있는 것을 찾기가 더 힘들다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5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5584-4EAC-432A-B9B4-7BF955B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정리</a:t>
            </a:r>
            <a:endParaRPr lang="ko-KR" altLang="en-US" sz="3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E1C6-C961-4E24-A3E0-181FF02E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컨텐츠를 기반으로 추천할 수 있는 여러 방법들을 배워보았다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Long term(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장기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–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내용 선호도에 대한 사용자 프로파일 만들기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Short term(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단기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–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사례 데이터베이스 구축하기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탐색하기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기술들은 대규모 </a:t>
            </a:r>
            <a:r>
              <a:rPr lang="ko-KR" altLang="en-US" sz="2000" i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데이터 없이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작동하지만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item data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는 필요하다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대체품 찾기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구매를 위한 탐색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설명에는 용이하다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8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9" y="2766218"/>
            <a:ext cx="10662921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TF-IDF and Content Filtering</a:t>
            </a:r>
            <a:r>
              <a:rPr lang="ko-KR" altLang="en-US" sz="3600" b="1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09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목표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1068"/>
            <a:ext cx="8583387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검색이나 필터링을 위한 가중치를 필요로 하는 문제를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TFIDF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가중치를 세부적으로 이해해보고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검색과 필터링에 어떻게 사용되는지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TFIDF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 변화와 대체 범위에 대해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필터링과 검색에 대한 공통점과 차이점을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1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TF-IDF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가중치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22330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Term Frequency * Inverse Document Frequency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Term Frequency ?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하나의 문서의 한 단어가 나오는 빈도수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단순 카운트 일수도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O)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Inverse Document Frequency ?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특정 단어가 한 문서에서 나올 확률이 얼마나 </a:t>
            </a:r>
            <a:r>
              <a:rPr lang="ko-KR" altLang="en-US" sz="18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드문가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log(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 문서의 수 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/ 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특정 단어를 가진 문서의 수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3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TF-IDF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어떻게 이용되나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22330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불용어를 제거하고 핵심 용어 강조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항상 적용되지는 않는다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핵심 용어나 개념이 문서에서 많이 등장하지 않는 경우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사용자가 좋지 않은 쿼리를 넣을 때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검색할 때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72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TFIDF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CBF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적용하기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22330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TFIDF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개념을 문서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대상의 프로파일을 만드는데 사용한다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이러한 프로파일들은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프로파일을 만들기 위한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ratings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와 결합되고 나중의 문서들과 매치될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3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발표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1068"/>
            <a:ext cx="7766957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Introduction to Content-Based Recommenders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TFIDF and Content Filtering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Content-Based Filtering : Deeper Dive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Advanced Content-Based Techniques and Interfaces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Unified Mathematical Model</a:t>
            </a:r>
            <a:endParaRPr lang="ko-KR" altLang="en-US" sz="2400" dirty="0">
              <a:solidFill>
                <a:schemeClr val="bg1"/>
              </a:solidFill>
              <a:latin typeface="helvetica" panose="020B0604020202020204" pitchFamily="34" charset="0"/>
              <a:ea typeface="AppleSDGothicNeoL00" panose="02000503000000000000" pitchFamily="2" charset="-127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solidFill>
                <a:schemeClr val="bg1"/>
              </a:solidFill>
              <a:latin typeface="helvetica" panose="020B0604020202020204" pitchFamily="34" charset="0"/>
              <a:ea typeface="AppleSDGothicNeoL00" panose="02000503000000000000" pitchFamily="2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변형과 대안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66"/>
            <a:ext cx="9922330" cy="43970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변형된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사용하기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Boolean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형 빈도수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로그형 빈도수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정규화 빈도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BM25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쿼리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문서 빈도수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문서 개수와 길이를 포함한다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다른 가중치에 따라 변화를 둔다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5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더 복잡하다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66"/>
            <a:ext cx="9922330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Phrases</a:t>
            </a:r>
            <a:r>
              <a:rPr lang="ko-KR" altLang="en-US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and</a:t>
            </a:r>
            <a:r>
              <a:rPr lang="ko-KR" altLang="en-US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n-grams (</a:t>
            </a:r>
            <a:r>
              <a:rPr lang="ko-KR" altLang="en-US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구절과 인접성</a:t>
            </a: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Significance in Documents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General Document Authority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Implied Content</a:t>
            </a:r>
          </a:p>
        </p:txBody>
      </p:sp>
    </p:spTree>
    <p:extLst>
      <p:ext uri="{BB962C8B-B14F-4D97-AF65-F5344CB8AC3E}">
        <p14:creationId xmlns:p14="http://schemas.microsoft.com/office/powerpoint/2010/main" val="298585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9" y="2766218"/>
            <a:ext cx="10662921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Content-Based Filtering : Deeper Dive</a:t>
            </a:r>
          </a:p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endParaRPr lang="ko-KR" altLang="en-US" sz="32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07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목표 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00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개념을 기반으로 컨텐츠 기반 추천을 하는 방법을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  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다음을 포함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을 묘사하는 벡터 계산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선호도에 대한 프로필 구축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에 대한 사용자 관심 예측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CBF(Content-Based Filtering)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구현의 주요 변수와 그에 대한 장단점을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03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주요 개념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Keyword Vector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00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가능한 모든 키워드들을 기반으로 한 다차원의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content space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Keyword :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차원이자 정의된 단어들로 구성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은 해당 영역에 위치하고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위치는 벡터를 정의한다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en-US" altLang="ko-KR" dirty="0"/>
              <a:t>And every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item has a position in that space. And that position defines a vector.</a:t>
            </a:r>
            <a:endParaRPr lang="ko-KR" altLang="en-US" sz="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각 사용자는 선호도 프로필이 있고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 선호도 또한 차원 내의 벡터가 된다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선호도와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items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간의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match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두 벡터가 얼마나 가깝게 정렬되었는지에 따라 측정된다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Keyword space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제한하거나 축소할 수 있다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3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About Vector space model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00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텍스트 문서를 식별자 벡터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(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인덱스 용어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표현하기 위한 대수적 모델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각 차원은 개별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term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과 상응한다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Term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 의미는 응용에 따라 다르다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벡터 작업을 통해 문서를 쿼리와 비교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C9D96-4560-4739-8348-302A5A52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1" y="3902359"/>
            <a:ext cx="270547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3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Item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 keyword vector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단순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0/1 (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키워드가 적용되는가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단순 발생 횟수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(Count)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문서 길이와 같은 요소를 포함하는 변형 요소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정규화 된 </a:t>
            </a:r>
            <a:r>
              <a:rPr lang="ko-KR" altLang="en-US" sz="20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백터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사용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48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 little Formalization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Features/Tags/Terms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고려하기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tag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item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에 적용되는가 유무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사용자가 항목에 태그를 적용하는 경우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사용자나 알고리즘에 의해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tag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곱해서 적용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30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Items to User Profiles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정규화를 할 것인가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그냥 더할까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각 특성마다 중요도에 대한 다른 가중치를 둘까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평점을 어떻게 요소화 할까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프로파일 혹은 새로운 평점을 어떻게 업데이트 할 것인가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77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코사인 유사도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벡터의 크기는 고려하지 않고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두 벡터 사이의 각도만 고려하는 측정법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코사인 유사도는 각 벡터의 내적 곱을 구하고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그것을 각 벡터의 길이를 곱한 값으로 나눈 값이다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방향이 얼마나 유사한지를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부터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-1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사이의 값으로 표현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19875-B84B-4B87-ACF7-7BCA970B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15" y="4117810"/>
            <a:ext cx="6270171" cy="1969890"/>
          </a:xfrm>
          <a:prstGeom prst="rect">
            <a:avLst/>
          </a:prstGeom>
        </p:spPr>
      </p:pic>
      <p:pic>
        <p:nvPicPr>
          <p:cNvPr id="1026" name="Picture 2" descr="Cosine similarity - Wikipedia">
            <a:extLst>
              <a:ext uri="{FF2B5EF4-FFF2-40B4-BE49-F238E27FC236}">
                <a16:creationId xmlns:a16="http://schemas.microsoft.com/office/drawing/2014/main" id="{F62DE9E7-E654-4E81-922F-949C1D3D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03" y="2871787"/>
            <a:ext cx="4086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9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9" y="2766218"/>
            <a:ext cx="10662921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Introduction to Content-Based Recommenders</a:t>
            </a:r>
          </a:p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endParaRPr lang="ko-KR" altLang="en-US" sz="32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206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예측 값 계산하기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추천의 마지막 단계는 구해진 벡터들을 이용해 예측하는 것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(profile, item)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사용자가 각 아이템을 선호할 </a:t>
            </a:r>
            <a:r>
              <a:rPr lang="ko-KR" altLang="en-US" sz="20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예측값은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두 벡터의 코사인 유사도를 구한 값으로 결정된다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추천할 때는 이 유사도 값의 최상위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개를 추천</a:t>
            </a:r>
            <a:endParaRPr lang="en-US" altLang="ko-KR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55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 기반 추천의 장단점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DBE96DC-CA57-4801-9389-3AFA1C508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57138"/>
              </p:ext>
            </p:extLst>
          </p:nvPr>
        </p:nvGraphicFramePr>
        <p:xfrm>
          <a:off x="2146986" y="2616543"/>
          <a:ext cx="7898028" cy="1624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014">
                  <a:extLst>
                    <a:ext uri="{9D8B030D-6E8A-4147-A177-3AD203B41FA5}">
                      <a16:colId xmlns:a16="http://schemas.microsoft.com/office/drawing/2014/main" val="2390545405"/>
                    </a:ext>
                  </a:extLst>
                </a:gridCol>
                <a:gridCol w="3949014">
                  <a:extLst>
                    <a:ext uri="{9D8B030D-6E8A-4147-A177-3AD203B41FA5}">
                      <a16:colId xmlns:a16="http://schemas.microsoft.com/office/drawing/2014/main" val="4266764697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554838"/>
                  </a:ext>
                </a:extLst>
              </a:tr>
              <a:tr h="124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완전한 컨텐츠 기반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이해 가능한 프로필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효율적이고 쉬운 계산법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유연성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  <a:cs typeface="+mn-cs"/>
                        </a:rPr>
                        <a:t>적절한 각 가중치와 요소들을 찾아내야</a:t>
                      </a:r>
                      <a:endParaRPr lang="en-US" altLang="ko-KR" sz="1800" b="0" i="0" kern="1200" dirty="0">
                        <a:solidFill>
                          <a:schemeClr val="bg1"/>
                        </a:solidFill>
                        <a:effectLst/>
                        <a:latin typeface="AppleSDGothicNeoL00" panose="02000503000000000000" pitchFamily="2" charset="-127"/>
                        <a:ea typeface="AppleSDGothicNeoL00" panose="02000503000000000000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  <a:cs typeface="+mn-cs"/>
                        </a:rPr>
                        <a:t>많은 반복이 필요</a:t>
                      </a:r>
                      <a:endParaRPr lang="en-US" altLang="ko-KR" sz="1800" b="0" i="0" kern="1200" dirty="0">
                        <a:solidFill>
                          <a:schemeClr val="bg1"/>
                        </a:solidFill>
                        <a:effectLst/>
                        <a:latin typeface="AppleSDGothicNeoL00" panose="02000503000000000000" pitchFamily="2" charset="-127"/>
                        <a:ea typeface="AppleSDGothicNeoL00" panose="02000503000000000000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  <a:cs typeface="+mn-cs"/>
                        </a:rPr>
                        <a:t>컨텐츠들 간 상호의존관계 적용불가</a:t>
                      </a:r>
                      <a:endParaRPr lang="en-US" altLang="ko-KR" sz="1800" b="0" i="0" kern="1200" dirty="0">
                        <a:solidFill>
                          <a:schemeClr val="bg1"/>
                        </a:solidFill>
                        <a:effectLst/>
                        <a:latin typeface="AppleSDGothicNeoL00" panose="02000503000000000000" pitchFamily="2" charset="-127"/>
                        <a:ea typeface="AppleSDGothicNeoL00" panose="02000503000000000000" pitchFamily="2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5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95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9" y="2766218"/>
            <a:ext cx="10662921" cy="132556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Advanced Content-Based Techniques and Interfaces</a:t>
            </a:r>
            <a:endParaRPr lang="ko-KR" altLang="en-US" sz="3600" b="1" dirty="0">
              <a:solidFill>
                <a:schemeClr val="bg1"/>
              </a:solidFill>
              <a:latin typeface="helvetica" panose="020B0604020202020204" pitchFamily="34" charset="0"/>
              <a:ea typeface="AppleSDGothicNeoL00" panose="02000503000000000000" pitchFamily="2" charset="-127"/>
              <a:cs typeface="helvetica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endParaRPr lang="ko-KR" altLang="en-US" sz="32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Interviewees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Entree Style Recommenders -- Robin Burke Interview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Case-Based Reasoning -- Interview with Barry Smyth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Dialog-Based Recommenders -- Interview with Pearl Pu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Search, Recommendation, and Target Audiences -- Interview with Sole </a:t>
            </a:r>
            <a:r>
              <a:rPr lang="en-US" altLang="ko-K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Pera</a:t>
            </a:r>
            <a:endParaRPr lang="en-US" altLang="ko-KR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631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3DD7-1EA8-4FE8-BBB6-A276A893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CSCI 5123</a:t>
            </a:r>
            <a:br>
              <a:rPr lang="en-US" altLang="ko-KR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Content-Based </a:t>
            </a:r>
            <a:b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Filtering -- Part II</a:t>
            </a:r>
            <a:endParaRPr lang="ko-KR" altLang="en-US" sz="5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3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033E-C694-4023-8288-4FC1806A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9" y="2766218"/>
            <a:ext cx="10662921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33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Unified Mathematical Model</a:t>
            </a:r>
            <a:endParaRPr lang="ko-KR" altLang="en-US" sz="3300" b="1" dirty="0">
              <a:solidFill>
                <a:schemeClr val="bg1"/>
              </a:solidFill>
              <a:latin typeface="helvetica" panose="020B0604020202020204" pitchFamily="34" charset="0"/>
              <a:ea typeface="AppleSDGothicNeoL00" panose="02000503000000000000" pitchFamily="2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08AD0A-09AA-45C5-86F8-AB6D1F28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65" y="0"/>
            <a:ext cx="9093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4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F8CAF2-D180-436C-97FA-3DE957F0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1" y="13811"/>
            <a:ext cx="9088118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AF0E8F-43E0-4845-9DDD-909F7D03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0"/>
            <a:ext cx="913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5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231BBE-84DF-43F4-943C-E221B21F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9047"/>
            <a:ext cx="910717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 개념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안정적인 선호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66E26-06EB-4A84-9D8A-105F9929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뉴스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주식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IT,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중앙대학교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코로나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맛집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옷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파스텔 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저렴한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캐주얼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영화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하이틴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애니메이션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픽사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로버트 다우니 주니어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호텔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24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시간 프론트 데스크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룸서비스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와이파이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수영장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0" indent="0">
              <a:buNone/>
            </a:pPr>
            <a:r>
              <a:rPr lang="ko-KR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☞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추천에서는 컨텐츠의 속성들을 </a:t>
            </a:r>
            <a:r>
              <a:rPr lang="ko-KR" altLang="en-US" sz="2000" u="sng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안정적인 선호도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선정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0" indent="0">
              <a:buNone/>
            </a:pPr>
            <a:r>
              <a:rPr lang="ko-KR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☞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So, the key idea is…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아이템들을 관련 속성을 통해 모델링한다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속성에 의한 사용자 선호도를 드러나게 한다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모델링한다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이것들을 매치 시키면 추천 시스템 완성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02EE59-EF1D-45D1-9BF0-A1E21E88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5" y="18574"/>
            <a:ext cx="9135750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8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731B33-1B93-4B06-894D-7C2D88E6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0"/>
            <a:ext cx="9225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0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90882B-DCC5-4993-8350-12DCAB9C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51" y="32863"/>
            <a:ext cx="9116697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40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B116DA-EEE0-4832-9F09-C42280EE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04" y="28100"/>
            <a:ext cx="9078592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46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3DD7-1EA8-4FE8-BBB6-A276A893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79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helvetica" panose="020B0604020202020204" pitchFamily="34" charset="0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helvetica" panose="020B0604020202020204" pitchFamily="34" charset="0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목표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Ⅰ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1068"/>
            <a:ext cx="8583387" cy="439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추천 시스템에 있어 컨텐츠 기반 접근의 범위와 가치를 이해할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Pure information filtering systems (</a:t>
            </a:r>
            <a:r>
              <a:rPr lang="ko-KR" altLang="en-US" sz="18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집중적으로 다룸</a:t>
            </a:r>
            <a:r>
              <a:rPr lang="en-US" altLang="ko-KR" sz="18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Case-based reasoning systems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bg1"/>
                </a:solidFill>
                <a:latin typeface="helvetica" panose="020B0604020202020204" pitchFamily="34" charset="0"/>
                <a:ea typeface="AppleSDGothicNeoL00" panose="02000503000000000000" pitchFamily="2" charset="-127"/>
                <a:cs typeface="helvetica" panose="020B0604020202020204" pitchFamily="34" charset="0"/>
              </a:rPr>
              <a:t>Knowledge-based navigation systems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추천시스템이 잘 작동하는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혹은 그렇지 않은 상황을 판별할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키워드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태그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혹은 다른 속성들의 관점에서 사용자 선호도와 아이템 표현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설명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을 나타내는 벡터 모델을 구축할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7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목표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en-US" altLang="ko-KR" sz="36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Ⅱ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D05F0CA-64B0-43E7-A334-555B2D0E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1068"/>
            <a:ext cx="7995558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와 코사인 유사도 알고리즘을 사용해 추천을 계산하고 예측할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필터링에서 데이터 정규화를 이해하고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설명하고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적용할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TF-IDF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알고리즘과 더불어 특히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IDF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가중치 문제를 이해하고 설명할 수 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79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컨텐츠 기반 필터링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FC52E-BE23-483F-8DD4-DDDCF22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1068"/>
            <a:ext cx="9922330" cy="43970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컨텐츠 기반 필터링은 속성이나 선호도를 표현할 수 있는 키워드들을 벡터로 만든다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예시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Krakatoa Chronicle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Basic Idea :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프로파일을 바꾸면 각 글의 개개인의 가중치가 업데이트 되고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키워드가 매치된 양과 커뮤니티 가중치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편집자의 판단의 매치 양에 따라서 신문 글의 위치가 재배치되고 개인화된 신문 완성 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87106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사용자 프로파일의 여러가지 방법들</a:t>
            </a:r>
            <a:endParaRPr lang="ko-KR" altLang="en-US" sz="3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AB5B374-82EC-49C2-9568-80B12174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사용자가 직접 프로파일 만들기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이상함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수정이 가능하도록 하는 것은 가치 있다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행동으로 유추하기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(Implicit)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읽기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구매하기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클릭하기 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Explicit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 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ratings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으로부터 유추하기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별점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2.5 , 5</a:t>
            </a: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점 </a:t>
            </a:r>
            <a:r>
              <a:rPr lang="en-US" altLang="ko-KR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이것을 사용자 프로파일에 표시 혹은 가중치 조절에 사용</a:t>
            </a:r>
            <a:endParaRPr lang="en-US" altLang="ko-KR" sz="18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위의 항목들을 모두 합치기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01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EB54-C3B4-48F9-9D23-E35D060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선호도 구축하기</a:t>
            </a:r>
            <a:endParaRPr lang="ko-KR" altLang="en-US" sz="3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AB5B374-82EC-49C2-9568-80B12174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사용자들이 좋아하거나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싫어하거나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의견없음으로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대답한 키워드 집합으로 시작하기</a:t>
            </a:r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사용자가 관심을 가지는 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혹은 싫어하는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 </a:t>
            </a: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키워드들을 가진 아이템들의 카운트를 세어볼 수 있다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 정교한 작업</a:t>
            </a:r>
            <a:r>
              <a:rPr lang="en-US" altLang="ko-KR" sz="20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5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2313</Words>
  <Application>Microsoft Office PowerPoint</Application>
  <PresentationFormat>와이드스크린</PresentationFormat>
  <Paragraphs>273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AppleSDGothicNeoL00</vt:lpstr>
      <vt:lpstr>AppleSDGothicNeoM00</vt:lpstr>
      <vt:lpstr>HY신명조</vt:lpstr>
      <vt:lpstr>맑은 고딕</vt:lpstr>
      <vt:lpstr>Arial</vt:lpstr>
      <vt:lpstr>helvetica</vt:lpstr>
      <vt:lpstr>Wingdings</vt:lpstr>
      <vt:lpstr>Office 테마</vt:lpstr>
      <vt:lpstr>CSCI 5123 Content-Based  Filtering -- Part I</vt:lpstr>
      <vt:lpstr>발표 순서</vt:lpstr>
      <vt:lpstr>PowerPoint 프레젠테이션</vt:lpstr>
      <vt:lpstr>기본 개념 : 안정적인 선호</vt:lpstr>
      <vt:lpstr>목표 (Ⅰ)</vt:lpstr>
      <vt:lpstr>목표 (Ⅱ)</vt:lpstr>
      <vt:lpstr>컨텐츠 기반 필터링</vt:lpstr>
      <vt:lpstr>사용자 프로파일의 여러가지 방법들</vt:lpstr>
      <vt:lpstr>선호도 구축하기</vt:lpstr>
      <vt:lpstr>선호도 사용하기</vt:lpstr>
      <vt:lpstr>다른 접근 방법 – Case Based Recommendation</vt:lpstr>
      <vt:lpstr>다른 접근 방법 – Knowledge Based Recommender</vt:lpstr>
      <vt:lpstr>Case-Based 의 장단점</vt:lpstr>
      <vt:lpstr>정리</vt:lpstr>
      <vt:lpstr>PowerPoint 프레젠테이션</vt:lpstr>
      <vt:lpstr>목표</vt:lpstr>
      <vt:lpstr>TF-IDF 가중치</vt:lpstr>
      <vt:lpstr>TF-IDF 는 어떻게 이용되나?</vt:lpstr>
      <vt:lpstr>TFIDF를 CBF에 적용하기</vt:lpstr>
      <vt:lpstr>변형과 대안</vt:lpstr>
      <vt:lpstr>사실 더 복잡하다…</vt:lpstr>
      <vt:lpstr>PowerPoint 프레젠테이션</vt:lpstr>
      <vt:lpstr>목표 </vt:lpstr>
      <vt:lpstr>주요 개념 : Keyword Vector </vt:lpstr>
      <vt:lpstr>About Vector space model</vt:lpstr>
      <vt:lpstr>Item to keyword vector</vt:lpstr>
      <vt:lpstr>A little Formalization</vt:lpstr>
      <vt:lpstr>Items to User Profiles</vt:lpstr>
      <vt:lpstr>코사인 유사도</vt:lpstr>
      <vt:lpstr>예측 값 계산하기</vt:lpstr>
      <vt:lpstr>컨텐츠 기반 추천의 장단점</vt:lpstr>
      <vt:lpstr>PowerPoint 프레젠테이션</vt:lpstr>
      <vt:lpstr>Interviewees</vt:lpstr>
      <vt:lpstr>CSCI 5123 Content-Based  Filtering -- Part II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C1M2</dc:title>
  <dc:creator>가윤 김</dc:creator>
  <cp:lastModifiedBy>가윤 김</cp:lastModifiedBy>
  <cp:revision>127</cp:revision>
  <dcterms:created xsi:type="dcterms:W3CDTF">2021-06-29T10:20:18Z</dcterms:created>
  <dcterms:modified xsi:type="dcterms:W3CDTF">2021-07-16T04:46:32Z</dcterms:modified>
</cp:coreProperties>
</file>