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94670"/>
  </p:normalViewPr>
  <p:slideViewPr>
    <p:cSldViewPr snapToGrid="0">
      <p:cViewPr varScale="1">
        <p:scale>
          <a:sx n="130" d="100"/>
          <a:sy n="130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BB9BC-D752-9954-D35F-140548C8B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EA9D1E-D52F-1452-3A77-DE2D3786D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6E222-ABA8-9CDD-1929-35B30643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4F9FA-14A9-0BBD-8E5C-5583C1E9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5E9A9-52FC-0904-1925-2D2B91A4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1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AA076-AEB3-A63A-C0D2-C2351D74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8EC2D2-9C8D-986F-E698-692CB02C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71C3F-C662-0AAC-7817-4AFFFA57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D814D-D555-5307-8ED6-5B9DB29B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633E4-CFA6-AF1D-A8C4-D2019382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725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1F7F57-B91E-A987-3BB8-AC6208595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40EC5-E1AB-6B39-6E40-FAFC438BE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440FB-831C-35FA-D798-0E2BAC1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0F743-F3A0-6071-63F1-76E215D1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3DEE-64F6-ACB1-0D82-12D92E1B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119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339CA-303D-ACC1-C532-9CB1D840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F8CDD-E453-3757-521B-A0F5FD20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02E11-5A8E-EF03-A8D1-C82E95CC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5AA8A-2B58-9EB3-D008-E550EBF7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36F14-DF38-FED8-AFE7-DC2E71AA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8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1D61-AFE0-EFD3-64F8-2855AF68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62-90EB-B19D-5443-593DA66A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02C1B-9E09-8211-042F-176ED0AC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A916B-F3F5-6EAA-3EAA-AD22E981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5164D-EF60-6B37-A7A1-4A86EBCD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76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3C8EA-394E-334E-75BC-3A708AE2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53CAB-1181-FD85-8313-3DF830542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B3051-C32A-AB0D-49C3-E95B8D4B1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D60CB-3BC2-155B-1F22-8731C705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37E3B-E35B-8443-DA7C-F39E2F5B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831E0-48A6-F3CD-DDB9-36A3B82F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42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18836-29B0-18EA-A315-037257DF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5EC96-0C8B-981E-D5E2-E03D19E7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AA80B-9ABB-54D2-69BC-4FDA38954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AAD16D-356C-EFE3-E5F3-8AAFE5EEA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431078-BF5D-28F1-4BA1-6F39356E5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49172F-B0E4-A172-5E10-1786F255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5690EF-C594-6884-AE3B-450DE8BB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4D799E-E617-59BE-8429-D74C90EE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4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4C1-5278-A9A8-A1B1-7B6E35B8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75D99E-D262-B5BA-6906-FA7DA2CB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72538-5B3D-A3EC-D27E-361F5F22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8BCAEB-F77B-B6BC-2DF7-5F014552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5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00F36F-6015-9B2B-1F6B-0194D600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577FB5-87D1-2F28-468F-A1650BF8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0F780-3DA5-3E55-DBCB-7F217B42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813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7AB3F-B36E-2EFB-3BDC-1097C7BC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6B6E4-1751-FCDB-5B18-033A872F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65BE0-D2E6-8BC5-E845-7F6F17431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B6695-B149-CD19-86A9-963C8AFC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5D387-58B1-C2E8-3EC8-50771AD4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E2AFC-EAE1-81AB-F594-C68BACE6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255B2-AA7F-BFA4-0E45-F4BF031C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29DBCE-F4C5-8FE3-A43E-D2130054A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F20D48-8AA5-3FF5-1317-3A7C0F0AE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BA1CA-5632-3A00-B013-EA8DB792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05491-A353-4AD7-B75E-11F5176F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3E4AF-6B88-5BB6-795E-82B909A5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92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237D86-8D90-AD97-2DB1-DF12C536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05438-AA00-CADC-8CD0-44902484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74E8D-EEE5-FD14-9F6B-5AE5BF1D1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5E813-8DF9-3946-9D54-2FF7C91C90A3}" type="datetimeFigureOut">
              <a:rPr kumimoji="1" lang="ko-KR" altLang="en-US" smtClean="0"/>
              <a:t>2025. 1. 11.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6F9CE-7DBA-A2A3-E6B1-E5A02FB6C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4CB26-429C-6EF2-E888-41614E893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C8A07-CF37-2346-8417-37728C1C3F6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29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8987-A8C0-CA76-89C3-6FFDC17DB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5999"/>
            <a:ext cx="9144000" cy="1223963"/>
          </a:xfrm>
        </p:spPr>
        <p:txBody>
          <a:bodyPr/>
          <a:lstStyle/>
          <a:p>
            <a:r>
              <a:rPr kumimoji="1" lang="ko-KR" altLang="en-US" b="1" dirty="0"/>
              <a:t>함수형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0917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2396DBF-D4B7-B15C-7744-5B35908C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6562409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프로그래밍에서 어려운 부분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8C5D25-E169-2168-CF2C-88AA32712118}"/>
              </a:ext>
            </a:extLst>
          </p:cNvPr>
          <p:cNvSpPr txBox="1">
            <a:spLocks/>
          </p:cNvSpPr>
          <p:nvPr/>
        </p:nvSpPr>
        <p:spPr>
          <a:xfrm>
            <a:off x="281152" y="998484"/>
            <a:ext cx="10547269" cy="161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실행시점이나 횟수에 의존하는 코드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액션의 관리가 가장 어려움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이러한 부분은 규모가 커지거나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분산 시스템에 해당하는 경우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난이도가 기하급수적으로 어려워지기 시작함</a:t>
            </a:r>
            <a:endParaRPr kumimoji="1" lang="en-US" altLang="ko-KR" sz="1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CDC8ACF-794D-AB7B-951E-9E290A490D6E}"/>
              </a:ext>
            </a:extLst>
          </p:cNvPr>
          <p:cNvSpPr txBox="1">
            <a:spLocks/>
          </p:cNvSpPr>
          <p:nvPr/>
        </p:nvSpPr>
        <p:spPr>
          <a:xfrm>
            <a:off x="281152" y="2194513"/>
            <a:ext cx="8100917" cy="678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액션을 아예 제거하는 것은 불가능하나</a:t>
            </a:r>
            <a:r>
              <a:rPr kumimoji="1" lang="en-US" altLang="ko-KR" sz="1600" b="1" dirty="0"/>
              <a:t>,</a:t>
            </a:r>
            <a:r>
              <a:rPr kumimoji="1" lang="ko-KR" altLang="en-US" sz="1600" b="1" dirty="0"/>
              <a:t> 격리해서 관리하면 복잡성을 떨어뜨릴 수 있음</a:t>
            </a:r>
            <a:endParaRPr kumimoji="1" lang="en-US" altLang="ko-KR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1D3D43-01AA-36BB-7974-39F0EB6D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35" y="3096194"/>
            <a:ext cx="2455632" cy="340718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7D307B2A-0A1E-1E11-748B-154CCF4619E2}"/>
              </a:ext>
            </a:extLst>
          </p:cNvPr>
          <p:cNvSpPr txBox="1">
            <a:spLocks/>
          </p:cNvSpPr>
          <p:nvPr/>
        </p:nvSpPr>
        <p:spPr>
          <a:xfrm>
            <a:off x="3216144" y="3096194"/>
            <a:ext cx="8355746" cy="2453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en-US" altLang="ko-KR" sz="1600" dirty="0"/>
              <a:t>EX) </a:t>
            </a:r>
            <a:r>
              <a:rPr kumimoji="1" lang="ko-KR" altLang="en-US" sz="1600" dirty="0"/>
              <a:t>왼쪽 코드 </a:t>
            </a:r>
            <a:r>
              <a:rPr kumimoji="1" lang="ko-KR" altLang="en-US" sz="1600" b="1" dirty="0"/>
              <a:t>여러 곳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 err="1"/>
              <a:t>useEffect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통해 각각 데이터 </a:t>
            </a:r>
            <a:r>
              <a:rPr kumimoji="1" lang="ko-KR" altLang="en-US" sz="1600" dirty="0" err="1"/>
              <a:t>패칭을</a:t>
            </a:r>
            <a:r>
              <a:rPr kumimoji="1" lang="ko-KR" altLang="en-US" sz="1600" dirty="0"/>
              <a:t> 하고 있는데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해당 </a:t>
            </a:r>
            <a:r>
              <a:rPr kumimoji="1" lang="en-US" altLang="ko-KR" sz="1600" dirty="0" err="1"/>
              <a:t>api</a:t>
            </a:r>
            <a:r>
              <a:rPr kumimoji="1" lang="ko-KR" altLang="en-US" sz="1600" dirty="0"/>
              <a:t>의 타입 정보가 바뀌어서 오류가 나고 있고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업데이트 해줘야 하는 상황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useSomeDataQuery</a:t>
            </a:r>
            <a:r>
              <a:rPr kumimoji="1" lang="ko-KR" altLang="en-US" sz="1600" dirty="0"/>
              <a:t>로 데이터 </a:t>
            </a:r>
            <a:r>
              <a:rPr kumimoji="1" lang="ko-KR" altLang="en-US" sz="1600" dirty="0" err="1"/>
              <a:t>패칭</a:t>
            </a:r>
            <a:r>
              <a:rPr kumimoji="1" lang="ko-KR" altLang="en-US" sz="1600" dirty="0"/>
              <a:t> 로직을 격리하고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컴포넌트에서 훅을 호출하면 복잡성이 </a:t>
            </a:r>
            <a:r>
              <a:rPr kumimoji="1" lang="ko-KR" altLang="en-US" sz="1600" dirty="0" err="1"/>
              <a:t>줄어들게됨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1683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B3817A-59FE-2CD5-AE75-84EC64B6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8127124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함수형 사고로 설계하기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57789C-1245-F50D-B8AC-0FD8E00EAAF2}"/>
              </a:ext>
            </a:extLst>
          </p:cNvPr>
          <p:cNvSpPr txBox="1">
            <a:spLocks/>
          </p:cNvSpPr>
          <p:nvPr/>
        </p:nvSpPr>
        <p:spPr>
          <a:xfrm>
            <a:off x="281153" y="998484"/>
            <a:ext cx="5496910" cy="161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문제에 대해 생각할 때</a:t>
            </a:r>
            <a:endParaRPr kumimoji="1"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큰 문제를 작은 문제로 분해하기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문제를 액션과 계산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데이터로 나눠서 생각하기</a:t>
            </a:r>
            <a:endParaRPr kumimoji="1" lang="en-US" altLang="ko-KR" sz="16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BCF72D9-A35F-F986-7051-3EC1660C6395}"/>
              </a:ext>
            </a:extLst>
          </p:cNvPr>
          <p:cNvSpPr/>
          <p:nvPr/>
        </p:nvSpPr>
        <p:spPr>
          <a:xfrm>
            <a:off x="7472856" y="1079938"/>
            <a:ext cx="1397875" cy="945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문제</a:t>
            </a:r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9E95D30-98C5-B450-11AF-680F1D7B4B39}"/>
              </a:ext>
            </a:extLst>
          </p:cNvPr>
          <p:cNvSpPr/>
          <p:nvPr/>
        </p:nvSpPr>
        <p:spPr>
          <a:xfrm>
            <a:off x="6618890" y="2483069"/>
            <a:ext cx="1397875" cy="9459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작은 문제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72E57DC-76CF-09CB-B4A5-30BD50B01263}"/>
              </a:ext>
            </a:extLst>
          </p:cNvPr>
          <p:cNvSpPr/>
          <p:nvPr/>
        </p:nvSpPr>
        <p:spPr>
          <a:xfrm>
            <a:off x="8295290" y="2480441"/>
            <a:ext cx="1397875" cy="9459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작은 문제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F911E58-A9B2-4818-B387-97216FD90C38}"/>
              </a:ext>
            </a:extLst>
          </p:cNvPr>
          <p:cNvSpPr/>
          <p:nvPr/>
        </p:nvSpPr>
        <p:spPr>
          <a:xfrm>
            <a:off x="9835056" y="2480440"/>
            <a:ext cx="1397875" cy="9459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작은 문제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6BCB72-C716-0593-368D-59EC8F453A35}"/>
              </a:ext>
            </a:extLst>
          </p:cNvPr>
          <p:cNvSpPr/>
          <p:nvPr/>
        </p:nvSpPr>
        <p:spPr>
          <a:xfrm>
            <a:off x="5940972" y="4241531"/>
            <a:ext cx="1489980" cy="14971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액션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6FA9B51-8FD1-13EA-7178-39669E336D67}"/>
              </a:ext>
            </a:extLst>
          </p:cNvPr>
          <p:cNvSpPr/>
          <p:nvPr/>
        </p:nvSpPr>
        <p:spPr>
          <a:xfrm>
            <a:off x="8016765" y="4241531"/>
            <a:ext cx="1489980" cy="14971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계산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145AF5-CEE1-04D6-E6C8-8C0EAF5E9AD8}"/>
              </a:ext>
            </a:extLst>
          </p:cNvPr>
          <p:cNvSpPr/>
          <p:nvPr/>
        </p:nvSpPr>
        <p:spPr>
          <a:xfrm>
            <a:off x="10092558" y="4241531"/>
            <a:ext cx="1489980" cy="14971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FFCD7B1-18B2-71DD-0903-0911D1E1F04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7317828" y="2025869"/>
            <a:ext cx="853966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2B8B2E-232C-E4E4-1A05-63F60DAC5B72}"/>
              </a:ext>
            </a:extLst>
          </p:cNvPr>
          <p:cNvCxnSpPr>
            <a:stCxn id="12" idx="2"/>
          </p:cNvCxnSpPr>
          <p:nvPr/>
        </p:nvCxnSpPr>
        <p:spPr>
          <a:xfrm>
            <a:off x="8171794" y="2025869"/>
            <a:ext cx="840828" cy="454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894003-FB69-5AFA-51DC-53C7CED97EC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8171794" y="2025869"/>
            <a:ext cx="2362200" cy="454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739F7A-F40D-CBB1-C55A-E6B5216D5F36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685962" y="3429000"/>
            <a:ext cx="631866" cy="812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BDFA3B3-915A-330F-3434-87412518E9D4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7317828" y="3429000"/>
            <a:ext cx="1443927" cy="812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E47BAAB-D277-6A52-7782-E5678182C675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7317828" y="3429000"/>
            <a:ext cx="3519720" cy="812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15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3B3817A-59FE-2CD5-AE75-84EC64B6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8127124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함수형 사고로 설계하기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857789C-1245-F50D-B8AC-0FD8E00EAAF2}"/>
              </a:ext>
            </a:extLst>
          </p:cNvPr>
          <p:cNvSpPr txBox="1">
            <a:spLocks/>
          </p:cNvSpPr>
          <p:nvPr/>
        </p:nvSpPr>
        <p:spPr>
          <a:xfrm>
            <a:off x="281153" y="998484"/>
            <a:ext cx="5496910" cy="161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 err="1"/>
              <a:t>백로그</a:t>
            </a:r>
            <a:r>
              <a:rPr kumimoji="1" lang="ko-KR" altLang="en-US" sz="1600" b="1" dirty="0"/>
              <a:t> 관리와 결합하기</a:t>
            </a:r>
            <a:endParaRPr kumimoji="1"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제품을 </a:t>
            </a:r>
            <a:r>
              <a:rPr kumimoji="1" lang="ko-KR" altLang="en-US" sz="1600" dirty="0" err="1"/>
              <a:t>에픽으로</a:t>
            </a:r>
            <a:r>
              <a:rPr kumimoji="1" lang="ko-KR" altLang="en-US" sz="1600" dirty="0"/>
              <a:t> 나누기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 err="1"/>
              <a:t>에픽을</a:t>
            </a:r>
            <a:r>
              <a:rPr kumimoji="1" lang="ko-KR" altLang="en-US" sz="1600" dirty="0"/>
              <a:t> 스토리 단위로 나누기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스토리를 태스크 단위로 나누기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태스크 단위로 액션과 계산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데이터로 나눠서 생각하기</a:t>
            </a:r>
            <a:endParaRPr kumimoji="1" lang="en-US" altLang="ko-KR" sz="16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BCF72D9-A35F-F986-7051-3EC1660C6395}"/>
              </a:ext>
            </a:extLst>
          </p:cNvPr>
          <p:cNvSpPr/>
          <p:nvPr/>
        </p:nvSpPr>
        <p:spPr>
          <a:xfrm>
            <a:off x="7309947" y="270036"/>
            <a:ext cx="1397875" cy="945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에픽</a:t>
            </a:r>
            <a:endParaRPr kumimoji="1"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9E95D30-98C5-B450-11AF-680F1D7B4B39}"/>
              </a:ext>
            </a:extLst>
          </p:cNvPr>
          <p:cNvSpPr/>
          <p:nvPr/>
        </p:nvSpPr>
        <p:spPr>
          <a:xfrm>
            <a:off x="6455981" y="1673167"/>
            <a:ext cx="1397875" cy="9459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스토리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72E57DC-76CF-09CB-B4A5-30BD50B01263}"/>
              </a:ext>
            </a:extLst>
          </p:cNvPr>
          <p:cNvSpPr/>
          <p:nvPr/>
        </p:nvSpPr>
        <p:spPr>
          <a:xfrm>
            <a:off x="8132381" y="1670539"/>
            <a:ext cx="1397875" cy="9459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스토리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F911E58-A9B2-4818-B387-97216FD90C38}"/>
              </a:ext>
            </a:extLst>
          </p:cNvPr>
          <p:cNvSpPr/>
          <p:nvPr/>
        </p:nvSpPr>
        <p:spPr>
          <a:xfrm>
            <a:off x="9672147" y="1670538"/>
            <a:ext cx="1397875" cy="9459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스토리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6BCB72-C716-0593-368D-59EC8F453A35}"/>
              </a:ext>
            </a:extLst>
          </p:cNvPr>
          <p:cNvSpPr/>
          <p:nvPr/>
        </p:nvSpPr>
        <p:spPr>
          <a:xfrm>
            <a:off x="5571106" y="5023446"/>
            <a:ext cx="1489980" cy="14971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액션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6FA9B51-8FD1-13EA-7178-39669E336D67}"/>
              </a:ext>
            </a:extLst>
          </p:cNvPr>
          <p:cNvSpPr/>
          <p:nvPr/>
        </p:nvSpPr>
        <p:spPr>
          <a:xfrm>
            <a:off x="7646899" y="5023446"/>
            <a:ext cx="1489980" cy="14971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계산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2145AF5-CEE1-04D6-E6C8-8C0EAF5E9AD8}"/>
              </a:ext>
            </a:extLst>
          </p:cNvPr>
          <p:cNvSpPr/>
          <p:nvPr/>
        </p:nvSpPr>
        <p:spPr>
          <a:xfrm>
            <a:off x="9722692" y="5023446"/>
            <a:ext cx="1489980" cy="14971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데이터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FFCD7B1-18B2-71DD-0903-0911D1E1F04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7154919" y="1215967"/>
            <a:ext cx="853966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92B8B2E-232C-E4E4-1A05-63F60DAC5B72}"/>
              </a:ext>
            </a:extLst>
          </p:cNvPr>
          <p:cNvCxnSpPr>
            <a:stCxn id="12" idx="2"/>
          </p:cNvCxnSpPr>
          <p:nvPr/>
        </p:nvCxnSpPr>
        <p:spPr>
          <a:xfrm>
            <a:off x="8008885" y="1215967"/>
            <a:ext cx="840828" cy="454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894003-FB69-5AFA-51DC-53C7CED97EC6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8008885" y="1215967"/>
            <a:ext cx="2362200" cy="454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739F7A-F40D-CBB1-C55A-E6B5216D5F36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6316096" y="3902175"/>
            <a:ext cx="844701" cy="1121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BDFA3B3-915A-330F-3434-87412518E9D4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7160797" y="3902175"/>
            <a:ext cx="1231092" cy="1121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E47BAAB-D277-6A52-7782-E5678182C675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7160797" y="3902175"/>
            <a:ext cx="3306885" cy="1121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FF85BF57-7793-AA48-3C68-E1F9CAC92916}"/>
              </a:ext>
            </a:extLst>
          </p:cNvPr>
          <p:cNvSpPr/>
          <p:nvPr/>
        </p:nvSpPr>
        <p:spPr>
          <a:xfrm>
            <a:off x="6461859" y="2956244"/>
            <a:ext cx="1397875" cy="94593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태스크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D0E8719-96BD-E02C-814D-75E6B8001555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7154919" y="2619098"/>
            <a:ext cx="5878" cy="33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8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B94B8B-DD35-0C5A-6B2F-3D12ABD2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8127124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함수형 사고로 설계하기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119F7C6-BC84-8B0D-0506-8DE945C1FE8D}"/>
              </a:ext>
            </a:extLst>
          </p:cNvPr>
          <p:cNvSpPr txBox="1">
            <a:spLocks/>
          </p:cNvSpPr>
          <p:nvPr/>
        </p:nvSpPr>
        <p:spPr>
          <a:xfrm>
            <a:off x="281153" y="998484"/>
            <a:ext cx="5496910" cy="1617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코딩 할 때</a:t>
            </a:r>
            <a:endParaRPr kumimoji="1"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액션에서 최대한 계산을 빼내기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계산에서는 데이터를 최대한 분리하기</a:t>
            </a:r>
            <a:endParaRPr kumimoji="1" lang="en-US" altLang="ko-KR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A419F8-0F95-CA65-E7B8-47B1FADD6DD2}"/>
              </a:ext>
            </a:extLst>
          </p:cNvPr>
          <p:cNvSpPr/>
          <p:nvPr/>
        </p:nvSpPr>
        <p:spPr>
          <a:xfrm>
            <a:off x="7314577" y="1618594"/>
            <a:ext cx="1489980" cy="14971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액션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218FB0F-7D6E-6B7B-612C-58EA8E4E081F}"/>
              </a:ext>
            </a:extLst>
          </p:cNvPr>
          <p:cNvSpPr/>
          <p:nvPr/>
        </p:nvSpPr>
        <p:spPr>
          <a:xfrm>
            <a:off x="9121456" y="1597573"/>
            <a:ext cx="1489980" cy="14971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계산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312AE6-02E7-E941-4E59-751516CFA1DA}"/>
              </a:ext>
            </a:extLst>
          </p:cNvPr>
          <p:cNvSpPr/>
          <p:nvPr/>
        </p:nvSpPr>
        <p:spPr>
          <a:xfrm>
            <a:off x="5931566" y="3641835"/>
            <a:ext cx="1112852" cy="10457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계산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BF304F-9693-C252-18C1-0BD053A0D6A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6487992" y="3115712"/>
            <a:ext cx="1571575" cy="52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AB14462-5F4B-563C-0ADF-7B5E49F65998}"/>
              </a:ext>
            </a:extLst>
          </p:cNvPr>
          <p:cNvSpPr/>
          <p:nvPr/>
        </p:nvSpPr>
        <p:spPr>
          <a:xfrm>
            <a:off x="7634863" y="3641835"/>
            <a:ext cx="1112852" cy="10457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작은 액션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E10FB4-1272-3887-AED1-9453B54DCB06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059567" y="3115712"/>
            <a:ext cx="131722" cy="52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CAE48DA-26CD-6BBC-BC9B-4E6C5A8E4FFB}"/>
              </a:ext>
            </a:extLst>
          </p:cNvPr>
          <p:cNvSpPr/>
          <p:nvPr/>
        </p:nvSpPr>
        <p:spPr>
          <a:xfrm>
            <a:off x="9121456" y="3641835"/>
            <a:ext cx="1112852" cy="10457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작은 계산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A3338CC-3613-652B-634C-0398B4DEC70A}"/>
              </a:ext>
            </a:extLst>
          </p:cNvPr>
          <p:cNvSpPr/>
          <p:nvPr/>
        </p:nvSpPr>
        <p:spPr>
          <a:xfrm>
            <a:off x="10824753" y="3641835"/>
            <a:ext cx="1112852" cy="10457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데이터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06BAA9-87FF-6388-737F-5E05919DB178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 flipH="1">
            <a:off x="9677882" y="3094691"/>
            <a:ext cx="188564" cy="547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CBAC5A-9CCE-D010-0D0C-6737249985C9}"/>
              </a:ext>
            </a:extLst>
          </p:cNvPr>
          <p:cNvCxnSpPr>
            <a:cxnSpLocks/>
            <a:stCxn id="7" idx="4"/>
            <a:endCxn id="21" idx="0"/>
          </p:cNvCxnSpPr>
          <p:nvPr/>
        </p:nvCxnSpPr>
        <p:spPr>
          <a:xfrm>
            <a:off x="9866446" y="3094691"/>
            <a:ext cx="1514733" cy="547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D38CD4A8-9012-333C-4A1C-A211F2618C9C}"/>
              </a:ext>
            </a:extLst>
          </p:cNvPr>
          <p:cNvSpPr txBox="1">
            <a:spLocks/>
          </p:cNvSpPr>
          <p:nvPr/>
        </p:nvSpPr>
        <p:spPr>
          <a:xfrm>
            <a:off x="254395" y="2367153"/>
            <a:ext cx="6328749" cy="1045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최대한 역할과 관심사를 분리함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-&gt;</a:t>
            </a:r>
            <a:r>
              <a:rPr kumimoji="1" lang="ko-KR" altLang="en-US" sz="1600" b="1" dirty="0"/>
              <a:t> 관심사가 엮이게 되면 코드의 흐름을 파악하기 어려워 지기 시작함</a:t>
            </a:r>
            <a:endParaRPr kumimoji="1" lang="en-US" altLang="ko-KR" sz="1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DB870-9768-5A78-E843-0DF92448C688}"/>
              </a:ext>
            </a:extLst>
          </p:cNvPr>
          <p:cNvSpPr txBox="1"/>
          <p:nvPr/>
        </p:nvSpPr>
        <p:spPr>
          <a:xfrm>
            <a:off x="238938" y="5780084"/>
            <a:ext cx="81693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계산 과정이 잘 보이지 않는 이유는 </a:t>
            </a:r>
            <a:r>
              <a:rPr lang="ko-KR" altLang="en-US" sz="1600" b="1" dirty="0">
                <a:latin typeface="+mj-ea"/>
                <a:ea typeface="+mj-ea"/>
              </a:rPr>
              <a:t>머릿속에서 자연스럽게 일어나기 때문</a:t>
            </a:r>
            <a:r>
              <a:rPr lang="ko-KR" altLang="en-US" sz="1600" dirty="0">
                <a:latin typeface="+mj-ea"/>
                <a:ea typeface="+mj-ea"/>
              </a:rPr>
              <a:t>임.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이것을 인지하고 파악하고자 노력하면 더 쉽게 찾을 수 있음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15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DB94B8B-DD35-0C5A-6B2F-3D12ABD2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8127124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함수형 사고로 설계하기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A419F8-0F95-CA65-E7B8-47B1FADD6DD2}"/>
              </a:ext>
            </a:extLst>
          </p:cNvPr>
          <p:cNvSpPr/>
          <p:nvPr/>
        </p:nvSpPr>
        <p:spPr>
          <a:xfrm>
            <a:off x="7314577" y="1618594"/>
            <a:ext cx="1489980" cy="14971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액션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218FB0F-7D6E-6B7B-612C-58EA8E4E081F}"/>
              </a:ext>
            </a:extLst>
          </p:cNvPr>
          <p:cNvSpPr/>
          <p:nvPr/>
        </p:nvSpPr>
        <p:spPr>
          <a:xfrm>
            <a:off x="9121456" y="1597573"/>
            <a:ext cx="1489980" cy="14971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계산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312AE6-02E7-E941-4E59-751516CFA1DA}"/>
              </a:ext>
            </a:extLst>
          </p:cNvPr>
          <p:cNvSpPr/>
          <p:nvPr/>
        </p:nvSpPr>
        <p:spPr>
          <a:xfrm>
            <a:off x="5931566" y="3641835"/>
            <a:ext cx="1112852" cy="10457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계산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BF304F-9693-C252-18C1-0BD053A0D6A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6487992" y="3115712"/>
            <a:ext cx="1571575" cy="52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AB14462-5F4B-563C-0ADF-7B5E49F65998}"/>
              </a:ext>
            </a:extLst>
          </p:cNvPr>
          <p:cNvSpPr/>
          <p:nvPr/>
        </p:nvSpPr>
        <p:spPr>
          <a:xfrm>
            <a:off x="7634863" y="3641835"/>
            <a:ext cx="1112852" cy="10457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작은 액션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E10FB4-1272-3887-AED1-9453B54DCB06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059567" y="3115712"/>
            <a:ext cx="131722" cy="52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CAE48DA-26CD-6BBC-BC9B-4E6C5A8E4FFB}"/>
              </a:ext>
            </a:extLst>
          </p:cNvPr>
          <p:cNvSpPr/>
          <p:nvPr/>
        </p:nvSpPr>
        <p:spPr>
          <a:xfrm>
            <a:off x="9121456" y="3641835"/>
            <a:ext cx="1112852" cy="10457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작은 계산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A3338CC-3613-652B-634C-0398B4DEC70A}"/>
              </a:ext>
            </a:extLst>
          </p:cNvPr>
          <p:cNvSpPr/>
          <p:nvPr/>
        </p:nvSpPr>
        <p:spPr>
          <a:xfrm>
            <a:off x="10824753" y="3641835"/>
            <a:ext cx="1112852" cy="10457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데이터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06BAA9-87FF-6388-737F-5E05919DB178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 flipH="1">
            <a:off x="9677882" y="3094691"/>
            <a:ext cx="188564" cy="547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CBAC5A-9CCE-D010-0D0C-6737249985C9}"/>
              </a:ext>
            </a:extLst>
          </p:cNvPr>
          <p:cNvCxnSpPr>
            <a:cxnSpLocks/>
            <a:stCxn id="7" idx="4"/>
            <a:endCxn id="21" idx="0"/>
          </p:cNvCxnSpPr>
          <p:nvPr/>
        </p:nvCxnSpPr>
        <p:spPr>
          <a:xfrm>
            <a:off x="9866446" y="3094691"/>
            <a:ext cx="1514733" cy="547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D38CD4A8-9012-333C-4A1C-A211F2618C9C}"/>
              </a:ext>
            </a:extLst>
          </p:cNvPr>
          <p:cNvSpPr txBox="1">
            <a:spLocks/>
          </p:cNvSpPr>
          <p:nvPr/>
        </p:nvSpPr>
        <p:spPr>
          <a:xfrm>
            <a:off x="238938" y="1074683"/>
            <a:ext cx="6666359" cy="1605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액션보다 계산이 좋다</a:t>
            </a:r>
            <a:r>
              <a:rPr kumimoji="1" lang="en-US" altLang="ko-KR" sz="1600" b="1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테스트하기 쉬움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동시실행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과거실행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실행횟수에 관계없으므로</a:t>
            </a:r>
            <a:r>
              <a:rPr kumimoji="1"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조합하기 쉬움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기계적 분석이 쉬움</a:t>
            </a:r>
            <a:endParaRPr kumimoji="1" lang="en-US" altLang="ko-KR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DB870-9768-5A78-E843-0DF92448C688}"/>
              </a:ext>
            </a:extLst>
          </p:cNvPr>
          <p:cNvSpPr txBox="1"/>
          <p:nvPr/>
        </p:nvSpPr>
        <p:spPr>
          <a:xfrm>
            <a:off x="238938" y="5780084"/>
            <a:ext cx="81693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계산 과정이 잘 보이지 않는 이유는 </a:t>
            </a:r>
            <a:r>
              <a:rPr lang="ko-KR" altLang="en-US" sz="1600" b="1" dirty="0">
                <a:latin typeface="+mj-ea"/>
                <a:ea typeface="+mj-ea"/>
              </a:rPr>
              <a:t>머릿속에서 자연스럽게 일어나기 때문</a:t>
            </a:r>
            <a:r>
              <a:rPr lang="ko-KR" altLang="en-US" sz="1600" dirty="0">
                <a:latin typeface="+mj-ea"/>
                <a:ea typeface="+mj-ea"/>
              </a:rPr>
              <a:t>임.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이것을 인지하고 파악하고자 노력하면 더 쉽게 찾을 수 있음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546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7041F83-6ACF-775C-B821-87AA1694A74E}"/>
              </a:ext>
            </a:extLst>
          </p:cNvPr>
          <p:cNvSpPr txBox="1">
            <a:spLocks/>
          </p:cNvSpPr>
          <p:nvPr/>
        </p:nvSpPr>
        <p:spPr>
          <a:xfrm>
            <a:off x="281152" y="354617"/>
            <a:ext cx="8127124" cy="62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b="1" dirty="0"/>
              <a:t>함수형 사고로 설계하기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C023F86-0C34-C3B5-E2C4-15A85245BD25}"/>
              </a:ext>
            </a:extLst>
          </p:cNvPr>
          <p:cNvSpPr txBox="1">
            <a:spLocks/>
          </p:cNvSpPr>
          <p:nvPr/>
        </p:nvSpPr>
        <p:spPr>
          <a:xfrm>
            <a:off x="238938" y="1074683"/>
            <a:ext cx="6666359" cy="1605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퍼져 나가는 액션</a:t>
            </a:r>
            <a:endParaRPr kumimoji="1"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액션은 사용하기 어려움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액션을 부르는 코드는 액션이 됨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작은 액션으로 인해 코드 전체로 액션이 퍼져 나갈 수 있음</a:t>
            </a:r>
            <a:endParaRPr kumimoji="1"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11AE74-BACC-D105-D954-6891608B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52" y="2914180"/>
            <a:ext cx="4786467" cy="33137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13E3B8-3CBE-FA5C-7E67-3210997C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355" y="2914180"/>
            <a:ext cx="5318409" cy="331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89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8532575-8367-9F22-5970-722C40048E01}"/>
              </a:ext>
            </a:extLst>
          </p:cNvPr>
          <p:cNvSpPr txBox="1">
            <a:spLocks/>
          </p:cNvSpPr>
          <p:nvPr/>
        </p:nvSpPr>
        <p:spPr>
          <a:xfrm>
            <a:off x="281152" y="354617"/>
            <a:ext cx="8127124" cy="62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b="1" dirty="0"/>
              <a:t>함수형 사고로 설계하기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26AFA88-FBBF-1CF7-DC27-AC119DE640B8}"/>
              </a:ext>
            </a:extLst>
          </p:cNvPr>
          <p:cNvSpPr txBox="1">
            <a:spLocks/>
          </p:cNvSpPr>
          <p:nvPr/>
        </p:nvSpPr>
        <p:spPr>
          <a:xfrm>
            <a:off x="238937" y="1074683"/>
            <a:ext cx="8580597" cy="3163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다양한 액션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1600" dirty="0"/>
              <a:t>Alert, </a:t>
            </a:r>
            <a:r>
              <a:rPr kumimoji="1" lang="en-US" altLang="ko-KR" sz="1600" dirty="0" err="1"/>
              <a:t>console.log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클래스 생성자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표현식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전역변수 참조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공유 객체 속성 참조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공유 배열 값 참조</a:t>
            </a:r>
            <a:r>
              <a:rPr kumimoji="1"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상태 공유 값 할당</a:t>
            </a:r>
            <a:br>
              <a:rPr kumimoji="1" lang="en-US" altLang="ko-KR" sz="1600" dirty="0"/>
            </a:b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=&gt;</a:t>
            </a:r>
            <a:r>
              <a:rPr kumimoji="1" lang="ko-KR" altLang="en-US" sz="1600" dirty="0"/>
              <a:t>종류를 모두 파악할 필요 없이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호출 시점에 의존하는지를 확인할 것 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6071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D384FF4-26D9-4BA0-429D-EDEF960490BE}"/>
              </a:ext>
            </a:extLst>
          </p:cNvPr>
          <p:cNvSpPr txBox="1">
            <a:spLocks/>
          </p:cNvSpPr>
          <p:nvPr/>
        </p:nvSpPr>
        <p:spPr>
          <a:xfrm>
            <a:off x="281152" y="354617"/>
            <a:ext cx="8127124" cy="62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b="1" dirty="0"/>
              <a:t>함수형 사고로 설계하기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EB565EE-1E5B-E63C-CFA8-0930CE509A3E}"/>
              </a:ext>
            </a:extLst>
          </p:cNvPr>
          <p:cNvSpPr txBox="1">
            <a:spLocks/>
          </p:cNvSpPr>
          <p:nvPr/>
        </p:nvSpPr>
        <p:spPr>
          <a:xfrm>
            <a:off x="238938" y="1074683"/>
            <a:ext cx="7676030" cy="2130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액션 다루기</a:t>
            </a:r>
            <a:endParaRPr kumimoji="1" lang="en-US" altLang="ko-KR" sz="16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최대한 액션 코드는 작게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격리시켜서 작성하기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가능한 액션을 사용하지 않기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액션이 하려는 일을 파악하고 가장 바깥쪽에 액션두기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격리</a:t>
            </a:r>
            <a:r>
              <a:rPr kumimoji="1"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액션이 호출시점에 의존하는 것을 제한하기</a:t>
            </a:r>
            <a:endParaRPr kumimoji="1"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2C7C7B-D697-C05D-55A0-58F403CB6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655" y="3185646"/>
            <a:ext cx="5260246" cy="3317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4B2DA1-85A1-5C9B-9E85-0A0C6295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38" y="3205316"/>
            <a:ext cx="5318409" cy="331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508D346-8FF9-FCA7-2C05-F36E99828C86}"/>
              </a:ext>
            </a:extLst>
          </p:cNvPr>
          <p:cNvSpPr txBox="1">
            <a:spLocks/>
          </p:cNvSpPr>
          <p:nvPr/>
        </p:nvSpPr>
        <p:spPr>
          <a:xfrm>
            <a:off x="5794125" y="3117577"/>
            <a:ext cx="603750" cy="622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41530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FC18-231C-A1D5-84EF-DC3A11A2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6562409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왜 시작 하게 됐는가 </a:t>
            </a:r>
            <a:r>
              <a:rPr kumimoji="1" lang="en-US" altLang="ko-KR" sz="3600" b="1" dirty="0"/>
              <a:t>–</a:t>
            </a:r>
            <a:r>
              <a:rPr kumimoji="1" lang="ko-KR" altLang="en-US" sz="3600" b="1" dirty="0"/>
              <a:t> 계기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15ABD-9330-0C1E-8386-47D93A3C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0" y="1522116"/>
            <a:ext cx="673072" cy="115797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936E7B8-171E-BE83-F92F-336082712C06}"/>
              </a:ext>
            </a:extLst>
          </p:cNvPr>
          <p:cNvSpPr txBox="1">
            <a:spLocks/>
          </p:cNvSpPr>
          <p:nvPr/>
        </p:nvSpPr>
        <p:spPr>
          <a:xfrm>
            <a:off x="1739380" y="1522116"/>
            <a:ext cx="10452620" cy="1017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60000"/>
              </a:lnSpc>
            </a:pPr>
            <a:r>
              <a:rPr kumimoji="1" lang="en-US" altLang="ko-KR" sz="1600" b="1" dirty="0"/>
              <a:t>Q. </a:t>
            </a:r>
            <a:r>
              <a:rPr kumimoji="1" lang="ko-KR" altLang="en-US" sz="1600" b="1" dirty="0"/>
              <a:t>객체지향 프로그래밍과 함수형 프로그래밍에 대해 설명해주시고 어떻게 사용하고 계신 지 설명해주세요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22916ED-9861-15E9-0AF8-F0D9204C1680}"/>
              </a:ext>
            </a:extLst>
          </p:cNvPr>
          <p:cNvSpPr txBox="1">
            <a:spLocks/>
          </p:cNvSpPr>
          <p:nvPr/>
        </p:nvSpPr>
        <p:spPr>
          <a:xfrm>
            <a:off x="1631898" y="2974207"/>
            <a:ext cx="10452620" cy="1428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dirty="0"/>
              <a:t>객체지향에 대해서는 어느정도 설명이 가능했으나 함수형 프로그래밍에 대해서는 명확하게 설명할 수 없었음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어떻게 사용하는가에 대해서는 더욱 명확한 설명이 어려웠음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그저 부수효과</a:t>
            </a:r>
            <a:r>
              <a:rPr kumimoji="1" lang="en-US" altLang="ko-KR" sz="1600" dirty="0"/>
              <a:t>..</a:t>
            </a:r>
            <a:r>
              <a:rPr kumimoji="1" lang="ko-KR" altLang="en-US" sz="1600" dirty="0"/>
              <a:t> 불변성</a:t>
            </a:r>
            <a:r>
              <a:rPr kumimoji="1" lang="en-US" altLang="ko-KR" sz="1600" dirty="0"/>
              <a:t>..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어쩌구</a:t>
            </a:r>
            <a:r>
              <a:rPr kumimoji="1" lang="en-US" altLang="ko-KR" sz="1600" dirty="0"/>
              <a:t>…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C36CD1-9906-D75D-A169-6E5E777F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318" y="4493508"/>
            <a:ext cx="6356814" cy="20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9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FC18-231C-A1D5-84EF-DC3A11A2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6562409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왜 시작 하게 됐는가 </a:t>
            </a:r>
            <a:r>
              <a:rPr kumimoji="1" lang="en-US" altLang="ko-KR" sz="3600" b="1" dirty="0"/>
              <a:t>–</a:t>
            </a:r>
            <a:r>
              <a:rPr kumimoji="1" lang="ko-KR" altLang="en-US" sz="3600" b="1" dirty="0"/>
              <a:t> 계기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15ABD-9330-0C1E-8386-47D93A3C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0" y="1522116"/>
            <a:ext cx="673072" cy="115797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936E7B8-171E-BE83-F92F-336082712C06}"/>
              </a:ext>
            </a:extLst>
          </p:cNvPr>
          <p:cNvSpPr txBox="1">
            <a:spLocks/>
          </p:cNvSpPr>
          <p:nvPr/>
        </p:nvSpPr>
        <p:spPr>
          <a:xfrm>
            <a:off x="1739380" y="1522116"/>
            <a:ext cx="10452620" cy="1017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60000"/>
              </a:lnSpc>
            </a:pPr>
            <a:r>
              <a:rPr kumimoji="1" lang="en-US" altLang="ko-KR" sz="1600" b="1" dirty="0"/>
              <a:t>Q. </a:t>
            </a:r>
            <a:r>
              <a:rPr kumimoji="1" lang="ko-KR" altLang="en-US" sz="1600" b="1" dirty="0"/>
              <a:t>좋은 </a:t>
            </a:r>
            <a:r>
              <a:rPr kumimoji="1" lang="ko-KR" altLang="en-US" sz="1600" b="1" dirty="0" err="1"/>
              <a:t>코드란</a:t>
            </a:r>
            <a:r>
              <a:rPr kumimoji="1" lang="ko-KR" altLang="en-US" sz="1600" b="1" dirty="0"/>
              <a:t> 무엇일까요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22916ED-9861-15E9-0AF8-F0D9204C1680}"/>
              </a:ext>
            </a:extLst>
          </p:cNvPr>
          <p:cNvSpPr txBox="1">
            <a:spLocks/>
          </p:cNvSpPr>
          <p:nvPr/>
        </p:nvSpPr>
        <p:spPr>
          <a:xfrm>
            <a:off x="1739380" y="2772828"/>
            <a:ext cx="10452620" cy="622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dirty="0"/>
              <a:t>역할 분리가 어쩌고</a:t>
            </a:r>
            <a:r>
              <a:rPr kumimoji="1" lang="en-US" altLang="ko-KR" sz="1600" dirty="0"/>
              <a:t>…</a:t>
            </a:r>
            <a:r>
              <a:rPr kumimoji="1" lang="ko-KR" altLang="en-US" sz="1600" dirty="0"/>
              <a:t> 최소한의 책임이 어쩌고</a:t>
            </a:r>
            <a:r>
              <a:rPr kumimoji="1" lang="en-US" altLang="ko-KR" sz="1600" dirty="0"/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EB966C-E8F5-BCE2-C544-625254EF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66" y="4098840"/>
            <a:ext cx="63627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E348C4-14F6-DDBE-1EF1-CC4B7859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6543159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왜 시작 하게 됐는가 </a:t>
            </a:r>
            <a:r>
              <a:rPr kumimoji="1" lang="en-US" altLang="ko-KR" sz="3600" b="1" dirty="0"/>
              <a:t>-</a:t>
            </a:r>
            <a:r>
              <a:rPr kumimoji="1" lang="ko-KR" altLang="en-US" sz="3600" b="1" dirty="0"/>
              <a:t> 목표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94ED8E-DB07-3B24-6CE6-1E28A2DDFC22}"/>
              </a:ext>
            </a:extLst>
          </p:cNvPr>
          <p:cNvSpPr txBox="1">
            <a:spLocks/>
          </p:cNvSpPr>
          <p:nvPr/>
        </p:nvSpPr>
        <p:spPr>
          <a:xfrm>
            <a:off x="281152" y="1396866"/>
            <a:ext cx="11529046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60000"/>
              </a:lnSpc>
            </a:pPr>
            <a:r>
              <a:rPr kumimoji="1" lang="ko-KR" altLang="en-US" sz="1600" dirty="0"/>
              <a:t>함수형과 객체지향 모두 코드를 잘 관리하기위한 추상화의 결과물인 인터페이스를 제공하는 역할을 한다고 생각함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260000"/>
              </a:lnSpc>
            </a:pPr>
            <a:r>
              <a:rPr kumimoji="1" lang="ko-KR" altLang="en-US" sz="1600" dirty="0"/>
              <a:t>이른바 딸깍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한번으로 기능을 수행할 수 있다면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코드 파악하기가 매우 </a:t>
            </a:r>
            <a:r>
              <a:rPr kumimoji="1" lang="ko-KR" altLang="en-US" sz="1600" dirty="0" err="1"/>
              <a:t>쉬워짐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가독성이 높은 코드는 유지보수성이 올라감</a:t>
            </a:r>
            <a:endParaRPr kumimoji="1" lang="en-US" altLang="ko-KR" sz="1600" dirty="0"/>
          </a:p>
        </p:txBody>
      </p:sp>
      <p:pic>
        <p:nvPicPr>
          <p:cNvPr id="2050" name="Picture 2" descr="엘리베이터 - 무료 전자개 아이콘">
            <a:extLst>
              <a:ext uri="{FF2B5EF4-FFF2-40B4-BE49-F238E27FC236}">
                <a16:creationId xmlns:a16="http://schemas.microsoft.com/office/drawing/2014/main" id="{73CA6BEC-2023-0FF3-5134-1AC5B1E20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2" y="3429000"/>
            <a:ext cx="2698478" cy="269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DF62116-22F5-5819-DB03-8C5A9CADC446}"/>
              </a:ext>
            </a:extLst>
          </p:cNvPr>
          <p:cNvSpPr txBox="1">
            <a:spLocks/>
          </p:cNvSpPr>
          <p:nvPr/>
        </p:nvSpPr>
        <p:spPr>
          <a:xfrm>
            <a:off x="2979630" y="3205212"/>
            <a:ext cx="8372311" cy="2555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60000"/>
              </a:lnSpc>
            </a:pPr>
            <a:r>
              <a:rPr kumimoji="1" lang="ko-KR" altLang="en-US" sz="1600" dirty="0"/>
              <a:t>엘리베이터 사용자와 엘리베이터 설계자에게는 각각 다른 추상화가 제공 되어야 함</a:t>
            </a:r>
            <a:endParaRPr kumimoji="1" lang="en-US" altLang="ko-KR" sz="1600" dirty="0"/>
          </a:p>
          <a:p>
            <a:pPr>
              <a:lnSpc>
                <a:spcPct val="260000"/>
              </a:lnSpc>
            </a:pPr>
            <a:r>
              <a:rPr kumimoji="1" lang="ko-KR" altLang="en-US" sz="1600" b="1" dirty="0"/>
              <a:t>사용자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올라가기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내려가기 버튼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각 층 버튼</a:t>
            </a:r>
            <a:endParaRPr kumimoji="1" lang="en-US" altLang="ko-KR" sz="1600" dirty="0"/>
          </a:p>
          <a:p>
            <a:pPr>
              <a:lnSpc>
                <a:spcPct val="260000"/>
              </a:lnSpc>
            </a:pPr>
            <a:r>
              <a:rPr kumimoji="1" lang="ko-KR" altLang="en-US" sz="1600" b="1" dirty="0"/>
              <a:t>설계자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각 층은 높이 정의 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도르래의 종류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0738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E348C4-14F6-DDBE-1EF1-CC4B7859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6543159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왜 시작 하게 됐는가 </a:t>
            </a:r>
            <a:r>
              <a:rPr kumimoji="1" lang="en-US" altLang="ko-KR" sz="3600" b="1" dirty="0"/>
              <a:t>-</a:t>
            </a:r>
            <a:r>
              <a:rPr kumimoji="1" lang="ko-KR" altLang="en-US" sz="3600" b="1" dirty="0"/>
              <a:t> 목표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694ED8E-DB07-3B24-6CE6-1E28A2DDFC22}"/>
              </a:ext>
            </a:extLst>
          </p:cNvPr>
          <p:cNvSpPr txBox="1">
            <a:spLocks/>
          </p:cNvSpPr>
          <p:nvPr/>
        </p:nvSpPr>
        <p:spPr>
          <a:xfrm>
            <a:off x="281152" y="1097280"/>
            <a:ext cx="11529046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60000"/>
              </a:lnSpc>
            </a:pPr>
            <a:r>
              <a:rPr kumimoji="1" lang="ko-KR" altLang="en-US" sz="1600" dirty="0"/>
              <a:t>함수형과 객체지향 모두 코드를 잘 관리하기위한 추상화의 결과물인 인터페이스를 제공하는 역할을 한다고 생각함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DF62116-22F5-5819-DB03-8C5A9CADC446}"/>
              </a:ext>
            </a:extLst>
          </p:cNvPr>
          <p:cNvSpPr txBox="1">
            <a:spLocks/>
          </p:cNvSpPr>
          <p:nvPr/>
        </p:nvSpPr>
        <p:spPr>
          <a:xfrm>
            <a:off x="352927" y="3429000"/>
            <a:ext cx="7982552" cy="1617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60000"/>
              </a:lnSpc>
            </a:pPr>
            <a:r>
              <a:rPr kumimoji="1" lang="ko-KR" altLang="en-US" sz="1600" b="1" dirty="0"/>
              <a:t>개발자는</a:t>
            </a:r>
            <a:r>
              <a:rPr kumimoji="1" lang="en-US" altLang="ko-KR" sz="1600" b="1" dirty="0"/>
              <a:t>?</a:t>
            </a:r>
          </a:p>
          <a:p>
            <a:pPr>
              <a:lnSpc>
                <a:spcPct val="260000"/>
              </a:lnSpc>
            </a:pPr>
            <a:r>
              <a:rPr kumimoji="1" lang="ko-KR" altLang="en-US" sz="1600" dirty="0"/>
              <a:t>작성한 코드의 소비자가 될 수 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설계자가 될 수도 있음</a:t>
            </a:r>
            <a:endParaRPr kumimoji="1" lang="en-US" altLang="ko-KR" sz="1600" dirty="0"/>
          </a:p>
          <a:p>
            <a:pPr>
              <a:lnSpc>
                <a:spcPct val="260000"/>
              </a:lnSpc>
            </a:pPr>
            <a:endParaRPr kumimoji="1"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EBF33-A77F-FCA2-5215-71154A99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567" y="2281187"/>
            <a:ext cx="4000366" cy="43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8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3956F6D-14B4-47FB-3B00-0F7A130A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6543159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왜 시작 하게 됐는가 </a:t>
            </a:r>
            <a:r>
              <a:rPr kumimoji="1" lang="en-US" altLang="ko-KR" sz="3600" b="1" dirty="0"/>
              <a:t>-</a:t>
            </a:r>
            <a:r>
              <a:rPr kumimoji="1" lang="ko-KR" altLang="en-US" sz="3600" b="1" dirty="0"/>
              <a:t> 목표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D969A4C-F39C-7472-0109-2A645AC4A535}"/>
              </a:ext>
            </a:extLst>
          </p:cNvPr>
          <p:cNvSpPr txBox="1">
            <a:spLocks/>
          </p:cNvSpPr>
          <p:nvPr/>
        </p:nvSpPr>
        <p:spPr>
          <a:xfrm>
            <a:off x="281152" y="1106904"/>
            <a:ext cx="9014654" cy="2415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dirty="0"/>
              <a:t>소비자이자 설계자이기에 적절하게 나눠진 추상화 정도를 파악하기 어렵고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팀 내부적인 소통이 불가하다면 </a:t>
            </a:r>
            <a:r>
              <a:rPr kumimoji="1" lang="ko-KR" altLang="en-US" sz="1600" b="1" dirty="0"/>
              <a:t>각자의 기준</a:t>
            </a:r>
            <a:r>
              <a:rPr kumimoji="1" lang="ko-KR" altLang="en-US" sz="1600" dirty="0"/>
              <a:t>에 따라 작성하게 됨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b="1" dirty="0"/>
              <a:t>=&gt;</a:t>
            </a:r>
            <a:r>
              <a:rPr kumimoji="1" lang="ko-KR" altLang="en-US" sz="1600" b="1" dirty="0"/>
              <a:t> 누군가에겐 파악하기 어려울 수도 있게 됨</a:t>
            </a:r>
            <a:endParaRPr kumimoji="1" lang="en-US" altLang="ko-KR" sz="16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FCB1EA0-5B14-E0D7-E8FB-B2ED960ADF0B}"/>
              </a:ext>
            </a:extLst>
          </p:cNvPr>
          <p:cNvSpPr txBox="1">
            <a:spLocks/>
          </p:cNvSpPr>
          <p:nvPr/>
        </p:nvSpPr>
        <p:spPr>
          <a:xfrm>
            <a:off x="281152" y="3128210"/>
            <a:ext cx="11529046" cy="3729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60000"/>
              </a:lnSpc>
            </a:pPr>
            <a:r>
              <a:rPr kumimoji="1" lang="ko-KR" altLang="en-US" sz="1600" dirty="0"/>
              <a:t>그런데 만약에 일반적인 추상화 방법이 있다면</a:t>
            </a:r>
            <a:r>
              <a:rPr kumimoji="1" lang="en-US" altLang="ko-KR" sz="1600" dirty="0"/>
              <a:t>?</a:t>
            </a:r>
            <a:r>
              <a:rPr kumimoji="1" lang="ko-KR" altLang="en-US" sz="1600" dirty="0"/>
              <a:t> 전문가들이 골머리를 싸매고 고민해서 만들어낸 추상화 방법이 있다면</a:t>
            </a:r>
            <a:r>
              <a:rPr kumimoji="1" lang="en-US" altLang="ko-KR" sz="1600" dirty="0"/>
              <a:t>?</a:t>
            </a:r>
          </a:p>
          <a:p>
            <a:pPr>
              <a:lnSpc>
                <a:spcPct val="260000"/>
              </a:lnSpc>
            </a:pPr>
            <a:r>
              <a:rPr kumimoji="1" lang="ko-KR" altLang="en-US" sz="1600" dirty="0"/>
              <a:t>또 배워두면 많은 사람들이 이해하고 있어서 일반적으로 사용하고 협업하기 좋다면</a:t>
            </a:r>
            <a:r>
              <a:rPr kumimoji="1" lang="en-US" altLang="ko-KR" sz="1600" dirty="0"/>
              <a:t>?</a:t>
            </a:r>
          </a:p>
          <a:p>
            <a:pPr>
              <a:lnSpc>
                <a:spcPct val="260000"/>
              </a:lnSpc>
            </a:pPr>
            <a:r>
              <a:rPr kumimoji="1" lang="en-US" altLang="ko-KR" sz="1600" b="1" dirty="0"/>
              <a:t>=&gt;</a:t>
            </a:r>
            <a:r>
              <a:rPr kumimoji="1" lang="ko-KR" altLang="en-US" sz="1600" b="1" dirty="0"/>
              <a:t> 당연 학습하는 게 좋음</a:t>
            </a:r>
            <a:endParaRPr kumimoji="1"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95098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4BE1FF-9602-477B-CEB8-6D819445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6543159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왜 시작 하게 됐는가 </a:t>
            </a:r>
            <a:r>
              <a:rPr kumimoji="1" lang="en-US" altLang="ko-KR" sz="3600" b="1" dirty="0"/>
              <a:t>-</a:t>
            </a:r>
            <a:r>
              <a:rPr kumimoji="1" lang="ko-KR" altLang="en-US" sz="3600" b="1" dirty="0"/>
              <a:t> 목표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762C7E3-35A9-F224-0DD7-4AAA20C53830}"/>
              </a:ext>
            </a:extLst>
          </p:cNvPr>
          <p:cNvSpPr txBox="1">
            <a:spLocks/>
          </p:cNvSpPr>
          <p:nvPr/>
        </p:nvSpPr>
        <p:spPr>
          <a:xfrm>
            <a:off x="331477" y="666040"/>
            <a:ext cx="11529046" cy="1636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60000"/>
              </a:lnSpc>
            </a:pPr>
            <a:r>
              <a:rPr kumimoji="1" lang="en-US" altLang="ko-KR" sz="1600" dirty="0"/>
              <a:t>OOP</a:t>
            </a:r>
            <a:r>
              <a:rPr kumimoji="1" lang="ko-KR" altLang="en-US" sz="1600" dirty="0"/>
              <a:t>는 학교 수업도 있고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시중에 개념이 많이 퍼져 있어서 보다 학습하기 쉬우나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>
              <a:lnSpc>
                <a:spcPct val="260000"/>
              </a:lnSpc>
            </a:pPr>
            <a:r>
              <a:rPr kumimoji="1" lang="ko-KR" altLang="en-US" sz="1600" dirty="0"/>
              <a:t>함수형 프로그래밍은 보다 학습하기 어려웠음 </a:t>
            </a:r>
            <a:endParaRPr kumimoji="1" lang="en-US" altLang="ko-KR" sz="1600" dirty="0"/>
          </a:p>
        </p:txBody>
      </p:sp>
      <p:pic>
        <p:nvPicPr>
          <p:cNvPr id="6146" name="Picture 2" descr="쏙쏙 들어오는 함수형 코딩 | 에릭 노먼드 - 교보문고">
            <a:extLst>
              <a:ext uri="{FF2B5EF4-FFF2-40B4-BE49-F238E27FC236}">
                <a16:creationId xmlns:a16="http://schemas.microsoft.com/office/drawing/2014/main" id="{73935882-000E-EF8F-5D96-7B885EFB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7" y="2302336"/>
            <a:ext cx="3087644" cy="40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78BB6A-AAF5-B414-53F4-505638C42FE5}"/>
              </a:ext>
            </a:extLst>
          </p:cNvPr>
          <p:cNvSpPr txBox="1">
            <a:spLocks/>
          </p:cNvSpPr>
          <p:nvPr/>
        </p:nvSpPr>
        <p:spPr>
          <a:xfrm>
            <a:off x="4130211" y="2174003"/>
            <a:ext cx="7880279" cy="2870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60000"/>
              </a:lnSpc>
            </a:pPr>
            <a:r>
              <a:rPr kumimoji="1" lang="ko-KR" altLang="en-US" sz="1600" b="1" dirty="0"/>
              <a:t>목표</a:t>
            </a:r>
            <a:endParaRPr kumimoji="1" lang="en-US" altLang="ko-KR" sz="1600" b="1" dirty="0"/>
          </a:p>
          <a:p>
            <a:pPr marL="342900" indent="-342900">
              <a:lnSpc>
                <a:spcPct val="260000"/>
              </a:lnSpc>
              <a:buAutoNum type="arabicPeriod"/>
            </a:pPr>
            <a:r>
              <a:rPr kumimoji="1" lang="ko-KR" altLang="en-US" sz="1600" dirty="0"/>
              <a:t>함수형 프로그래밍을 명확하게 설명 가능하게 될 것</a:t>
            </a:r>
            <a:endParaRPr kumimoji="1" lang="en-US" altLang="ko-KR" sz="1600" dirty="0"/>
          </a:p>
          <a:p>
            <a:pPr marL="342900" indent="-342900">
              <a:lnSpc>
                <a:spcPct val="260000"/>
              </a:lnSpc>
              <a:buAutoNum type="arabicPeriod"/>
            </a:pPr>
            <a:r>
              <a:rPr kumimoji="1" lang="ko-KR" altLang="en-US" sz="1600" dirty="0"/>
              <a:t>내 코드의 어떤 부분이 함수형 프로그래밍의 개념을 따르고 있는지 파악하고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그 부분으로 인해 어떻게 더 개선되었는지 설명할 수 있을 것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8673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2396DBF-D4B7-B15C-7744-5B35908C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6562409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함수형 프로그래밍의 정의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B7F15A6-F110-43B7-D043-6C5BB5CC847B}"/>
              </a:ext>
            </a:extLst>
          </p:cNvPr>
          <p:cNvSpPr txBox="1">
            <a:spLocks/>
          </p:cNvSpPr>
          <p:nvPr/>
        </p:nvSpPr>
        <p:spPr>
          <a:xfrm>
            <a:off x="281152" y="1106904"/>
            <a:ext cx="9014654" cy="198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수학함수를 사용하고 부수효과를 피하는 것이 특징인 프로그래밍 패러다임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600" dirty="0"/>
              <a:t>부수효과 없이 순수함수만을 사용하는 프로그래밍 스타일</a:t>
            </a:r>
            <a:endParaRPr kumimoji="1"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8C5D25-E169-2168-CF2C-88AA32712118}"/>
              </a:ext>
            </a:extLst>
          </p:cNvPr>
          <p:cNvSpPr txBox="1">
            <a:spLocks/>
          </p:cNvSpPr>
          <p:nvPr/>
        </p:nvSpPr>
        <p:spPr>
          <a:xfrm>
            <a:off x="281152" y="2776889"/>
            <a:ext cx="4233096" cy="198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부수효과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함수가 리턴 값 이외에 하는 모든 일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Ex) </a:t>
            </a:r>
            <a:r>
              <a:rPr kumimoji="1" lang="ko-KR" altLang="en-US" sz="1600" dirty="0"/>
              <a:t>메일 보내기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전역상태 수정하기</a:t>
            </a:r>
            <a:endParaRPr kumimoji="1" lang="en-US" altLang="ko-KR" sz="16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CDC8ACF-794D-AB7B-951E-9E290A490D6E}"/>
              </a:ext>
            </a:extLst>
          </p:cNvPr>
          <p:cNvSpPr txBox="1">
            <a:spLocks/>
          </p:cNvSpPr>
          <p:nvPr/>
        </p:nvSpPr>
        <p:spPr>
          <a:xfrm>
            <a:off x="4788478" y="2776888"/>
            <a:ext cx="5587555" cy="198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순수함수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인자에만 의존하고 부수효과가 없는 함수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같은 인자가 들어갔을 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항상 같은 값이 나와야 함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6866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2396DBF-D4B7-B15C-7744-5B35908C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354617"/>
            <a:ext cx="6562409" cy="622846"/>
          </a:xfrm>
        </p:spPr>
        <p:txBody>
          <a:bodyPr>
            <a:normAutofit/>
          </a:bodyPr>
          <a:lstStyle/>
          <a:p>
            <a:r>
              <a:rPr kumimoji="1" lang="ko-KR" altLang="en-US" sz="3600" b="1" dirty="0"/>
              <a:t>액션</a:t>
            </a:r>
            <a:r>
              <a:rPr kumimoji="1" lang="en-US" altLang="ko-KR" sz="3600" b="1" dirty="0"/>
              <a:t>,</a:t>
            </a:r>
            <a:r>
              <a:rPr kumimoji="1" lang="ko-KR" altLang="en-US" sz="3600" b="1" dirty="0"/>
              <a:t> 계산</a:t>
            </a:r>
            <a:r>
              <a:rPr kumimoji="1" lang="en-US" altLang="ko-KR" sz="3600" b="1" dirty="0"/>
              <a:t>,</a:t>
            </a:r>
            <a:r>
              <a:rPr kumimoji="1" lang="ko-KR" altLang="en-US" sz="3600" b="1" dirty="0"/>
              <a:t> 데이터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B8C5D25-E169-2168-CF2C-88AA32712118}"/>
              </a:ext>
            </a:extLst>
          </p:cNvPr>
          <p:cNvSpPr txBox="1">
            <a:spLocks/>
          </p:cNvSpPr>
          <p:nvPr/>
        </p:nvSpPr>
        <p:spPr>
          <a:xfrm>
            <a:off x="425531" y="1001526"/>
            <a:ext cx="6994772" cy="198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부수효과는 필요함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부수효과는 소프트웨어를 실행하는 이유임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메일을 보내지 못하는 메일 소프트웨어를 사용할 이유는 존재하지 않음</a:t>
            </a:r>
            <a:r>
              <a:rPr kumimoji="1" lang="en-US" altLang="ko-KR" sz="1600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CDC8ACF-794D-AB7B-951E-9E290A490D6E}"/>
              </a:ext>
            </a:extLst>
          </p:cNvPr>
          <p:cNvSpPr txBox="1">
            <a:spLocks/>
          </p:cNvSpPr>
          <p:nvPr/>
        </p:nvSpPr>
        <p:spPr>
          <a:xfrm>
            <a:off x="131242" y="2963310"/>
            <a:ext cx="4178000" cy="198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액션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액션은 부수효과를 일으키는 함수를 말함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실행하는 시점과 </a:t>
            </a:r>
            <a:r>
              <a:rPr kumimoji="1" lang="ko-KR" altLang="en-US" sz="1600" dirty="0"/>
              <a:t>횟수에 </a:t>
            </a:r>
            <a:r>
              <a:rPr kumimoji="1" lang="ko-KR" altLang="en-US" sz="1600" b="1" dirty="0"/>
              <a:t>의존</a:t>
            </a:r>
            <a:r>
              <a:rPr kumimoji="1" lang="ko-KR" altLang="en-US" sz="1600" dirty="0"/>
              <a:t>함</a:t>
            </a:r>
            <a:endParaRPr kumimoji="1" lang="en-US" altLang="ko-KR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8364CF-195F-D65E-48AB-6268DC8A0A88}"/>
              </a:ext>
            </a:extLst>
          </p:cNvPr>
          <p:cNvSpPr txBox="1">
            <a:spLocks/>
          </p:cNvSpPr>
          <p:nvPr/>
        </p:nvSpPr>
        <p:spPr>
          <a:xfrm>
            <a:off x="8250486" y="2984331"/>
            <a:ext cx="4178000" cy="198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데이터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이벤트에 대한 사실을 기록함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903EB74-C908-1704-9BDE-CA307BE37EF6}"/>
              </a:ext>
            </a:extLst>
          </p:cNvPr>
          <p:cNvSpPr txBox="1">
            <a:spLocks/>
          </p:cNvSpPr>
          <p:nvPr/>
        </p:nvSpPr>
        <p:spPr>
          <a:xfrm>
            <a:off x="4072486" y="2963310"/>
            <a:ext cx="4178000" cy="198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ko-KR" altLang="en-US" sz="1600" b="1" dirty="0"/>
              <a:t>계산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호출하는 시점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횟수에 의존적이지 않으며</a:t>
            </a:r>
            <a:r>
              <a:rPr kumimoji="1"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다른 요소에도 영향을 주지 않음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0093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735</Words>
  <Application>Microsoft Macintosh PowerPoint</Application>
  <PresentationFormat>와이드스크린</PresentationFormat>
  <Paragraphs>132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함수형 프로그래밍</vt:lpstr>
      <vt:lpstr>왜 시작 하게 됐는가 – 계기</vt:lpstr>
      <vt:lpstr>왜 시작 하게 됐는가 – 계기</vt:lpstr>
      <vt:lpstr>왜 시작 하게 됐는가 - 목표</vt:lpstr>
      <vt:lpstr>왜 시작 하게 됐는가 - 목표</vt:lpstr>
      <vt:lpstr>왜 시작 하게 됐는가 - 목표</vt:lpstr>
      <vt:lpstr>왜 시작 하게 됐는가 - 목표</vt:lpstr>
      <vt:lpstr>함수형 프로그래밍의 정의</vt:lpstr>
      <vt:lpstr>액션, 계산, 데이터</vt:lpstr>
      <vt:lpstr>프로그래밍에서 어려운 부분</vt:lpstr>
      <vt:lpstr>함수형 사고로 설계하기</vt:lpstr>
      <vt:lpstr>함수형 사고로 설계하기</vt:lpstr>
      <vt:lpstr>함수형 사고로 설계하기</vt:lpstr>
      <vt:lpstr>함수형 사고로 설계하기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이동길</dc:creator>
  <cp:lastModifiedBy>이동길</cp:lastModifiedBy>
  <cp:revision>15</cp:revision>
  <dcterms:created xsi:type="dcterms:W3CDTF">2025-01-07T06:34:53Z</dcterms:created>
  <dcterms:modified xsi:type="dcterms:W3CDTF">2025-01-11T03:21:23Z</dcterms:modified>
</cp:coreProperties>
</file>