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77" r:id="rId4"/>
    <p:sldId id="260" r:id="rId5"/>
    <p:sldId id="278" r:id="rId6"/>
    <p:sldId id="279" r:id="rId7"/>
    <p:sldId id="288" r:id="rId8"/>
    <p:sldId id="287" r:id="rId9"/>
    <p:sldId id="280" r:id="rId10"/>
    <p:sldId id="281" r:id="rId11"/>
    <p:sldId id="282" r:id="rId12"/>
    <p:sldId id="283" r:id="rId13"/>
    <p:sldId id="275" r:id="rId14"/>
    <p:sldId id="276" r:id="rId15"/>
    <p:sldId id="262" r:id="rId16"/>
    <p:sldId id="266" r:id="rId17"/>
    <p:sldId id="267" r:id="rId18"/>
    <p:sldId id="261" r:id="rId19"/>
    <p:sldId id="265" r:id="rId20"/>
    <p:sldId id="264" r:id="rId21"/>
    <p:sldId id="286" r:id="rId22"/>
    <p:sldId id="284" r:id="rId23"/>
    <p:sldId id="285" r:id="rId24"/>
    <p:sldId id="269" r:id="rId25"/>
    <p:sldId id="273" r:id="rId26"/>
    <p:sldId id="272" r:id="rId27"/>
    <p:sldId id="271" r:id="rId28"/>
    <p:sldId id="270" r:id="rId29"/>
    <p:sldId id="259" r:id="rId30"/>
    <p:sldId id="274" r:id="rId31"/>
    <p:sldId id="257" r:id="rId32"/>
    <p:sldId id="258" r:id="rId33"/>
    <p:sldId id="268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el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3234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1953C-C841-4650-B856-FCF6A9F1FD1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44E070-080A-4E05-BD60-4803778AE64F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Hase und Igel</a:t>
          </a:r>
          <a:endParaRPr lang="de-DE" dirty="0"/>
        </a:p>
      </dgm:t>
    </dgm:pt>
    <dgm:pt modelId="{0E92FC52-F43C-4536-8D07-EBBF1A378AFE}" type="parTrans" cxnId="{449AED1A-BF9C-4D10-AE51-B51A29CD6C29}">
      <dgm:prSet/>
      <dgm:spPr/>
      <dgm:t>
        <a:bodyPr/>
        <a:lstStyle/>
        <a:p>
          <a:endParaRPr lang="de-DE"/>
        </a:p>
      </dgm:t>
    </dgm:pt>
    <dgm:pt modelId="{047E1494-50BC-445E-9260-608FD6B6F6A6}" type="sibTrans" cxnId="{449AED1A-BF9C-4D10-AE51-B51A29CD6C29}">
      <dgm:prSet/>
      <dgm:spPr/>
      <dgm:t>
        <a:bodyPr/>
        <a:lstStyle/>
        <a:p>
          <a:endParaRPr lang="de-DE"/>
        </a:p>
      </dgm:t>
    </dgm:pt>
    <dgm:pt modelId="{5D9A40FB-DE21-4A8F-A65E-D4495739B9C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Lobby</a:t>
          </a:r>
          <a:br>
            <a:rPr lang="de-DE" dirty="0" smtClean="0"/>
          </a:br>
          <a:r>
            <a:rPr lang="de-DE" dirty="0" smtClean="0"/>
            <a:t>&amp; Chat</a:t>
          </a:r>
          <a:endParaRPr lang="de-DE" dirty="0"/>
        </a:p>
      </dgm:t>
    </dgm:pt>
    <dgm:pt modelId="{7BF684B6-6EB1-48CE-937A-FF1513F56915}" type="parTrans" cxnId="{80E59330-8A4C-4F60-ABBC-22713997A564}">
      <dgm:prSet/>
      <dgm:spPr/>
      <dgm:t>
        <a:bodyPr/>
        <a:lstStyle/>
        <a:p>
          <a:endParaRPr lang="de-DE"/>
        </a:p>
      </dgm:t>
    </dgm:pt>
    <dgm:pt modelId="{027B2819-D073-49F0-8071-87819BF77EE5}" type="sibTrans" cxnId="{80E59330-8A4C-4F60-ABBC-22713997A564}">
      <dgm:prSet/>
      <dgm:spPr/>
      <dgm:t>
        <a:bodyPr/>
        <a:lstStyle/>
        <a:p>
          <a:endParaRPr lang="de-DE"/>
        </a:p>
      </dgm:t>
    </dgm:pt>
    <dgm:pt modelId="{1379074B-9509-4463-905B-C1EE93A83EAF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Plugin</a:t>
          </a:r>
          <a:r>
            <a:rPr lang="de-DE" dirty="0" smtClean="0"/>
            <a:t> Framework</a:t>
          </a:r>
          <a:endParaRPr lang="de-DE" dirty="0"/>
        </a:p>
      </dgm:t>
    </dgm:pt>
    <dgm:pt modelId="{6952B23C-E641-4976-8C56-700ABCC625C0}" type="parTrans" cxnId="{5B6DE80A-0ABB-4AEA-AFAA-053E44CD8755}">
      <dgm:prSet/>
      <dgm:spPr/>
      <dgm:t>
        <a:bodyPr/>
        <a:lstStyle/>
        <a:p>
          <a:endParaRPr lang="de-DE"/>
        </a:p>
      </dgm:t>
    </dgm:pt>
    <dgm:pt modelId="{4B240692-E7CD-4107-B92B-15C7A7290A3B}" type="sibTrans" cxnId="{5B6DE80A-0ABB-4AEA-AFAA-053E44CD8755}">
      <dgm:prSet/>
      <dgm:spPr/>
      <dgm:t>
        <a:bodyPr/>
        <a:lstStyle/>
        <a:p>
          <a:endParaRPr lang="de-DE"/>
        </a:p>
      </dgm:t>
    </dgm:pt>
    <dgm:pt modelId="{90F73095-5CD5-478B-8FC8-F552AA70513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err="1" smtClean="0"/>
            <a:t>Plugin</a:t>
          </a:r>
          <a:r>
            <a:rPr lang="de-DE" dirty="0" smtClean="0"/>
            <a:t> API</a:t>
          </a:r>
          <a:endParaRPr lang="de-DE" dirty="0"/>
        </a:p>
      </dgm:t>
    </dgm:pt>
    <dgm:pt modelId="{E45E2216-C26E-4562-8E5F-230E4C6FB940}" type="parTrans" cxnId="{AE6F57E9-F6DD-42FC-8D4E-EF8A21351BFE}">
      <dgm:prSet/>
      <dgm:spPr/>
      <dgm:t>
        <a:bodyPr/>
        <a:lstStyle/>
        <a:p>
          <a:endParaRPr lang="de-DE"/>
        </a:p>
      </dgm:t>
    </dgm:pt>
    <dgm:pt modelId="{8C25E2D2-4E78-4C8A-8DA9-6714BF744A27}" type="sibTrans" cxnId="{AE6F57E9-F6DD-42FC-8D4E-EF8A21351BFE}">
      <dgm:prSet/>
      <dgm:spPr/>
      <dgm:t>
        <a:bodyPr/>
        <a:lstStyle/>
        <a:p>
          <a:endParaRPr lang="de-DE"/>
        </a:p>
      </dgm:t>
    </dgm:pt>
    <dgm:pt modelId="{596954D7-0899-4806-8A9B-C086DFEECCE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Core</a:t>
          </a:r>
          <a:endParaRPr lang="de-DE" dirty="0"/>
        </a:p>
      </dgm:t>
    </dgm:pt>
    <dgm:pt modelId="{707CD6CF-467D-4EF3-9362-5C1D6980E7BD}" type="sibTrans" cxnId="{1399F822-2AB5-4286-9F47-56DDBCDC0193}">
      <dgm:prSet/>
      <dgm:spPr/>
      <dgm:t>
        <a:bodyPr/>
        <a:lstStyle/>
        <a:p>
          <a:endParaRPr lang="de-DE"/>
        </a:p>
      </dgm:t>
    </dgm:pt>
    <dgm:pt modelId="{CA5F793C-C5E9-49AF-BC8E-679AEE528BB6}" type="parTrans" cxnId="{1399F822-2AB5-4286-9F47-56DDBCDC0193}">
      <dgm:prSet/>
      <dgm:spPr/>
      <dgm:t>
        <a:bodyPr/>
        <a:lstStyle/>
        <a:p>
          <a:endParaRPr lang="de-DE"/>
        </a:p>
      </dgm:t>
    </dgm:pt>
    <dgm:pt modelId="{BD9632B5-CE46-44F2-BA50-722D6B55BE1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dirty="0" smtClean="0"/>
            <a:t>Clients</a:t>
          </a:r>
          <a:endParaRPr lang="de-DE" dirty="0"/>
        </a:p>
      </dgm:t>
    </dgm:pt>
    <dgm:pt modelId="{BDE726CE-1EB5-4295-9614-D70E8AFD5986}" type="parTrans" cxnId="{F6D107E6-37BC-4027-8331-0A4F7D75CECC}">
      <dgm:prSet/>
      <dgm:spPr/>
      <dgm:t>
        <a:bodyPr/>
        <a:lstStyle/>
        <a:p>
          <a:endParaRPr lang="de-DE"/>
        </a:p>
      </dgm:t>
    </dgm:pt>
    <dgm:pt modelId="{382EB159-21E8-4B8E-BFDB-52BA6CD87C15}" type="sibTrans" cxnId="{F6D107E6-37BC-4027-8331-0A4F7D75CECC}">
      <dgm:prSet/>
      <dgm:spPr/>
      <dgm:t>
        <a:bodyPr/>
        <a:lstStyle/>
        <a:p>
          <a:endParaRPr lang="de-DE"/>
        </a:p>
      </dgm:t>
    </dgm:pt>
    <dgm:pt modelId="{E8ED73A1-1F8C-44EB-895A-817326139B21}" type="pres">
      <dgm:prSet presAssocID="{2DA1953C-C841-4650-B856-FCF6A9F1FD1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0205781-20BA-44B7-9D01-0569DECCFC2B}" type="pres">
      <dgm:prSet presAssocID="{6844E070-080A-4E05-BD60-4803778AE64F}" presName="vertOne" presStyleCnt="0"/>
      <dgm:spPr/>
    </dgm:pt>
    <dgm:pt modelId="{98368E67-B5C8-4072-8DD4-3524C3D5EA18}" type="pres">
      <dgm:prSet presAssocID="{6844E070-080A-4E05-BD60-4803778AE6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04A760-1CC5-469A-B13B-822D24560B7F}" type="pres">
      <dgm:prSet presAssocID="{6844E070-080A-4E05-BD60-4803778AE64F}" presName="parTransOne" presStyleCnt="0"/>
      <dgm:spPr/>
    </dgm:pt>
    <dgm:pt modelId="{CCC61AE3-D758-4CF5-9E76-A6C12463CD78}" type="pres">
      <dgm:prSet presAssocID="{6844E070-080A-4E05-BD60-4803778AE64F}" presName="horzOne" presStyleCnt="0"/>
      <dgm:spPr/>
    </dgm:pt>
    <dgm:pt modelId="{C27739F2-E6B8-4300-A95C-E1164EC4F704}" type="pres">
      <dgm:prSet presAssocID="{1379074B-9509-4463-905B-C1EE93A83EAF}" presName="vertTwo" presStyleCnt="0"/>
      <dgm:spPr/>
    </dgm:pt>
    <dgm:pt modelId="{2E88FB1A-F2CD-4B59-BC3E-5EB3D359DEDE}" type="pres">
      <dgm:prSet presAssocID="{1379074B-9509-4463-905B-C1EE93A83EA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0E3474-91D5-4EEF-8F24-4EB2E43ADD4D}" type="pres">
      <dgm:prSet presAssocID="{1379074B-9509-4463-905B-C1EE93A83EAF}" presName="horzTwo" presStyleCnt="0"/>
      <dgm:spPr/>
    </dgm:pt>
    <dgm:pt modelId="{B2E8F9AB-CFB1-4732-9CDE-60DEB3941510}" type="pres">
      <dgm:prSet presAssocID="{4B240692-E7CD-4107-B92B-15C7A7290A3B}" presName="sibSpaceTwo" presStyleCnt="0"/>
      <dgm:spPr/>
    </dgm:pt>
    <dgm:pt modelId="{037DD474-103F-40A1-A752-F7FFDB1C91A3}" type="pres">
      <dgm:prSet presAssocID="{90F73095-5CD5-478B-8FC8-F552AA705135}" presName="vertTwo" presStyleCnt="0"/>
      <dgm:spPr/>
    </dgm:pt>
    <dgm:pt modelId="{5E772D93-854A-42F0-92C7-4B6A26634594}" type="pres">
      <dgm:prSet presAssocID="{90F73095-5CD5-478B-8FC8-F552AA705135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F99E71-5F41-4685-BF0D-742839194A43}" type="pres">
      <dgm:prSet presAssocID="{90F73095-5CD5-478B-8FC8-F552AA705135}" presName="parTransTwo" presStyleCnt="0"/>
      <dgm:spPr/>
    </dgm:pt>
    <dgm:pt modelId="{40EDBAD5-59A3-4124-9C19-695D8D8A7CD6}" type="pres">
      <dgm:prSet presAssocID="{90F73095-5CD5-478B-8FC8-F552AA705135}" presName="horzTwo" presStyleCnt="0"/>
      <dgm:spPr/>
    </dgm:pt>
    <dgm:pt modelId="{9D709A07-BA24-4B69-9C73-C64EB21D9089}" type="pres">
      <dgm:prSet presAssocID="{596954D7-0899-4806-8A9B-C086DFEECCEA}" presName="vertThree" presStyleCnt="0"/>
      <dgm:spPr/>
    </dgm:pt>
    <dgm:pt modelId="{6BF3724A-C152-4EA3-8D3D-D18E9BF22066}" type="pres">
      <dgm:prSet presAssocID="{596954D7-0899-4806-8A9B-C086DFEECCEA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5BA5940-113C-4A3E-84AC-104DEA919F07}" type="pres">
      <dgm:prSet presAssocID="{596954D7-0899-4806-8A9B-C086DFEECCEA}" presName="horzThree" presStyleCnt="0"/>
      <dgm:spPr/>
    </dgm:pt>
    <dgm:pt modelId="{3FDD8A3D-1573-44B9-A8F9-72E2B1EBCEFB}" type="pres">
      <dgm:prSet presAssocID="{707CD6CF-467D-4EF3-9362-5C1D6980E7BD}" presName="sibSpaceThree" presStyleCnt="0"/>
      <dgm:spPr/>
    </dgm:pt>
    <dgm:pt modelId="{007F8A38-D4A4-4EA8-A5FA-92619A833AEA}" type="pres">
      <dgm:prSet presAssocID="{5D9A40FB-DE21-4A8F-A65E-D4495739B9CE}" presName="vertThree" presStyleCnt="0"/>
      <dgm:spPr/>
    </dgm:pt>
    <dgm:pt modelId="{A3F9BBCB-9188-4E71-84B7-4CF1D07EF026}" type="pres">
      <dgm:prSet presAssocID="{5D9A40FB-DE21-4A8F-A65E-D4495739B9C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C956809-C7FC-49E6-AEEF-1B650A80CBC4}" type="pres">
      <dgm:prSet presAssocID="{5D9A40FB-DE21-4A8F-A65E-D4495739B9CE}" presName="horzThree" presStyleCnt="0"/>
      <dgm:spPr/>
    </dgm:pt>
    <dgm:pt modelId="{2BD65A61-331D-45EC-8775-FED964308E0D}" type="pres">
      <dgm:prSet presAssocID="{027B2819-D073-49F0-8071-87819BF77EE5}" presName="sibSpaceThree" presStyleCnt="0"/>
      <dgm:spPr/>
    </dgm:pt>
    <dgm:pt modelId="{F2DC77C2-0A7E-438C-9F5C-9604CD6E262D}" type="pres">
      <dgm:prSet presAssocID="{BD9632B5-CE46-44F2-BA50-722D6B55BE1E}" presName="vertThree" presStyleCnt="0"/>
      <dgm:spPr/>
    </dgm:pt>
    <dgm:pt modelId="{D4948B9E-A87C-4090-BFBC-DAFE6852A753}" type="pres">
      <dgm:prSet presAssocID="{BD9632B5-CE46-44F2-BA50-722D6B55BE1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47A5C21-5EB0-4BC6-BDE5-101EAB3D15E3}" type="pres">
      <dgm:prSet presAssocID="{BD9632B5-CE46-44F2-BA50-722D6B55BE1E}" presName="horzThree" presStyleCnt="0"/>
      <dgm:spPr/>
    </dgm:pt>
  </dgm:ptLst>
  <dgm:cxnLst>
    <dgm:cxn modelId="{F6D107E6-37BC-4027-8331-0A4F7D75CECC}" srcId="{90F73095-5CD5-478B-8FC8-F552AA705135}" destId="{BD9632B5-CE46-44F2-BA50-722D6B55BE1E}" srcOrd="2" destOrd="0" parTransId="{BDE726CE-1EB5-4295-9614-D70E8AFD5986}" sibTransId="{382EB159-21E8-4B8E-BFDB-52BA6CD87C15}"/>
    <dgm:cxn modelId="{5B6DE80A-0ABB-4AEA-AFAA-053E44CD8755}" srcId="{6844E070-080A-4E05-BD60-4803778AE64F}" destId="{1379074B-9509-4463-905B-C1EE93A83EAF}" srcOrd="0" destOrd="0" parTransId="{6952B23C-E641-4976-8C56-700ABCC625C0}" sibTransId="{4B240692-E7CD-4107-B92B-15C7A7290A3B}"/>
    <dgm:cxn modelId="{F4BFB4FF-D205-4080-9F7D-03FF90118FC4}" type="presOf" srcId="{2DA1953C-C841-4650-B856-FCF6A9F1FD1D}" destId="{E8ED73A1-1F8C-44EB-895A-817326139B21}" srcOrd="0" destOrd="0" presId="urn:microsoft.com/office/officeart/2005/8/layout/hierarchy4"/>
    <dgm:cxn modelId="{074AA880-5B14-44AC-B7B0-05ADD89501B1}" type="presOf" srcId="{6844E070-080A-4E05-BD60-4803778AE64F}" destId="{98368E67-B5C8-4072-8DD4-3524C3D5EA18}" srcOrd="0" destOrd="0" presId="urn:microsoft.com/office/officeart/2005/8/layout/hierarchy4"/>
    <dgm:cxn modelId="{A2BBBDA2-E897-4C26-B3E0-40B347DC5BF7}" type="presOf" srcId="{5D9A40FB-DE21-4A8F-A65E-D4495739B9CE}" destId="{A3F9BBCB-9188-4E71-84B7-4CF1D07EF026}" srcOrd="0" destOrd="0" presId="urn:microsoft.com/office/officeart/2005/8/layout/hierarchy4"/>
    <dgm:cxn modelId="{18CC4D96-EED7-48F2-B008-FA3D5C58B689}" type="presOf" srcId="{1379074B-9509-4463-905B-C1EE93A83EAF}" destId="{2E88FB1A-F2CD-4B59-BC3E-5EB3D359DEDE}" srcOrd="0" destOrd="0" presId="urn:microsoft.com/office/officeart/2005/8/layout/hierarchy4"/>
    <dgm:cxn modelId="{80E59330-8A4C-4F60-ABBC-22713997A564}" srcId="{90F73095-5CD5-478B-8FC8-F552AA705135}" destId="{5D9A40FB-DE21-4A8F-A65E-D4495739B9CE}" srcOrd="1" destOrd="0" parTransId="{7BF684B6-6EB1-48CE-937A-FF1513F56915}" sibTransId="{027B2819-D073-49F0-8071-87819BF77EE5}"/>
    <dgm:cxn modelId="{AE6F57E9-F6DD-42FC-8D4E-EF8A21351BFE}" srcId="{6844E070-080A-4E05-BD60-4803778AE64F}" destId="{90F73095-5CD5-478B-8FC8-F552AA705135}" srcOrd="1" destOrd="0" parTransId="{E45E2216-C26E-4562-8E5F-230E4C6FB940}" sibTransId="{8C25E2D2-4E78-4C8A-8DA9-6714BF744A27}"/>
    <dgm:cxn modelId="{449AED1A-BF9C-4D10-AE51-B51A29CD6C29}" srcId="{2DA1953C-C841-4650-B856-FCF6A9F1FD1D}" destId="{6844E070-080A-4E05-BD60-4803778AE64F}" srcOrd="0" destOrd="0" parTransId="{0E92FC52-F43C-4536-8D07-EBBF1A378AFE}" sibTransId="{047E1494-50BC-445E-9260-608FD6B6F6A6}"/>
    <dgm:cxn modelId="{DA7A94A3-B580-4AD9-B587-128947AC354D}" type="presOf" srcId="{90F73095-5CD5-478B-8FC8-F552AA705135}" destId="{5E772D93-854A-42F0-92C7-4B6A26634594}" srcOrd="0" destOrd="0" presId="urn:microsoft.com/office/officeart/2005/8/layout/hierarchy4"/>
    <dgm:cxn modelId="{8D794A18-0B52-4AC9-BE28-DCBC24C17CD8}" type="presOf" srcId="{BD9632B5-CE46-44F2-BA50-722D6B55BE1E}" destId="{D4948B9E-A87C-4090-BFBC-DAFE6852A753}" srcOrd="0" destOrd="0" presId="urn:microsoft.com/office/officeart/2005/8/layout/hierarchy4"/>
    <dgm:cxn modelId="{5721B653-B470-4367-B95D-564782E0DD07}" type="presOf" srcId="{596954D7-0899-4806-8A9B-C086DFEECCEA}" destId="{6BF3724A-C152-4EA3-8D3D-D18E9BF22066}" srcOrd="0" destOrd="0" presId="urn:microsoft.com/office/officeart/2005/8/layout/hierarchy4"/>
    <dgm:cxn modelId="{1399F822-2AB5-4286-9F47-56DDBCDC0193}" srcId="{90F73095-5CD5-478B-8FC8-F552AA705135}" destId="{596954D7-0899-4806-8A9B-C086DFEECCEA}" srcOrd="0" destOrd="0" parTransId="{CA5F793C-C5E9-49AF-BC8E-679AEE528BB6}" sibTransId="{707CD6CF-467D-4EF3-9362-5C1D6980E7BD}"/>
    <dgm:cxn modelId="{5BB6F5F7-1E45-4541-84EE-AD71C6AF87A4}" type="presParOf" srcId="{E8ED73A1-1F8C-44EB-895A-817326139B21}" destId="{70205781-20BA-44B7-9D01-0569DECCFC2B}" srcOrd="0" destOrd="0" presId="urn:microsoft.com/office/officeart/2005/8/layout/hierarchy4"/>
    <dgm:cxn modelId="{D670C82B-143F-4201-A884-AE6C2956B602}" type="presParOf" srcId="{70205781-20BA-44B7-9D01-0569DECCFC2B}" destId="{98368E67-B5C8-4072-8DD4-3524C3D5EA18}" srcOrd="0" destOrd="0" presId="urn:microsoft.com/office/officeart/2005/8/layout/hierarchy4"/>
    <dgm:cxn modelId="{939C2732-8C7F-4E41-B2A2-EA610B5CC7A9}" type="presParOf" srcId="{70205781-20BA-44B7-9D01-0569DECCFC2B}" destId="{5804A760-1CC5-469A-B13B-822D24560B7F}" srcOrd="1" destOrd="0" presId="urn:microsoft.com/office/officeart/2005/8/layout/hierarchy4"/>
    <dgm:cxn modelId="{A5447A83-BBD1-480F-B833-083247FCFD4F}" type="presParOf" srcId="{70205781-20BA-44B7-9D01-0569DECCFC2B}" destId="{CCC61AE3-D758-4CF5-9E76-A6C12463CD78}" srcOrd="2" destOrd="0" presId="urn:microsoft.com/office/officeart/2005/8/layout/hierarchy4"/>
    <dgm:cxn modelId="{BDFFD84F-0A76-42BB-9714-BB64BBFBAF33}" type="presParOf" srcId="{CCC61AE3-D758-4CF5-9E76-A6C12463CD78}" destId="{C27739F2-E6B8-4300-A95C-E1164EC4F704}" srcOrd="0" destOrd="0" presId="urn:microsoft.com/office/officeart/2005/8/layout/hierarchy4"/>
    <dgm:cxn modelId="{15D3FD5D-99D2-4BFB-9CF0-74971527678E}" type="presParOf" srcId="{C27739F2-E6B8-4300-A95C-E1164EC4F704}" destId="{2E88FB1A-F2CD-4B59-BC3E-5EB3D359DEDE}" srcOrd="0" destOrd="0" presId="urn:microsoft.com/office/officeart/2005/8/layout/hierarchy4"/>
    <dgm:cxn modelId="{8B56F2BD-900E-42EE-B0C2-7AACF9D49C93}" type="presParOf" srcId="{C27739F2-E6B8-4300-A95C-E1164EC4F704}" destId="{170E3474-91D5-4EEF-8F24-4EB2E43ADD4D}" srcOrd="1" destOrd="0" presId="urn:microsoft.com/office/officeart/2005/8/layout/hierarchy4"/>
    <dgm:cxn modelId="{4041292F-A555-481B-8C8C-4E7E19566A57}" type="presParOf" srcId="{CCC61AE3-D758-4CF5-9E76-A6C12463CD78}" destId="{B2E8F9AB-CFB1-4732-9CDE-60DEB3941510}" srcOrd="1" destOrd="0" presId="urn:microsoft.com/office/officeart/2005/8/layout/hierarchy4"/>
    <dgm:cxn modelId="{C2BE40D3-6E03-4E8B-909B-9F815D28411B}" type="presParOf" srcId="{CCC61AE3-D758-4CF5-9E76-A6C12463CD78}" destId="{037DD474-103F-40A1-A752-F7FFDB1C91A3}" srcOrd="2" destOrd="0" presId="urn:microsoft.com/office/officeart/2005/8/layout/hierarchy4"/>
    <dgm:cxn modelId="{8076FF01-74A1-4044-8B93-1AEF8B4CEF26}" type="presParOf" srcId="{037DD474-103F-40A1-A752-F7FFDB1C91A3}" destId="{5E772D93-854A-42F0-92C7-4B6A26634594}" srcOrd="0" destOrd="0" presId="urn:microsoft.com/office/officeart/2005/8/layout/hierarchy4"/>
    <dgm:cxn modelId="{E2F4A9E7-7993-43E8-9387-0A2D012EBE26}" type="presParOf" srcId="{037DD474-103F-40A1-A752-F7FFDB1C91A3}" destId="{2CF99E71-5F41-4685-BF0D-742839194A43}" srcOrd="1" destOrd="0" presId="urn:microsoft.com/office/officeart/2005/8/layout/hierarchy4"/>
    <dgm:cxn modelId="{BD9C1BC8-DF01-46F1-9ABC-998D88A816D4}" type="presParOf" srcId="{037DD474-103F-40A1-A752-F7FFDB1C91A3}" destId="{40EDBAD5-59A3-4124-9C19-695D8D8A7CD6}" srcOrd="2" destOrd="0" presId="urn:microsoft.com/office/officeart/2005/8/layout/hierarchy4"/>
    <dgm:cxn modelId="{5766F7CB-BD08-4A90-BE4D-88F26B253B5A}" type="presParOf" srcId="{40EDBAD5-59A3-4124-9C19-695D8D8A7CD6}" destId="{9D709A07-BA24-4B69-9C73-C64EB21D9089}" srcOrd="0" destOrd="0" presId="urn:microsoft.com/office/officeart/2005/8/layout/hierarchy4"/>
    <dgm:cxn modelId="{CE8C329F-2145-4D1D-93AC-879DDE83D1EB}" type="presParOf" srcId="{9D709A07-BA24-4B69-9C73-C64EB21D9089}" destId="{6BF3724A-C152-4EA3-8D3D-D18E9BF22066}" srcOrd="0" destOrd="0" presId="urn:microsoft.com/office/officeart/2005/8/layout/hierarchy4"/>
    <dgm:cxn modelId="{9C46EED8-CF21-411C-B4DC-288E72F642BA}" type="presParOf" srcId="{9D709A07-BA24-4B69-9C73-C64EB21D9089}" destId="{B5BA5940-113C-4A3E-84AC-104DEA919F07}" srcOrd="1" destOrd="0" presId="urn:microsoft.com/office/officeart/2005/8/layout/hierarchy4"/>
    <dgm:cxn modelId="{FC1C781C-B874-4816-87EF-6D8A928BF2CE}" type="presParOf" srcId="{40EDBAD5-59A3-4124-9C19-695D8D8A7CD6}" destId="{3FDD8A3D-1573-44B9-A8F9-72E2B1EBCEFB}" srcOrd="1" destOrd="0" presId="urn:microsoft.com/office/officeart/2005/8/layout/hierarchy4"/>
    <dgm:cxn modelId="{8C16E308-0799-46C4-8A59-EE335432FAD9}" type="presParOf" srcId="{40EDBAD5-59A3-4124-9C19-695D8D8A7CD6}" destId="{007F8A38-D4A4-4EA8-A5FA-92619A833AEA}" srcOrd="2" destOrd="0" presId="urn:microsoft.com/office/officeart/2005/8/layout/hierarchy4"/>
    <dgm:cxn modelId="{47BEFEF8-AEF0-44A6-A0AC-7296E1444892}" type="presParOf" srcId="{007F8A38-D4A4-4EA8-A5FA-92619A833AEA}" destId="{A3F9BBCB-9188-4E71-84B7-4CF1D07EF026}" srcOrd="0" destOrd="0" presId="urn:microsoft.com/office/officeart/2005/8/layout/hierarchy4"/>
    <dgm:cxn modelId="{626FD77F-A71D-48F7-82C6-DB74099D8BB1}" type="presParOf" srcId="{007F8A38-D4A4-4EA8-A5FA-92619A833AEA}" destId="{EC956809-C7FC-49E6-AEEF-1B650A80CBC4}" srcOrd="1" destOrd="0" presId="urn:microsoft.com/office/officeart/2005/8/layout/hierarchy4"/>
    <dgm:cxn modelId="{7AD3C596-3B7E-4936-B677-AAB077094CB7}" type="presParOf" srcId="{40EDBAD5-59A3-4124-9C19-695D8D8A7CD6}" destId="{2BD65A61-331D-45EC-8775-FED964308E0D}" srcOrd="3" destOrd="0" presId="urn:microsoft.com/office/officeart/2005/8/layout/hierarchy4"/>
    <dgm:cxn modelId="{C89DC300-19ED-464E-8671-D2D0513A006F}" type="presParOf" srcId="{40EDBAD5-59A3-4124-9C19-695D8D8A7CD6}" destId="{F2DC77C2-0A7E-438C-9F5C-9604CD6E262D}" srcOrd="4" destOrd="0" presId="urn:microsoft.com/office/officeart/2005/8/layout/hierarchy4"/>
    <dgm:cxn modelId="{820DEE32-6C08-40E3-8318-C7DCCDA47044}" type="presParOf" srcId="{F2DC77C2-0A7E-438C-9F5C-9604CD6E262D}" destId="{D4948B9E-A87C-4090-BFBC-DAFE6852A753}" srcOrd="0" destOrd="0" presId="urn:microsoft.com/office/officeart/2005/8/layout/hierarchy4"/>
    <dgm:cxn modelId="{5DEE67F0-9B80-40ED-A2D3-A2F5ED1D6BA0}" type="presParOf" srcId="{F2DC77C2-0A7E-438C-9F5C-9604CD6E262D}" destId="{947A5C21-5EB0-4BC6-BDE5-101EAB3D15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368E67-B5C8-4072-8DD4-3524C3D5EA1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100" kern="1200" dirty="0" smtClean="0"/>
            <a:t>Hase und Igel</a:t>
          </a:r>
          <a:endParaRPr lang="de-DE" sz="6100" kern="1200" dirty="0"/>
        </a:p>
      </dsp:txBody>
      <dsp:txXfrm>
        <a:off x="3037" y="958"/>
        <a:ext cx="8223524" cy="1412153"/>
      </dsp:txXfrm>
    </dsp:sp>
    <dsp:sp modelId="{2E88FB1A-F2CD-4B59-BC3E-5EB3D359DEDE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Plugin</a:t>
          </a:r>
          <a:r>
            <a:rPr lang="de-DE" sz="2800" kern="1200" dirty="0" smtClean="0"/>
            <a:t> Framework</a:t>
          </a:r>
          <a:endParaRPr lang="de-DE" sz="2800" kern="1200" dirty="0"/>
        </a:p>
      </dsp:txBody>
      <dsp:txXfrm>
        <a:off x="3037" y="1556904"/>
        <a:ext cx="1973014" cy="1412153"/>
      </dsp:txXfrm>
    </dsp:sp>
    <dsp:sp modelId="{5E772D93-854A-42F0-92C7-4B6A26634594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err="1" smtClean="0"/>
            <a:t>Plugin</a:t>
          </a:r>
          <a:r>
            <a:rPr lang="de-DE" sz="2800" kern="1200" dirty="0" smtClean="0"/>
            <a:t> API</a:t>
          </a:r>
          <a:endParaRPr lang="de-DE" sz="2800" kern="1200" dirty="0"/>
        </a:p>
      </dsp:txBody>
      <dsp:txXfrm>
        <a:off x="2141785" y="1556904"/>
        <a:ext cx="6084776" cy="1412153"/>
      </dsp:txXfrm>
    </dsp:sp>
    <dsp:sp modelId="{6BF3724A-C152-4EA3-8D3D-D18E9BF2206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Core</a:t>
          </a:r>
          <a:endParaRPr lang="de-DE" sz="2800" kern="1200" dirty="0"/>
        </a:p>
      </dsp:txBody>
      <dsp:txXfrm>
        <a:off x="2141785" y="3112851"/>
        <a:ext cx="1973014" cy="1412153"/>
      </dsp:txXfrm>
    </dsp:sp>
    <dsp:sp modelId="{A3F9BBCB-9188-4E71-84B7-4CF1D07EF026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Lobby</a:t>
          </a:r>
          <a:br>
            <a:rPr lang="de-DE" sz="2800" kern="1200" dirty="0" smtClean="0"/>
          </a:br>
          <a:r>
            <a:rPr lang="de-DE" sz="2800" kern="1200" dirty="0" smtClean="0"/>
            <a:t>&amp; Chat</a:t>
          </a:r>
          <a:endParaRPr lang="de-DE" sz="2800" kern="1200" dirty="0"/>
        </a:p>
      </dsp:txBody>
      <dsp:txXfrm>
        <a:off x="4197666" y="3112851"/>
        <a:ext cx="1973014" cy="1412153"/>
      </dsp:txXfrm>
    </dsp:sp>
    <dsp:sp modelId="{D4948B9E-A87C-4090-BFBC-DAFE6852A753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Clients</a:t>
          </a:r>
          <a:endParaRPr lang="de-DE" sz="2800" kern="1200" dirty="0"/>
        </a:p>
      </dsp:txBody>
      <dsp:txXfrm>
        <a:off x="6253547" y="3112851"/>
        <a:ext cx="1973014" cy="141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E35A8-292A-4203-9C84-C3CA88E38578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6328-0801-4AEE-9F11-EB9B1BD2BE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Kurzer Überblick über wichtige Kernpunkte der Socha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Allgemein</a:t>
            </a:r>
          </a:p>
          <a:p>
            <a:r>
              <a:rPr lang="de-DE" dirty="0" smtClean="0"/>
              <a:t>Für Schüler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die Uni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Kriterien für Spiele einer Software-Challenge und ein kurzer Überblick</a:t>
            </a:r>
            <a:r>
              <a:rPr lang="de-DE" baseline="0" dirty="0" smtClean="0"/>
              <a:t> der letzten zwei Jahre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Jetzt: Der aktuelle</a:t>
            </a:r>
            <a:r>
              <a:rPr lang="de-DE" baseline="0" dirty="0" smtClean="0"/>
              <a:t> Ablauf einer Software-Challenge!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 brauchen wir, bevor wir kochen können?</a:t>
            </a:r>
          </a:p>
          <a:p>
            <a:endParaRPr lang="de-DE" baseline="0" dirty="0" smtClean="0"/>
          </a:p>
          <a:p>
            <a:r>
              <a:rPr lang="de-DE" baseline="0" dirty="0" smtClean="0"/>
              <a:t>Probleme der aktuellen Architektur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Verwaltung</a:t>
            </a:r>
          </a:p>
          <a:p>
            <a:r>
              <a:rPr lang="de-DE" dirty="0" smtClean="0"/>
              <a:t>Die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Clienten</a:t>
            </a:r>
            <a:r>
              <a:rPr lang="de-DE" baseline="0" dirty="0" smtClean="0"/>
              <a:t> werden von Hand zugeordnet</a:t>
            </a:r>
          </a:p>
          <a:p>
            <a:r>
              <a:rPr lang="de-DE" baseline="0" dirty="0" smtClean="0"/>
              <a:t>Spieltage müssen von Hand erstellt werden</a:t>
            </a:r>
          </a:p>
          <a:p>
            <a:r>
              <a:rPr lang="de-DE" baseline="0" dirty="0" err="1" smtClean="0"/>
              <a:t>Clienten</a:t>
            </a:r>
            <a:r>
              <a:rPr lang="de-DE" baseline="0" dirty="0" smtClean="0"/>
              <a:t> müssen von Hand getestet werden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Wartung</a:t>
            </a:r>
          </a:p>
          <a:p>
            <a:r>
              <a:rPr lang="de-DE" baseline="0" dirty="0" smtClean="0"/>
              <a:t>Die Sicht der Serverwartung</a:t>
            </a:r>
          </a:p>
          <a:p>
            <a:r>
              <a:rPr lang="de-DE" baseline="0" dirty="0" smtClean="0"/>
              <a:t>Fehlerbehandlung schwierig</a:t>
            </a:r>
          </a:p>
          <a:p>
            <a:r>
              <a:rPr lang="de-DE" baseline="0" dirty="0" smtClean="0"/>
              <a:t>Falsch Implementierte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-Schnittstelle</a:t>
            </a:r>
          </a:p>
          <a:p>
            <a:r>
              <a:rPr lang="de-DE" baseline="0" dirty="0" smtClean="0"/>
              <a:t>Schwierige Fehlerkorrektur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Entwicklung</a:t>
            </a:r>
          </a:p>
          <a:p>
            <a:r>
              <a:rPr lang="de-DE" baseline="0" dirty="0" smtClean="0"/>
              <a:t>Veranstalter: Zuständigkeiten können nicht wechseln (z.B. Annahme der Clients)</a:t>
            </a:r>
          </a:p>
          <a:p>
            <a:r>
              <a:rPr lang="de-DE" baseline="0" dirty="0" smtClean="0"/>
              <a:t>Nutzer: Wurde Client X wirklich verwendet? / Warum stürzt mein Client ab?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Automatisierung:</a:t>
            </a:r>
          </a:p>
          <a:p>
            <a:r>
              <a:rPr lang="de-DE" baseline="0" dirty="0" smtClean="0"/>
              <a:t>Thumb: „Alles was vorher von Hand gemacht wurde, soll jetzt ein Computer machen“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Verwaltung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Thumb: “Was nicht zwingend bei den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Veranstaltnern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liegt, liegt da, wo es hingehört” (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z.b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Einpflegen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neuer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Erweiterbarkeit: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Zwei Sichten: Entwicklung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Plugins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Framework an der Uni</a:t>
            </a:r>
          </a:p>
          <a:p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Entwicklung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den Schulen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Reduktion der Serverfähigkeiten</a:t>
            </a:r>
          </a:p>
          <a:p>
            <a:endParaRPr lang="de-DE" dirty="0" smtClean="0"/>
          </a:p>
          <a:p>
            <a:r>
              <a:rPr lang="de-DE" dirty="0" smtClean="0"/>
              <a:t>Cluster =&gt; kommt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Auslagerung ins Web</a:t>
            </a:r>
            <a:r>
              <a:rPr lang="de-DE" baseline="0" dirty="0" smtClean="0"/>
              <a:t> der Restlichen Fähigkeiten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A6328-0801-4AEE-9F11-EB9B1BD2BE13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DE3A-BD8D-4598-B3A9-A8AED265280E}" type="datetimeFigureOut">
              <a:rPr lang="de-DE" smtClean="0"/>
              <a:pPr/>
              <a:t>27.05.2009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B589-EDC3-46E2-B095-D03B1EF1585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 smtClean="0"/>
              <a:t>Fortgeschrittenen Praktikum</a:t>
            </a:r>
            <a:br>
              <a:rPr lang="de-DE" sz="1800" dirty="0" smtClean="0"/>
            </a:br>
            <a:r>
              <a:rPr lang="de-DE" dirty="0" smtClean="0"/>
              <a:t>Software Engineering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einer verteilten Webanwendung für die</a:t>
            </a:r>
            <a:br>
              <a:rPr lang="de-DE" dirty="0" smtClean="0"/>
            </a:br>
            <a:r>
              <a:rPr lang="de-DE" b="1" dirty="0" smtClean="0"/>
              <a:t>Software Challenge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Unterstützung der Schulen durch </a:t>
            </a:r>
            <a:r>
              <a:rPr lang="de-DE" dirty="0" err="1" smtClean="0"/>
              <a:t>HiWis</a:t>
            </a:r>
            <a:endParaRPr lang="de-DE" dirty="0" smtClean="0"/>
          </a:p>
          <a:p>
            <a:r>
              <a:rPr lang="de-DE" dirty="0" smtClean="0"/>
              <a:t>Wettkampf im Liga-System</a:t>
            </a:r>
          </a:p>
          <a:p>
            <a:r>
              <a:rPr lang="de-DE" dirty="0" smtClean="0"/>
              <a:t>Finale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8382"/>
          <a:stretch>
            <a:fillRect/>
          </a:stretch>
        </p:blipFill>
        <p:spPr bwMode="auto">
          <a:xfrm>
            <a:off x="428595" y="785794"/>
            <a:ext cx="8269775" cy="568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hteck 23"/>
          <p:cNvSpPr/>
          <p:nvPr/>
        </p:nvSpPr>
        <p:spPr>
          <a:xfrm>
            <a:off x="5929322" y="1285860"/>
            <a:ext cx="2786082" cy="164307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86808" cy="1143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smtClean="0"/>
              <a:t>Phase I: Unterstützung</a:t>
            </a:r>
            <a:endParaRPr lang="de-DE" dirty="0"/>
          </a:p>
        </p:txBody>
      </p:sp>
      <p:sp>
        <p:nvSpPr>
          <p:cNvPr id="15" name="Positionsrahmen 14"/>
          <p:cNvSpPr/>
          <p:nvPr/>
        </p:nvSpPr>
        <p:spPr>
          <a:xfrm>
            <a:off x="5429256" y="3643314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ositionsrahmen 15"/>
          <p:cNvSpPr/>
          <p:nvPr/>
        </p:nvSpPr>
        <p:spPr>
          <a:xfrm>
            <a:off x="4572000" y="4071942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ositionsrahmen 16"/>
          <p:cNvSpPr/>
          <p:nvPr/>
        </p:nvSpPr>
        <p:spPr>
          <a:xfrm>
            <a:off x="3929058" y="1714488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ositionsrahmen 17"/>
          <p:cNvSpPr/>
          <p:nvPr/>
        </p:nvSpPr>
        <p:spPr>
          <a:xfrm>
            <a:off x="5500694" y="4786322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ositionsrahmen 18"/>
          <p:cNvSpPr/>
          <p:nvPr/>
        </p:nvSpPr>
        <p:spPr>
          <a:xfrm>
            <a:off x="4857752" y="3000372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Smiley 28"/>
          <p:cNvSpPr/>
          <p:nvPr/>
        </p:nvSpPr>
        <p:spPr>
          <a:xfrm>
            <a:off x="7572396" y="1571612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Smiley 29"/>
          <p:cNvSpPr/>
          <p:nvPr/>
        </p:nvSpPr>
        <p:spPr>
          <a:xfrm>
            <a:off x="6820744" y="1570946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Smiley 30"/>
          <p:cNvSpPr/>
          <p:nvPr/>
        </p:nvSpPr>
        <p:spPr>
          <a:xfrm>
            <a:off x="6069092" y="1570946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Smiley 31"/>
          <p:cNvSpPr/>
          <p:nvPr/>
        </p:nvSpPr>
        <p:spPr>
          <a:xfrm>
            <a:off x="5286380" y="1571612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Form 33"/>
          <p:cNvCxnSpPr>
            <a:stCxn id="30" idx="4"/>
            <a:endCxn id="15" idx="3"/>
          </p:cNvCxnSpPr>
          <p:nvPr/>
        </p:nvCxnSpPr>
        <p:spPr>
          <a:xfrm rot="5400000">
            <a:off x="5756384" y="2523046"/>
            <a:ext cx="1650396" cy="11616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krümmte Verbindung 35"/>
          <p:cNvCxnSpPr>
            <a:stCxn id="32" idx="4"/>
            <a:endCxn id="17" idx="2"/>
          </p:cNvCxnSpPr>
          <p:nvPr/>
        </p:nvCxnSpPr>
        <p:spPr>
          <a:xfrm rot="5400000">
            <a:off x="4918097" y="1576049"/>
            <a:ext cx="6656" cy="1413230"/>
          </a:xfrm>
          <a:prstGeom prst="curvedConnector3">
            <a:avLst>
              <a:gd name="adj1" fmla="val 353449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Form 38"/>
          <p:cNvCxnSpPr>
            <a:stCxn id="31" idx="4"/>
            <a:endCxn id="19" idx="3"/>
          </p:cNvCxnSpPr>
          <p:nvPr/>
        </p:nvCxnSpPr>
        <p:spPr>
          <a:xfrm rot="5400000">
            <a:off x="5416277" y="2291649"/>
            <a:ext cx="1007454" cy="98149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Form 40"/>
          <p:cNvCxnSpPr>
            <a:stCxn id="29" idx="4"/>
            <a:endCxn id="18" idx="3"/>
          </p:cNvCxnSpPr>
          <p:nvPr/>
        </p:nvCxnSpPr>
        <p:spPr>
          <a:xfrm rot="5400000">
            <a:off x="5596758" y="2754776"/>
            <a:ext cx="2792738" cy="18418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Wolke 83"/>
          <p:cNvSpPr/>
          <p:nvPr/>
        </p:nvSpPr>
        <p:spPr>
          <a:xfrm>
            <a:off x="5786446" y="4071942"/>
            <a:ext cx="1000132" cy="71438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II: Wettkampf</a:t>
            </a:r>
            <a:endParaRPr lang="de-DE" dirty="0"/>
          </a:p>
        </p:txBody>
      </p:sp>
      <p:sp>
        <p:nvSpPr>
          <p:cNvPr id="13" name="Positionsrahmen 12"/>
          <p:cNvSpPr/>
          <p:nvPr/>
        </p:nvSpPr>
        <p:spPr>
          <a:xfrm>
            <a:off x="1714480" y="3857628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ositionsrahmen 13"/>
          <p:cNvSpPr/>
          <p:nvPr/>
        </p:nvSpPr>
        <p:spPr>
          <a:xfrm>
            <a:off x="1714480" y="4572008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ositionsrahmen 14"/>
          <p:cNvSpPr/>
          <p:nvPr/>
        </p:nvSpPr>
        <p:spPr>
          <a:xfrm>
            <a:off x="1714480" y="2428868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ositionsrahmen 15"/>
          <p:cNvSpPr/>
          <p:nvPr/>
        </p:nvSpPr>
        <p:spPr>
          <a:xfrm>
            <a:off x="1714480" y="5286388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ositionsrahmen 16"/>
          <p:cNvSpPr/>
          <p:nvPr/>
        </p:nvSpPr>
        <p:spPr>
          <a:xfrm>
            <a:off x="1714480" y="3143248"/>
            <a:ext cx="571504" cy="571504"/>
          </a:xfrm>
          <a:prstGeom prst="frame">
            <a:avLst>
              <a:gd name="adj1" fmla="val 2004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Smiley 17"/>
          <p:cNvSpPr/>
          <p:nvPr/>
        </p:nvSpPr>
        <p:spPr>
          <a:xfrm>
            <a:off x="5929322" y="3786190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miley 18"/>
          <p:cNvSpPr/>
          <p:nvPr/>
        </p:nvSpPr>
        <p:spPr>
          <a:xfrm>
            <a:off x="3929058" y="4500570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Smiley 19"/>
          <p:cNvSpPr/>
          <p:nvPr/>
        </p:nvSpPr>
        <p:spPr>
          <a:xfrm>
            <a:off x="3929058" y="3071810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Smiley 20"/>
          <p:cNvSpPr/>
          <p:nvPr/>
        </p:nvSpPr>
        <p:spPr>
          <a:xfrm>
            <a:off x="3929058" y="2214554"/>
            <a:ext cx="683320" cy="707724"/>
          </a:xfrm>
          <a:prstGeom prst="smileyFace">
            <a:avLst>
              <a:gd name="adj" fmla="val 465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krümmte Verbindung 22"/>
          <p:cNvCxnSpPr>
            <a:stCxn id="15" idx="0"/>
            <a:endCxn id="21" idx="1"/>
          </p:cNvCxnSpPr>
          <p:nvPr/>
        </p:nvCxnSpPr>
        <p:spPr>
          <a:xfrm rot="5400000" flipH="1" flipV="1">
            <a:off x="2959345" y="1359085"/>
            <a:ext cx="110670" cy="2028896"/>
          </a:xfrm>
          <a:prstGeom prst="curvedConnector3">
            <a:avLst>
              <a:gd name="adj1" fmla="val 400211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Form 24"/>
          <p:cNvCxnSpPr>
            <a:stCxn id="17" idx="3"/>
            <a:endCxn id="20" idx="2"/>
          </p:cNvCxnSpPr>
          <p:nvPr/>
        </p:nvCxnSpPr>
        <p:spPr>
          <a:xfrm flipV="1">
            <a:off x="2285984" y="3425672"/>
            <a:ext cx="1643074" cy="3328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Form 53"/>
          <p:cNvCxnSpPr>
            <a:stCxn id="16" idx="3"/>
            <a:endCxn id="19" idx="3"/>
          </p:cNvCxnSpPr>
          <p:nvPr/>
        </p:nvCxnSpPr>
        <p:spPr>
          <a:xfrm flipV="1">
            <a:off x="2285984" y="5104650"/>
            <a:ext cx="1743144" cy="467490"/>
          </a:xfrm>
          <a:prstGeom prst="curved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>
            <a:stCxn id="13" idx="3"/>
            <a:endCxn id="18" idx="2"/>
          </p:cNvCxnSpPr>
          <p:nvPr/>
        </p:nvCxnSpPr>
        <p:spPr>
          <a:xfrm flipV="1">
            <a:off x="2285984" y="4140052"/>
            <a:ext cx="3643338" cy="3328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krümmte Verbindung 61"/>
          <p:cNvCxnSpPr>
            <a:stCxn id="14" idx="3"/>
            <a:endCxn id="19" idx="2"/>
          </p:cNvCxnSpPr>
          <p:nvPr/>
        </p:nvCxnSpPr>
        <p:spPr>
          <a:xfrm flipV="1">
            <a:off x="2285984" y="4854432"/>
            <a:ext cx="1643074" cy="3328"/>
          </a:xfrm>
          <a:prstGeom prst="curved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Form 75"/>
          <p:cNvCxnSpPr>
            <a:stCxn id="21" idx="6"/>
            <a:endCxn id="18" idx="0"/>
          </p:cNvCxnSpPr>
          <p:nvPr/>
        </p:nvCxnSpPr>
        <p:spPr>
          <a:xfrm>
            <a:off x="4612378" y="2568416"/>
            <a:ext cx="1658604" cy="1217774"/>
          </a:xfrm>
          <a:prstGeom prst="curved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Form 77"/>
          <p:cNvCxnSpPr>
            <a:stCxn id="20" idx="6"/>
            <a:endCxn id="18" idx="1"/>
          </p:cNvCxnSpPr>
          <p:nvPr/>
        </p:nvCxnSpPr>
        <p:spPr>
          <a:xfrm>
            <a:off x="4612378" y="3425672"/>
            <a:ext cx="1417014" cy="464162"/>
          </a:xfrm>
          <a:prstGeom prst="curved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Form 79"/>
          <p:cNvCxnSpPr>
            <a:stCxn id="19" idx="6"/>
            <a:endCxn id="18" idx="4"/>
          </p:cNvCxnSpPr>
          <p:nvPr/>
        </p:nvCxnSpPr>
        <p:spPr>
          <a:xfrm flipV="1">
            <a:off x="4612378" y="4493914"/>
            <a:ext cx="1658604" cy="360518"/>
          </a:xfrm>
          <a:prstGeom prst="curved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5786446" y="5857892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Clienten</a:t>
            </a:r>
            <a:endParaRPr lang="de-DE" dirty="0" smtClean="0"/>
          </a:p>
          <a:p>
            <a:pPr algn="ctr"/>
            <a:r>
              <a:rPr lang="de-DE" dirty="0" smtClean="0"/>
              <a:t>Verwaltung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3929058" y="60007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HiWis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1500166" y="60007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Schulen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aktuelle System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Hoher Aufwand bei</a:t>
            </a:r>
          </a:p>
          <a:p>
            <a:pPr lvl="1"/>
            <a:r>
              <a:rPr lang="de-DE" dirty="0" smtClean="0"/>
              <a:t>Verwaltung</a:t>
            </a:r>
          </a:p>
          <a:p>
            <a:pPr lvl="1"/>
            <a:r>
              <a:rPr lang="de-DE" dirty="0" smtClean="0"/>
              <a:t>Wartung</a:t>
            </a:r>
          </a:p>
          <a:p>
            <a:pPr lvl="1"/>
            <a:r>
              <a:rPr lang="de-DE" dirty="0" smtClean="0"/>
              <a:t>Weiterentwicklung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Weitgehende Automatisierung</a:t>
            </a:r>
          </a:p>
          <a:p>
            <a:r>
              <a:rPr lang="de-DE" dirty="0" smtClean="0"/>
              <a:t>Dezentralisierte Verwaltung</a:t>
            </a:r>
          </a:p>
          <a:p>
            <a:r>
              <a:rPr lang="de-DE" dirty="0" smtClean="0"/>
              <a:t>Vereinfachte Erweiterbarkeit und Handhabung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UseCases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Workspace\cau\Organisation\Präsentation\Use cases &amp; mockup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214422"/>
            <a:ext cx="7215238" cy="57446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Reduktion beim Server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Workspace\cau\Organisation\Präsentation\Use cases &amp; mockups\WebAp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71480"/>
            <a:ext cx="7429552" cy="599248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Auslagerung in eine Webanwendung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und Struktur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Verteilungsdiagramme, Datenbank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71612"/>
            <a:ext cx="647258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Teilnehmer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Florian </a:t>
            </a:r>
            <a:r>
              <a:rPr lang="de-DE" dirty="0" err="1" smtClean="0"/>
              <a:t>Fittkau</a:t>
            </a:r>
            <a:r>
              <a:rPr lang="de-DE" dirty="0" smtClean="0"/>
              <a:t>, Christian Wulf</a:t>
            </a:r>
          </a:p>
          <a:p>
            <a:pPr lvl="3"/>
            <a:r>
              <a:rPr lang="de-DE" dirty="0" smtClean="0"/>
              <a:t>5. Semester </a:t>
            </a: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</a:p>
          <a:p>
            <a:pPr lvl="3"/>
            <a:r>
              <a:rPr lang="de-DE" dirty="0" smtClean="0"/>
              <a:t>Gewinner der Software Challenge 2006</a:t>
            </a:r>
          </a:p>
          <a:p>
            <a:pPr lvl="3"/>
            <a:r>
              <a:rPr lang="de-DE" dirty="0" smtClean="0"/>
              <a:t>Betreuung von Schulen seit der SC 2008</a:t>
            </a:r>
          </a:p>
          <a:p>
            <a:r>
              <a:rPr lang="de-DE" dirty="0" smtClean="0"/>
              <a:t>Marcel Jackwerth, Raphael Randschau</a:t>
            </a:r>
          </a:p>
          <a:p>
            <a:pPr lvl="3"/>
            <a:r>
              <a:rPr lang="de-DE" dirty="0"/>
              <a:t>6</a:t>
            </a:r>
            <a:r>
              <a:rPr lang="de-DE" dirty="0" smtClean="0"/>
              <a:t>. Semester </a:t>
            </a:r>
            <a:r>
              <a:rPr lang="de-DE" dirty="0" err="1" smtClean="0"/>
              <a:t>B.Sc</a:t>
            </a:r>
            <a:r>
              <a:rPr lang="de-DE" dirty="0" smtClean="0"/>
              <a:t>. Informatik</a:t>
            </a:r>
          </a:p>
          <a:p>
            <a:pPr lvl="3"/>
            <a:r>
              <a:rPr lang="de-DE" dirty="0" smtClean="0"/>
              <a:t>Betreuung seit der SC 2008, Durchführung SC 2009</a:t>
            </a:r>
          </a:p>
          <a:p>
            <a:pPr lvl="3"/>
            <a:r>
              <a:rPr lang="de-DE" dirty="0" smtClean="0"/>
              <a:t>Seit April 2008 Entwicklung von Projekten mit dem Webframework „Ruby On </a:t>
            </a:r>
            <a:r>
              <a:rPr lang="de-DE" dirty="0" err="1" smtClean="0"/>
              <a:t>Rails</a:t>
            </a:r>
            <a:r>
              <a:rPr lang="de-DE" dirty="0" smtClean="0"/>
              <a:t>“, vorher </a:t>
            </a:r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Seam</a:t>
            </a:r>
            <a:r>
              <a:rPr lang="de-DE" dirty="0" smtClean="0"/>
              <a:t> (J2EE),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736"/>
            <a:ext cx="63170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Vergleiche zu anderen Webseiten und UI </a:t>
            </a:r>
            <a:r>
              <a:rPr lang="de-DE" dirty="0" err="1" smtClean="0"/>
              <a:t>MockUps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zu anderen Online-Ligen</a:t>
            </a:r>
            <a:endParaRPr lang="de-DE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6396"/>
            <a:ext cx="8229600" cy="407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zu anderen Online-Ligen</a:t>
            </a:r>
            <a:endParaRPr lang="de-D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456" y="1600200"/>
            <a:ext cx="73490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Wettkampf</a:t>
            </a:r>
            <a:endParaRPr lang="de-DE" dirty="0"/>
          </a:p>
        </p:txBody>
      </p:sp>
      <p:pic>
        <p:nvPicPr>
          <p:cNvPr id="3076" name="Picture 4" descr="Z:\Workspace\cau\Organisation\Präsentation\Use cases &amp; mockups\hochlade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1534" y="1600200"/>
            <a:ext cx="610093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Administration</a:t>
            </a:r>
            <a:endParaRPr lang="de-DE" dirty="0"/>
          </a:p>
        </p:txBody>
      </p:sp>
      <p:pic>
        <p:nvPicPr>
          <p:cNvPr id="5122" name="Picture 2" descr="Z:\Workspace\cau\Organisation\Präsentation\Use cases &amp; mockups\adm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297" y="1600200"/>
            <a:ext cx="6149406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Nachrichtensystem</a:t>
            </a:r>
            <a:endParaRPr lang="de-DE" dirty="0"/>
          </a:p>
        </p:txBody>
      </p:sp>
      <p:pic>
        <p:nvPicPr>
          <p:cNvPr id="3075" name="Picture 3" descr="Z:\Workspace\cau\Organisation\Präsentation\Use cases &amp; mockups\nachrichte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3517" y="1600200"/>
            <a:ext cx="5756966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Wettkampf</a:t>
            </a:r>
            <a:endParaRPr lang="de-DE" dirty="0"/>
          </a:p>
        </p:txBody>
      </p:sp>
      <p:pic>
        <p:nvPicPr>
          <p:cNvPr id="5" name="Picture 2" descr="Z:\Workspace\cau\Organisation\Präsentation\Use cases &amp; mockups\wettkampf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634" y="1600200"/>
            <a:ext cx="560473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Profil</a:t>
            </a:r>
            <a:endParaRPr lang="de-DE" dirty="0"/>
          </a:p>
        </p:txBody>
      </p:sp>
      <p:pic>
        <p:nvPicPr>
          <p:cNvPr id="4098" name="Picture 2" descr="Z:\Workspace\cau\Organisation\Präsentation\Use cases &amp; mockups\profi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56" y="1600200"/>
            <a:ext cx="530488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Serverarchitektur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Einblick in den dedizierten Server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Rückblick „Software Challenge“</a:t>
            </a:r>
          </a:p>
          <a:p>
            <a:r>
              <a:rPr lang="de-DE" dirty="0" smtClean="0"/>
              <a:t>Anwendungsfälle</a:t>
            </a:r>
          </a:p>
          <a:p>
            <a:r>
              <a:rPr lang="de-DE" dirty="0" smtClean="0"/>
              <a:t>Struktur </a:t>
            </a:r>
            <a:r>
              <a:rPr lang="de-DE" dirty="0" smtClean="0"/>
              <a:t>des verteilten </a:t>
            </a:r>
            <a:r>
              <a:rPr lang="de-DE" dirty="0" smtClean="0"/>
              <a:t>Systems</a:t>
            </a:r>
          </a:p>
          <a:p>
            <a:r>
              <a:rPr lang="de-DE" dirty="0" smtClean="0"/>
              <a:t>Serverarchitektur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Plugins</a:t>
            </a:r>
            <a:r>
              <a:rPr lang="de-DE" dirty="0" smtClean="0"/>
              <a:t> im Vordergrund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Anpassung am Quelltext des Servers</a:t>
            </a:r>
          </a:p>
          <a:p>
            <a:r>
              <a:rPr lang="de-DE" dirty="0" smtClean="0"/>
              <a:t>Klare Trennung von Zuständigkeiten</a:t>
            </a:r>
          </a:p>
          <a:p>
            <a:r>
              <a:rPr lang="de-DE" dirty="0" smtClean="0"/>
              <a:t>Abstrakte </a:t>
            </a:r>
            <a:r>
              <a:rPr lang="de-DE" dirty="0" err="1" smtClean="0"/>
              <a:t>Plugins</a:t>
            </a:r>
            <a:endParaRPr lang="de-DE" dirty="0" smtClean="0"/>
          </a:p>
          <a:p>
            <a:pPr lvl="1"/>
            <a:r>
              <a:rPr lang="de-DE" dirty="0" smtClean="0"/>
              <a:t>Keine Verbindungsabrisse</a:t>
            </a:r>
          </a:p>
          <a:p>
            <a:pPr lvl="1"/>
            <a:r>
              <a:rPr lang="de-DE" dirty="0" smtClean="0"/>
              <a:t>Keine </a:t>
            </a:r>
            <a:r>
              <a:rPr lang="de-DE" b="1" dirty="0" err="1" smtClean="0"/>
              <a:t>IOException</a:t>
            </a:r>
            <a:r>
              <a:rPr lang="de-DE" b="1" dirty="0" smtClean="0"/>
              <a:t>, </a:t>
            </a:r>
            <a:r>
              <a:rPr lang="de-DE" b="1" dirty="0" err="1" smtClean="0"/>
              <a:t>TimeoutException</a:t>
            </a:r>
            <a:r>
              <a:rPr lang="de-DE" b="1" dirty="0" smtClean="0"/>
              <a:t>, …</a:t>
            </a:r>
          </a:p>
          <a:p>
            <a:pPr lvl="1"/>
            <a:r>
              <a:rPr lang="de-DE" dirty="0" smtClean="0"/>
              <a:t>Implizites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Schichtenarchitektur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des Servers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Verwaltung der Clients</a:t>
            </a:r>
          </a:p>
          <a:p>
            <a:r>
              <a:rPr lang="de-DE" dirty="0" smtClean="0"/>
              <a:t>Abstraktion von TCP/XML Protocol</a:t>
            </a:r>
          </a:p>
          <a:p>
            <a:r>
              <a:rPr lang="de-DE" dirty="0" smtClean="0"/>
              <a:t>Lobby, Chat, Threading</a:t>
            </a:r>
          </a:p>
          <a:p>
            <a:r>
              <a:rPr lang="de-DE" dirty="0" smtClean="0"/>
              <a:t>API für das Cluster</a:t>
            </a:r>
          </a:p>
          <a:p>
            <a:r>
              <a:rPr lang="de-DE" dirty="0" smtClean="0"/>
              <a:t>Verwaltung der </a:t>
            </a:r>
            <a:r>
              <a:rPr lang="de-DE" dirty="0" err="1" smtClean="0"/>
              <a:t>Plugins</a:t>
            </a:r>
            <a:r>
              <a:rPr lang="de-DE" dirty="0" smtClean="0"/>
              <a:t> (Discovery, </a:t>
            </a:r>
            <a:r>
              <a:rPr lang="de-DE" dirty="0" err="1" smtClean="0"/>
              <a:t>Shutdown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</a:rPr>
              <a:t>ENDE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Noc</a:t>
            </a:r>
            <a:r>
              <a:rPr lang="de-DE" dirty="0" smtClean="0"/>
              <a:t>h weitere </a:t>
            </a:r>
            <a:r>
              <a:rPr lang="de-DE" dirty="0" smtClean="0"/>
              <a:t>Fragen</a:t>
            </a:r>
            <a:r>
              <a:rPr lang="de-DE" dirty="0" smtClean="0"/>
              <a:t>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Rückblick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Software Challenge 2009 und früher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die Software-Challenge?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Ein Programmierwettbewerb zwischen Schulen</a:t>
            </a:r>
          </a:p>
          <a:p>
            <a:r>
              <a:rPr lang="de-DE" dirty="0" smtClean="0"/>
              <a:t>Eine spielerische Annäherung an Problemstellungen aus der Informatik</a:t>
            </a:r>
          </a:p>
          <a:p>
            <a:r>
              <a:rPr lang="de-DE" dirty="0" smtClean="0"/>
              <a:t>Eine Möglichkeit, gute Schüler/innen für ein Studium in Kiel zu gewinnen</a:t>
            </a:r>
          </a:p>
          <a:p>
            <a:r>
              <a:rPr lang="de-DE" dirty="0" smtClean="0"/>
              <a:t>Selbstdarstellung der Uni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Spiele der Software-Challenge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Spaß!</a:t>
            </a:r>
          </a:p>
          <a:p>
            <a:r>
              <a:rPr lang="de-DE" dirty="0" smtClean="0"/>
              <a:t>Pressetauglichkeit</a:t>
            </a:r>
          </a:p>
          <a:p>
            <a:r>
              <a:rPr lang="de-DE" dirty="0" smtClean="0"/>
              <a:t>Zufallskomponente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929066"/>
            <a:ext cx="333377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929066"/>
            <a:ext cx="28575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1571612"/>
            <a:ext cx="16097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3571868" y="57150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2007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072462" y="60007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2008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429520" y="27146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2009</a:t>
            </a:r>
            <a:endParaRPr lang="de-D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High </a:t>
            </a:r>
            <a:r>
              <a:rPr lang="de-DE" dirty="0" err="1" smtClean="0"/>
              <a:t>Voltage</a:t>
            </a:r>
            <a:r>
              <a:rPr lang="de-DE" dirty="0" smtClean="0"/>
              <a:t> (2009)</a:t>
            </a:r>
            <a:endParaRPr lang="de-DE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1710531"/>
            <a:ext cx="64579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Hase und Igel (2010)</a:t>
            </a:r>
            <a:endParaRPr lang="de-DE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4917" y="1600200"/>
            <a:ext cx="49941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Plugin</a:t>
            </a:r>
            <a:r>
              <a:rPr lang="de-DE" dirty="0" smtClean="0"/>
              <a:t>“ für den Server</a:t>
            </a:r>
          </a:p>
          <a:p>
            <a:r>
              <a:rPr lang="de-DE" dirty="0" smtClean="0"/>
              <a:t>Framework für die Schulen (Java, Delphi)</a:t>
            </a:r>
          </a:p>
          <a:p>
            <a:r>
              <a:rPr lang="de-DE" dirty="0" smtClean="0"/>
              <a:t>Muster-Client</a:t>
            </a:r>
          </a:p>
          <a:p>
            <a:r>
              <a:rPr lang="de-DE" dirty="0" smtClean="0"/>
              <a:t>Später: Mittelstarker Client</a:t>
            </a:r>
          </a:p>
          <a:p>
            <a:r>
              <a:rPr lang="de-DE" dirty="0" smtClean="0"/>
              <a:t>Ansprechpartner für die Schulen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Bildschirmpräsentation (4:3)</PresentationFormat>
  <Paragraphs>143</Paragraphs>
  <Slides>33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Larissa-Design</vt:lpstr>
      <vt:lpstr>Fortgeschrittenen Praktikum Software Engineering</vt:lpstr>
      <vt:lpstr>Teilnehmer</vt:lpstr>
      <vt:lpstr>Gliederung</vt:lpstr>
      <vt:lpstr>Rückblick</vt:lpstr>
      <vt:lpstr>Was ist die Software-Challenge?</vt:lpstr>
      <vt:lpstr>Spiele der Software-Challenge</vt:lpstr>
      <vt:lpstr>High Voltage (2009)</vt:lpstr>
      <vt:lpstr>Hase und Igel (2010)</vt:lpstr>
      <vt:lpstr>Vorbereitungen</vt:lpstr>
      <vt:lpstr>Phasen</vt:lpstr>
      <vt:lpstr>Phase I: Unterstützung</vt:lpstr>
      <vt:lpstr>Phase II: Wettkampf</vt:lpstr>
      <vt:lpstr>Das aktuelle System</vt:lpstr>
      <vt:lpstr>Ziele</vt:lpstr>
      <vt:lpstr>Interaktion</vt:lpstr>
      <vt:lpstr>Reduktion beim Server</vt:lpstr>
      <vt:lpstr>Auslagerung in eine Webanwendung</vt:lpstr>
      <vt:lpstr>Aufbau und Struktur</vt:lpstr>
      <vt:lpstr>Komponenten</vt:lpstr>
      <vt:lpstr>Datenbank</vt:lpstr>
      <vt:lpstr>Präsentation</vt:lpstr>
      <vt:lpstr>Vergleich zu anderen Online-Ligen</vt:lpstr>
      <vt:lpstr>Vergleich zu anderen Online-Ligen</vt:lpstr>
      <vt:lpstr>Wettkampf</vt:lpstr>
      <vt:lpstr>Administration</vt:lpstr>
      <vt:lpstr>Nachrichtensystem</vt:lpstr>
      <vt:lpstr>Wettkampf</vt:lpstr>
      <vt:lpstr>Profil</vt:lpstr>
      <vt:lpstr>Serverarchitektur</vt:lpstr>
      <vt:lpstr>Plugins im Vordergrund</vt:lpstr>
      <vt:lpstr>Schichtenarchitektur</vt:lpstr>
      <vt:lpstr>Aufgaben des Servers</vt:lpstr>
      <vt:lpstr>ENDE</vt:lpstr>
    </vt:vector>
  </TitlesOfParts>
  <Company>NorthDocks UG (haftungsbeschränkt)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Marcel</dc:creator>
  <cp:lastModifiedBy>Marcel</cp:lastModifiedBy>
  <cp:revision>71</cp:revision>
  <dcterms:created xsi:type="dcterms:W3CDTF">2009-05-13T23:02:44Z</dcterms:created>
  <dcterms:modified xsi:type="dcterms:W3CDTF">2009-05-27T21:19:32Z</dcterms:modified>
</cp:coreProperties>
</file>